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8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94" r:id="rId4"/>
    <p:sldId id="264" r:id="rId5"/>
    <p:sldId id="265" r:id="rId6"/>
    <p:sldId id="266" r:id="rId7"/>
    <p:sldId id="267" r:id="rId8"/>
    <p:sldId id="268" r:id="rId9"/>
    <p:sldId id="298" r:id="rId10"/>
    <p:sldId id="269" r:id="rId11"/>
    <p:sldId id="270" r:id="rId12"/>
    <p:sldId id="274" r:id="rId13"/>
    <p:sldId id="271" r:id="rId14"/>
    <p:sldId id="277" r:id="rId15"/>
    <p:sldId id="276" r:id="rId16"/>
    <p:sldId id="272" r:id="rId17"/>
    <p:sldId id="273" r:id="rId18"/>
    <p:sldId id="275" r:id="rId19"/>
    <p:sldId id="263" r:id="rId20"/>
    <p:sldId id="279" r:id="rId21"/>
    <p:sldId id="280" r:id="rId22"/>
    <p:sldId id="295" r:id="rId23"/>
    <p:sldId id="278" r:id="rId24"/>
    <p:sldId id="296" r:id="rId25"/>
    <p:sldId id="297" r:id="rId26"/>
    <p:sldId id="281" r:id="rId27"/>
    <p:sldId id="282" r:id="rId28"/>
    <p:sldId id="283" r:id="rId29"/>
    <p:sldId id="284" r:id="rId30"/>
    <p:sldId id="285" r:id="rId31"/>
    <p:sldId id="286" r:id="rId32"/>
    <p:sldId id="289" r:id="rId33"/>
    <p:sldId id="287" r:id="rId34"/>
    <p:sldId id="290" r:id="rId35"/>
    <p:sldId id="291" r:id="rId36"/>
    <p:sldId id="292" r:id="rId37"/>
    <p:sldId id="293" r:id="rId38"/>
    <p:sldId id="288" r:id="rId39"/>
  </p:sldIdLst>
  <p:sldSz cx="20104100" cy="11309350"/>
  <p:notesSz cx="9874250" cy="6797675"/>
  <p:embeddedFontLst>
    <p:embeddedFont>
      <p:font typeface="Montserrat SemiBold" panose="020B0604020202020204" charset="-52"/>
      <p:bold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Montserrat Medium" panose="020B0604020202020204" charset="-52"/>
      <p:regular r:id="rId46"/>
      <p:italic r:id="rId47"/>
    </p:embeddedFont>
    <p:embeddedFont>
      <p:font typeface="Arial Cyr" panose="020B0604020202020204" pitchFamily="34" charset="0"/>
      <p:regular r:id="rId48"/>
      <p:bold r:id="rId49"/>
      <p:italic r:id="rId50"/>
      <p:boldItalic r:id="rId5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2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96B"/>
    <a:srgbClr val="004C3F"/>
    <a:srgbClr val="004D40"/>
    <a:srgbClr val="E51E2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4660" autoAdjust="0"/>
    <p:restoredTop sz="93021" autoAdjust="0"/>
  </p:normalViewPr>
  <p:slideViewPr>
    <p:cSldViewPr>
      <p:cViewPr>
        <p:scale>
          <a:sx n="85" d="100"/>
          <a:sy n="85" d="100"/>
        </p:scale>
        <p:origin x="-288" y="-72"/>
      </p:cViewPr>
      <p:guideLst>
        <p:guide orient="horz" pos="2880"/>
        <p:guide pos="22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255742725880554E-3"/>
          <c:y val="3.5045785299033121E-2"/>
          <c:w val="0.865779503442621"/>
          <c:h val="0.86218527153835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Лист1!$B$2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1.3789839289836008E-2"/>
                  <c:y val="-1.1690446851251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3552758793386406E-3"/>
                  <c:y val="-1.34589635706314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4869684499314125E-3"/>
                  <c:y val="-9.5579414451908498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769,3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657978966620875E-3"/>
                  <c:y val="-1.5929902408651418E-2"/>
                </c:manualLayout>
              </c:layout>
              <c:tx>
                <c:rich>
                  <a:bodyPr/>
                  <a:lstStyle/>
                  <a:p>
                    <a:pPr>
                      <a:defRPr lang="ru-RU" sz="1800"/>
                    </a:pPr>
                    <a:r>
                      <a:rPr lang="en-US" dirty="0" smtClean="0"/>
                      <a:t>7</a:t>
                    </a:r>
                    <a:r>
                      <a:rPr lang="ru-RU" dirty="0" smtClean="0"/>
                      <a:t>54,</a:t>
                    </a:r>
                    <a:r>
                      <a:rPr lang="en-US" dirty="0" smtClean="0"/>
                      <a:t>6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4869684499314125E-3"/>
                  <c:y val="-9.5579414451908498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773,2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(Лист1!$C$1;Лист1!$D$1;Лист1!$E$1;Лист1!$F$1;Лист1!$G$1)</c:f>
              <c:strCache>
                <c:ptCount val="5"/>
                <c:pt idx="0">
                  <c:v>2021 (факт)</c:v>
                </c:pt>
                <c:pt idx="1">
                  <c:v>2022 (план на 01.10.2022)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Лист1!$C$2:$G$2</c:f>
              <c:numCache>
                <c:formatCode>General</c:formatCode>
                <c:ptCount val="5"/>
                <c:pt idx="0">
                  <c:v>714.9</c:v>
                </c:pt>
                <c:pt idx="1">
                  <c:v>788.4</c:v>
                </c:pt>
                <c:pt idx="2">
                  <c:v>761.2</c:v>
                </c:pt>
                <c:pt idx="3">
                  <c:v>745.6</c:v>
                </c:pt>
                <c:pt idx="4">
                  <c:v>749.5</c:v>
                </c:pt>
              </c:numCache>
            </c:numRef>
          </c:val>
        </c:ser>
        <c:ser>
          <c:idx val="1"/>
          <c:order val="1"/>
          <c:tx>
            <c:strRef>
              <c:f>Лист1!$B$3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2802926383173296E-2"/>
                  <c:y val="-1.59299024086514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1947873799725619E-2"/>
                  <c:y val="-1.27439219269211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7434842249657063E-2"/>
                  <c:y val="-1.9115882890381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795,0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7434842249657063E-2"/>
                  <c:y val="-2.230186337211198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762,2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3776863283036121E-2"/>
                  <c:y val="-1.274392192692113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784,1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(Лист1!$C$1;Лист1!$D$1;Лист1!$E$1;Лист1!$F$1;Лист1!$G$1)</c:f>
              <c:strCache>
                <c:ptCount val="5"/>
                <c:pt idx="0">
                  <c:v>2021 (факт)</c:v>
                </c:pt>
                <c:pt idx="1">
                  <c:v>2022 (план на 01.10.2022)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Лист1!$C$3:$G$3</c:f>
              <c:numCache>
                <c:formatCode>General</c:formatCode>
                <c:ptCount val="5"/>
                <c:pt idx="0">
                  <c:v>788.7</c:v>
                </c:pt>
                <c:pt idx="1">
                  <c:v>884.1</c:v>
                </c:pt>
                <c:pt idx="2">
                  <c:v>786.9</c:v>
                </c:pt>
                <c:pt idx="3">
                  <c:v>751.5</c:v>
                </c:pt>
                <c:pt idx="4">
                  <c:v>760</c:v>
                </c:pt>
              </c:numCache>
            </c:numRef>
          </c:val>
        </c:ser>
        <c:ser>
          <c:idx val="2"/>
          <c:order val="2"/>
          <c:tx>
            <c:strRef>
              <c:f>Лист1!$B$4</c:f>
              <c:strCache>
                <c:ptCount val="1"/>
                <c:pt idx="0">
                  <c:v>Дефицит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646090534979424E-2"/>
                  <c:y val="-1.911588289038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46090534979424E-2"/>
                  <c:y val="-9.55794144519084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631915866483767E-2"/>
                  <c:y val="-1.911588289038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646090534979424E-2"/>
                  <c:y val="-2.867382433557243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4631915866483767E-2"/>
                  <c:y val="-3.504578529903312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(Лист1!$C$1;Лист1!$D$1;Лист1!$E$1;Лист1!$F$1;Лист1!$G$1)</c:f>
              <c:strCache>
                <c:ptCount val="5"/>
                <c:pt idx="0">
                  <c:v>2021 (факт)</c:v>
                </c:pt>
                <c:pt idx="1">
                  <c:v>2022 (план на 01.10.2022)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Лист1!$C$4:$G$4</c:f>
              <c:numCache>
                <c:formatCode>General</c:formatCode>
                <c:ptCount val="5"/>
                <c:pt idx="0">
                  <c:v>73.8</c:v>
                </c:pt>
                <c:pt idx="1">
                  <c:v>95.7</c:v>
                </c:pt>
                <c:pt idx="2">
                  <c:v>25.7</c:v>
                </c:pt>
                <c:pt idx="3">
                  <c:v>5.9</c:v>
                </c:pt>
                <c:pt idx="4">
                  <c:v>10.5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8386944"/>
        <c:axId val="168388480"/>
        <c:axId val="0"/>
      </c:bar3DChart>
      <c:catAx>
        <c:axId val="1683869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168388480"/>
        <c:crosses val="autoZero"/>
        <c:auto val="1"/>
        <c:lblAlgn val="ctr"/>
        <c:lblOffset val="100"/>
        <c:noMultiLvlLbl val="0"/>
      </c:catAx>
      <c:valAx>
        <c:axId val="1683884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838694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8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80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800"/>
            </a:pPr>
            <a:endParaRPr lang="ru-RU"/>
          </a:p>
        </c:txPr>
      </c:legendEntry>
      <c:layout>
        <c:manualLayout>
          <c:xMode val="edge"/>
          <c:yMode val="edge"/>
          <c:x val="0.87734218976817846"/>
          <c:y val="0.31130916553934795"/>
          <c:w val="0.11707121805305064"/>
          <c:h val="0.2271369883943741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Лист2!$B$2</c:f>
              <c:strCache>
                <c:ptCount val="1"/>
                <c:pt idx="0">
                  <c:v>налоговые, неналоговые доходы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7298123090353555E-4"/>
                  <c:y val="-1.524072667784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</a:t>
                    </a:r>
                    <a:r>
                      <a:rPr lang="en-US" dirty="0" smtClean="0"/>
                      <a:t>05,</a:t>
                    </a:r>
                    <a:r>
                      <a:rPr lang="ru-RU" dirty="0" smtClean="0"/>
                      <a:t>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2.438516268455679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308,6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8.7298123090353555E-4"/>
                  <c:y val="-3.048145335569599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331,5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Лист2!$C$1:$E$1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Лист2!$C$2:$E$2</c:f>
              <c:numCache>
                <c:formatCode>General</c:formatCode>
                <c:ptCount val="3"/>
                <c:pt idx="0">
                  <c:v>305.39999999999998</c:v>
                </c:pt>
                <c:pt idx="1">
                  <c:v>308.10000000000002</c:v>
                </c:pt>
                <c:pt idx="2">
                  <c:v>330.9</c:v>
                </c:pt>
              </c:numCache>
            </c:numRef>
          </c:val>
        </c:ser>
        <c:ser>
          <c:idx val="1"/>
          <c:order val="1"/>
          <c:tx>
            <c:strRef>
              <c:f>Лист2!$B$3</c:f>
              <c:strCache>
                <c:ptCount val="1"/>
                <c:pt idx="0">
                  <c:v>безвозмездные доходы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6189436927106066E-3"/>
                  <c:y val="-1.066850867449361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463,3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094718463553033E-2"/>
                  <c:y val="-2.1337017348987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446,0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6189436927106066E-3"/>
                  <c:y val="-1.676479934563282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441,7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Лист2!$C$1:$E$1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Лист2!$C$3:$E$3</c:f>
              <c:numCache>
                <c:formatCode>General</c:formatCode>
                <c:ptCount val="3"/>
                <c:pt idx="0">
                  <c:v>455.8</c:v>
                </c:pt>
                <c:pt idx="1">
                  <c:v>437.5</c:v>
                </c:pt>
                <c:pt idx="2">
                  <c:v>418.6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9076992"/>
        <c:axId val="170217472"/>
        <c:axId val="168798400"/>
      </c:bar3DChart>
      <c:catAx>
        <c:axId val="169076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170217472"/>
        <c:crosses val="autoZero"/>
        <c:auto val="1"/>
        <c:lblAlgn val="ctr"/>
        <c:lblOffset val="100"/>
        <c:noMultiLvlLbl val="0"/>
      </c:catAx>
      <c:valAx>
        <c:axId val="1702174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9076992"/>
        <c:crosses val="autoZero"/>
        <c:crossBetween val="between"/>
      </c:valAx>
      <c:serAx>
        <c:axId val="168798400"/>
        <c:scaling>
          <c:orientation val="minMax"/>
        </c:scaling>
        <c:delete val="1"/>
        <c:axPos val="b"/>
        <c:majorTickMark val="out"/>
        <c:minorTickMark val="none"/>
        <c:tickLblPos val="nextTo"/>
        <c:crossAx val="170217472"/>
        <c:crosses val="autoZero"/>
      </c:serAx>
    </c:plotArea>
    <c:legend>
      <c:legendPos val="r"/>
      <c:layout/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layout/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Лист2!$B$24</c:f>
              <c:strCache>
                <c:ptCount val="1"/>
                <c:pt idx="0">
                  <c:v>налоговые, неналоговые доходы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0"/>
                  <c:y val="-2.0833333333333332E-2"/>
                </c:manualLayout>
              </c:layout>
              <c:spPr/>
              <c:txPr>
                <a:bodyPr/>
                <a:lstStyle/>
                <a:p>
                  <a:pPr>
                    <a:defRPr sz="1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5470085470085479E-3"/>
                  <c:y val="-2.462121212121212E-2"/>
                </c:manualLayout>
              </c:layout>
              <c:spPr/>
              <c:txPr>
                <a:bodyPr/>
                <a:lstStyle/>
                <a:p>
                  <a:pPr>
                    <a:defRPr sz="1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478632478632479E-3"/>
                  <c:y val="-2.462121212121212E-2"/>
                </c:manualLayout>
              </c:layout>
              <c:tx>
                <c:rich>
                  <a:bodyPr/>
                  <a:lstStyle/>
                  <a:p>
                    <a:pPr>
                      <a:defRPr sz="1800"/>
                    </a:pPr>
                    <a:r>
                      <a:rPr lang="ru-RU" dirty="0" smtClean="0"/>
                      <a:t>3</a:t>
                    </a:r>
                    <a:r>
                      <a:rPr lang="en-US" dirty="0" smtClean="0"/>
                      <a:t>05,</a:t>
                    </a:r>
                    <a:r>
                      <a:rPr lang="ru-RU" dirty="0" smtClean="0"/>
                      <a:t>9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136752136752137E-3"/>
                  <c:y val="-2.6515151515151516E-2"/>
                </c:manualLayout>
              </c:layout>
              <c:tx>
                <c:rich>
                  <a:bodyPr/>
                  <a:lstStyle/>
                  <a:p>
                    <a:pPr>
                      <a:defRPr sz="1800"/>
                    </a:pPr>
                    <a:r>
                      <a:rPr lang="ru-RU" dirty="0" smtClean="0"/>
                      <a:t>3</a:t>
                    </a:r>
                    <a:r>
                      <a:rPr lang="en-US" dirty="0" smtClean="0"/>
                      <a:t>08,</a:t>
                    </a:r>
                    <a:r>
                      <a:rPr lang="ru-RU" dirty="0" smtClean="0"/>
                      <a:t>6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2735042735042739E-3"/>
                  <c:y val="-3.2196969696969696E-2"/>
                </c:manualLayout>
              </c:layout>
              <c:tx>
                <c:rich>
                  <a:bodyPr/>
                  <a:lstStyle/>
                  <a:p>
                    <a:pPr>
                      <a:defRPr sz="1800"/>
                    </a:pPr>
                    <a:r>
                      <a:rPr lang="ru-RU" dirty="0" smtClean="0"/>
                      <a:t>331,5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Лист2!$C$23:$G$23</c:f>
              <c:strCache>
                <c:ptCount val="5"/>
                <c:pt idx="0">
                  <c:v>2021 (Факт)</c:v>
                </c:pt>
                <c:pt idx="1">
                  <c:v>2022 (Оценка)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Лист2!$C$24:$G$24</c:f>
              <c:numCache>
                <c:formatCode>General</c:formatCode>
                <c:ptCount val="5"/>
                <c:pt idx="0">
                  <c:v>271.60000000000002</c:v>
                </c:pt>
                <c:pt idx="1">
                  <c:v>285.10000000000002</c:v>
                </c:pt>
                <c:pt idx="2">
                  <c:v>305.39999999999998</c:v>
                </c:pt>
                <c:pt idx="3">
                  <c:v>308.10000000000002</c:v>
                </c:pt>
                <c:pt idx="4">
                  <c:v>330.9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4932608"/>
        <c:axId val="184553472"/>
        <c:axId val="0"/>
      </c:bar3DChart>
      <c:catAx>
        <c:axId val="1849326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184553472"/>
        <c:crosses val="autoZero"/>
        <c:auto val="1"/>
        <c:lblAlgn val="ctr"/>
        <c:lblOffset val="100"/>
        <c:noMultiLvlLbl val="0"/>
      </c:catAx>
      <c:valAx>
        <c:axId val="1845534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849326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view3D>
      <c:rotX val="80"/>
      <c:rotY val="24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Лист3!$B$31</c:f>
              <c:strCache>
                <c:ptCount val="1"/>
                <c:pt idx="0">
                  <c:v>2021 (факт)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967425163382942E-2"/>
                  <c:y val="-4.36178199744887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6921813608669961E-2"/>
                  <c:y val="-3.05324739821421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6921813608669961E-2"/>
                  <c:y val="-1.8901055322278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8420188258563657E-2"/>
                  <c:y val="-2.03549826547614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(Лист3!$C$30;Лист3!$D$30;Лист3!$E$30;Лист3!$F$30;Лист3!$G$30)</c:f>
              <c:strCache>
                <c:ptCount val="4"/>
                <c:pt idx="0">
                  <c:v>НДФЛ</c:v>
                </c:pt>
                <c:pt idx="1">
                  <c:v>Акцизы</c:v>
                </c:pt>
                <c:pt idx="2">
                  <c:v>Налог на совокупный доход</c:v>
                </c:pt>
                <c:pt idx="3">
                  <c:v>Государственная пошлина</c:v>
                </c:pt>
              </c:strCache>
            </c:strRef>
          </c:cat>
          <c:val>
            <c:numRef>
              <c:f>Лист3!$C$31:$G$31</c:f>
              <c:numCache>
                <c:formatCode>General</c:formatCode>
                <c:ptCount val="5"/>
                <c:pt idx="0">
                  <c:v>246.7</c:v>
                </c:pt>
                <c:pt idx="1">
                  <c:v>11.6</c:v>
                </c:pt>
                <c:pt idx="2">
                  <c:v>9.8000000000000007</c:v>
                </c:pt>
                <c:pt idx="3">
                  <c:v>3.5</c:v>
                </c:pt>
              </c:numCache>
            </c:numRef>
          </c:val>
        </c:ser>
        <c:ser>
          <c:idx val="1"/>
          <c:order val="1"/>
          <c:tx>
            <c:strRef>
              <c:f>Лист3!$B$32</c:f>
              <c:strCache>
                <c:ptCount val="1"/>
                <c:pt idx="0">
                  <c:v>2022 (оценка)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6921813608669968E-2"/>
                  <c:y val="-5.08875711193706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983712581691471E-2"/>
                  <c:y val="-4.3617819974488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6921813608669961E-2"/>
                  <c:y val="-5.2341383969386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8338751167021011E-3"/>
                  <c:y val="-4.21638926420057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(Лист3!$C$30;Лист3!$D$30;Лист3!$E$30;Лист3!$F$30;Лист3!$G$30)</c:f>
              <c:strCache>
                <c:ptCount val="4"/>
                <c:pt idx="0">
                  <c:v>НДФЛ</c:v>
                </c:pt>
                <c:pt idx="1">
                  <c:v>Акцизы</c:v>
                </c:pt>
                <c:pt idx="2">
                  <c:v>Налог на совокупный доход</c:v>
                </c:pt>
                <c:pt idx="3">
                  <c:v>Государственная пошлина</c:v>
                </c:pt>
              </c:strCache>
            </c:strRef>
          </c:cat>
          <c:val>
            <c:numRef>
              <c:f>Лист3!$C$32:$G$32</c:f>
              <c:numCache>
                <c:formatCode>General</c:formatCode>
                <c:ptCount val="5"/>
                <c:pt idx="0">
                  <c:v>238.5</c:v>
                </c:pt>
                <c:pt idx="1">
                  <c:v>11.6</c:v>
                </c:pt>
                <c:pt idx="2">
                  <c:v>10</c:v>
                </c:pt>
                <c:pt idx="3">
                  <c:v>3.8</c:v>
                </c:pt>
              </c:numCache>
            </c:numRef>
          </c:val>
        </c:ser>
        <c:ser>
          <c:idx val="2"/>
          <c:order val="2"/>
          <c:tx>
            <c:strRef>
              <c:f>Лист3!$B$33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7.0846877917552535E-3"/>
                  <c:y val="-1.30853459923466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5016253501063038E-3"/>
                  <c:y val="-3.05324739821421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125406337526576E-2"/>
                  <c:y val="-4.94335293044205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7.0846877917552535E-3"/>
                  <c:y val="-2.4716764652210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(Лист3!$C$30;Лист3!$D$30;Лист3!$E$30;Лист3!$F$30;Лист3!$G$30)</c:f>
              <c:strCache>
                <c:ptCount val="4"/>
                <c:pt idx="0">
                  <c:v>НДФЛ</c:v>
                </c:pt>
                <c:pt idx="1">
                  <c:v>Акцизы</c:v>
                </c:pt>
                <c:pt idx="2">
                  <c:v>Налог на совокупный доход</c:v>
                </c:pt>
                <c:pt idx="3">
                  <c:v>Государственная пошлина</c:v>
                </c:pt>
              </c:strCache>
            </c:strRef>
          </c:cat>
          <c:val>
            <c:numRef>
              <c:f>Лист3!$C$33:$G$33</c:f>
              <c:numCache>
                <c:formatCode>General</c:formatCode>
                <c:ptCount val="5"/>
                <c:pt idx="0">
                  <c:v>243.5</c:v>
                </c:pt>
                <c:pt idx="1">
                  <c:v>11.5</c:v>
                </c:pt>
                <c:pt idx="2">
                  <c:v>21.7</c:v>
                </c:pt>
                <c:pt idx="3">
                  <c:v>3.8</c:v>
                </c:pt>
              </c:numCache>
            </c:numRef>
          </c:val>
        </c:ser>
        <c:ser>
          <c:idx val="3"/>
          <c:order val="3"/>
          <c:tx>
            <c:strRef>
              <c:f>Лист3!$B$34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752438025159456E-2"/>
                  <c:y val="-7.26963666241478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169375583510506E-3"/>
                  <c:y val="-5.5249238634352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8420188258563657E-2"/>
                  <c:y val="-4.0709965309522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2508126750531519E-3"/>
                  <c:y val="-4.21638926420057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(Лист3!$C$30;Лист3!$D$30;Лист3!$E$30;Лист3!$F$30;Лист3!$G$30)</c:f>
              <c:strCache>
                <c:ptCount val="4"/>
                <c:pt idx="0">
                  <c:v>НДФЛ</c:v>
                </c:pt>
                <c:pt idx="1">
                  <c:v>Акцизы</c:v>
                </c:pt>
                <c:pt idx="2">
                  <c:v>Налог на совокупный доход</c:v>
                </c:pt>
                <c:pt idx="3">
                  <c:v>Государственная пошлина</c:v>
                </c:pt>
              </c:strCache>
            </c:strRef>
          </c:cat>
          <c:val>
            <c:numRef>
              <c:f>Лист3!$C$34:$G$34</c:f>
              <c:numCache>
                <c:formatCode>General</c:formatCode>
                <c:ptCount val="5"/>
                <c:pt idx="0">
                  <c:v>230.2</c:v>
                </c:pt>
                <c:pt idx="1">
                  <c:v>12</c:v>
                </c:pt>
                <c:pt idx="2">
                  <c:v>38</c:v>
                </c:pt>
                <c:pt idx="3">
                  <c:v>3.8</c:v>
                </c:pt>
              </c:numCache>
            </c:numRef>
          </c:val>
        </c:ser>
        <c:ser>
          <c:idx val="4"/>
          <c:order val="4"/>
          <c:tx>
            <c:strRef>
              <c:f>Лист3!$B$35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2508126750531491E-2"/>
                  <c:y val="3.3440328647108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4169375583510506E-3"/>
                  <c:y val="-8.8689567281460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8338751167021011E-3"/>
                  <c:y val="-3.05324739821421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7003250700212608E-2"/>
                  <c:y val="-2.4716764652210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(Лист3!$C$30;Лист3!$D$30;Лист3!$E$30;Лист3!$F$30;Лист3!$G$30)</c:f>
              <c:strCache>
                <c:ptCount val="4"/>
                <c:pt idx="0">
                  <c:v>НДФЛ</c:v>
                </c:pt>
                <c:pt idx="1">
                  <c:v>Акцизы</c:v>
                </c:pt>
                <c:pt idx="2">
                  <c:v>Налог на совокупный доход</c:v>
                </c:pt>
                <c:pt idx="3">
                  <c:v>Государственная пошлина</c:v>
                </c:pt>
              </c:strCache>
            </c:strRef>
          </c:cat>
          <c:val>
            <c:numRef>
              <c:f>Лист3!$C$35:$G$35</c:f>
              <c:numCache>
                <c:formatCode>General</c:formatCode>
                <c:ptCount val="5"/>
                <c:pt idx="0">
                  <c:v>241.4</c:v>
                </c:pt>
                <c:pt idx="1">
                  <c:v>12.8</c:v>
                </c:pt>
                <c:pt idx="2">
                  <c:v>48.4</c:v>
                </c:pt>
                <c:pt idx="3">
                  <c:v>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4816000"/>
        <c:axId val="184817536"/>
        <c:axId val="0"/>
      </c:bar3DChart>
      <c:catAx>
        <c:axId val="1848160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184817536"/>
        <c:crosses val="autoZero"/>
        <c:auto val="1"/>
        <c:lblAlgn val="ctr"/>
        <c:lblOffset val="100"/>
        <c:noMultiLvlLbl val="0"/>
      </c:catAx>
      <c:valAx>
        <c:axId val="1848175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848160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5762244712777713"/>
          <c:y val="3.3625001516069057E-2"/>
          <c:w val="0.17555522975429919"/>
          <c:h val="0.24855846512321905"/>
        </c:manualLayout>
      </c:layout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90"/>
      <c:rotY val="31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3460895799697587"/>
          <c:y val="1.8321895542873654E-2"/>
          <c:w val="0.71336857753204264"/>
          <c:h val="0.478130294011452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Лист3!$B$58</c:f>
              <c:strCache>
                <c:ptCount val="1"/>
                <c:pt idx="0">
                  <c:v>2021 (факт)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1515584049448172E-2"/>
                  <c:y val="-1.52905198776758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3281129557200512E-3"/>
                  <c:y val="-1.834862385321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7.5937355468640609E-3"/>
                  <c:y val="-2.14067278287461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8.8593581380080715E-3"/>
                  <c:y val="-1.37614678899082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Лист3!$C$57:$G$57</c:f>
              <c:strCache>
                <c:ptCount val="5"/>
                <c:pt idx="0">
                  <c:v>Доходы от использования имущества</c:v>
                </c:pt>
                <c:pt idx="1">
                  <c:v>Доходы от продажи активов</c:v>
                </c:pt>
                <c:pt idx="2">
                  <c:v>Доходы от платных услуг и компенсации затрат</c:v>
                </c:pt>
                <c:pt idx="3">
                  <c:v>Штрафы и прочие доходы</c:v>
                </c:pt>
                <c:pt idx="4">
                  <c:v>Платежи за пользование природными ресурсами</c:v>
                </c:pt>
              </c:strCache>
            </c:strRef>
          </c:cat>
          <c:val>
            <c:numRef>
              <c:f>Лист3!$C$58:$G$58</c:f>
              <c:numCache>
                <c:formatCode>General</c:formatCode>
                <c:ptCount val="5"/>
                <c:pt idx="0">
                  <c:v>44</c:v>
                </c:pt>
                <c:pt idx="1">
                  <c:v>11.5</c:v>
                </c:pt>
                <c:pt idx="2">
                  <c:v>11</c:v>
                </c:pt>
                <c:pt idx="3">
                  <c:v>35</c:v>
                </c:pt>
              </c:numCache>
            </c:numRef>
          </c:val>
        </c:ser>
        <c:ser>
          <c:idx val="1"/>
          <c:order val="1"/>
          <c:tx>
            <c:strRef>
              <c:f>Лист3!$B$59</c:f>
              <c:strCache>
                <c:ptCount val="1"/>
                <c:pt idx="0">
                  <c:v>2022 (оценка)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8.8593581380080715E-3"/>
                  <c:y val="-2.14067278287461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1.98776758409785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0624903645760406E-3"/>
                  <c:y val="-9.17431192660550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0624903645760406E-3"/>
                  <c:y val="-1.98776758409785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4046829231736195E-2"/>
                  <c:y val="-1.37614678899082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Лист3!$C$57:$G$57</c:f>
              <c:strCache>
                <c:ptCount val="5"/>
                <c:pt idx="0">
                  <c:v>Доходы от использования имущества</c:v>
                </c:pt>
                <c:pt idx="1">
                  <c:v>Доходы от продажи активов</c:v>
                </c:pt>
                <c:pt idx="2">
                  <c:v>Доходы от платных услуг и компенсации затрат</c:v>
                </c:pt>
                <c:pt idx="3">
                  <c:v>Штрафы и прочие доходы</c:v>
                </c:pt>
                <c:pt idx="4">
                  <c:v>Платежи за пользование природными ресурсами</c:v>
                </c:pt>
              </c:strCache>
            </c:strRef>
          </c:cat>
          <c:val>
            <c:numRef>
              <c:f>Лист3!$C$59:$G$59</c:f>
              <c:numCache>
                <c:formatCode>General</c:formatCode>
                <c:ptCount val="5"/>
                <c:pt idx="0">
                  <c:v>11.1</c:v>
                </c:pt>
                <c:pt idx="1">
                  <c:v>1.2</c:v>
                </c:pt>
                <c:pt idx="2">
                  <c:v>0.2</c:v>
                </c:pt>
                <c:pt idx="3">
                  <c:v>1.1000000000000001</c:v>
                </c:pt>
                <c:pt idx="4">
                  <c:v>7.7</c:v>
                </c:pt>
              </c:numCache>
            </c:numRef>
          </c:val>
        </c:ser>
        <c:ser>
          <c:idx val="2"/>
          <c:order val="2"/>
          <c:tx>
            <c:strRef>
              <c:f>Лист3!$B$60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7968677734320304E-3"/>
                  <c:y val="-1.98776758409785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124980729152081E-2"/>
                  <c:y val="-4.58715596330275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5187471093728122E-2"/>
                  <c:y val="-7.6452599388379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Лист3!$C$57:$G$57</c:f>
              <c:strCache>
                <c:ptCount val="5"/>
                <c:pt idx="0">
                  <c:v>Доходы от использования имущества</c:v>
                </c:pt>
                <c:pt idx="1">
                  <c:v>Доходы от продажи активов</c:v>
                </c:pt>
                <c:pt idx="2">
                  <c:v>Доходы от платных услуг и компенсации затрат</c:v>
                </c:pt>
                <c:pt idx="3">
                  <c:v>Штрафы и прочие доходы</c:v>
                </c:pt>
                <c:pt idx="4">
                  <c:v>Платежи за пользование природными ресурсами</c:v>
                </c:pt>
              </c:strCache>
            </c:strRef>
          </c:cat>
          <c:val>
            <c:numRef>
              <c:f>Лист3!$C$60:$G$60</c:f>
              <c:numCache>
                <c:formatCode>General</c:formatCode>
                <c:ptCount val="5"/>
                <c:pt idx="0">
                  <c:v>9.1999999999999993</c:v>
                </c:pt>
                <c:pt idx="1">
                  <c:v>0.9</c:v>
                </c:pt>
                <c:pt idx="4">
                  <c:v>14.8</c:v>
                </c:pt>
              </c:numCache>
            </c:numRef>
          </c:val>
        </c:ser>
        <c:ser>
          <c:idx val="3"/>
          <c:order val="3"/>
          <c:tx>
            <c:strRef>
              <c:f>Лист3!$B$61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796867773431984E-3"/>
                  <c:y val="-3.97553516819571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5937355468640609E-3"/>
                  <c:y val="-4.1284403669724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7.5937355468640609E-3"/>
                  <c:y val="-3.669724770642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Лист3!$C$57:$G$57</c:f>
              <c:strCache>
                <c:ptCount val="5"/>
                <c:pt idx="0">
                  <c:v>Доходы от использования имущества</c:v>
                </c:pt>
                <c:pt idx="1">
                  <c:v>Доходы от продажи активов</c:v>
                </c:pt>
                <c:pt idx="2">
                  <c:v>Доходы от платных услуг и компенсации затрат</c:v>
                </c:pt>
                <c:pt idx="3">
                  <c:v>Штрафы и прочие доходы</c:v>
                </c:pt>
                <c:pt idx="4">
                  <c:v>Платежи за пользование природными ресурсами</c:v>
                </c:pt>
              </c:strCache>
            </c:strRef>
          </c:cat>
          <c:val>
            <c:numRef>
              <c:f>Лист3!$C$61:$G$61</c:f>
              <c:numCache>
                <c:formatCode>General</c:formatCode>
                <c:ptCount val="5"/>
                <c:pt idx="0">
                  <c:v>9.1999999999999993</c:v>
                </c:pt>
                <c:pt idx="1">
                  <c:v>0.9</c:v>
                </c:pt>
                <c:pt idx="4">
                  <c:v>14.1</c:v>
                </c:pt>
              </c:numCache>
            </c:numRef>
          </c:val>
        </c:ser>
        <c:ser>
          <c:idx val="4"/>
          <c:order val="4"/>
          <c:tx>
            <c:strRef>
              <c:f>Лист3!$B$62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5312451822880203E-3"/>
                  <c:y val="-1.98776758409785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124980729152081E-2"/>
                  <c:y val="-2.14067278287461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2781206640592185E-2"/>
                  <c:y val="-1.07033639143730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Лист3!$C$57:$G$57</c:f>
              <c:strCache>
                <c:ptCount val="5"/>
                <c:pt idx="0">
                  <c:v>Доходы от использования имущества</c:v>
                </c:pt>
                <c:pt idx="1">
                  <c:v>Доходы от продажи активов</c:v>
                </c:pt>
                <c:pt idx="2">
                  <c:v>Доходы от платных услуг и компенсации затрат</c:v>
                </c:pt>
                <c:pt idx="3">
                  <c:v>Штрафы и прочие доходы</c:v>
                </c:pt>
                <c:pt idx="4">
                  <c:v>Платежи за пользование природными ресурсами</c:v>
                </c:pt>
              </c:strCache>
            </c:strRef>
          </c:cat>
          <c:val>
            <c:numRef>
              <c:f>Лист3!$C$62:$G$62</c:f>
              <c:numCache>
                <c:formatCode>General</c:formatCode>
                <c:ptCount val="5"/>
                <c:pt idx="0">
                  <c:v>9.1999999999999993</c:v>
                </c:pt>
                <c:pt idx="1">
                  <c:v>0.9</c:v>
                </c:pt>
                <c:pt idx="4">
                  <c:v>14.4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5039872"/>
        <c:axId val="185053952"/>
        <c:axId val="0"/>
      </c:bar3DChart>
      <c:catAx>
        <c:axId val="185039872"/>
        <c:scaling>
          <c:orientation val="minMax"/>
        </c:scaling>
        <c:delete val="0"/>
        <c:axPos val="b"/>
        <c:majorTickMark val="none"/>
        <c:minorTickMark val="none"/>
        <c:tickLblPos val="nextTo"/>
        <c:crossAx val="185053952"/>
        <c:crosses val="autoZero"/>
        <c:auto val="1"/>
        <c:lblAlgn val="ctr"/>
        <c:lblOffset val="100"/>
        <c:noMultiLvlLbl val="0"/>
      </c:catAx>
      <c:valAx>
        <c:axId val="1850539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50398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321597426106875"/>
          <c:y val="4.130720778368293E-2"/>
          <c:w val="0.19295956382706841"/>
          <c:h val="0.2311485813803457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7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1501648622047244"/>
          <c:y val="8.6805555555555559E-3"/>
          <c:w val="0.5683168471128609"/>
          <c:h val="0.696467218941382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Лист3!$B$3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Лист3!$C$2:$I$2</c:f>
              <c:strCache>
                <c:ptCount val="7"/>
                <c:pt idx="0">
                  <c:v>НДФЛ</c:v>
                </c:pt>
                <c:pt idx="1">
                  <c:v>Акцизы</c:v>
                </c:pt>
                <c:pt idx="2">
                  <c:v>Налог на совокупный доход</c:v>
                </c:pt>
                <c:pt idx="3">
                  <c:v>Государственная пошлина</c:v>
                </c:pt>
                <c:pt idx="4">
                  <c:v>Доходы от использования имущества</c:v>
                </c:pt>
                <c:pt idx="5">
                  <c:v>Платежи за пользование природными ресурсами</c:v>
                </c:pt>
                <c:pt idx="6">
                  <c:v>Доходы от продажи активов</c:v>
                </c:pt>
              </c:strCache>
            </c:strRef>
          </c:cat>
          <c:val>
            <c:numRef>
              <c:f>Лист3!$C$3:$I$3</c:f>
              <c:numCache>
                <c:formatCode>General</c:formatCode>
                <c:ptCount val="7"/>
                <c:pt idx="0">
                  <c:v>243.5</c:v>
                </c:pt>
                <c:pt idx="1">
                  <c:v>11.5</c:v>
                </c:pt>
                <c:pt idx="2">
                  <c:v>21.7</c:v>
                </c:pt>
                <c:pt idx="3">
                  <c:v>3.8</c:v>
                </c:pt>
                <c:pt idx="4">
                  <c:v>9.1999999999999993</c:v>
                </c:pt>
                <c:pt idx="5">
                  <c:v>14.8</c:v>
                </c:pt>
                <c:pt idx="6">
                  <c:v>0.9</c:v>
                </c:pt>
              </c:numCache>
            </c:numRef>
          </c:val>
        </c:ser>
        <c:ser>
          <c:idx val="1"/>
          <c:order val="1"/>
          <c:tx>
            <c:strRef>
              <c:f>Лист3!$B$4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4D40"/>
            </a:solidFill>
          </c:spPr>
          <c:invertIfNegative val="0"/>
          <c:dLbls>
            <c:dLbl>
              <c:idx val="0"/>
              <c:layout>
                <c:manualLayout>
                  <c:x val="2.2281639928698752E-2"/>
                  <c:y val="-1.69753086419753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Лист3!$C$2:$I$2</c:f>
              <c:strCache>
                <c:ptCount val="7"/>
                <c:pt idx="0">
                  <c:v>НДФЛ</c:v>
                </c:pt>
                <c:pt idx="1">
                  <c:v>Акцизы</c:v>
                </c:pt>
                <c:pt idx="2">
                  <c:v>Налог на совокупный доход</c:v>
                </c:pt>
                <c:pt idx="3">
                  <c:v>Государственная пошлина</c:v>
                </c:pt>
                <c:pt idx="4">
                  <c:v>Доходы от использования имущества</c:v>
                </c:pt>
                <c:pt idx="5">
                  <c:v>Платежи за пользование природными ресурсами</c:v>
                </c:pt>
                <c:pt idx="6">
                  <c:v>Доходы от продажи активов</c:v>
                </c:pt>
              </c:strCache>
            </c:strRef>
          </c:cat>
          <c:val>
            <c:numRef>
              <c:f>Лист3!$C$4:$I$4</c:f>
              <c:numCache>
                <c:formatCode>General</c:formatCode>
                <c:ptCount val="7"/>
                <c:pt idx="0">
                  <c:v>230.2</c:v>
                </c:pt>
                <c:pt idx="1">
                  <c:v>12</c:v>
                </c:pt>
                <c:pt idx="2">
                  <c:v>38</c:v>
                </c:pt>
                <c:pt idx="3">
                  <c:v>3.8</c:v>
                </c:pt>
                <c:pt idx="4">
                  <c:v>9.1999999999999993</c:v>
                </c:pt>
                <c:pt idx="5">
                  <c:v>14.1</c:v>
                </c:pt>
                <c:pt idx="6">
                  <c:v>0.9</c:v>
                </c:pt>
              </c:numCache>
            </c:numRef>
          </c:val>
        </c:ser>
        <c:ser>
          <c:idx val="2"/>
          <c:order val="2"/>
          <c:tx>
            <c:strRef>
              <c:f>Лист3!$B$5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7825311942959001E-3"/>
                  <c:y val="-3.85802469135802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Лист3!$C$2:$I$2</c:f>
              <c:strCache>
                <c:ptCount val="7"/>
                <c:pt idx="0">
                  <c:v>НДФЛ</c:v>
                </c:pt>
                <c:pt idx="1">
                  <c:v>Акцизы</c:v>
                </c:pt>
                <c:pt idx="2">
                  <c:v>Налог на совокупный доход</c:v>
                </c:pt>
                <c:pt idx="3">
                  <c:v>Государственная пошлина</c:v>
                </c:pt>
                <c:pt idx="4">
                  <c:v>Доходы от использования имущества</c:v>
                </c:pt>
                <c:pt idx="5">
                  <c:v>Платежи за пользование природными ресурсами</c:v>
                </c:pt>
                <c:pt idx="6">
                  <c:v>Доходы от продажи активов</c:v>
                </c:pt>
              </c:strCache>
            </c:strRef>
          </c:cat>
          <c:val>
            <c:numRef>
              <c:f>Лист3!$C$5:$I$5</c:f>
              <c:numCache>
                <c:formatCode>General</c:formatCode>
                <c:ptCount val="7"/>
                <c:pt idx="0">
                  <c:v>241.4</c:v>
                </c:pt>
                <c:pt idx="1">
                  <c:v>12.8</c:v>
                </c:pt>
                <c:pt idx="2">
                  <c:v>48.4</c:v>
                </c:pt>
                <c:pt idx="3">
                  <c:v>3.8</c:v>
                </c:pt>
                <c:pt idx="4">
                  <c:v>9.1999999999999993</c:v>
                </c:pt>
                <c:pt idx="5">
                  <c:v>14.4</c:v>
                </c:pt>
                <c:pt idx="6">
                  <c:v>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gapDepth val="95"/>
        <c:shape val="cylinder"/>
        <c:axId val="185079680"/>
        <c:axId val="185081216"/>
        <c:axId val="0"/>
      </c:bar3DChart>
      <c:catAx>
        <c:axId val="185079680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185081216"/>
        <c:crosses val="autoZero"/>
        <c:auto val="1"/>
        <c:lblAlgn val="ctr"/>
        <c:lblOffset val="100"/>
        <c:noMultiLvlLbl val="0"/>
      </c:catAx>
      <c:valAx>
        <c:axId val="1850812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507968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/>
            </a:pPr>
            <a:endParaRPr lang="ru-RU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Лист4!$B$2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83,4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39,4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Лист4!$C$1:$F$1</c:f>
              <c:strCache>
                <c:ptCount val="4"/>
                <c:pt idx="0">
                  <c:v>Дотация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МБТ</c:v>
                </c:pt>
              </c:strCache>
            </c:strRef>
          </c:cat>
          <c:val>
            <c:numRef>
              <c:f>Лист4!$C$2:$F$2</c:f>
              <c:numCache>
                <c:formatCode>General</c:formatCode>
                <c:ptCount val="4"/>
                <c:pt idx="0">
                  <c:v>30.6</c:v>
                </c:pt>
                <c:pt idx="1">
                  <c:v>309.89999999999998</c:v>
                </c:pt>
                <c:pt idx="2">
                  <c:v>76.5</c:v>
                </c:pt>
                <c:pt idx="3">
                  <c:v>38.799999999999997</c:v>
                </c:pt>
              </c:numCache>
            </c:numRef>
          </c:val>
        </c:ser>
        <c:ser>
          <c:idx val="1"/>
          <c:order val="1"/>
          <c:tx>
            <c:strRef>
              <c:f>Лист4!$B$3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-2.4390243902439024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85,5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50,6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Лист4!$C$1:$F$1</c:f>
              <c:strCache>
                <c:ptCount val="4"/>
                <c:pt idx="0">
                  <c:v>Дотация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МБТ</c:v>
                </c:pt>
              </c:strCache>
            </c:strRef>
          </c:cat>
          <c:val>
            <c:numRef>
              <c:f>Лист4!$C$3:$F$3</c:f>
              <c:numCache>
                <c:formatCode>General</c:formatCode>
                <c:ptCount val="4"/>
                <c:pt idx="0">
                  <c:v>0.02</c:v>
                </c:pt>
                <c:pt idx="1">
                  <c:v>309.89999999999998</c:v>
                </c:pt>
                <c:pt idx="2">
                  <c:v>76.7</c:v>
                </c:pt>
                <c:pt idx="3">
                  <c:v>50.9</c:v>
                </c:pt>
              </c:numCache>
            </c:numRef>
          </c:val>
        </c:ser>
        <c:ser>
          <c:idx val="2"/>
          <c:order val="2"/>
          <c:tx>
            <c:strRef>
              <c:f>Лист4!$B$4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82,4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49,4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Лист4!$C$1:$F$1</c:f>
              <c:strCache>
                <c:ptCount val="4"/>
                <c:pt idx="0">
                  <c:v>Дотация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МБТ</c:v>
                </c:pt>
              </c:strCache>
            </c:strRef>
          </c:cat>
          <c:val>
            <c:numRef>
              <c:f>Лист4!$C$4:$F$4</c:f>
              <c:numCache>
                <c:formatCode>General</c:formatCode>
                <c:ptCount val="4"/>
                <c:pt idx="0">
                  <c:v>4.0000000000000001E-3</c:v>
                </c:pt>
                <c:pt idx="1">
                  <c:v>309.89999999999998</c:v>
                </c:pt>
                <c:pt idx="2">
                  <c:v>75.5</c:v>
                </c:pt>
                <c:pt idx="3">
                  <c:v>33.200000000000003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5157504"/>
        <c:axId val="185159040"/>
      </c:barChart>
      <c:catAx>
        <c:axId val="18515750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185159040"/>
        <c:crosses val="autoZero"/>
        <c:auto val="1"/>
        <c:lblAlgn val="ctr"/>
        <c:lblOffset val="100"/>
        <c:noMultiLvlLbl val="0"/>
      </c:catAx>
      <c:valAx>
        <c:axId val="1851590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51575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684744894693049"/>
          <c:y val="0.25302130316234744"/>
          <c:w val="7.8274502272581772E-2"/>
          <c:h val="0.41628736335142574"/>
        </c:manualLayout>
      </c:layout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Количество учреждений (юридических лиц)- 43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Лист7!$C$1</c:f>
              <c:strCache>
                <c:ptCount val="1"/>
                <c:pt idx="0">
                  <c:v>Количество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Лист7!$B$2:$B$7</c:f>
              <c:strCache>
                <c:ptCount val="6"/>
                <c:pt idx="0">
                  <c:v>Общее образование</c:v>
                </c:pt>
                <c:pt idx="1">
                  <c:v>Дошкольное образование</c:v>
                </c:pt>
                <c:pt idx="2">
                  <c:v>Дополнительное образование</c:v>
                </c:pt>
                <c:pt idx="3">
                  <c:v>Культура </c:v>
                </c:pt>
                <c:pt idx="4">
                  <c:v>Физическая культура и спорт</c:v>
                </c:pt>
                <c:pt idx="5">
                  <c:v>Органы местного самоуправления</c:v>
                </c:pt>
              </c:strCache>
            </c:strRef>
          </c:cat>
          <c:val>
            <c:numRef>
              <c:f>Лист7!$C$2:$C$7</c:f>
              <c:numCache>
                <c:formatCode>General</c:formatCode>
                <c:ptCount val="6"/>
                <c:pt idx="0">
                  <c:v>8</c:v>
                </c:pt>
                <c:pt idx="1">
                  <c:v>8</c:v>
                </c:pt>
                <c:pt idx="2">
                  <c:v>2</c:v>
                </c:pt>
                <c:pt idx="3">
                  <c:v>6</c:v>
                </c:pt>
                <c:pt idx="4">
                  <c:v>3</c:v>
                </c:pt>
                <c:pt idx="5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 rtl="0">
            <a:defRPr sz="1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56EB74-45B4-4ACB-BFA6-14A1239BD195}" type="doc">
      <dgm:prSet loTypeId="urn:microsoft.com/office/officeart/2005/8/layout/hList3" loCatId="list" qsTypeId="urn:microsoft.com/office/officeart/2005/8/quickstyle/3d2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0F771538-4B11-43CE-9F82-30BEFB0C5F16}">
      <dgm:prSet phldrT="[Текст]" custT="1"/>
      <dgm:spPr>
        <a:solidFill>
          <a:srgbClr val="00796B"/>
        </a:solidFill>
      </dgm:spPr>
      <dgm:t>
        <a:bodyPr/>
        <a:lstStyle/>
        <a:p>
          <a:r>
            <a:rPr lang="ru-RU" sz="1800" dirty="0" smtClean="0"/>
            <a:t>Расходы- это выплачиваемые из бюджета района денежные средства</a:t>
          </a:r>
        </a:p>
        <a:p>
          <a:r>
            <a:rPr lang="ru-RU" sz="1800" dirty="0" smtClean="0"/>
            <a:t>Расходная часть бюджета района формируется</a:t>
          </a:r>
          <a:endParaRPr lang="ru-RU" sz="1800" dirty="0"/>
        </a:p>
      </dgm:t>
    </dgm:pt>
    <dgm:pt modelId="{E2FFCC59-DA53-478A-930E-68BCB41CC2CD}" type="parTrans" cxnId="{7094B339-5737-487E-8F02-5782707E32E9}">
      <dgm:prSet/>
      <dgm:spPr/>
      <dgm:t>
        <a:bodyPr/>
        <a:lstStyle/>
        <a:p>
          <a:endParaRPr lang="ru-RU"/>
        </a:p>
      </dgm:t>
    </dgm:pt>
    <dgm:pt modelId="{76122FA5-B78F-4E8C-8B0A-8382316A0013}" type="sibTrans" cxnId="{7094B339-5737-487E-8F02-5782707E32E9}">
      <dgm:prSet/>
      <dgm:spPr/>
      <dgm:t>
        <a:bodyPr/>
        <a:lstStyle/>
        <a:p>
          <a:endParaRPr lang="ru-RU"/>
        </a:p>
      </dgm:t>
    </dgm:pt>
    <dgm:pt modelId="{D6008435-B16C-42BB-8FE3-1736D98EFEA6}">
      <dgm:prSet phldrT="[Текст]" custT="1"/>
      <dgm:spPr>
        <a:solidFill>
          <a:srgbClr val="00796B"/>
        </a:solidFill>
      </dgm:spPr>
      <dgm:t>
        <a:bodyPr/>
        <a:lstStyle/>
        <a:p>
          <a:r>
            <a:rPr lang="ru-RU" sz="1800" dirty="0" smtClean="0"/>
            <a:t>Исходя из возможностей доходной части бюджета</a:t>
          </a:r>
          <a:endParaRPr lang="ru-RU" sz="1800" dirty="0"/>
        </a:p>
      </dgm:t>
    </dgm:pt>
    <dgm:pt modelId="{AB0B0F3A-8F79-4C14-A4C0-DB81F8308EA3}" type="parTrans" cxnId="{55630847-6500-42BF-A3E1-6C78DA22967A}">
      <dgm:prSet/>
      <dgm:spPr/>
      <dgm:t>
        <a:bodyPr/>
        <a:lstStyle/>
        <a:p>
          <a:endParaRPr lang="ru-RU"/>
        </a:p>
      </dgm:t>
    </dgm:pt>
    <dgm:pt modelId="{29EF6052-227A-4B76-843B-B5517EEE0861}" type="sibTrans" cxnId="{55630847-6500-42BF-A3E1-6C78DA22967A}">
      <dgm:prSet/>
      <dgm:spPr/>
      <dgm:t>
        <a:bodyPr/>
        <a:lstStyle/>
        <a:p>
          <a:endParaRPr lang="ru-RU"/>
        </a:p>
      </dgm:t>
    </dgm:pt>
    <dgm:pt modelId="{063454B6-F4A4-4CF8-A5F8-C1166F285915}">
      <dgm:prSet phldrT="[Текст]" custT="1"/>
      <dgm:spPr>
        <a:solidFill>
          <a:srgbClr val="00796B"/>
        </a:solidFill>
      </dgm:spPr>
      <dgm:t>
        <a:bodyPr/>
        <a:lstStyle/>
        <a:p>
          <a:r>
            <a:rPr lang="ru-RU" sz="1800" dirty="0" smtClean="0"/>
            <a:t>С учетом планов пополнения доходной части, оптимизации расходной части</a:t>
          </a:r>
          <a:endParaRPr lang="ru-RU" sz="1800" dirty="0"/>
        </a:p>
      </dgm:t>
    </dgm:pt>
    <dgm:pt modelId="{2E3EFAB9-79D5-4879-B1DB-F07344708F60}" type="parTrans" cxnId="{3945E6B8-F375-4662-BC6C-B9E76A764872}">
      <dgm:prSet/>
      <dgm:spPr/>
      <dgm:t>
        <a:bodyPr/>
        <a:lstStyle/>
        <a:p>
          <a:endParaRPr lang="ru-RU"/>
        </a:p>
      </dgm:t>
    </dgm:pt>
    <dgm:pt modelId="{7499E201-98EC-4592-9E99-36DE9E0B38ED}" type="sibTrans" cxnId="{3945E6B8-F375-4662-BC6C-B9E76A764872}">
      <dgm:prSet/>
      <dgm:spPr/>
      <dgm:t>
        <a:bodyPr/>
        <a:lstStyle/>
        <a:p>
          <a:endParaRPr lang="ru-RU"/>
        </a:p>
      </dgm:t>
    </dgm:pt>
    <dgm:pt modelId="{631AC7FA-E2AF-4C80-B4C6-7E502E2FE9BD}">
      <dgm:prSet custT="1"/>
      <dgm:spPr>
        <a:solidFill>
          <a:srgbClr val="00796B"/>
        </a:solidFill>
      </dgm:spPr>
      <dgm:t>
        <a:bodyPr/>
        <a:lstStyle/>
        <a:p>
          <a:r>
            <a:rPr lang="ru-RU" sz="1800" dirty="0" smtClean="0"/>
            <a:t>Исходя из безвозмездных поступлений </a:t>
          </a:r>
          <a:endParaRPr lang="ru-RU" sz="1800" dirty="0"/>
        </a:p>
      </dgm:t>
    </dgm:pt>
    <dgm:pt modelId="{BA39E2B2-C20A-4662-B74A-40412E63A5C0}" type="parTrans" cxnId="{42DD6AC4-4DF9-4400-B9DB-45391A0539DE}">
      <dgm:prSet/>
      <dgm:spPr/>
      <dgm:t>
        <a:bodyPr/>
        <a:lstStyle/>
        <a:p>
          <a:endParaRPr lang="ru-RU"/>
        </a:p>
      </dgm:t>
    </dgm:pt>
    <dgm:pt modelId="{67F40781-06FA-4F9B-A09E-B7C33445A140}" type="sibTrans" cxnId="{42DD6AC4-4DF9-4400-B9DB-45391A0539DE}">
      <dgm:prSet/>
      <dgm:spPr/>
      <dgm:t>
        <a:bodyPr/>
        <a:lstStyle/>
        <a:p>
          <a:endParaRPr lang="ru-RU"/>
        </a:p>
      </dgm:t>
    </dgm:pt>
    <dgm:pt modelId="{3245D333-7CFE-4AB6-AFDD-6DA527A6BA7B}">
      <dgm:prSet custT="1"/>
      <dgm:spPr>
        <a:solidFill>
          <a:srgbClr val="00796B"/>
        </a:solidFill>
      </dgm:spPr>
      <dgm:t>
        <a:bodyPr/>
        <a:lstStyle/>
        <a:p>
          <a:r>
            <a:rPr lang="ru-RU" sz="1800" dirty="0" smtClean="0"/>
            <a:t>Исходя из стратегических документов</a:t>
          </a:r>
          <a:endParaRPr lang="ru-RU" sz="1800" dirty="0"/>
        </a:p>
      </dgm:t>
    </dgm:pt>
    <dgm:pt modelId="{B7C2F161-7585-4FA5-87F6-D3DE89BF4FD1}" type="parTrans" cxnId="{CC2A50A8-4759-4F82-AE1A-3E0129F63CE8}">
      <dgm:prSet/>
      <dgm:spPr/>
      <dgm:t>
        <a:bodyPr/>
        <a:lstStyle/>
        <a:p>
          <a:endParaRPr lang="ru-RU"/>
        </a:p>
      </dgm:t>
    </dgm:pt>
    <dgm:pt modelId="{7FE3FFEC-BB48-4250-9C8D-C90B33DA4939}" type="sibTrans" cxnId="{CC2A50A8-4759-4F82-AE1A-3E0129F63CE8}">
      <dgm:prSet/>
      <dgm:spPr/>
      <dgm:t>
        <a:bodyPr/>
        <a:lstStyle/>
        <a:p>
          <a:endParaRPr lang="ru-RU"/>
        </a:p>
      </dgm:t>
    </dgm:pt>
    <dgm:pt modelId="{931BD501-B022-4E7F-ADA7-534BA1194BD0}" type="pres">
      <dgm:prSet presAssocID="{8D56EB74-45B4-4ACB-BFA6-14A1239BD19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D41B1E-90CD-4B68-9F9C-F4D2A69F2696}" type="pres">
      <dgm:prSet presAssocID="{0F771538-4B11-43CE-9F82-30BEFB0C5F16}" presName="roof" presStyleLbl="dkBgShp" presStyleIdx="0" presStyleCnt="2" custLinFactNeighborX="-16469" custLinFactNeighborY="-79405"/>
      <dgm:spPr/>
      <dgm:t>
        <a:bodyPr/>
        <a:lstStyle/>
        <a:p>
          <a:endParaRPr lang="ru-RU"/>
        </a:p>
      </dgm:t>
    </dgm:pt>
    <dgm:pt modelId="{009AF021-60E1-4CCF-A297-AC3124B7241D}" type="pres">
      <dgm:prSet presAssocID="{0F771538-4B11-43CE-9F82-30BEFB0C5F16}" presName="pillars" presStyleCnt="0"/>
      <dgm:spPr/>
    </dgm:pt>
    <dgm:pt modelId="{8AB843EC-E2A3-4673-ADF6-39D8BFEECE3F}" type="pres">
      <dgm:prSet presAssocID="{0F771538-4B11-43CE-9F82-30BEFB0C5F16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E56B8A-606A-4FE1-A230-FDE98A7C2958}" type="pres">
      <dgm:prSet presAssocID="{D6008435-B16C-42BB-8FE3-1736D98EFEA6}" presName="pillar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ED60A3-2158-4785-BB6C-2445BF14992F}" type="pres">
      <dgm:prSet presAssocID="{631AC7FA-E2AF-4C80-B4C6-7E502E2FE9BD}" presName="pillarX" presStyleLbl="node1" presStyleIdx="2" presStyleCnt="4" custScaleY="101202" custLinFactNeighborX="-15" custLinFactNeighborY="1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DDBFDD-6A19-43DA-B10F-3F4D13C36023}" type="pres">
      <dgm:prSet presAssocID="{063454B6-F4A4-4CF8-A5F8-C1166F285915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B3B627-77B0-461C-9074-C2F7476D80E9}" type="pres">
      <dgm:prSet presAssocID="{0F771538-4B11-43CE-9F82-30BEFB0C5F16}" presName="base" presStyleLbl="dkBgShp" presStyleIdx="1" presStyleCnt="2"/>
      <dgm:spPr>
        <a:solidFill>
          <a:srgbClr val="00796B"/>
        </a:solidFill>
      </dgm:spPr>
      <dgm:t>
        <a:bodyPr/>
        <a:lstStyle/>
        <a:p>
          <a:endParaRPr lang="ru-RU"/>
        </a:p>
      </dgm:t>
    </dgm:pt>
  </dgm:ptLst>
  <dgm:cxnLst>
    <dgm:cxn modelId="{72733B0C-B797-4F65-AEB2-C60D7A481C01}" type="presOf" srcId="{0F771538-4B11-43CE-9F82-30BEFB0C5F16}" destId="{C3D41B1E-90CD-4B68-9F9C-F4D2A69F2696}" srcOrd="0" destOrd="0" presId="urn:microsoft.com/office/officeart/2005/8/layout/hList3"/>
    <dgm:cxn modelId="{55630847-6500-42BF-A3E1-6C78DA22967A}" srcId="{0F771538-4B11-43CE-9F82-30BEFB0C5F16}" destId="{D6008435-B16C-42BB-8FE3-1736D98EFEA6}" srcOrd="1" destOrd="0" parTransId="{AB0B0F3A-8F79-4C14-A4C0-DB81F8308EA3}" sibTransId="{29EF6052-227A-4B76-843B-B5517EEE0861}"/>
    <dgm:cxn modelId="{9E9672DF-FED3-4B13-9A56-20C2F32EB2D3}" type="presOf" srcId="{631AC7FA-E2AF-4C80-B4C6-7E502E2FE9BD}" destId="{44ED60A3-2158-4785-BB6C-2445BF14992F}" srcOrd="0" destOrd="0" presId="urn:microsoft.com/office/officeart/2005/8/layout/hList3"/>
    <dgm:cxn modelId="{3945E6B8-F375-4662-BC6C-B9E76A764872}" srcId="{0F771538-4B11-43CE-9F82-30BEFB0C5F16}" destId="{063454B6-F4A4-4CF8-A5F8-C1166F285915}" srcOrd="3" destOrd="0" parTransId="{2E3EFAB9-79D5-4879-B1DB-F07344708F60}" sibTransId="{7499E201-98EC-4592-9E99-36DE9E0B38ED}"/>
    <dgm:cxn modelId="{42DD6AC4-4DF9-4400-B9DB-45391A0539DE}" srcId="{0F771538-4B11-43CE-9F82-30BEFB0C5F16}" destId="{631AC7FA-E2AF-4C80-B4C6-7E502E2FE9BD}" srcOrd="2" destOrd="0" parTransId="{BA39E2B2-C20A-4662-B74A-40412E63A5C0}" sibTransId="{67F40781-06FA-4F9B-A09E-B7C33445A140}"/>
    <dgm:cxn modelId="{18A7A9F0-9AF3-4182-BCC0-4A051240E1A7}" type="presOf" srcId="{063454B6-F4A4-4CF8-A5F8-C1166F285915}" destId="{B9DDBFDD-6A19-43DA-B10F-3F4D13C36023}" srcOrd="0" destOrd="0" presId="urn:microsoft.com/office/officeart/2005/8/layout/hList3"/>
    <dgm:cxn modelId="{27DB19B6-37DB-44DF-8C01-0CC64F98414A}" type="presOf" srcId="{D6008435-B16C-42BB-8FE3-1736D98EFEA6}" destId="{F3E56B8A-606A-4FE1-A230-FDE98A7C2958}" srcOrd="0" destOrd="0" presId="urn:microsoft.com/office/officeart/2005/8/layout/hList3"/>
    <dgm:cxn modelId="{98426F22-0956-43BF-830D-E47488732BAE}" type="presOf" srcId="{3245D333-7CFE-4AB6-AFDD-6DA527A6BA7B}" destId="{8AB843EC-E2A3-4673-ADF6-39D8BFEECE3F}" srcOrd="0" destOrd="0" presId="urn:microsoft.com/office/officeart/2005/8/layout/hList3"/>
    <dgm:cxn modelId="{CC2A50A8-4759-4F82-AE1A-3E0129F63CE8}" srcId="{0F771538-4B11-43CE-9F82-30BEFB0C5F16}" destId="{3245D333-7CFE-4AB6-AFDD-6DA527A6BA7B}" srcOrd="0" destOrd="0" parTransId="{B7C2F161-7585-4FA5-87F6-D3DE89BF4FD1}" sibTransId="{7FE3FFEC-BB48-4250-9C8D-C90B33DA4939}"/>
    <dgm:cxn modelId="{41F8C2C3-8681-44D9-8B58-8C7D938C6FA3}" type="presOf" srcId="{8D56EB74-45B4-4ACB-BFA6-14A1239BD195}" destId="{931BD501-B022-4E7F-ADA7-534BA1194BD0}" srcOrd="0" destOrd="0" presId="urn:microsoft.com/office/officeart/2005/8/layout/hList3"/>
    <dgm:cxn modelId="{7094B339-5737-487E-8F02-5782707E32E9}" srcId="{8D56EB74-45B4-4ACB-BFA6-14A1239BD195}" destId="{0F771538-4B11-43CE-9F82-30BEFB0C5F16}" srcOrd="0" destOrd="0" parTransId="{E2FFCC59-DA53-478A-930E-68BCB41CC2CD}" sibTransId="{76122FA5-B78F-4E8C-8B0A-8382316A0013}"/>
    <dgm:cxn modelId="{CDCDA92F-EFC0-4658-86A3-BB7FE07A5443}" type="presParOf" srcId="{931BD501-B022-4E7F-ADA7-534BA1194BD0}" destId="{C3D41B1E-90CD-4B68-9F9C-F4D2A69F2696}" srcOrd="0" destOrd="0" presId="urn:microsoft.com/office/officeart/2005/8/layout/hList3"/>
    <dgm:cxn modelId="{AAB74BC1-20AF-44B2-85CD-5AE2C6CD1D52}" type="presParOf" srcId="{931BD501-B022-4E7F-ADA7-534BA1194BD0}" destId="{009AF021-60E1-4CCF-A297-AC3124B7241D}" srcOrd="1" destOrd="0" presId="urn:microsoft.com/office/officeart/2005/8/layout/hList3"/>
    <dgm:cxn modelId="{8D09D738-878E-4BA9-A361-249B66B3A971}" type="presParOf" srcId="{009AF021-60E1-4CCF-A297-AC3124B7241D}" destId="{8AB843EC-E2A3-4673-ADF6-39D8BFEECE3F}" srcOrd="0" destOrd="0" presId="urn:microsoft.com/office/officeart/2005/8/layout/hList3"/>
    <dgm:cxn modelId="{4877194C-6F5F-498D-80F7-754B5896B0F9}" type="presParOf" srcId="{009AF021-60E1-4CCF-A297-AC3124B7241D}" destId="{F3E56B8A-606A-4FE1-A230-FDE98A7C2958}" srcOrd="1" destOrd="0" presId="urn:microsoft.com/office/officeart/2005/8/layout/hList3"/>
    <dgm:cxn modelId="{D424A630-668C-4E19-877D-377AE6888125}" type="presParOf" srcId="{009AF021-60E1-4CCF-A297-AC3124B7241D}" destId="{44ED60A3-2158-4785-BB6C-2445BF14992F}" srcOrd="2" destOrd="0" presId="urn:microsoft.com/office/officeart/2005/8/layout/hList3"/>
    <dgm:cxn modelId="{493BACC2-301B-406C-A680-D416786E8EB9}" type="presParOf" srcId="{009AF021-60E1-4CCF-A297-AC3124B7241D}" destId="{B9DDBFDD-6A19-43DA-B10F-3F4D13C36023}" srcOrd="3" destOrd="0" presId="urn:microsoft.com/office/officeart/2005/8/layout/hList3"/>
    <dgm:cxn modelId="{72A33FC8-0657-4853-9591-1B4DDDCE733D}" type="presParOf" srcId="{931BD501-B022-4E7F-ADA7-534BA1194BD0}" destId="{81B3B627-77B0-461C-9074-C2F7476D80E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54B323-DCA0-4205-B0B3-507959A338C7}" type="doc">
      <dgm:prSet loTypeId="urn:microsoft.com/office/officeart/2005/8/layout/cycle6" loCatId="cycle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FAE85D-97E7-4FF3-ACE2-ECFE90A6037B}">
      <dgm:prSet phldrT="[Текст]" custT="1"/>
      <dgm:spPr>
        <a:solidFill>
          <a:srgbClr val="00796B"/>
        </a:solidFill>
      </dgm:spPr>
      <dgm:t>
        <a:bodyPr/>
        <a:lstStyle/>
        <a:p>
          <a:r>
            <a:rPr lang="ru-RU" sz="1800" dirty="0" smtClean="0"/>
            <a:t>Социальная политика</a:t>
          </a:r>
          <a:endParaRPr lang="ru-RU" sz="1800" dirty="0"/>
        </a:p>
      </dgm:t>
    </dgm:pt>
    <dgm:pt modelId="{F0A7318F-22B2-4253-A3A3-A4EF53A39002}" type="parTrans" cxnId="{CAFB15A4-C691-4A72-A2E9-C8DE95D9D2C8}">
      <dgm:prSet/>
      <dgm:spPr/>
      <dgm:t>
        <a:bodyPr/>
        <a:lstStyle/>
        <a:p>
          <a:endParaRPr lang="ru-RU"/>
        </a:p>
      </dgm:t>
    </dgm:pt>
    <dgm:pt modelId="{3968695B-061E-43E4-B679-C3AF7B5742B4}" type="sibTrans" cxnId="{CAFB15A4-C691-4A72-A2E9-C8DE95D9D2C8}">
      <dgm:prSet/>
      <dgm:spPr/>
      <dgm:t>
        <a:bodyPr/>
        <a:lstStyle/>
        <a:p>
          <a:endParaRPr lang="ru-RU"/>
        </a:p>
      </dgm:t>
    </dgm:pt>
    <dgm:pt modelId="{97BD8DC2-4325-4242-8D8C-2AC021DB655C}">
      <dgm:prSet phldrT="[Текст]" custT="1"/>
      <dgm:spPr>
        <a:solidFill>
          <a:srgbClr val="00796B"/>
        </a:solidFill>
      </dgm:spPr>
      <dgm:t>
        <a:bodyPr/>
        <a:lstStyle/>
        <a:p>
          <a:r>
            <a:rPr lang="ru-RU" sz="1800" dirty="0" smtClean="0"/>
            <a:t>Образование</a:t>
          </a:r>
          <a:endParaRPr lang="ru-RU" sz="1800" dirty="0"/>
        </a:p>
      </dgm:t>
    </dgm:pt>
    <dgm:pt modelId="{4567D88A-BE70-4C89-987B-49FA6C54AF36}" type="parTrans" cxnId="{A1F430F0-4CFF-4FFE-8655-E6437F69F9B5}">
      <dgm:prSet/>
      <dgm:spPr/>
      <dgm:t>
        <a:bodyPr/>
        <a:lstStyle/>
        <a:p>
          <a:endParaRPr lang="ru-RU"/>
        </a:p>
      </dgm:t>
    </dgm:pt>
    <dgm:pt modelId="{7E34CA38-AC37-4A10-8036-F6964FED35A0}" type="sibTrans" cxnId="{A1F430F0-4CFF-4FFE-8655-E6437F69F9B5}">
      <dgm:prSet/>
      <dgm:spPr/>
      <dgm:t>
        <a:bodyPr/>
        <a:lstStyle/>
        <a:p>
          <a:endParaRPr lang="ru-RU"/>
        </a:p>
      </dgm:t>
    </dgm:pt>
    <dgm:pt modelId="{36970DF9-ABE2-478A-A272-5C788B97818B}">
      <dgm:prSet phldrT="[Текст]" custT="1"/>
      <dgm:spPr>
        <a:solidFill>
          <a:srgbClr val="00796B"/>
        </a:solidFill>
      </dgm:spPr>
      <dgm:t>
        <a:bodyPr/>
        <a:lstStyle/>
        <a:p>
          <a:r>
            <a:rPr lang="ru-RU" sz="1800" dirty="0" smtClean="0"/>
            <a:t>Жилищно-коммунальное хозяйство</a:t>
          </a:r>
          <a:endParaRPr lang="ru-RU" sz="1800" dirty="0"/>
        </a:p>
      </dgm:t>
    </dgm:pt>
    <dgm:pt modelId="{CF43C3C3-05DE-4B5F-AF0B-8D09A8E4FD1A}" type="parTrans" cxnId="{6603D02D-56D6-4DBD-A464-DD5BD1F6F5B4}">
      <dgm:prSet/>
      <dgm:spPr/>
      <dgm:t>
        <a:bodyPr/>
        <a:lstStyle/>
        <a:p>
          <a:endParaRPr lang="ru-RU"/>
        </a:p>
      </dgm:t>
    </dgm:pt>
    <dgm:pt modelId="{CEBBFEEC-1111-4E90-BCDC-E6373F3F4793}" type="sibTrans" cxnId="{6603D02D-56D6-4DBD-A464-DD5BD1F6F5B4}">
      <dgm:prSet/>
      <dgm:spPr/>
      <dgm:t>
        <a:bodyPr/>
        <a:lstStyle/>
        <a:p>
          <a:endParaRPr lang="ru-RU"/>
        </a:p>
      </dgm:t>
    </dgm:pt>
    <dgm:pt modelId="{9696513F-5B55-46A0-B9A5-B5175141C45C}">
      <dgm:prSet phldrT="[Текст]" custT="1"/>
      <dgm:spPr>
        <a:solidFill>
          <a:srgbClr val="00796B"/>
        </a:solidFill>
      </dgm:spPr>
      <dgm:t>
        <a:bodyPr/>
        <a:lstStyle/>
        <a:p>
          <a:r>
            <a:rPr lang="ru-RU" sz="1800" dirty="0" smtClean="0"/>
            <a:t>Физическая культура и спорт</a:t>
          </a:r>
          <a:endParaRPr lang="ru-RU" sz="1800" dirty="0"/>
        </a:p>
      </dgm:t>
    </dgm:pt>
    <dgm:pt modelId="{2C69BE59-AAB8-4C9A-BBF1-0FD7DDF90057}" type="parTrans" cxnId="{74CDFD42-4785-48E2-BB03-34623C8346AD}">
      <dgm:prSet/>
      <dgm:spPr/>
      <dgm:t>
        <a:bodyPr/>
        <a:lstStyle/>
        <a:p>
          <a:endParaRPr lang="ru-RU"/>
        </a:p>
      </dgm:t>
    </dgm:pt>
    <dgm:pt modelId="{4173A251-A09D-46FF-B0D0-22C98F0AF4B3}" type="sibTrans" cxnId="{74CDFD42-4785-48E2-BB03-34623C8346AD}">
      <dgm:prSet/>
      <dgm:spPr/>
      <dgm:t>
        <a:bodyPr/>
        <a:lstStyle/>
        <a:p>
          <a:endParaRPr lang="ru-RU"/>
        </a:p>
      </dgm:t>
    </dgm:pt>
    <dgm:pt modelId="{57735EB4-290E-4B03-86D5-EC408C9F020B}">
      <dgm:prSet phldrT="[Текст]" custT="1"/>
      <dgm:spPr>
        <a:solidFill>
          <a:srgbClr val="00796B"/>
        </a:solidFill>
      </dgm:spPr>
      <dgm:t>
        <a:bodyPr/>
        <a:lstStyle/>
        <a:p>
          <a:r>
            <a:rPr lang="ru-RU" sz="1800" dirty="0" smtClean="0"/>
            <a:t>Общегосударственные вопросы</a:t>
          </a:r>
          <a:endParaRPr lang="ru-RU" sz="1800" dirty="0"/>
        </a:p>
      </dgm:t>
    </dgm:pt>
    <dgm:pt modelId="{85A63283-3C77-4476-B32F-BA5F3DC948BA}" type="parTrans" cxnId="{A06F4DA9-72CA-4227-AFED-930B2E6F7968}">
      <dgm:prSet/>
      <dgm:spPr/>
      <dgm:t>
        <a:bodyPr/>
        <a:lstStyle/>
        <a:p>
          <a:endParaRPr lang="ru-RU"/>
        </a:p>
      </dgm:t>
    </dgm:pt>
    <dgm:pt modelId="{3D5E315A-3382-4016-A6B8-68684FE8AEAA}" type="sibTrans" cxnId="{A06F4DA9-72CA-4227-AFED-930B2E6F7968}">
      <dgm:prSet/>
      <dgm:spPr/>
      <dgm:t>
        <a:bodyPr/>
        <a:lstStyle/>
        <a:p>
          <a:endParaRPr lang="ru-RU"/>
        </a:p>
      </dgm:t>
    </dgm:pt>
    <dgm:pt modelId="{4D5F78DF-56D2-4870-A122-A96722E792EB}">
      <dgm:prSet custT="1"/>
      <dgm:spPr>
        <a:solidFill>
          <a:srgbClr val="00796B"/>
        </a:solidFill>
      </dgm:spPr>
      <dgm:t>
        <a:bodyPr/>
        <a:lstStyle/>
        <a:p>
          <a:r>
            <a:rPr lang="ru-RU" sz="1800" dirty="0" smtClean="0"/>
            <a:t>Культура и кинематография</a:t>
          </a:r>
          <a:endParaRPr lang="ru-RU" sz="1800" dirty="0"/>
        </a:p>
      </dgm:t>
    </dgm:pt>
    <dgm:pt modelId="{0B5C0BDC-4C78-483B-96D4-CCDAFA25B3A8}" type="parTrans" cxnId="{070F1042-4A81-4BA4-99E4-6DA21E0E4416}">
      <dgm:prSet/>
      <dgm:spPr/>
      <dgm:t>
        <a:bodyPr/>
        <a:lstStyle/>
        <a:p>
          <a:endParaRPr lang="ru-RU"/>
        </a:p>
      </dgm:t>
    </dgm:pt>
    <dgm:pt modelId="{9156E74A-63A0-42ED-B45F-B6A1EE57160D}" type="sibTrans" cxnId="{070F1042-4A81-4BA4-99E4-6DA21E0E4416}">
      <dgm:prSet/>
      <dgm:spPr/>
      <dgm:t>
        <a:bodyPr/>
        <a:lstStyle/>
        <a:p>
          <a:endParaRPr lang="ru-RU"/>
        </a:p>
      </dgm:t>
    </dgm:pt>
    <dgm:pt modelId="{9564FBF5-441C-4BD5-A94F-CF5FD275910E}">
      <dgm:prSet custT="1"/>
      <dgm:spPr>
        <a:solidFill>
          <a:srgbClr val="00796B"/>
        </a:solidFill>
      </dgm:spPr>
      <dgm:t>
        <a:bodyPr/>
        <a:lstStyle/>
        <a:p>
          <a:r>
            <a:rPr lang="ru-RU" sz="1800" dirty="0" smtClean="0"/>
            <a:t>Национальная безопасность и правоохранительная деятельность</a:t>
          </a:r>
          <a:endParaRPr lang="ru-RU" sz="1800" dirty="0"/>
        </a:p>
      </dgm:t>
    </dgm:pt>
    <dgm:pt modelId="{A4BC56D4-41D5-403F-9488-43C72EB3A307}" type="parTrans" cxnId="{BBE1DEF5-9255-4EB4-BB29-07F27D0B49E7}">
      <dgm:prSet/>
      <dgm:spPr/>
      <dgm:t>
        <a:bodyPr/>
        <a:lstStyle/>
        <a:p>
          <a:endParaRPr lang="ru-RU"/>
        </a:p>
      </dgm:t>
    </dgm:pt>
    <dgm:pt modelId="{23950FCC-4461-4E74-81D8-EE9B1850736F}" type="sibTrans" cxnId="{BBE1DEF5-9255-4EB4-BB29-07F27D0B49E7}">
      <dgm:prSet/>
      <dgm:spPr/>
      <dgm:t>
        <a:bodyPr/>
        <a:lstStyle/>
        <a:p>
          <a:endParaRPr lang="ru-RU"/>
        </a:p>
      </dgm:t>
    </dgm:pt>
    <dgm:pt modelId="{2D155EB7-364D-4A62-A841-7D638928A2BC}">
      <dgm:prSet custT="1"/>
      <dgm:spPr>
        <a:solidFill>
          <a:srgbClr val="00796B"/>
        </a:solidFill>
      </dgm:spPr>
      <dgm:t>
        <a:bodyPr/>
        <a:lstStyle/>
        <a:p>
          <a:r>
            <a:rPr lang="ru-RU" sz="1800" dirty="0" smtClean="0"/>
            <a:t>Национальная экономика</a:t>
          </a:r>
          <a:endParaRPr lang="ru-RU" sz="1800" dirty="0"/>
        </a:p>
      </dgm:t>
    </dgm:pt>
    <dgm:pt modelId="{EAAC7B6B-5471-4B1D-AB47-EFE2BC159FD2}" type="parTrans" cxnId="{6309F095-85B5-4AA1-BA7C-427CBCC8DC9C}">
      <dgm:prSet/>
      <dgm:spPr/>
      <dgm:t>
        <a:bodyPr/>
        <a:lstStyle/>
        <a:p>
          <a:endParaRPr lang="ru-RU"/>
        </a:p>
      </dgm:t>
    </dgm:pt>
    <dgm:pt modelId="{7097B3C6-1936-4CB8-88FA-EC52AC84339C}" type="sibTrans" cxnId="{6309F095-85B5-4AA1-BA7C-427CBCC8DC9C}">
      <dgm:prSet/>
      <dgm:spPr/>
      <dgm:t>
        <a:bodyPr/>
        <a:lstStyle/>
        <a:p>
          <a:endParaRPr lang="ru-RU"/>
        </a:p>
      </dgm:t>
    </dgm:pt>
    <dgm:pt modelId="{21785D34-B48C-40E4-9171-818883092F9B}" type="pres">
      <dgm:prSet presAssocID="{9454B323-DCA0-4205-B0B3-507959A338C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C69F66-92BC-45AB-B27A-E9FFDCD0EDAD}" type="pres">
      <dgm:prSet presAssocID="{9564FBF5-441C-4BD5-A94F-CF5FD275910E}" presName="node" presStyleLbl="node1" presStyleIdx="0" presStyleCnt="8" custScaleX="184281" custScaleY="110485" custRadScaleRad="97306" custRadScaleInc="-100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632AE8-9F6E-4A5A-AAA9-CAF0104464A1}" type="pres">
      <dgm:prSet presAssocID="{9564FBF5-441C-4BD5-A94F-CF5FD275910E}" presName="spNode" presStyleCnt="0"/>
      <dgm:spPr/>
    </dgm:pt>
    <dgm:pt modelId="{7B7CC0BE-4E46-4966-9D79-F2A1A4310DA2}" type="pres">
      <dgm:prSet presAssocID="{23950FCC-4461-4E74-81D8-EE9B1850736F}" presName="sibTrans" presStyleLbl="sibTrans1D1" presStyleIdx="0" presStyleCnt="8"/>
      <dgm:spPr/>
      <dgm:t>
        <a:bodyPr/>
        <a:lstStyle/>
        <a:p>
          <a:endParaRPr lang="ru-RU"/>
        </a:p>
      </dgm:t>
    </dgm:pt>
    <dgm:pt modelId="{9578B2E9-5C55-4CA6-98BC-9EDB513EC886}" type="pres">
      <dgm:prSet presAssocID="{4D5F78DF-56D2-4870-A122-A96722E792EB}" presName="node" presStyleLbl="node1" presStyleIdx="1" presStyleCnt="8" custScaleX="164843" custRadScaleRad="97975" custRadScaleInc="825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70178D-5477-46C3-87C6-1BA7AEC15A87}" type="pres">
      <dgm:prSet presAssocID="{4D5F78DF-56D2-4870-A122-A96722E792EB}" presName="spNode" presStyleCnt="0"/>
      <dgm:spPr/>
    </dgm:pt>
    <dgm:pt modelId="{BA66A416-DB22-455B-AD0C-B3500074B8E6}" type="pres">
      <dgm:prSet presAssocID="{9156E74A-63A0-42ED-B45F-B6A1EE57160D}" presName="sibTrans" presStyleLbl="sibTrans1D1" presStyleIdx="1" presStyleCnt="8"/>
      <dgm:spPr/>
      <dgm:t>
        <a:bodyPr/>
        <a:lstStyle/>
        <a:p>
          <a:endParaRPr lang="ru-RU"/>
        </a:p>
      </dgm:t>
    </dgm:pt>
    <dgm:pt modelId="{49DF04FD-1782-486F-8A3C-07064082F564}" type="pres">
      <dgm:prSet presAssocID="{44FAE85D-97E7-4FF3-ACE2-ECFE90A6037B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C5300-C7D2-4DB9-AD0E-D50EFFEE6375}" type="pres">
      <dgm:prSet presAssocID="{44FAE85D-97E7-4FF3-ACE2-ECFE90A6037B}" presName="spNode" presStyleCnt="0"/>
      <dgm:spPr/>
    </dgm:pt>
    <dgm:pt modelId="{F6679A69-E3CF-4CD7-8A71-9F870D2375E7}" type="pres">
      <dgm:prSet presAssocID="{3968695B-061E-43E4-B679-C3AF7B5742B4}" presName="sibTrans" presStyleLbl="sibTrans1D1" presStyleIdx="2" presStyleCnt="8"/>
      <dgm:spPr/>
      <dgm:t>
        <a:bodyPr/>
        <a:lstStyle/>
        <a:p>
          <a:endParaRPr lang="ru-RU"/>
        </a:p>
      </dgm:t>
    </dgm:pt>
    <dgm:pt modelId="{585A6C9F-EC0D-4397-A63D-AB960A575D0E}" type="pres">
      <dgm:prSet presAssocID="{97BD8DC2-4325-4242-8D8C-2AC021DB655C}" presName="node" presStyleLbl="node1" presStyleIdx="3" presStyleCnt="8" custScaleX="141808" custRadScaleRad="94716" custRadScaleInc="-268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B2DC4E-2DBD-448A-B09A-AC8E06C305C7}" type="pres">
      <dgm:prSet presAssocID="{97BD8DC2-4325-4242-8D8C-2AC021DB655C}" presName="spNode" presStyleCnt="0"/>
      <dgm:spPr/>
    </dgm:pt>
    <dgm:pt modelId="{C7A57372-CF9C-436C-854A-2A3D8FD1B404}" type="pres">
      <dgm:prSet presAssocID="{7E34CA38-AC37-4A10-8036-F6964FED35A0}" presName="sibTrans" presStyleLbl="sibTrans1D1" presStyleIdx="3" presStyleCnt="8"/>
      <dgm:spPr/>
      <dgm:t>
        <a:bodyPr/>
        <a:lstStyle/>
        <a:p>
          <a:endParaRPr lang="ru-RU"/>
        </a:p>
      </dgm:t>
    </dgm:pt>
    <dgm:pt modelId="{B5D26099-2638-444A-8EDF-8EA53CBAF0E6}" type="pres">
      <dgm:prSet presAssocID="{36970DF9-ABE2-478A-A272-5C788B97818B}" presName="node" presStyleLbl="node1" presStyleIdx="4" presStyleCnt="8" custScaleX="1266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988103-EFCA-435E-8FCD-64A1550FF1B1}" type="pres">
      <dgm:prSet presAssocID="{36970DF9-ABE2-478A-A272-5C788B97818B}" presName="spNode" presStyleCnt="0"/>
      <dgm:spPr/>
    </dgm:pt>
    <dgm:pt modelId="{027C3893-CC59-4912-8DEE-0A75DCA54B1D}" type="pres">
      <dgm:prSet presAssocID="{CEBBFEEC-1111-4E90-BCDC-E6373F3F4793}" presName="sibTrans" presStyleLbl="sibTrans1D1" presStyleIdx="4" presStyleCnt="8"/>
      <dgm:spPr/>
      <dgm:t>
        <a:bodyPr/>
        <a:lstStyle/>
        <a:p>
          <a:endParaRPr lang="ru-RU"/>
        </a:p>
      </dgm:t>
    </dgm:pt>
    <dgm:pt modelId="{0B388F3A-63F6-492A-BCBB-F3579308CEF1}" type="pres">
      <dgm:prSet presAssocID="{2D155EB7-364D-4A62-A841-7D638928A2BC}" presName="node" presStyleLbl="node1" presStyleIdx="5" presStyleCnt="8" custScaleX="125163" custRadScaleRad="96918" custRadScaleInc="34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A122A2-151A-4364-B4DD-0A3864FD6E9D}" type="pres">
      <dgm:prSet presAssocID="{2D155EB7-364D-4A62-A841-7D638928A2BC}" presName="spNode" presStyleCnt="0"/>
      <dgm:spPr/>
    </dgm:pt>
    <dgm:pt modelId="{78D542A4-6661-49DC-A37A-693FBD139B75}" type="pres">
      <dgm:prSet presAssocID="{7097B3C6-1936-4CB8-88FA-EC52AC84339C}" presName="sibTrans" presStyleLbl="sibTrans1D1" presStyleIdx="5" presStyleCnt="8"/>
      <dgm:spPr/>
      <dgm:t>
        <a:bodyPr/>
        <a:lstStyle/>
        <a:p>
          <a:endParaRPr lang="ru-RU"/>
        </a:p>
      </dgm:t>
    </dgm:pt>
    <dgm:pt modelId="{FBEF17E1-4238-4318-B44D-AE252708C8AD}" type="pres">
      <dgm:prSet presAssocID="{9696513F-5B55-46A0-B9A5-B5175141C45C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547A51-1FE6-404B-93B9-9D700E8A622B}" type="pres">
      <dgm:prSet presAssocID="{9696513F-5B55-46A0-B9A5-B5175141C45C}" presName="spNode" presStyleCnt="0"/>
      <dgm:spPr/>
    </dgm:pt>
    <dgm:pt modelId="{3163AC8B-2727-4EFB-83FC-B029303DFE41}" type="pres">
      <dgm:prSet presAssocID="{4173A251-A09D-46FF-B0D0-22C98F0AF4B3}" presName="sibTrans" presStyleLbl="sibTrans1D1" presStyleIdx="6" presStyleCnt="8"/>
      <dgm:spPr/>
      <dgm:t>
        <a:bodyPr/>
        <a:lstStyle/>
        <a:p>
          <a:endParaRPr lang="ru-RU"/>
        </a:p>
      </dgm:t>
    </dgm:pt>
    <dgm:pt modelId="{36D39BC4-0E0F-4090-8F6C-66E83121B09F}" type="pres">
      <dgm:prSet presAssocID="{57735EB4-290E-4B03-86D5-EC408C9F020B}" presName="node" presStyleLbl="node1" presStyleIdx="7" presStyleCnt="8" custScaleX="187692" custRadScaleRad="99282" custRadScaleInc="-565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78B0EA-2812-48CA-BE41-8CE1FB270BB5}" type="pres">
      <dgm:prSet presAssocID="{57735EB4-290E-4B03-86D5-EC408C9F020B}" presName="spNode" presStyleCnt="0"/>
      <dgm:spPr/>
    </dgm:pt>
    <dgm:pt modelId="{901AE520-3B36-4CB0-A0B3-5D31F6E31BC0}" type="pres">
      <dgm:prSet presAssocID="{3D5E315A-3382-4016-A6B8-68684FE8AEAA}" presName="sibTrans" presStyleLbl="sibTrans1D1" presStyleIdx="7" presStyleCnt="8"/>
      <dgm:spPr/>
      <dgm:t>
        <a:bodyPr/>
        <a:lstStyle/>
        <a:p>
          <a:endParaRPr lang="ru-RU"/>
        </a:p>
      </dgm:t>
    </dgm:pt>
  </dgm:ptLst>
  <dgm:cxnLst>
    <dgm:cxn modelId="{CFCAF4B8-DD5D-403C-8B1D-0806819D9634}" type="presOf" srcId="{9156E74A-63A0-42ED-B45F-B6A1EE57160D}" destId="{BA66A416-DB22-455B-AD0C-B3500074B8E6}" srcOrd="0" destOrd="0" presId="urn:microsoft.com/office/officeart/2005/8/layout/cycle6"/>
    <dgm:cxn modelId="{619B942B-C784-4D8A-A2C8-AA46EBD72110}" type="presOf" srcId="{7097B3C6-1936-4CB8-88FA-EC52AC84339C}" destId="{78D542A4-6661-49DC-A37A-693FBD139B75}" srcOrd="0" destOrd="0" presId="urn:microsoft.com/office/officeart/2005/8/layout/cycle6"/>
    <dgm:cxn modelId="{6603D02D-56D6-4DBD-A464-DD5BD1F6F5B4}" srcId="{9454B323-DCA0-4205-B0B3-507959A338C7}" destId="{36970DF9-ABE2-478A-A272-5C788B97818B}" srcOrd="4" destOrd="0" parTransId="{CF43C3C3-05DE-4B5F-AF0B-8D09A8E4FD1A}" sibTransId="{CEBBFEEC-1111-4E90-BCDC-E6373F3F4793}"/>
    <dgm:cxn modelId="{E582DC5A-0B29-4033-9C45-D4B937A58E30}" type="presOf" srcId="{4D5F78DF-56D2-4870-A122-A96722E792EB}" destId="{9578B2E9-5C55-4CA6-98BC-9EDB513EC886}" srcOrd="0" destOrd="0" presId="urn:microsoft.com/office/officeart/2005/8/layout/cycle6"/>
    <dgm:cxn modelId="{DB3C3834-94E4-44F1-AEDA-60A103B49C4F}" type="presOf" srcId="{23950FCC-4461-4E74-81D8-EE9B1850736F}" destId="{7B7CC0BE-4E46-4966-9D79-F2A1A4310DA2}" srcOrd="0" destOrd="0" presId="urn:microsoft.com/office/officeart/2005/8/layout/cycle6"/>
    <dgm:cxn modelId="{BBE1DEF5-9255-4EB4-BB29-07F27D0B49E7}" srcId="{9454B323-DCA0-4205-B0B3-507959A338C7}" destId="{9564FBF5-441C-4BD5-A94F-CF5FD275910E}" srcOrd="0" destOrd="0" parTransId="{A4BC56D4-41D5-403F-9488-43C72EB3A307}" sibTransId="{23950FCC-4461-4E74-81D8-EE9B1850736F}"/>
    <dgm:cxn modelId="{D5BD5B95-3404-45ED-A446-9CB9CC24C2B0}" type="presOf" srcId="{3968695B-061E-43E4-B679-C3AF7B5742B4}" destId="{F6679A69-E3CF-4CD7-8A71-9F870D2375E7}" srcOrd="0" destOrd="0" presId="urn:microsoft.com/office/officeart/2005/8/layout/cycle6"/>
    <dgm:cxn modelId="{A1F430F0-4CFF-4FFE-8655-E6437F69F9B5}" srcId="{9454B323-DCA0-4205-B0B3-507959A338C7}" destId="{97BD8DC2-4325-4242-8D8C-2AC021DB655C}" srcOrd="3" destOrd="0" parTransId="{4567D88A-BE70-4C89-987B-49FA6C54AF36}" sibTransId="{7E34CA38-AC37-4A10-8036-F6964FED35A0}"/>
    <dgm:cxn modelId="{3457C777-5966-4504-BD53-5E6199C9CB74}" type="presOf" srcId="{97BD8DC2-4325-4242-8D8C-2AC021DB655C}" destId="{585A6C9F-EC0D-4397-A63D-AB960A575D0E}" srcOrd="0" destOrd="0" presId="urn:microsoft.com/office/officeart/2005/8/layout/cycle6"/>
    <dgm:cxn modelId="{4AA92827-E9FC-4C54-85C6-9C813E9DB196}" type="presOf" srcId="{CEBBFEEC-1111-4E90-BCDC-E6373F3F4793}" destId="{027C3893-CC59-4912-8DEE-0A75DCA54B1D}" srcOrd="0" destOrd="0" presId="urn:microsoft.com/office/officeart/2005/8/layout/cycle6"/>
    <dgm:cxn modelId="{DEEA630C-A9ED-4C26-8237-453482A4209B}" type="presOf" srcId="{4173A251-A09D-46FF-B0D0-22C98F0AF4B3}" destId="{3163AC8B-2727-4EFB-83FC-B029303DFE41}" srcOrd="0" destOrd="0" presId="urn:microsoft.com/office/officeart/2005/8/layout/cycle6"/>
    <dgm:cxn modelId="{A06F4DA9-72CA-4227-AFED-930B2E6F7968}" srcId="{9454B323-DCA0-4205-B0B3-507959A338C7}" destId="{57735EB4-290E-4B03-86D5-EC408C9F020B}" srcOrd="7" destOrd="0" parTransId="{85A63283-3C77-4476-B32F-BA5F3DC948BA}" sibTransId="{3D5E315A-3382-4016-A6B8-68684FE8AEAA}"/>
    <dgm:cxn modelId="{05389419-FE22-46CD-8B35-E7A1B7388655}" type="presOf" srcId="{57735EB4-290E-4B03-86D5-EC408C9F020B}" destId="{36D39BC4-0E0F-4090-8F6C-66E83121B09F}" srcOrd="0" destOrd="0" presId="urn:microsoft.com/office/officeart/2005/8/layout/cycle6"/>
    <dgm:cxn modelId="{36B3F9DA-985E-4256-BCEE-1AC9EBCEAAC7}" type="presOf" srcId="{9564FBF5-441C-4BD5-A94F-CF5FD275910E}" destId="{28C69F66-92BC-45AB-B27A-E9FFDCD0EDAD}" srcOrd="0" destOrd="0" presId="urn:microsoft.com/office/officeart/2005/8/layout/cycle6"/>
    <dgm:cxn modelId="{213C5AFC-F349-4D95-888E-222D33C70A47}" type="presOf" srcId="{36970DF9-ABE2-478A-A272-5C788B97818B}" destId="{B5D26099-2638-444A-8EDF-8EA53CBAF0E6}" srcOrd="0" destOrd="0" presId="urn:microsoft.com/office/officeart/2005/8/layout/cycle6"/>
    <dgm:cxn modelId="{7363BDD3-9F4A-47C3-9680-E69E656AFDF5}" type="presOf" srcId="{9454B323-DCA0-4205-B0B3-507959A338C7}" destId="{21785D34-B48C-40E4-9171-818883092F9B}" srcOrd="0" destOrd="0" presId="urn:microsoft.com/office/officeart/2005/8/layout/cycle6"/>
    <dgm:cxn modelId="{74CDFD42-4785-48E2-BB03-34623C8346AD}" srcId="{9454B323-DCA0-4205-B0B3-507959A338C7}" destId="{9696513F-5B55-46A0-B9A5-B5175141C45C}" srcOrd="6" destOrd="0" parTransId="{2C69BE59-AAB8-4C9A-BBF1-0FD7DDF90057}" sibTransId="{4173A251-A09D-46FF-B0D0-22C98F0AF4B3}"/>
    <dgm:cxn modelId="{5CFCD19F-D3F6-4E4A-BD83-23BEAC9AEAE5}" type="presOf" srcId="{44FAE85D-97E7-4FF3-ACE2-ECFE90A6037B}" destId="{49DF04FD-1782-486F-8A3C-07064082F564}" srcOrd="0" destOrd="0" presId="urn:microsoft.com/office/officeart/2005/8/layout/cycle6"/>
    <dgm:cxn modelId="{CAFB15A4-C691-4A72-A2E9-C8DE95D9D2C8}" srcId="{9454B323-DCA0-4205-B0B3-507959A338C7}" destId="{44FAE85D-97E7-4FF3-ACE2-ECFE90A6037B}" srcOrd="2" destOrd="0" parTransId="{F0A7318F-22B2-4253-A3A3-A4EF53A39002}" sibTransId="{3968695B-061E-43E4-B679-C3AF7B5742B4}"/>
    <dgm:cxn modelId="{6309F095-85B5-4AA1-BA7C-427CBCC8DC9C}" srcId="{9454B323-DCA0-4205-B0B3-507959A338C7}" destId="{2D155EB7-364D-4A62-A841-7D638928A2BC}" srcOrd="5" destOrd="0" parTransId="{EAAC7B6B-5471-4B1D-AB47-EFE2BC159FD2}" sibTransId="{7097B3C6-1936-4CB8-88FA-EC52AC84339C}"/>
    <dgm:cxn modelId="{B2B6F0F0-9426-49D2-96FE-2475B39E9EAB}" type="presOf" srcId="{2D155EB7-364D-4A62-A841-7D638928A2BC}" destId="{0B388F3A-63F6-492A-BCBB-F3579308CEF1}" srcOrd="0" destOrd="0" presId="urn:microsoft.com/office/officeart/2005/8/layout/cycle6"/>
    <dgm:cxn modelId="{39087315-D039-47E6-B40D-CC2C1F4036ED}" type="presOf" srcId="{9696513F-5B55-46A0-B9A5-B5175141C45C}" destId="{FBEF17E1-4238-4318-B44D-AE252708C8AD}" srcOrd="0" destOrd="0" presId="urn:microsoft.com/office/officeart/2005/8/layout/cycle6"/>
    <dgm:cxn modelId="{9FFC87B8-8CB9-44FB-A143-E9A0C9C66A74}" type="presOf" srcId="{3D5E315A-3382-4016-A6B8-68684FE8AEAA}" destId="{901AE520-3B36-4CB0-A0B3-5D31F6E31BC0}" srcOrd="0" destOrd="0" presId="urn:microsoft.com/office/officeart/2005/8/layout/cycle6"/>
    <dgm:cxn modelId="{A176834C-CB66-4565-A67B-BE5CB29E954B}" type="presOf" srcId="{7E34CA38-AC37-4A10-8036-F6964FED35A0}" destId="{C7A57372-CF9C-436C-854A-2A3D8FD1B404}" srcOrd="0" destOrd="0" presId="urn:microsoft.com/office/officeart/2005/8/layout/cycle6"/>
    <dgm:cxn modelId="{070F1042-4A81-4BA4-99E4-6DA21E0E4416}" srcId="{9454B323-DCA0-4205-B0B3-507959A338C7}" destId="{4D5F78DF-56D2-4870-A122-A96722E792EB}" srcOrd="1" destOrd="0" parTransId="{0B5C0BDC-4C78-483B-96D4-CCDAFA25B3A8}" sibTransId="{9156E74A-63A0-42ED-B45F-B6A1EE57160D}"/>
    <dgm:cxn modelId="{AAF22F68-53AD-44AB-85FE-EAA9AA72DC7C}" type="presParOf" srcId="{21785D34-B48C-40E4-9171-818883092F9B}" destId="{28C69F66-92BC-45AB-B27A-E9FFDCD0EDAD}" srcOrd="0" destOrd="0" presId="urn:microsoft.com/office/officeart/2005/8/layout/cycle6"/>
    <dgm:cxn modelId="{84E2AAFC-53C7-45D5-8D02-A91CF1263C07}" type="presParOf" srcId="{21785D34-B48C-40E4-9171-818883092F9B}" destId="{02632AE8-9F6E-4A5A-AAA9-CAF0104464A1}" srcOrd="1" destOrd="0" presId="urn:microsoft.com/office/officeart/2005/8/layout/cycle6"/>
    <dgm:cxn modelId="{BF08E668-7749-49E4-ACF7-1A6AF070B3B3}" type="presParOf" srcId="{21785D34-B48C-40E4-9171-818883092F9B}" destId="{7B7CC0BE-4E46-4966-9D79-F2A1A4310DA2}" srcOrd="2" destOrd="0" presId="urn:microsoft.com/office/officeart/2005/8/layout/cycle6"/>
    <dgm:cxn modelId="{0B905F18-8156-4426-B1F9-9FBDFE435EE4}" type="presParOf" srcId="{21785D34-B48C-40E4-9171-818883092F9B}" destId="{9578B2E9-5C55-4CA6-98BC-9EDB513EC886}" srcOrd="3" destOrd="0" presId="urn:microsoft.com/office/officeart/2005/8/layout/cycle6"/>
    <dgm:cxn modelId="{E68D9410-DA96-454C-95E9-863E42BDA809}" type="presParOf" srcId="{21785D34-B48C-40E4-9171-818883092F9B}" destId="{8D70178D-5477-46C3-87C6-1BA7AEC15A87}" srcOrd="4" destOrd="0" presId="urn:microsoft.com/office/officeart/2005/8/layout/cycle6"/>
    <dgm:cxn modelId="{16C3EA62-816E-4511-B446-6F4767872321}" type="presParOf" srcId="{21785D34-B48C-40E4-9171-818883092F9B}" destId="{BA66A416-DB22-455B-AD0C-B3500074B8E6}" srcOrd="5" destOrd="0" presId="urn:microsoft.com/office/officeart/2005/8/layout/cycle6"/>
    <dgm:cxn modelId="{E70F3462-CA0C-41F0-BF7B-49EFB5DA3ABA}" type="presParOf" srcId="{21785D34-B48C-40E4-9171-818883092F9B}" destId="{49DF04FD-1782-486F-8A3C-07064082F564}" srcOrd="6" destOrd="0" presId="urn:microsoft.com/office/officeart/2005/8/layout/cycle6"/>
    <dgm:cxn modelId="{B7201DFE-B829-4E18-83C6-24ED977F3A92}" type="presParOf" srcId="{21785D34-B48C-40E4-9171-818883092F9B}" destId="{786C5300-C7D2-4DB9-AD0E-D50EFFEE6375}" srcOrd="7" destOrd="0" presId="urn:microsoft.com/office/officeart/2005/8/layout/cycle6"/>
    <dgm:cxn modelId="{166036C5-F2EA-4903-92B6-2ED381390134}" type="presParOf" srcId="{21785D34-B48C-40E4-9171-818883092F9B}" destId="{F6679A69-E3CF-4CD7-8A71-9F870D2375E7}" srcOrd="8" destOrd="0" presId="urn:microsoft.com/office/officeart/2005/8/layout/cycle6"/>
    <dgm:cxn modelId="{313CDCB7-B440-4548-9690-E0B838D3B05D}" type="presParOf" srcId="{21785D34-B48C-40E4-9171-818883092F9B}" destId="{585A6C9F-EC0D-4397-A63D-AB960A575D0E}" srcOrd="9" destOrd="0" presId="urn:microsoft.com/office/officeart/2005/8/layout/cycle6"/>
    <dgm:cxn modelId="{C0DE0E78-E174-441B-9491-C4888E16D19D}" type="presParOf" srcId="{21785D34-B48C-40E4-9171-818883092F9B}" destId="{B8B2DC4E-2DBD-448A-B09A-AC8E06C305C7}" srcOrd="10" destOrd="0" presId="urn:microsoft.com/office/officeart/2005/8/layout/cycle6"/>
    <dgm:cxn modelId="{D7329515-ADFF-4AEA-9926-DEB6BB4D9689}" type="presParOf" srcId="{21785D34-B48C-40E4-9171-818883092F9B}" destId="{C7A57372-CF9C-436C-854A-2A3D8FD1B404}" srcOrd="11" destOrd="0" presId="urn:microsoft.com/office/officeart/2005/8/layout/cycle6"/>
    <dgm:cxn modelId="{0A33A79C-7EC1-4C37-B2E7-E50270211344}" type="presParOf" srcId="{21785D34-B48C-40E4-9171-818883092F9B}" destId="{B5D26099-2638-444A-8EDF-8EA53CBAF0E6}" srcOrd="12" destOrd="0" presId="urn:microsoft.com/office/officeart/2005/8/layout/cycle6"/>
    <dgm:cxn modelId="{DB7163F7-7AC3-4C97-A47C-140193164232}" type="presParOf" srcId="{21785D34-B48C-40E4-9171-818883092F9B}" destId="{44988103-EFCA-435E-8FCD-64A1550FF1B1}" srcOrd="13" destOrd="0" presId="urn:microsoft.com/office/officeart/2005/8/layout/cycle6"/>
    <dgm:cxn modelId="{04B943AA-F2B6-43CC-9231-0CB222714E48}" type="presParOf" srcId="{21785D34-B48C-40E4-9171-818883092F9B}" destId="{027C3893-CC59-4912-8DEE-0A75DCA54B1D}" srcOrd="14" destOrd="0" presId="urn:microsoft.com/office/officeart/2005/8/layout/cycle6"/>
    <dgm:cxn modelId="{714F9BDD-51EF-4D97-8143-2D6E6EFF8F95}" type="presParOf" srcId="{21785D34-B48C-40E4-9171-818883092F9B}" destId="{0B388F3A-63F6-492A-BCBB-F3579308CEF1}" srcOrd="15" destOrd="0" presId="urn:microsoft.com/office/officeart/2005/8/layout/cycle6"/>
    <dgm:cxn modelId="{2087FBD4-526D-4E18-8437-451A6CB3CC94}" type="presParOf" srcId="{21785D34-B48C-40E4-9171-818883092F9B}" destId="{F7A122A2-151A-4364-B4DD-0A3864FD6E9D}" srcOrd="16" destOrd="0" presId="urn:microsoft.com/office/officeart/2005/8/layout/cycle6"/>
    <dgm:cxn modelId="{B2B7D28D-4E40-4335-A753-2D5FEE2136FE}" type="presParOf" srcId="{21785D34-B48C-40E4-9171-818883092F9B}" destId="{78D542A4-6661-49DC-A37A-693FBD139B75}" srcOrd="17" destOrd="0" presId="urn:microsoft.com/office/officeart/2005/8/layout/cycle6"/>
    <dgm:cxn modelId="{69D03E5D-9DD2-4DB8-BD98-5723A7AB4753}" type="presParOf" srcId="{21785D34-B48C-40E4-9171-818883092F9B}" destId="{FBEF17E1-4238-4318-B44D-AE252708C8AD}" srcOrd="18" destOrd="0" presId="urn:microsoft.com/office/officeart/2005/8/layout/cycle6"/>
    <dgm:cxn modelId="{3707FA2C-DEB8-465D-8034-7A327D7F4DD4}" type="presParOf" srcId="{21785D34-B48C-40E4-9171-818883092F9B}" destId="{D5547A51-1FE6-404B-93B9-9D700E8A622B}" srcOrd="19" destOrd="0" presId="urn:microsoft.com/office/officeart/2005/8/layout/cycle6"/>
    <dgm:cxn modelId="{07628510-F020-4A67-A7A5-2DF379A2B932}" type="presParOf" srcId="{21785D34-B48C-40E4-9171-818883092F9B}" destId="{3163AC8B-2727-4EFB-83FC-B029303DFE41}" srcOrd="20" destOrd="0" presId="urn:microsoft.com/office/officeart/2005/8/layout/cycle6"/>
    <dgm:cxn modelId="{BF05FCA6-7FBA-4B00-90FF-E7D198E9C091}" type="presParOf" srcId="{21785D34-B48C-40E4-9171-818883092F9B}" destId="{36D39BC4-0E0F-4090-8F6C-66E83121B09F}" srcOrd="21" destOrd="0" presId="urn:microsoft.com/office/officeart/2005/8/layout/cycle6"/>
    <dgm:cxn modelId="{B7B89151-5019-48EB-BC04-3352DA6EFB55}" type="presParOf" srcId="{21785D34-B48C-40E4-9171-818883092F9B}" destId="{6F78B0EA-2812-48CA-BE41-8CE1FB270BB5}" srcOrd="22" destOrd="0" presId="urn:microsoft.com/office/officeart/2005/8/layout/cycle6"/>
    <dgm:cxn modelId="{8A163FFD-06EC-45A7-ACB5-15911F320E00}" type="presParOf" srcId="{21785D34-B48C-40E4-9171-818883092F9B}" destId="{901AE520-3B36-4CB0-A0B3-5D31F6E31BC0}" srcOrd="23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0F0B4B-ADAC-4D80-ABBF-7423D0F23C5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D90C50-64C0-4F1E-8170-D8574F08260E}">
      <dgm:prSet phldrT="[Текст]"/>
      <dgm:spPr/>
      <dgm:t>
        <a:bodyPr/>
        <a:lstStyle/>
        <a:p>
          <a:r>
            <a:rPr lang="ru-RU" dirty="0" smtClean="0"/>
            <a:t>Педагоги дошкольного образования</a:t>
          </a:r>
          <a:endParaRPr lang="ru-RU" dirty="0"/>
        </a:p>
      </dgm:t>
    </dgm:pt>
    <dgm:pt modelId="{23116F97-2689-4EDC-8468-31EA33050C09}" type="parTrans" cxnId="{D681728B-A4F8-47CC-B9E1-E2BEA9482223}">
      <dgm:prSet/>
      <dgm:spPr/>
      <dgm:t>
        <a:bodyPr/>
        <a:lstStyle/>
        <a:p>
          <a:endParaRPr lang="ru-RU"/>
        </a:p>
      </dgm:t>
    </dgm:pt>
    <dgm:pt modelId="{CD40F90A-F7AC-48D7-965A-05E3F4806522}" type="sibTrans" cxnId="{D681728B-A4F8-47CC-B9E1-E2BEA9482223}">
      <dgm:prSet/>
      <dgm:spPr/>
      <dgm:t>
        <a:bodyPr/>
        <a:lstStyle/>
        <a:p>
          <a:endParaRPr lang="ru-RU"/>
        </a:p>
      </dgm:t>
    </dgm:pt>
    <dgm:pt modelId="{D28507F8-F57B-45B7-BA27-3A07AAA9C5FF}">
      <dgm:prSet phldrT="[Текст]"/>
      <dgm:spPr/>
      <dgm:t>
        <a:bodyPr/>
        <a:lstStyle/>
        <a:p>
          <a:r>
            <a:rPr lang="ru-RU" dirty="0" smtClean="0"/>
            <a:t>42 914 рублей</a:t>
          </a:r>
          <a:endParaRPr lang="ru-RU" dirty="0"/>
        </a:p>
      </dgm:t>
    </dgm:pt>
    <dgm:pt modelId="{DCF8C99F-7147-41BA-898D-EE598068A77E}" type="parTrans" cxnId="{89721CE6-3301-4691-BDFC-EB29C89EED47}">
      <dgm:prSet/>
      <dgm:spPr/>
      <dgm:t>
        <a:bodyPr/>
        <a:lstStyle/>
        <a:p>
          <a:endParaRPr lang="ru-RU"/>
        </a:p>
      </dgm:t>
    </dgm:pt>
    <dgm:pt modelId="{B60DC712-1BCE-4D9E-A5BE-4F94A0101FF2}" type="sibTrans" cxnId="{89721CE6-3301-4691-BDFC-EB29C89EED47}">
      <dgm:prSet/>
      <dgm:spPr/>
      <dgm:t>
        <a:bodyPr/>
        <a:lstStyle/>
        <a:p>
          <a:endParaRPr lang="ru-RU"/>
        </a:p>
      </dgm:t>
    </dgm:pt>
    <dgm:pt modelId="{6EDD8429-81DD-4CB5-99F4-FCD7F6ECABC2}">
      <dgm:prSet phldrT="[Текст]"/>
      <dgm:spPr/>
      <dgm:t>
        <a:bodyPr/>
        <a:lstStyle/>
        <a:p>
          <a:r>
            <a:rPr lang="ru-RU" dirty="0" smtClean="0"/>
            <a:t>Педагоги общего образования</a:t>
          </a:r>
          <a:endParaRPr lang="ru-RU" dirty="0"/>
        </a:p>
      </dgm:t>
    </dgm:pt>
    <dgm:pt modelId="{B542FF48-F299-435D-9F8F-ED18AFA4D033}" type="parTrans" cxnId="{13054625-1F30-4EFC-BD10-9F0F48D36F85}">
      <dgm:prSet/>
      <dgm:spPr/>
      <dgm:t>
        <a:bodyPr/>
        <a:lstStyle/>
        <a:p>
          <a:endParaRPr lang="ru-RU"/>
        </a:p>
      </dgm:t>
    </dgm:pt>
    <dgm:pt modelId="{094C0F18-6CF5-4C2F-9869-99D4C4B4051A}" type="sibTrans" cxnId="{13054625-1F30-4EFC-BD10-9F0F48D36F85}">
      <dgm:prSet/>
      <dgm:spPr/>
      <dgm:t>
        <a:bodyPr/>
        <a:lstStyle/>
        <a:p>
          <a:endParaRPr lang="ru-RU"/>
        </a:p>
      </dgm:t>
    </dgm:pt>
    <dgm:pt modelId="{58C3B8DA-0916-429E-B66C-CC38445E23CA}">
      <dgm:prSet phldrT="[Текст]"/>
      <dgm:spPr/>
      <dgm:t>
        <a:bodyPr/>
        <a:lstStyle/>
        <a:p>
          <a:r>
            <a:rPr lang="ru-RU" dirty="0" smtClean="0"/>
            <a:t>53 489 рублей</a:t>
          </a:r>
          <a:endParaRPr lang="ru-RU" dirty="0"/>
        </a:p>
      </dgm:t>
    </dgm:pt>
    <dgm:pt modelId="{0C18D1B1-7449-40E7-867E-00C30A81E21B}" type="parTrans" cxnId="{0BBF3918-AE4F-4EAC-8A69-87925CB89853}">
      <dgm:prSet/>
      <dgm:spPr/>
      <dgm:t>
        <a:bodyPr/>
        <a:lstStyle/>
        <a:p>
          <a:endParaRPr lang="ru-RU"/>
        </a:p>
      </dgm:t>
    </dgm:pt>
    <dgm:pt modelId="{84252C8D-8154-492F-A78F-1CAE814BCF4A}" type="sibTrans" cxnId="{0BBF3918-AE4F-4EAC-8A69-87925CB89853}">
      <dgm:prSet/>
      <dgm:spPr/>
      <dgm:t>
        <a:bodyPr/>
        <a:lstStyle/>
        <a:p>
          <a:endParaRPr lang="ru-RU"/>
        </a:p>
      </dgm:t>
    </dgm:pt>
    <dgm:pt modelId="{88993042-6AC6-4B1E-B249-923AE43EB26E}">
      <dgm:prSet phldrT="[Текст]"/>
      <dgm:spPr/>
      <dgm:t>
        <a:bodyPr/>
        <a:lstStyle/>
        <a:p>
          <a:r>
            <a:rPr lang="ru-RU" dirty="0" smtClean="0"/>
            <a:t>Педагоги дополнительного образования</a:t>
          </a:r>
          <a:endParaRPr lang="ru-RU" dirty="0"/>
        </a:p>
      </dgm:t>
    </dgm:pt>
    <dgm:pt modelId="{0B2BFB88-85E1-4DD2-BCE4-EFD56A6F280E}" type="parTrans" cxnId="{8493947D-E5FA-4247-B5AD-23192DEC1C93}">
      <dgm:prSet/>
      <dgm:spPr/>
      <dgm:t>
        <a:bodyPr/>
        <a:lstStyle/>
        <a:p>
          <a:endParaRPr lang="ru-RU"/>
        </a:p>
      </dgm:t>
    </dgm:pt>
    <dgm:pt modelId="{A814A946-F555-40F5-ABA3-89E5E2CE21E2}" type="sibTrans" cxnId="{8493947D-E5FA-4247-B5AD-23192DEC1C93}">
      <dgm:prSet/>
      <dgm:spPr/>
      <dgm:t>
        <a:bodyPr/>
        <a:lstStyle/>
        <a:p>
          <a:endParaRPr lang="ru-RU"/>
        </a:p>
      </dgm:t>
    </dgm:pt>
    <dgm:pt modelId="{9E44CB56-97BB-4EBF-9696-A85AA56C34CF}">
      <dgm:prSet phldrT="[Текст]"/>
      <dgm:spPr/>
      <dgm:t>
        <a:bodyPr/>
        <a:lstStyle/>
        <a:p>
          <a:r>
            <a:rPr lang="ru-RU" dirty="0" smtClean="0"/>
            <a:t>40 099 рублей</a:t>
          </a:r>
          <a:endParaRPr lang="ru-RU" dirty="0"/>
        </a:p>
      </dgm:t>
    </dgm:pt>
    <dgm:pt modelId="{01D1EE7D-5849-474B-97A0-FD42E6973EFD}" type="parTrans" cxnId="{AC2D36E6-F064-4173-85E5-F6171E424179}">
      <dgm:prSet/>
      <dgm:spPr/>
      <dgm:t>
        <a:bodyPr/>
        <a:lstStyle/>
        <a:p>
          <a:endParaRPr lang="ru-RU"/>
        </a:p>
      </dgm:t>
    </dgm:pt>
    <dgm:pt modelId="{E591F07E-2A75-42EE-AFCC-16CB82B6BAE9}" type="sibTrans" cxnId="{AC2D36E6-F064-4173-85E5-F6171E424179}">
      <dgm:prSet/>
      <dgm:spPr/>
      <dgm:t>
        <a:bodyPr/>
        <a:lstStyle/>
        <a:p>
          <a:endParaRPr lang="ru-RU"/>
        </a:p>
      </dgm:t>
    </dgm:pt>
    <dgm:pt modelId="{7B9AF9FF-2C64-4260-A63A-0C534349A8C2}">
      <dgm:prSet/>
      <dgm:spPr/>
      <dgm:t>
        <a:bodyPr/>
        <a:lstStyle/>
        <a:p>
          <a:r>
            <a:rPr lang="ru-RU" dirty="0" smtClean="0"/>
            <a:t>Работники учреждений культуры</a:t>
          </a:r>
          <a:endParaRPr lang="ru-RU" dirty="0"/>
        </a:p>
      </dgm:t>
    </dgm:pt>
    <dgm:pt modelId="{34F505B4-5AC0-4CA7-B0E3-2EEF0AA1E0CF}" type="parTrans" cxnId="{8DF9978E-FF6F-4EF1-857A-93D47A9C5E92}">
      <dgm:prSet/>
      <dgm:spPr/>
      <dgm:t>
        <a:bodyPr/>
        <a:lstStyle/>
        <a:p>
          <a:endParaRPr lang="ru-RU"/>
        </a:p>
      </dgm:t>
    </dgm:pt>
    <dgm:pt modelId="{5E0B5C61-DC99-4369-8F43-6FD3455757BB}" type="sibTrans" cxnId="{8DF9978E-FF6F-4EF1-857A-93D47A9C5E92}">
      <dgm:prSet/>
      <dgm:spPr/>
      <dgm:t>
        <a:bodyPr/>
        <a:lstStyle/>
        <a:p>
          <a:endParaRPr lang="ru-RU"/>
        </a:p>
      </dgm:t>
    </dgm:pt>
    <dgm:pt modelId="{94D40A66-F2B4-490C-9432-A9263B747EB3}">
      <dgm:prSet/>
      <dgm:spPr/>
      <dgm:t>
        <a:bodyPr/>
        <a:lstStyle/>
        <a:p>
          <a:r>
            <a:rPr lang="ru-RU" dirty="0" smtClean="0"/>
            <a:t>45 146 рублей</a:t>
          </a:r>
          <a:endParaRPr lang="ru-RU" dirty="0"/>
        </a:p>
      </dgm:t>
    </dgm:pt>
    <dgm:pt modelId="{31F7A826-170B-4B59-8A9E-4E8FE440B54E}" type="parTrans" cxnId="{BDE3BE57-B86E-4987-88BC-9A11792FD6AE}">
      <dgm:prSet/>
      <dgm:spPr/>
      <dgm:t>
        <a:bodyPr/>
        <a:lstStyle/>
        <a:p>
          <a:endParaRPr lang="ru-RU"/>
        </a:p>
      </dgm:t>
    </dgm:pt>
    <dgm:pt modelId="{461B2E2C-76E4-4D9C-9B90-FBEE13B5E933}" type="sibTrans" cxnId="{BDE3BE57-B86E-4987-88BC-9A11792FD6AE}">
      <dgm:prSet/>
      <dgm:spPr/>
      <dgm:t>
        <a:bodyPr/>
        <a:lstStyle/>
        <a:p>
          <a:endParaRPr lang="ru-RU"/>
        </a:p>
      </dgm:t>
    </dgm:pt>
    <dgm:pt modelId="{8A2C7941-2089-4D66-90E6-5175C7F5D692}" type="pres">
      <dgm:prSet presAssocID="{FB0F0B4B-ADAC-4D80-ABBF-7423D0F23C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463994-4655-4263-967C-D790FCF7D1E5}" type="pres">
      <dgm:prSet presAssocID="{A0D90C50-64C0-4F1E-8170-D8574F08260E}" presName="composite" presStyleCnt="0"/>
      <dgm:spPr/>
    </dgm:pt>
    <dgm:pt modelId="{1D7326A4-DF7D-418F-A024-EC120EDE5C7F}" type="pres">
      <dgm:prSet presAssocID="{A0D90C50-64C0-4F1E-8170-D8574F08260E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59D77D-7690-4E75-8B37-9BBCECEE5E50}" type="pres">
      <dgm:prSet presAssocID="{A0D90C50-64C0-4F1E-8170-D8574F08260E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E11959-BEF0-49E6-98B9-E50B300B1DC6}" type="pres">
      <dgm:prSet presAssocID="{CD40F90A-F7AC-48D7-965A-05E3F4806522}" presName="space" presStyleCnt="0"/>
      <dgm:spPr/>
    </dgm:pt>
    <dgm:pt modelId="{59106CAE-FAC0-42DB-A526-8DA434EB456D}" type="pres">
      <dgm:prSet presAssocID="{6EDD8429-81DD-4CB5-99F4-FCD7F6ECABC2}" presName="composite" presStyleCnt="0"/>
      <dgm:spPr/>
    </dgm:pt>
    <dgm:pt modelId="{1B7E30AC-C7F3-4ED6-8278-301086328E4E}" type="pres">
      <dgm:prSet presAssocID="{6EDD8429-81DD-4CB5-99F4-FCD7F6ECABC2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CA20C5-43FB-447E-BF1B-137AECAF3CA8}" type="pres">
      <dgm:prSet presAssocID="{6EDD8429-81DD-4CB5-99F4-FCD7F6ECABC2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430B21-BF43-4305-8B61-DE8EB4422AAF}" type="pres">
      <dgm:prSet presAssocID="{094C0F18-6CF5-4C2F-9869-99D4C4B4051A}" presName="space" presStyleCnt="0"/>
      <dgm:spPr/>
    </dgm:pt>
    <dgm:pt modelId="{9473E411-0097-48A8-9526-A1E2A24055FF}" type="pres">
      <dgm:prSet presAssocID="{88993042-6AC6-4B1E-B249-923AE43EB26E}" presName="composite" presStyleCnt="0"/>
      <dgm:spPr/>
    </dgm:pt>
    <dgm:pt modelId="{BEACF625-CBC6-4B0E-B475-B68207A510E5}" type="pres">
      <dgm:prSet presAssocID="{88993042-6AC6-4B1E-B249-923AE43EB26E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159950-EA2D-48E6-BE55-9E63A715106E}" type="pres">
      <dgm:prSet presAssocID="{88993042-6AC6-4B1E-B249-923AE43EB26E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E861D3-AD1B-4F24-9083-9DB2A67C6721}" type="pres">
      <dgm:prSet presAssocID="{A814A946-F555-40F5-ABA3-89E5E2CE21E2}" presName="space" presStyleCnt="0"/>
      <dgm:spPr/>
    </dgm:pt>
    <dgm:pt modelId="{E172EFBC-F5B7-4615-8F84-BFA592D7EB9C}" type="pres">
      <dgm:prSet presAssocID="{7B9AF9FF-2C64-4260-A63A-0C534349A8C2}" presName="composite" presStyleCnt="0"/>
      <dgm:spPr/>
    </dgm:pt>
    <dgm:pt modelId="{833ED992-6CB1-4A69-9704-4EEC0B58DB80}" type="pres">
      <dgm:prSet presAssocID="{7B9AF9FF-2C64-4260-A63A-0C534349A8C2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5ED2E0-F3E6-4029-915B-63FD5064F25D}" type="pres">
      <dgm:prSet presAssocID="{7B9AF9FF-2C64-4260-A63A-0C534349A8C2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2D36E6-F064-4173-85E5-F6171E424179}" srcId="{88993042-6AC6-4B1E-B249-923AE43EB26E}" destId="{9E44CB56-97BB-4EBF-9696-A85AA56C34CF}" srcOrd="0" destOrd="0" parTransId="{01D1EE7D-5849-474B-97A0-FD42E6973EFD}" sibTransId="{E591F07E-2A75-42EE-AFCC-16CB82B6BAE9}"/>
    <dgm:cxn modelId="{B5ABCC8E-C79D-4CF5-9507-CF8DCD7B7B3A}" type="presOf" srcId="{7B9AF9FF-2C64-4260-A63A-0C534349A8C2}" destId="{833ED992-6CB1-4A69-9704-4EEC0B58DB80}" srcOrd="0" destOrd="0" presId="urn:microsoft.com/office/officeart/2005/8/layout/hList1"/>
    <dgm:cxn modelId="{6EBC42DE-C264-4714-8740-33619A8B7097}" type="presOf" srcId="{6EDD8429-81DD-4CB5-99F4-FCD7F6ECABC2}" destId="{1B7E30AC-C7F3-4ED6-8278-301086328E4E}" srcOrd="0" destOrd="0" presId="urn:microsoft.com/office/officeart/2005/8/layout/hList1"/>
    <dgm:cxn modelId="{D681728B-A4F8-47CC-B9E1-E2BEA9482223}" srcId="{FB0F0B4B-ADAC-4D80-ABBF-7423D0F23C52}" destId="{A0D90C50-64C0-4F1E-8170-D8574F08260E}" srcOrd="0" destOrd="0" parTransId="{23116F97-2689-4EDC-8468-31EA33050C09}" sibTransId="{CD40F90A-F7AC-48D7-965A-05E3F4806522}"/>
    <dgm:cxn modelId="{BDE3BE57-B86E-4987-88BC-9A11792FD6AE}" srcId="{7B9AF9FF-2C64-4260-A63A-0C534349A8C2}" destId="{94D40A66-F2B4-490C-9432-A9263B747EB3}" srcOrd="0" destOrd="0" parTransId="{31F7A826-170B-4B59-8A9E-4E8FE440B54E}" sibTransId="{461B2E2C-76E4-4D9C-9B90-FBEE13B5E933}"/>
    <dgm:cxn modelId="{8493947D-E5FA-4247-B5AD-23192DEC1C93}" srcId="{FB0F0B4B-ADAC-4D80-ABBF-7423D0F23C52}" destId="{88993042-6AC6-4B1E-B249-923AE43EB26E}" srcOrd="2" destOrd="0" parTransId="{0B2BFB88-85E1-4DD2-BCE4-EFD56A6F280E}" sibTransId="{A814A946-F555-40F5-ABA3-89E5E2CE21E2}"/>
    <dgm:cxn modelId="{89721CE6-3301-4691-BDFC-EB29C89EED47}" srcId="{A0D90C50-64C0-4F1E-8170-D8574F08260E}" destId="{D28507F8-F57B-45B7-BA27-3A07AAA9C5FF}" srcOrd="0" destOrd="0" parTransId="{DCF8C99F-7147-41BA-898D-EE598068A77E}" sibTransId="{B60DC712-1BCE-4D9E-A5BE-4F94A0101FF2}"/>
    <dgm:cxn modelId="{8DF9978E-FF6F-4EF1-857A-93D47A9C5E92}" srcId="{FB0F0B4B-ADAC-4D80-ABBF-7423D0F23C52}" destId="{7B9AF9FF-2C64-4260-A63A-0C534349A8C2}" srcOrd="3" destOrd="0" parTransId="{34F505B4-5AC0-4CA7-B0E3-2EEF0AA1E0CF}" sibTransId="{5E0B5C61-DC99-4369-8F43-6FD3455757BB}"/>
    <dgm:cxn modelId="{A364548D-23AE-42FC-86BC-4C8E797AECA7}" type="presOf" srcId="{9E44CB56-97BB-4EBF-9696-A85AA56C34CF}" destId="{FB159950-EA2D-48E6-BE55-9E63A715106E}" srcOrd="0" destOrd="0" presId="urn:microsoft.com/office/officeart/2005/8/layout/hList1"/>
    <dgm:cxn modelId="{C946D80C-88CA-4A77-808F-DB44ADCA0F26}" type="presOf" srcId="{FB0F0B4B-ADAC-4D80-ABBF-7423D0F23C52}" destId="{8A2C7941-2089-4D66-90E6-5175C7F5D692}" srcOrd="0" destOrd="0" presId="urn:microsoft.com/office/officeart/2005/8/layout/hList1"/>
    <dgm:cxn modelId="{8C2DCBA0-2B6A-4D2C-9CC0-7B7DEB57B519}" type="presOf" srcId="{58C3B8DA-0916-429E-B66C-CC38445E23CA}" destId="{0CCA20C5-43FB-447E-BF1B-137AECAF3CA8}" srcOrd="0" destOrd="0" presId="urn:microsoft.com/office/officeart/2005/8/layout/hList1"/>
    <dgm:cxn modelId="{13054625-1F30-4EFC-BD10-9F0F48D36F85}" srcId="{FB0F0B4B-ADAC-4D80-ABBF-7423D0F23C52}" destId="{6EDD8429-81DD-4CB5-99F4-FCD7F6ECABC2}" srcOrd="1" destOrd="0" parTransId="{B542FF48-F299-435D-9F8F-ED18AFA4D033}" sibTransId="{094C0F18-6CF5-4C2F-9869-99D4C4B4051A}"/>
    <dgm:cxn modelId="{0BBF3918-AE4F-4EAC-8A69-87925CB89853}" srcId="{6EDD8429-81DD-4CB5-99F4-FCD7F6ECABC2}" destId="{58C3B8DA-0916-429E-B66C-CC38445E23CA}" srcOrd="0" destOrd="0" parTransId="{0C18D1B1-7449-40E7-867E-00C30A81E21B}" sibTransId="{84252C8D-8154-492F-A78F-1CAE814BCF4A}"/>
    <dgm:cxn modelId="{543D65E3-2600-4BC3-8658-A73431BD0D63}" type="presOf" srcId="{88993042-6AC6-4B1E-B249-923AE43EB26E}" destId="{BEACF625-CBC6-4B0E-B475-B68207A510E5}" srcOrd="0" destOrd="0" presId="urn:microsoft.com/office/officeart/2005/8/layout/hList1"/>
    <dgm:cxn modelId="{DEF57578-58D4-4851-94DC-E86A4507CE08}" type="presOf" srcId="{94D40A66-F2B4-490C-9432-A9263B747EB3}" destId="{3E5ED2E0-F3E6-4029-915B-63FD5064F25D}" srcOrd="0" destOrd="0" presId="urn:microsoft.com/office/officeart/2005/8/layout/hList1"/>
    <dgm:cxn modelId="{AA1A59E0-370B-4CBC-BA51-7AD167725798}" type="presOf" srcId="{A0D90C50-64C0-4F1E-8170-D8574F08260E}" destId="{1D7326A4-DF7D-418F-A024-EC120EDE5C7F}" srcOrd="0" destOrd="0" presId="urn:microsoft.com/office/officeart/2005/8/layout/hList1"/>
    <dgm:cxn modelId="{4506F5F2-A6D1-486A-A9A1-A26CB4BBB0F4}" type="presOf" srcId="{D28507F8-F57B-45B7-BA27-3A07AAA9C5FF}" destId="{A059D77D-7690-4E75-8B37-9BBCECEE5E50}" srcOrd="0" destOrd="0" presId="urn:microsoft.com/office/officeart/2005/8/layout/hList1"/>
    <dgm:cxn modelId="{1E8B2B03-368A-4293-B462-A6FD3E8CF494}" type="presParOf" srcId="{8A2C7941-2089-4D66-90E6-5175C7F5D692}" destId="{63463994-4655-4263-967C-D790FCF7D1E5}" srcOrd="0" destOrd="0" presId="urn:microsoft.com/office/officeart/2005/8/layout/hList1"/>
    <dgm:cxn modelId="{9692021A-C114-4408-B1D3-5F7D0D67747D}" type="presParOf" srcId="{63463994-4655-4263-967C-D790FCF7D1E5}" destId="{1D7326A4-DF7D-418F-A024-EC120EDE5C7F}" srcOrd="0" destOrd="0" presId="urn:microsoft.com/office/officeart/2005/8/layout/hList1"/>
    <dgm:cxn modelId="{187B5FAA-6F08-413B-B429-68CEE2A8478E}" type="presParOf" srcId="{63463994-4655-4263-967C-D790FCF7D1E5}" destId="{A059D77D-7690-4E75-8B37-9BBCECEE5E50}" srcOrd="1" destOrd="0" presId="urn:microsoft.com/office/officeart/2005/8/layout/hList1"/>
    <dgm:cxn modelId="{34021956-576B-406E-84EA-B251AD073D33}" type="presParOf" srcId="{8A2C7941-2089-4D66-90E6-5175C7F5D692}" destId="{B0E11959-BEF0-49E6-98B9-E50B300B1DC6}" srcOrd="1" destOrd="0" presId="urn:microsoft.com/office/officeart/2005/8/layout/hList1"/>
    <dgm:cxn modelId="{E0823293-6BD2-466C-AF8C-33EA37EC03FB}" type="presParOf" srcId="{8A2C7941-2089-4D66-90E6-5175C7F5D692}" destId="{59106CAE-FAC0-42DB-A526-8DA434EB456D}" srcOrd="2" destOrd="0" presId="urn:microsoft.com/office/officeart/2005/8/layout/hList1"/>
    <dgm:cxn modelId="{9B9B9C89-A75D-4F59-8C38-5D6A11018454}" type="presParOf" srcId="{59106CAE-FAC0-42DB-A526-8DA434EB456D}" destId="{1B7E30AC-C7F3-4ED6-8278-301086328E4E}" srcOrd="0" destOrd="0" presId="urn:microsoft.com/office/officeart/2005/8/layout/hList1"/>
    <dgm:cxn modelId="{072CF1F7-8B4D-4A1A-A5F0-2BA6A417DCF8}" type="presParOf" srcId="{59106CAE-FAC0-42DB-A526-8DA434EB456D}" destId="{0CCA20C5-43FB-447E-BF1B-137AECAF3CA8}" srcOrd="1" destOrd="0" presId="urn:microsoft.com/office/officeart/2005/8/layout/hList1"/>
    <dgm:cxn modelId="{792A54F1-19F3-4D6B-8B1E-BA41BF367C46}" type="presParOf" srcId="{8A2C7941-2089-4D66-90E6-5175C7F5D692}" destId="{CA430B21-BF43-4305-8B61-DE8EB4422AAF}" srcOrd="3" destOrd="0" presId="urn:microsoft.com/office/officeart/2005/8/layout/hList1"/>
    <dgm:cxn modelId="{CC06D303-64FF-42D3-99C9-5BF7F4C0DBA5}" type="presParOf" srcId="{8A2C7941-2089-4D66-90E6-5175C7F5D692}" destId="{9473E411-0097-48A8-9526-A1E2A24055FF}" srcOrd="4" destOrd="0" presId="urn:microsoft.com/office/officeart/2005/8/layout/hList1"/>
    <dgm:cxn modelId="{D664FF72-88D1-4687-B320-BB6BF3685A1C}" type="presParOf" srcId="{9473E411-0097-48A8-9526-A1E2A24055FF}" destId="{BEACF625-CBC6-4B0E-B475-B68207A510E5}" srcOrd="0" destOrd="0" presId="urn:microsoft.com/office/officeart/2005/8/layout/hList1"/>
    <dgm:cxn modelId="{4BE54DC2-8538-4E8D-9E83-46A380D264CD}" type="presParOf" srcId="{9473E411-0097-48A8-9526-A1E2A24055FF}" destId="{FB159950-EA2D-48E6-BE55-9E63A715106E}" srcOrd="1" destOrd="0" presId="urn:microsoft.com/office/officeart/2005/8/layout/hList1"/>
    <dgm:cxn modelId="{B4B527BC-D82F-4655-A5D5-34C09FDFA837}" type="presParOf" srcId="{8A2C7941-2089-4D66-90E6-5175C7F5D692}" destId="{F5E861D3-AD1B-4F24-9083-9DB2A67C6721}" srcOrd="5" destOrd="0" presId="urn:microsoft.com/office/officeart/2005/8/layout/hList1"/>
    <dgm:cxn modelId="{23F71697-4B87-475F-933D-6911D725E0F4}" type="presParOf" srcId="{8A2C7941-2089-4D66-90E6-5175C7F5D692}" destId="{E172EFBC-F5B7-4615-8F84-BFA592D7EB9C}" srcOrd="6" destOrd="0" presId="urn:microsoft.com/office/officeart/2005/8/layout/hList1"/>
    <dgm:cxn modelId="{E31A2BC0-C66F-45ED-9AFA-D5C19D0CA4FB}" type="presParOf" srcId="{E172EFBC-F5B7-4615-8F84-BFA592D7EB9C}" destId="{833ED992-6CB1-4A69-9704-4EEC0B58DB80}" srcOrd="0" destOrd="0" presId="urn:microsoft.com/office/officeart/2005/8/layout/hList1"/>
    <dgm:cxn modelId="{9CF68268-91B9-4911-B092-BF1F6C9DF444}" type="presParOf" srcId="{E172EFBC-F5B7-4615-8F84-BFA592D7EB9C}" destId="{3E5ED2E0-F3E6-4029-915B-63FD5064F25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0B7F66-5D01-4EEA-8738-D1901EE652C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0EB5A8-EDF6-4F80-AB9F-FF2F49E8B49A}">
      <dgm:prSet phldrT="[Текст]"/>
      <dgm:spPr/>
      <dgm:t>
        <a:bodyPr/>
        <a:lstStyle/>
        <a:p>
          <a:r>
            <a:rPr lang="ru-RU" dirty="0" smtClean="0"/>
            <a:t>Экономический эффект внедрения инициативного бюджетирования</a:t>
          </a:r>
          <a:endParaRPr lang="ru-RU" dirty="0"/>
        </a:p>
      </dgm:t>
    </dgm:pt>
    <dgm:pt modelId="{10527231-050C-4FE2-AFAD-1331C9DF9933}" type="parTrans" cxnId="{2B3BACDA-2E2E-458E-84C8-D7F9DCC6BA62}">
      <dgm:prSet/>
      <dgm:spPr/>
      <dgm:t>
        <a:bodyPr/>
        <a:lstStyle/>
        <a:p>
          <a:endParaRPr lang="ru-RU"/>
        </a:p>
      </dgm:t>
    </dgm:pt>
    <dgm:pt modelId="{1DA33E49-554A-4EA2-87A7-6F11F4D77263}" type="sibTrans" cxnId="{2B3BACDA-2E2E-458E-84C8-D7F9DCC6BA62}">
      <dgm:prSet/>
      <dgm:spPr/>
      <dgm:t>
        <a:bodyPr/>
        <a:lstStyle/>
        <a:p>
          <a:endParaRPr lang="ru-RU"/>
        </a:p>
      </dgm:t>
    </dgm:pt>
    <dgm:pt modelId="{31C9C6EB-3EEC-465D-A15A-E81E3EEEEDCB}">
      <dgm:prSet phldrT="[Текст]"/>
      <dgm:spPr/>
      <dgm:t>
        <a:bodyPr/>
        <a:lstStyle/>
        <a:p>
          <a:pPr algn="ctr"/>
          <a:r>
            <a:rPr lang="ru-RU" dirty="0" smtClean="0"/>
            <a:t>Повышение эффективности бюджетных средств</a:t>
          </a:r>
          <a:endParaRPr lang="ru-RU" dirty="0"/>
        </a:p>
      </dgm:t>
    </dgm:pt>
    <dgm:pt modelId="{B1FC754B-F056-462F-869D-F167A76EC557}" type="parTrans" cxnId="{86D0FD9E-A02E-4A83-A9E1-60FC7510C608}">
      <dgm:prSet/>
      <dgm:spPr/>
      <dgm:t>
        <a:bodyPr/>
        <a:lstStyle/>
        <a:p>
          <a:endParaRPr lang="ru-RU"/>
        </a:p>
      </dgm:t>
    </dgm:pt>
    <dgm:pt modelId="{691AA75B-D22B-4BC9-9953-DE7C1F71C1B1}" type="sibTrans" cxnId="{86D0FD9E-A02E-4A83-A9E1-60FC7510C608}">
      <dgm:prSet/>
      <dgm:spPr/>
      <dgm:t>
        <a:bodyPr/>
        <a:lstStyle/>
        <a:p>
          <a:endParaRPr lang="ru-RU"/>
        </a:p>
      </dgm:t>
    </dgm:pt>
    <dgm:pt modelId="{85BEF563-24D3-41D7-88A7-ADAD5ACBE407}">
      <dgm:prSet phldrT="[Текст]"/>
      <dgm:spPr/>
      <dgm:t>
        <a:bodyPr/>
        <a:lstStyle/>
        <a:p>
          <a:pPr algn="ctr"/>
          <a:r>
            <a:rPr lang="ru-RU" dirty="0" smtClean="0"/>
            <a:t>Повышение сохранности реализованных проектов</a:t>
          </a:r>
          <a:endParaRPr lang="ru-RU" dirty="0"/>
        </a:p>
      </dgm:t>
    </dgm:pt>
    <dgm:pt modelId="{5F4125F4-5BCB-42B9-8909-43C471D8BFF7}" type="parTrans" cxnId="{6D60E44D-C39B-49D5-ADBF-232043A5B66A}">
      <dgm:prSet/>
      <dgm:spPr/>
      <dgm:t>
        <a:bodyPr/>
        <a:lstStyle/>
        <a:p>
          <a:endParaRPr lang="ru-RU"/>
        </a:p>
      </dgm:t>
    </dgm:pt>
    <dgm:pt modelId="{9EA29512-DFF9-46B1-BEE6-4AB27273ED16}" type="sibTrans" cxnId="{6D60E44D-C39B-49D5-ADBF-232043A5B66A}">
      <dgm:prSet/>
      <dgm:spPr/>
      <dgm:t>
        <a:bodyPr/>
        <a:lstStyle/>
        <a:p>
          <a:endParaRPr lang="ru-RU"/>
        </a:p>
      </dgm:t>
    </dgm:pt>
    <dgm:pt modelId="{0300A1AF-5FDA-4F03-8AB8-4433054C1EAC}">
      <dgm:prSet/>
      <dgm:spPr/>
      <dgm:t>
        <a:bodyPr/>
        <a:lstStyle/>
        <a:p>
          <a:r>
            <a:rPr lang="ru-RU" dirty="0" smtClean="0"/>
            <a:t>Социальный эффект внедрения инициативного бюджетирования</a:t>
          </a:r>
          <a:endParaRPr lang="ru-RU" dirty="0"/>
        </a:p>
      </dgm:t>
    </dgm:pt>
    <dgm:pt modelId="{B53FE983-FDEC-4804-BB72-E7D41BAF0BD4}" type="parTrans" cxnId="{9B6A5A29-4573-408A-A337-07CE848BE569}">
      <dgm:prSet/>
      <dgm:spPr/>
      <dgm:t>
        <a:bodyPr/>
        <a:lstStyle/>
        <a:p>
          <a:endParaRPr lang="ru-RU"/>
        </a:p>
      </dgm:t>
    </dgm:pt>
    <dgm:pt modelId="{DCF7EE51-51A8-400E-9D25-F3D6DF37DD68}" type="sibTrans" cxnId="{9B6A5A29-4573-408A-A337-07CE848BE569}">
      <dgm:prSet/>
      <dgm:spPr/>
      <dgm:t>
        <a:bodyPr/>
        <a:lstStyle/>
        <a:p>
          <a:endParaRPr lang="ru-RU"/>
        </a:p>
      </dgm:t>
    </dgm:pt>
    <dgm:pt modelId="{E797D474-B4AF-4805-9ABF-D12EEA8EA6EF}">
      <dgm:prSet phldrT="[Текст]"/>
      <dgm:spPr/>
      <dgm:t>
        <a:bodyPr/>
        <a:lstStyle/>
        <a:p>
          <a:pPr algn="ctr"/>
          <a:r>
            <a:rPr lang="ru-RU" dirty="0" smtClean="0"/>
            <a:t>Привлечение дополнительного финансирования</a:t>
          </a:r>
          <a:endParaRPr lang="ru-RU" dirty="0"/>
        </a:p>
      </dgm:t>
    </dgm:pt>
    <dgm:pt modelId="{A4530CFB-50FF-4A7C-BE93-45FA58F106B2}" type="parTrans" cxnId="{12F28CA0-2210-492A-BF9B-B5466F77C88B}">
      <dgm:prSet/>
      <dgm:spPr/>
      <dgm:t>
        <a:bodyPr/>
        <a:lstStyle/>
        <a:p>
          <a:endParaRPr lang="ru-RU"/>
        </a:p>
      </dgm:t>
    </dgm:pt>
    <dgm:pt modelId="{CFDDEA27-0C8E-4B2E-8FAA-A2CB061AF7B6}" type="sibTrans" cxnId="{12F28CA0-2210-492A-BF9B-B5466F77C88B}">
      <dgm:prSet/>
      <dgm:spPr/>
      <dgm:t>
        <a:bodyPr/>
        <a:lstStyle/>
        <a:p>
          <a:endParaRPr lang="ru-RU"/>
        </a:p>
      </dgm:t>
    </dgm:pt>
    <dgm:pt modelId="{1702E3AF-9FDA-464D-A9F0-903B2E329A0D}">
      <dgm:prSet/>
      <dgm:spPr/>
      <dgm:t>
        <a:bodyPr/>
        <a:lstStyle/>
        <a:p>
          <a:pPr algn="ctr"/>
          <a:r>
            <a:rPr lang="ru-RU" dirty="0" smtClean="0"/>
            <a:t>Рост вовлеченности граждан в бюджетный процесс</a:t>
          </a:r>
          <a:endParaRPr lang="ru-RU" dirty="0"/>
        </a:p>
      </dgm:t>
    </dgm:pt>
    <dgm:pt modelId="{729073B7-9002-431F-87F5-112ABD9189FA}" type="parTrans" cxnId="{6D91DD6B-71DA-4F51-A96F-B6F9CD0B2C9F}">
      <dgm:prSet/>
      <dgm:spPr/>
      <dgm:t>
        <a:bodyPr/>
        <a:lstStyle/>
        <a:p>
          <a:endParaRPr lang="ru-RU"/>
        </a:p>
      </dgm:t>
    </dgm:pt>
    <dgm:pt modelId="{46065AFA-29F8-45C6-AFDD-D54B0D079179}" type="sibTrans" cxnId="{6D91DD6B-71DA-4F51-A96F-B6F9CD0B2C9F}">
      <dgm:prSet/>
      <dgm:spPr/>
      <dgm:t>
        <a:bodyPr/>
        <a:lstStyle/>
        <a:p>
          <a:endParaRPr lang="ru-RU"/>
        </a:p>
      </dgm:t>
    </dgm:pt>
    <dgm:pt modelId="{F49E24D6-82EF-487D-84AA-E500D9A9A434}">
      <dgm:prSet/>
      <dgm:spPr/>
      <dgm:t>
        <a:bodyPr/>
        <a:lstStyle/>
        <a:p>
          <a:pPr algn="ctr"/>
          <a:r>
            <a:rPr lang="ru-RU" dirty="0" smtClean="0"/>
            <a:t>Повышение уровня доверия граждан к власти</a:t>
          </a:r>
          <a:endParaRPr lang="ru-RU" dirty="0"/>
        </a:p>
      </dgm:t>
    </dgm:pt>
    <dgm:pt modelId="{9EF2AD7C-920E-407C-AEAA-E75B4EA85D75}" type="parTrans" cxnId="{BB420B84-5D68-4B42-91D3-5E87A7813AE7}">
      <dgm:prSet/>
      <dgm:spPr/>
      <dgm:t>
        <a:bodyPr/>
        <a:lstStyle/>
        <a:p>
          <a:endParaRPr lang="ru-RU"/>
        </a:p>
      </dgm:t>
    </dgm:pt>
    <dgm:pt modelId="{DD3A67D7-8B6D-42FC-92B2-3CDD4ADD2E2B}" type="sibTrans" cxnId="{BB420B84-5D68-4B42-91D3-5E87A7813AE7}">
      <dgm:prSet/>
      <dgm:spPr/>
      <dgm:t>
        <a:bodyPr/>
        <a:lstStyle/>
        <a:p>
          <a:endParaRPr lang="ru-RU"/>
        </a:p>
      </dgm:t>
    </dgm:pt>
    <dgm:pt modelId="{55F45CB9-8732-4BCD-A6A3-1644223AFF90}">
      <dgm:prSet/>
      <dgm:spPr/>
      <dgm:t>
        <a:bodyPr/>
        <a:lstStyle/>
        <a:p>
          <a:pPr algn="ctr"/>
          <a:r>
            <a:rPr lang="ru-RU" dirty="0" smtClean="0"/>
            <a:t>Повышение бюджетной грамотности населения</a:t>
          </a:r>
          <a:endParaRPr lang="ru-RU" dirty="0"/>
        </a:p>
      </dgm:t>
    </dgm:pt>
    <dgm:pt modelId="{BEABD61D-C7B2-4216-BACD-23EF30F08186}" type="parTrans" cxnId="{DC621B3E-D4C0-4DA7-B7DE-24E1C77B2E47}">
      <dgm:prSet/>
      <dgm:spPr/>
      <dgm:t>
        <a:bodyPr/>
        <a:lstStyle/>
        <a:p>
          <a:endParaRPr lang="ru-RU"/>
        </a:p>
      </dgm:t>
    </dgm:pt>
    <dgm:pt modelId="{8B93162A-827E-47F8-A684-118553D69A7C}" type="sibTrans" cxnId="{DC621B3E-D4C0-4DA7-B7DE-24E1C77B2E47}">
      <dgm:prSet/>
      <dgm:spPr/>
      <dgm:t>
        <a:bodyPr/>
        <a:lstStyle/>
        <a:p>
          <a:endParaRPr lang="ru-RU"/>
        </a:p>
      </dgm:t>
    </dgm:pt>
    <dgm:pt modelId="{C7EC0FF7-D43E-47F2-B347-BFC70E1BD5DC}">
      <dgm:prSet/>
      <dgm:spPr/>
      <dgm:t>
        <a:bodyPr/>
        <a:lstStyle/>
        <a:p>
          <a:pPr algn="ctr"/>
          <a:r>
            <a:rPr lang="ru-RU" dirty="0" smtClean="0"/>
            <a:t>Снижение негативных настроений граждан и активное участие в развитии населенных пунктов</a:t>
          </a:r>
          <a:endParaRPr lang="ru-RU" dirty="0"/>
        </a:p>
      </dgm:t>
    </dgm:pt>
    <dgm:pt modelId="{D93C76D8-88C7-41AA-86F1-B24FC93D121F}" type="parTrans" cxnId="{ECDB1BF4-B34F-4B70-B8DF-B11E2CED0848}">
      <dgm:prSet/>
      <dgm:spPr/>
      <dgm:t>
        <a:bodyPr/>
        <a:lstStyle/>
        <a:p>
          <a:endParaRPr lang="ru-RU"/>
        </a:p>
      </dgm:t>
    </dgm:pt>
    <dgm:pt modelId="{7C2BE71E-5647-4857-A0D0-02C79D21E927}" type="sibTrans" cxnId="{ECDB1BF4-B34F-4B70-B8DF-B11E2CED0848}">
      <dgm:prSet/>
      <dgm:spPr/>
      <dgm:t>
        <a:bodyPr/>
        <a:lstStyle/>
        <a:p>
          <a:endParaRPr lang="ru-RU"/>
        </a:p>
      </dgm:t>
    </dgm:pt>
    <dgm:pt modelId="{565EE58E-FF94-4EDA-B862-173B599D2D12}" type="pres">
      <dgm:prSet presAssocID="{3A0B7F66-5D01-4EEA-8738-D1901EE652C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C1AAAA-495F-4060-9E1E-D41493D0BC05}" type="pres">
      <dgm:prSet presAssocID="{940EB5A8-EDF6-4F80-AB9F-FF2F49E8B49A}" presName="composite" presStyleCnt="0"/>
      <dgm:spPr/>
    </dgm:pt>
    <dgm:pt modelId="{481280BF-D57D-42FA-878D-CB41FC83C96B}" type="pres">
      <dgm:prSet presAssocID="{940EB5A8-EDF6-4F80-AB9F-FF2F49E8B49A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A4771-C725-4CEA-A4D5-1126B9E5B99C}" type="pres">
      <dgm:prSet presAssocID="{940EB5A8-EDF6-4F80-AB9F-FF2F49E8B49A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19A5BE-6749-4D25-9B75-31AD751C9B09}" type="pres">
      <dgm:prSet presAssocID="{1DA33E49-554A-4EA2-87A7-6F11F4D77263}" presName="space" presStyleCnt="0"/>
      <dgm:spPr/>
    </dgm:pt>
    <dgm:pt modelId="{5C80F724-7C0D-4896-8954-009B061FB267}" type="pres">
      <dgm:prSet presAssocID="{0300A1AF-5FDA-4F03-8AB8-4433054C1EAC}" presName="composite" presStyleCnt="0"/>
      <dgm:spPr/>
    </dgm:pt>
    <dgm:pt modelId="{1AC431EC-2A6C-4944-9E56-98C54C320E98}" type="pres">
      <dgm:prSet presAssocID="{0300A1AF-5FDA-4F03-8AB8-4433054C1EAC}" presName="parTx" presStyleLbl="alignNode1" presStyleIdx="1" presStyleCnt="2" custScaleX="1027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542E7A-1042-43A9-93AE-70F802A2CD28}" type="pres">
      <dgm:prSet presAssocID="{0300A1AF-5FDA-4F03-8AB8-4433054C1EAC}" presName="desTx" presStyleLbl="alignAccFollowNode1" presStyleIdx="1" presStyleCnt="2" custScaleX="1026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92C2D8-1313-4962-8FD2-092C712577E0}" type="presOf" srcId="{E797D474-B4AF-4805-9ABF-D12EEA8EA6EF}" destId="{BF8A4771-C725-4CEA-A4D5-1126B9E5B99C}" srcOrd="0" destOrd="2" presId="urn:microsoft.com/office/officeart/2005/8/layout/hList1"/>
    <dgm:cxn modelId="{59A28449-A4E2-4902-9F0C-C7A12F331B0A}" type="presOf" srcId="{1702E3AF-9FDA-464D-A9F0-903B2E329A0D}" destId="{77542E7A-1042-43A9-93AE-70F802A2CD28}" srcOrd="0" destOrd="0" presId="urn:microsoft.com/office/officeart/2005/8/layout/hList1"/>
    <dgm:cxn modelId="{75CA68A8-D456-4041-915B-227597C1586D}" type="presOf" srcId="{C7EC0FF7-D43E-47F2-B347-BFC70E1BD5DC}" destId="{77542E7A-1042-43A9-93AE-70F802A2CD28}" srcOrd="0" destOrd="3" presId="urn:microsoft.com/office/officeart/2005/8/layout/hList1"/>
    <dgm:cxn modelId="{3CED41E5-B019-4A0E-9A1E-368F91CEB74A}" type="presOf" srcId="{3A0B7F66-5D01-4EEA-8738-D1901EE652C5}" destId="{565EE58E-FF94-4EDA-B862-173B599D2D12}" srcOrd="0" destOrd="0" presId="urn:microsoft.com/office/officeart/2005/8/layout/hList1"/>
    <dgm:cxn modelId="{E6896705-55F7-4C9F-8DFE-EA4A3BE84B87}" type="presOf" srcId="{940EB5A8-EDF6-4F80-AB9F-FF2F49E8B49A}" destId="{481280BF-D57D-42FA-878D-CB41FC83C96B}" srcOrd="0" destOrd="0" presId="urn:microsoft.com/office/officeart/2005/8/layout/hList1"/>
    <dgm:cxn modelId="{A24B35AA-31B5-4B14-9499-82C75709D42F}" type="presOf" srcId="{F49E24D6-82EF-487D-84AA-E500D9A9A434}" destId="{77542E7A-1042-43A9-93AE-70F802A2CD28}" srcOrd="0" destOrd="1" presId="urn:microsoft.com/office/officeart/2005/8/layout/hList1"/>
    <dgm:cxn modelId="{86D0FD9E-A02E-4A83-A9E1-60FC7510C608}" srcId="{940EB5A8-EDF6-4F80-AB9F-FF2F49E8B49A}" destId="{31C9C6EB-3EEC-465D-A15A-E81E3EEEEDCB}" srcOrd="0" destOrd="0" parTransId="{B1FC754B-F056-462F-869D-F167A76EC557}" sibTransId="{691AA75B-D22B-4BC9-9953-DE7C1F71C1B1}"/>
    <dgm:cxn modelId="{12F28CA0-2210-492A-BF9B-B5466F77C88B}" srcId="{940EB5A8-EDF6-4F80-AB9F-FF2F49E8B49A}" destId="{E797D474-B4AF-4805-9ABF-D12EEA8EA6EF}" srcOrd="2" destOrd="0" parTransId="{A4530CFB-50FF-4A7C-BE93-45FA58F106B2}" sibTransId="{CFDDEA27-0C8E-4B2E-8FAA-A2CB061AF7B6}"/>
    <dgm:cxn modelId="{DC621B3E-D4C0-4DA7-B7DE-24E1C77B2E47}" srcId="{0300A1AF-5FDA-4F03-8AB8-4433054C1EAC}" destId="{55F45CB9-8732-4BCD-A6A3-1644223AFF90}" srcOrd="2" destOrd="0" parTransId="{BEABD61D-C7B2-4216-BACD-23EF30F08186}" sibTransId="{8B93162A-827E-47F8-A684-118553D69A7C}"/>
    <dgm:cxn modelId="{E4FFE622-FFC4-4472-8356-3740F3BB0C28}" type="presOf" srcId="{55F45CB9-8732-4BCD-A6A3-1644223AFF90}" destId="{77542E7A-1042-43A9-93AE-70F802A2CD28}" srcOrd="0" destOrd="2" presId="urn:microsoft.com/office/officeart/2005/8/layout/hList1"/>
    <dgm:cxn modelId="{6D91DD6B-71DA-4F51-A96F-B6F9CD0B2C9F}" srcId="{0300A1AF-5FDA-4F03-8AB8-4433054C1EAC}" destId="{1702E3AF-9FDA-464D-A9F0-903B2E329A0D}" srcOrd="0" destOrd="0" parTransId="{729073B7-9002-431F-87F5-112ABD9189FA}" sibTransId="{46065AFA-29F8-45C6-AFDD-D54B0D079179}"/>
    <dgm:cxn modelId="{2B3BACDA-2E2E-458E-84C8-D7F9DCC6BA62}" srcId="{3A0B7F66-5D01-4EEA-8738-D1901EE652C5}" destId="{940EB5A8-EDF6-4F80-AB9F-FF2F49E8B49A}" srcOrd="0" destOrd="0" parTransId="{10527231-050C-4FE2-AFAD-1331C9DF9933}" sibTransId="{1DA33E49-554A-4EA2-87A7-6F11F4D77263}"/>
    <dgm:cxn modelId="{B1A2156E-667F-43B6-839A-1D22990C253E}" type="presOf" srcId="{0300A1AF-5FDA-4F03-8AB8-4433054C1EAC}" destId="{1AC431EC-2A6C-4944-9E56-98C54C320E98}" srcOrd="0" destOrd="0" presId="urn:microsoft.com/office/officeart/2005/8/layout/hList1"/>
    <dgm:cxn modelId="{9B6A5A29-4573-408A-A337-07CE848BE569}" srcId="{3A0B7F66-5D01-4EEA-8738-D1901EE652C5}" destId="{0300A1AF-5FDA-4F03-8AB8-4433054C1EAC}" srcOrd="1" destOrd="0" parTransId="{B53FE983-FDEC-4804-BB72-E7D41BAF0BD4}" sibTransId="{DCF7EE51-51A8-400E-9D25-F3D6DF37DD68}"/>
    <dgm:cxn modelId="{6D60E44D-C39B-49D5-ADBF-232043A5B66A}" srcId="{940EB5A8-EDF6-4F80-AB9F-FF2F49E8B49A}" destId="{85BEF563-24D3-41D7-88A7-ADAD5ACBE407}" srcOrd="1" destOrd="0" parTransId="{5F4125F4-5BCB-42B9-8909-43C471D8BFF7}" sibTransId="{9EA29512-DFF9-46B1-BEE6-4AB27273ED16}"/>
    <dgm:cxn modelId="{ECDB1BF4-B34F-4B70-B8DF-B11E2CED0848}" srcId="{0300A1AF-5FDA-4F03-8AB8-4433054C1EAC}" destId="{C7EC0FF7-D43E-47F2-B347-BFC70E1BD5DC}" srcOrd="3" destOrd="0" parTransId="{D93C76D8-88C7-41AA-86F1-B24FC93D121F}" sibTransId="{7C2BE71E-5647-4857-A0D0-02C79D21E927}"/>
    <dgm:cxn modelId="{C77AB077-6FFD-4412-AF45-B5083E935B21}" type="presOf" srcId="{85BEF563-24D3-41D7-88A7-ADAD5ACBE407}" destId="{BF8A4771-C725-4CEA-A4D5-1126B9E5B99C}" srcOrd="0" destOrd="1" presId="urn:microsoft.com/office/officeart/2005/8/layout/hList1"/>
    <dgm:cxn modelId="{BB420B84-5D68-4B42-91D3-5E87A7813AE7}" srcId="{0300A1AF-5FDA-4F03-8AB8-4433054C1EAC}" destId="{F49E24D6-82EF-487D-84AA-E500D9A9A434}" srcOrd="1" destOrd="0" parTransId="{9EF2AD7C-920E-407C-AEAA-E75B4EA85D75}" sibTransId="{DD3A67D7-8B6D-42FC-92B2-3CDD4ADD2E2B}"/>
    <dgm:cxn modelId="{DE875240-3CEE-48C8-A8A8-9E0FE9293B0D}" type="presOf" srcId="{31C9C6EB-3EEC-465D-A15A-E81E3EEEEDCB}" destId="{BF8A4771-C725-4CEA-A4D5-1126B9E5B99C}" srcOrd="0" destOrd="0" presId="urn:microsoft.com/office/officeart/2005/8/layout/hList1"/>
    <dgm:cxn modelId="{EA3A0309-5E1D-4086-AE34-4FE669FBDE78}" type="presParOf" srcId="{565EE58E-FF94-4EDA-B862-173B599D2D12}" destId="{DDC1AAAA-495F-4060-9E1E-D41493D0BC05}" srcOrd="0" destOrd="0" presId="urn:microsoft.com/office/officeart/2005/8/layout/hList1"/>
    <dgm:cxn modelId="{BFAF232E-7687-4A6D-941B-E2B73FA2F72E}" type="presParOf" srcId="{DDC1AAAA-495F-4060-9E1E-D41493D0BC05}" destId="{481280BF-D57D-42FA-878D-CB41FC83C96B}" srcOrd="0" destOrd="0" presId="urn:microsoft.com/office/officeart/2005/8/layout/hList1"/>
    <dgm:cxn modelId="{48B5BABA-938A-44F2-8A89-F753EC070321}" type="presParOf" srcId="{DDC1AAAA-495F-4060-9E1E-D41493D0BC05}" destId="{BF8A4771-C725-4CEA-A4D5-1126B9E5B99C}" srcOrd="1" destOrd="0" presId="urn:microsoft.com/office/officeart/2005/8/layout/hList1"/>
    <dgm:cxn modelId="{7BAFD733-C75B-458E-90E1-03E077F223BA}" type="presParOf" srcId="{565EE58E-FF94-4EDA-B862-173B599D2D12}" destId="{EC19A5BE-6749-4D25-9B75-31AD751C9B09}" srcOrd="1" destOrd="0" presId="urn:microsoft.com/office/officeart/2005/8/layout/hList1"/>
    <dgm:cxn modelId="{17D596F9-2263-438A-86E2-178B75CBBAF2}" type="presParOf" srcId="{565EE58E-FF94-4EDA-B862-173B599D2D12}" destId="{5C80F724-7C0D-4896-8954-009B061FB267}" srcOrd="2" destOrd="0" presId="urn:microsoft.com/office/officeart/2005/8/layout/hList1"/>
    <dgm:cxn modelId="{2917B30D-1633-452F-9DB8-B184040D89E1}" type="presParOf" srcId="{5C80F724-7C0D-4896-8954-009B061FB267}" destId="{1AC431EC-2A6C-4944-9E56-98C54C320E98}" srcOrd="0" destOrd="0" presId="urn:microsoft.com/office/officeart/2005/8/layout/hList1"/>
    <dgm:cxn modelId="{599438AE-4930-4F0F-989E-74F3342F2831}" type="presParOf" srcId="{5C80F724-7C0D-4896-8954-009B061FB267}" destId="{77542E7A-1042-43A9-93AE-70F802A2CD2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E747C76-4F3B-43B5-8C0D-B8502AE36703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42774632-8780-4CDF-BCAC-DA1DDCD57B76}">
      <dgm:prSet phldrT="[Текст]" custT="1"/>
      <dgm:spPr/>
      <dgm:t>
        <a:bodyPr/>
        <a:lstStyle/>
        <a:p>
          <a:r>
            <a:rPr lang="ru-RU" sz="1800" dirty="0" smtClean="0"/>
            <a:t>Народный проект в сфере «Дорожная деятельность» – 6 проектов на сумму 6,7 </a:t>
          </a:r>
          <a:r>
            <a:rPr lang="ru-RU" sz="1800" dirty="0" err="1" smtClean="0"/>
            <a:t>млн.руб</a:t>
          </a:r>
          <a:endParaRPr lang="ru-RU" sz="1800" dirty="0"/>
        </a:p>
      </dgm:t>
    </dgm:pt>
    <dgm:pt modelId="{D6B6E69A-1A34-4568-A04C-5B5E8FD8AA9C}" type="parTrans" cxnId="{81973674-A287-4C51-82A2-E209CCA2A70A}">
      <dgm:prSet/>
      <dgm:spPr/>
      <dgm:t>
        <a:bodyPr/>
        <a:lstStyle/>
        <a:p>
          <a:endParaRPr lang="ru-RU"/>
        </a:p>
      </dgm:t>
    </dgm:pt>
    <dgm:pt modelId="{F968653D-F53D-4816-95F1-6DFCCF483D0A}" type="sibTrans" cxnId="{81973674-A287-4C51-82A2-E209CCA2A70A}">
      <dgm:prSet/>
      <dgm:spPr/>
      <dgm:t>
        <a:bodyPr/>
        <a:lstStyle/>
        <a:p>
          <a:endParaRPr lang="ru-RU"/>
        </a:p>
      </dgm:t>
    </dgm:pt>
    <dgm:pt modelId="{6ACD97ED-2AF3-4046-BC56-B4D251F80042}">
      <dgm:prSet phldrT="[Текст]" custT="1"/>
      <dgm:spPr/>
      <dgm:t>
        <a:bodyPr/>
        <a:lstStyle/>
        <a:p>
          <a:r>
            <a:rPr lang="ru-RU" sz="1800" dirty="0" smtClean="0"/>
            <a:t>Народный проект в сфере «Образования» – 3 проекта на сумму 1,4 </a:t>
          </a:r>
          <a:r>
            <a:rPr lang="ru-RU" sz="1800" dirty="0" err="1" smtClean="0"/>
            <a:t>млн.руб</a:t>
          </a:r>
          <a:endParaRPr lang="ru-RU" sz="1800" dirty="0"/>
        </a:p>
      </dgm:t>
    </dgm:pt>
    <dgm:pt modelId="{C7CEF729-C9C4-48DC-ACF4-CBD0FB61AE87}" type="parTrans" cxnId="{97425E19-34EC-4A89-9CD0-2ED42EAA09C8}">
      <dgm:prSet/>
      <dgm:spPr/>
      <dgm:t>
        <a:bodyPr/>
        <a:lstStyle/>
        <a:p>
          <a:endParaRPr lang="ru-RU"/>
        </a:p>
      </dgm:t>
    </dgm:pt>
    <dgm:pt modelId="{6DFB45BD-76EC-4F5C-AC34-EEF1167117A8}" type="sibTrans" cxnId="{97425E19-34EC-4A89-9CD0-2ED42EAA09C8}">
      <dgm:prSet/>
      <dgm:spPr/>
      <dgm:t>
        <a:bodyPr/>
        <a:lstStyle/>
        <a:p>
          <a:endParaRPr lang="ru-RU"/>
        </a:p>
      </dgm:t>
    </dgm:pt>
    <dgm:pt modelId="{4CCD9744-715F-4099-87BA-91B92EC58803}">
      <dgm:prSet phldrT="[Текст]" custT="1"/>
      <dgm:spPr/>
      <dgm:t>
        <a:bodyPr/>
        <a:lstStyle/>
        <a:p>
          <a:r>
            <a:rPr lang="ru-RU" sz="1800" dirty="0" smtClean="0"/>
            <a:t>Народный проект в сфере «Занятость» – 10 проектов на сумму 6,7 </a:t>
          </a:r>
          <a:r>
            <a:rPr lang="ru-RU" sz="1800" dirty="0" err="1" smtClean="0"/>
            <a:t>млн.руб</a:t>
          </a:r>
          <a:endParaRPr lang="ru-RU" sz="1800" dirty="0"/>
        </a:p>
      </dgm:t>
    </dgm:pt>
    <dgm:pt modelId="{275C36CC-7693-40CA-A313-53A2ADC58004}" type="parTrans" cxnId="{B42A021D-AA50-421C-9B84-500273A963D0}">
      <dgm:prSet/>
      <dgm:spPr/>
      <dgm:t>
        <a:bodyPr/>
        <a:lstStyle/>
        <a:p>
          <a:endParaRPr lang="ru-RU"/>
        </a:p>
      </dgm:t>
    </dgm:pt>
    <dgm:pt modelId="{BEBCFD5F-951A-4BE3-9948-B2273AF363CA}" type="sibTrans" cxnId="{B42A021D-AA50-421C-9B84-500273A963D0}">
      <dgm:prSet/>
      <dgm:spPr/>
      <dgm:t>
        <a:bodyPr/>
        <a:lstStyle/>
        <a:p>
          <a:endParaRPr lang="ru-RU"/>
        </a:p>
      </dgm:t>
    </dgm:pt>
    <dgm:pt modelId="{E8D9860C-C43C-46DF-A4BB-17AEAB7E6B97}">
      <dgm:prSet custT="1"/>
      <dgm:spPr/>
      <dgm:t>
        <a:bodyPr/>
        <a:lstStyle/>
        <a:p>
          <a:r>
            <a:rPr lang="ru-RU" sz="1800" dirty="0" smtClean="0"/>
            <a:t>Народный проект в сфере «Культура»- 3 проекта на сумму 2,1 </a:t>
          </a:r>
          <a:r>
            <a:rPr lang="ru-RU" sz="1800" dirty="0" err="1" smtClean="0"/>
            <a:t>млн.руб</a:t>
          </a:r>
          <a:endParaRPr lang="ru-RU" sz="1800" dirty="0"/>
        </a:p>
      </dgm:t>
    </dgm:pt>
    <dgm:pt modelId="{5EE36190-5CFA-427A-AB07-908EFCEC3F8C}" type="parTrans" cxnId="{8EADFC2C-6CB4-40A6-B4E3-48BF938AFCF0}">
      <dgm:prSet/>
      <dgm:spPr/>
      <dgm:t>
        <a:bodyPr/>
        <a:lstStyle/>
        <a:p>
          <a:endParaRPr lang="ru-RU"/>
        </a:p>
      </dgm:t>
    </dgm:pt>
    <dgm:pt modelId="{66EC8363-C93D-488E-8C26-38B654D1217A}" type="sibTrans" cxnId="{8EADFC2C-6CB4-40A6-B4E3-48BF938AFCF0}">
      <dgm:prSet/>
      <dgm:spPr/>
      <dgm:t>
        <a:bodyPr/>
        <a:lstStyle/>
        <a:p>
          <a:endParaRPr lang="ru-RU"/>
        </a:p>
      </dgm:t>
    </dgm:pt>
    <dgm:pt modelId="{CF0025AB-36F8-4711-8845-1488CDF755AB}">
      <dgm:prSet custT="1"/>
      <dgm:spPr/>
      <dgm:t>
        <a:bodyPr/>
        <a:lstStyle/>
        <a:p>
          <a:r>
            <a:rPr lang="ru-RU" sz="1800" dirty="0" smtClean="0"/>
            <a:t>Народный проект в сфере «ХВС»- 6 проектов на сумму 3,9 </a:t>
          </a:r>
          <a:r>
            <a:rPr lang="ru-RU" sz="1800" dirty="0" err="1" smtClean="0"/>
            <a:t>млн.руб</a:t>
          </a:r>
          <a:endParaRPr lang="ru-RU" sz="1800" dirty="0" smtClean="0"/>
        </a:p>
        <a:p>
          <a:endParaRPr lang="ru-RU" sz="1300" dirty="0"/>
        </a:p>
      </dgm:t>
    </dgm:pt>
    <dgm:pt modelId="{76919D4A-6E98-4746-B1B6-3FCCD96E7E87}" type="parTrans" cxnId="{E271A3ED-3DD8-4DCC-AC13-D8AAA8575C5F}">
      <dgm:prSet/>
      <dgm:spPr/>
      <dgm:t>
        <a:bodyPr/>
        <a:lstStyle/>
        <a:p>
          <a:endParaRPr lang="ru-RU"/>
        </a:p>
      </dgm:t>
    </dgm:pt>
    <dgm:pt modelId="{03FCB378-98B2-4ECB-8732-E993DDA4E333}" type="sibTrans" cxnId="{E271A3ED-3DD8-4DCC-AC13-D8AAA8575C5F}">
      <dgm:prSet/>
      <dgm:spPr/>
      <dgm:t>
        <a:bodyPr/>
        <a:lstStyle/>
        <a:p>
          <a:endParaRPr lang="ru-RU"/>
        </a:p>
      </dgm:t>
    </dgm:pt>
    <dgm:pt modelId="{BF5AB37E-E545-4CE6-AFD1-11538925DC67}">
      <dgm:prSet custT="1"/>
      <dgm:spPr/>
      <dgm:t>
        <a:bodyPr/>
        <a:lstStyle/>
        <a:p>
          <a:r>
            <a:rPr lang="ru-RU" sz="1800" dirty="0" smtClean="0"/>
            <a:t>Народный проект в сфере «Агропромышленный комплекс»- 1 проект на сумму 1,0 </a:t>
          </a:r>
          <a:r>
            <a:rPr lang="ru-RU" sz="1800" dirty="0" err="1" smtClean="0"/>
            <a:t>млн.руб</a:t>
          </a:r>
          <a:endParaRPr lang="ru-RU" sz="1800" dirty="0" smtClean="0"/>
        </a:p>
        <a:p>
          <a:endParaRPr lang="ru-RU" sz="1800" dirty="0"/>
        </a:p>
      </dgm:t>
    </dgm:pt>
    <dgm:pt modelId="{D9FB7231-8ED3-40CE-BC6B-FAC1C684D96E}" type="parTrans" cxnId="{52022ED1-FC79-4969-A701-692196CC44B2}">
      <dgm:prSet/>
      <dgm:spPr/>
      <dgm:t>
        <a:bodyPr/>
        <a:lstStyle/>
        <a:p>
          <a:endParaRPr lang="ru-RU"/>
        </a:p>
      </dgm:t>
    </dgm:pt>
    <dgm:pt modelId="{3F6A7037-AFC1-41F4-87F7-55DBF3C3C3B1}" type="sibTrans" cxnId="{52022ED1-FC79-4969-A701-692196CC44B2}">
      <dgm:prSet/>
      <dgm:spPr/>
      <dgm:t>
        <a:bodyPr/>
        <a:lstStyle/>
        <a:p>
          <a:endParaRPr lang="ru-RU"/>
        </a:p>
      </dgm:t>
    </dgm:pt>
    <dgm:pt modelId="{301CCD4A-4A15-41BF-999A-94FCED024507}">
      <dgm:prSet custT="1"/>
      <dgm:spPr/>
      <dgm:t>
        <a:bodyPr/>
        <a:lstStyle/>
        <a:p>
          <a:r>
            <a:rPr lang="ru-RU" sz="1800" dirty="0" smtClean="0"/>
            <a:t>Народный проект в сфере «Физическая культура и спорт»- 3</a:t>
          </a:r>
        </a:p>
        <a:p>
          <a:r>
            <a:rPr lang="ru-RU" sz="1800" dirty="0" smtClean="0"/>
            <a:t> проекта на сумму 2,0 </a:t>
          </a:r>
          <a:r>
            <a:rPr lang="ru-RU" sz="1800" dirty="0" err="1" smtClean="0"/>
            <a:t>млн.руб</a:t>
          </a:r>
          <a:endParaRPr lang="ru-RU" sz="1800" dirty="0"/>
        </a:p>
      </dgm:t>
    </dgm:pt>
    <dgm:pt modelId="{BAA4D6AD-8B55-4989-8A06-06DD2D6083DD}" type="parTrans" cxnId="{C34DCDA2-FCAF-4981-9CE8-7C08272B875F}">
      <dgm:prSet/>
      <dgm:spPr/>
      <dgm:t>
        <a:bodyPr/>
        <a:lstStyle/>
        <a:p>
          <a:endParaRPr lang="ru-RU"/>
        </a:p>
      </dgm:t>
    </dgm:pt>
    <dgm:pt modelId="{1F97B736-8ABA-4A1B-81EF-6E91DC3EDF74}" type="sibTrans" cxnId="{C34DCDA2-FCAF-4981-9CE8-7C08272B875F}">
      <dgm:prSet/>
      <dgm:spPr/>
      <dgm:t>
        <a:bodyPr/>
        <a:lstStyle/>
        <a:p>
          <a:endParaRPr lang="ru-RU"/>
        </a:p>
      </dgm:t>
    </dgm:pt>
    <dgm:pt modelId="{0FCCD6CE-39F8-4AB2-B3C6-D66B92B8BBA2}">
      <dgm:prSet custT="1"/>
      <dgm:spPr/>
      <dgm:t>
        <a:bodyPr/>
        <a:lstStyle/>
        <a:p>
          <a:r>
            <a:rPr lang="ru-RU" sz="1800" dirty="0" smtClean="0"/>
            <a:t>Народный проект в сфере «Благоустройство»- 13 проектов на сумму 14,5 </a:t>
          </a:r>
          <a:r>
            <a:rPr lang="ru-RU" sz="1800" dirty="0" err="1" smtClean="0"/>
            <a:t>млн.руб</a:t>
          </a:r>
          <a:endParaRPr lang="ru-RU" sz="1800" dirty="0"/>
        </a:p>
      </dgm:t>
    </dgm:pt>
    <dgm:pt modelId="{BDB5D8DD-A434-45F4-ADF3-D74D260B6C2D}" type="parTrans" cxnId="{613E6B55-870D-4AE7-91FB-7DBD437DD303}">
      <dgm:prSet/>
      <dgm:spPr/>
      <dgm:t>
        <a:bodyPr/>
        <a:lstStyle/>
        <a:p>
          <a:endParaRPr lang="ru-RU"/>
        </a:p>
      </dgm:t>
    </dgm:pt>
    <dgm:pt modelId="{9608EBD3-1527-4690-BC15-9D7B92B85766}" type="sibTrans" cxnId="{613E6B55-870D-4AE7-91FB-7DBD437DD303}">
      <dgm:prSet/>
      <dgm:spPr/>
      <dgm:t>
        <a:bodyPr/>
        <a:lstStyle/>
        <a:p>
          <a:endParaRPr lang="ru-RU"/>
        </a:p>
      </dgm:t>
    </dgm:pt>
    <dgm:pt modelId="{8DE8FFFE-6DE4-4AF5-B8E5-E9DC09E2E58A}" type="pres">
      <dgm:prSet presAssocID="{5E747C76-4F3B-43B5-8C0D-B8502AE36703}" presName="Name0" presStyleCnt="0">
        <dgm:presLayoutVars>
          <dgm:dir/>
          <dgm:resizeHandles val="exact"/>
        </dgm:presLayoutVars>
      </dgm:prSet>
      <dgm:spPr/>
    </dgm:pt>
    <dgm:pt modelId="{0B3B621F-E201-4FE1-A544-1A6C3609EA61}" type="pres">
      <dgm:prSet presAssocID="{5E747C76-4F3B-43B5-8C0D-B8502AE36703}" presName="bkgdShp" presStyleLbl="alignAccFollowNode1" presStyleIdx="0" presStyleCnt="1"/>
      <dgm:spPr/>
    </dgm:pt>
    <dgm:pt modelId="{1526B534-C8C1-4BE6-9189-E87D096DC282}" type="pres">
      <dgm:prSet presAssocID="{5E747C76-4F3B-43B5-8C0D-B8502AE36703}" presName="linComp" presStyleCnt="0"/>
      <dgm:spPr/>
    </dgm:pt>
    <dgm:pt modelId="{E357697D-4427-4C4C-9C74-80976880B4F4}" type="pres">
      <dgm:prSet presAssocID="{301CCD4A-4A15-41BF-999A-94FCED024507}" presName="compNode" presStyleCnt="0"/>
      <dgm:spPr/>
    </dgm:pt>
    <dgm:pt modelId="{255FC0FF-FA7F-46CC-B564-F2202C83B07C}" type="pres">
      <dgm:prSet presAssocID="{301CCD4A-4A15-41BF-999A-94FCED024507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808FBC-EC49-4CA7-B246-05152D05BEEC}" type="pres">
      <dgm:prSet presAssocID="{301CCD4A-4A15-41BF-999A-94FCED024507}" presName="invisiNode" presStyleLbl="node1" presStyleIdx="0" presStyleCnt="8"/>
      <dgm:spPr/>
    </dgm:pt>
    <dgm:pt modelId="{4BEADC13-9469-4B18-ADB5-7A470C5EF7C5}" type="pres">
      <dgm:prSet presAssocID="{301CCD4A-4A15-41BF-999A-94FCED024507}" presName="imagNode" presStyleLbl="fgImgPlace1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53209A6-5ED4-484E-B3DE-E0BAA8698E7B}" type="pres">
      <dgm:prSet presAssocID="{1F97B736-8ABA-4A1B-81EF-6E91DC3EDF7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C3B9F0D-FB8A-4690-B60E-3479E753858F}" type="pres">
      <dgm:prSet presAssocID="{BF5AB37E-E545-4CE6-AFD1-11538925DC67}" presName="compNode" presStyleCnt="0"/>
      <dgm:spPr/>
    </dgm:pt>
    <dgm:pt modelId="{E25D7185-5F5D-4A50-A670-6D03322E0E5E}" type="pres">
      <dgm:prSet presAssocID="{BF5AB37E-E545-4CE6-AFD1-11538925DC67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7BCDB1-1329-4799-A65D-CBCA3903E9B8}" type="pres">
      <dgm:prSet presAssocID="{BF5AB37E-E545-4CE6-AFD1-11538925DC67}" presName="invisiNode" presStyleLbl="node1" presStyleIdx="1" presStyleCnt="8"/>
      <dgm:spPr/>
    </dgm:pt>
    <dgm:pt modelId="{FA54B168-7037-4BBE-8608-50673AC56D3D}" type="pres">
      <dgm:prSet presAssocID="{BF5AB37E-E545-4CE6-AFD1-11538925DC67}" presName="imagNode" presStyleLbl="fgImgPlac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8135D39-5B62-4804-9153-626F9DE2284F}" type="pres">
      <dgm:prSet presAssocID="{3F6A7037-AFC1-41F4-87F7-55DBF3C3C3B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DD0012A-223A-4179-B08A-6779FF158CC2}" type="pres">
      <dgm:prSet presAssocID="{CF0025AB-36F8-4711-8845-1488CDF755AB}" presName="compNode" presStyleCnt="0"/>
      <dgm:spPr/>
    </dgm:pt>
    <dgm:pt modelId="{258AF626-2731-4C28-B325-2431156FE0EB}" type="pres">
      <dgm:prSet presAssocID="{CF0025AB-36F8-4711-8845-1488CDF755AB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17E080-5D47-4F27-BD76-498EB82C7359}" type="pres">
      <dgm:prSet presAssocID="{CF0025AB-36F8-4711-8845-1488CDF755AB}" presName="invisiNode" presStyleLbl="node1" presStyleIdx="2" presStyleCnt="8"/>
      <dgm:spPr/>
    </dgm:pt>
    <dgm:pt modelId="{3FE5DAC3-6394-4ACD-ADE7-5982BFF28B85}" type="pres">
      <dgm:prSet presAssocID="{CF0025AB-36F8-4711-8845-1488CDF755AB}" presName="imagNode" presStyleLbl="fgImgPlac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38B1BF5-FD30-4A19-B8E4-3E7CD8E162F5}" type="pres">
      <dgm:prSet presAssocID="{03FCB378-98B2-4ECB-8732-E993DDA4E33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0CAC26-6028-446D-80AF-AEF99C7AA1CF}" type="pres">
      <dgm:prSet presAssocID="{E8D9860C-C43C-46DF-A4BB-17AEAB7E6B97}" presName="compNode" presStyleCnt="0"/>
      <dgm:spPr/>
    </dgm:pt>
    <dgm:pt modelId="{B4D1772D-7F9C-49B2-AA84-8427B651BD83}" type="pres">
      <dgm:prSet presAssocID="{E8D9860C-C43C-46DF-A4BB-17AEAB7E6B97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0D32CC-C19B-43AE-9616-5D05516D3DEF}" type="pres">
      <dgm:prSet presAssocID="{E8D9860C-C43C-46DF-A4BB-17AEAB7E6B97}" presName="invisiNode" presStyleLbl="node1" presStyleIdx="3" presStyleCnt="8"/>
      <dgm:spPr/>
    </dgm:pt>
    <dgm:pt modelId="{467B9A5D-64C1-4012-B28A-B905F2328510}" type="pres">
      <dgm:prSet presAssocID="{E8D9860C-C43C-46DF-A4BB-17AEAB7E6B97}" presName="imagNode" presStyleLbl="fgImgPlace1" presStyleIdx="3" presStyleCnt="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F0AC4F7-7BB6-4539-994A-E9093347EA52}" type="pres">
      <dgm:prSet presAssocID="{66EC8363-C93D-488E-8C26-38B654D1217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8E85B48-4BE6-4834-A9F1-8B32834768AA}" type="pres">
      <dgm:prSet presAssocID="{42774632-8780-4CDF-BCAC-DA1DDCD57B76}" presName="compNode" presStyleCnt="0"/>
      <dgm:spPr/>
    </dgm:pt>
    <dgm:pt modelId="{FAC2B009-65B5-481E-933B-4311609620E0}" type="pres">
      <dgm:prSet presAssocID="{42774632-8780-4CDF-BCAC-DA1DDCD57B76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CD6D71-C3C3-4079-88C0-BD90122CF8F0}" type="pres">
      <dgm:prSet presAssocID="{42774632-8780-4CDF-BCAC-DA1DDCD57B76}" presName="invisiNode" presStyleLbl="node1" presStyleIdx="4" presStyleCnt="8"/>
      <dgm:spPr/>
    </dgm:pt>
    <dgm:pt modelId="{05133726-039E-4056-911C-EE0994A20D1B}" type="pres">
      <dgm:prSet presAssocID="{42774632-8780-4CDF-BCAC-DA1DDCD57B76}" presName="imagNode" presStyleLbl="fgImgPlace1" presStyleIdx="4" presStyleCnt="8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E0BA5777-A696-4604-AFB6-B2D668DA269E}" type="pres">
      <dgm:prSet presAssocID="{F968653D-F53D-4816-95F1-6DFCCF483D0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C76D27C-40A2-4674-94F8-348722C53C7A}" type="pres">
      <dgm:prSet presAssocID="{0FCCD6CE-39F8-4AB2-B3C6-D66B92B8BBA2}" presName="compNode" presStyleCnt="0"/>
      <dgm:spPr/>
    </dgm:pt>
    <dgm:pt modelId="{02A7B83D-3F34-42AB-BE5C-D45ED3532849}" type="pres">
      <dgm:prSet presAssocID="{0FCCD6CE-39F8-4AB2-B3C6-D66B92B8BBA2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F1CCD9-8FED-4FA8-B194-60A9745E2EC1}" type="pres">
      <dgm:prSet presAssocID="{0FCCD6CE-39F8-4AB2-B3C6-D66B92B8BBA2}" presName="invisiNode" presStyleLbl="node1" presStyleIdx="5" presStyleCnt="8"/>
      <dgm:spPr/>
    </dgm:pt>
    <dgm:pt modelId="{177FBB79-7C05-46EE-A8BA-2E5123113B92}" type="pres">
      <dgm:prSet presAssocID="{0FCCD6CE-39F8-4AB2-B3C6-D66B92B8BBA2}" presName="imagNode" presStyleLbl="fgImgPlace1" presStyleIdx="5" presStyleCnt="8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0EE6EA98-938C-45A0-B3A5-0BFF94AF9EAD}" type="pres">
      <dgm:prSet presAssocID="{9608EBD3-1527-4690-BC15-9D7B92B8576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1B07943-D6C0-4B94-B17D-677D6DA0F0FA}" type="pres">
      <dgm:prSet presAssocID="{6ACD97ED-2AF3-4046-BC56-B4D251F80042}" presName="compNode" presStyleCnt="0"/>
      <dgm:spPr/>
    </dgm:pt>
    <dgm:pt modelId="{2654E042-740D-4823-A1D6-7025A09B0223}" type="pres">
      <dgm:prSet presAssocID="{6ACD97ED-2AF3-4046-BC56-B4D251F80042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F479DA-3CF6-4F80-A848-926525D76C73}" type="pres">
      <dgm:prSet presAssocID="{6ACD97ED-2AF3-4046-BC56-B4D251F80042}" presName="invisiNode" presStyleLbl="node1" presStyleIdx="6" presStyleCnt="8"/>
      <dgm:spPr/>
    </dgm:pt>
    <dgm:pt modelId="{633D7424-9C2B-4FF8-A6A3-25B69D2BA13F}" type="pres">
      <dgm:prSet presAssocID="{6ACD97ED-2AF3-4046-BC56-B4D251F80042}" presName="imagNode" presStyleLbl="fgImgPlace1" presStyleIdx="6" presStyleCnt="8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E5EE7780-DA04-46EA-A8AA-99FBDFC0E56E}" type="pres">
      <dgm:prSet presAssocID="{6DFB45BD-76EC-4F5C-AC34-EEF1167117A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DCEE231-D217-42B4-BFE0-EBAE7D3C5E1D}" type="pres">
      <dgm:prSet presAssocID="{4CCD9744-715F-4099-87BA-91B92EC58803}" presName="compNode" presStyleCnt="0"/>
      <dgm:spPr/>
    </dgm:pt>
    <dgm:pt modelId="{ECDC38A5-23A4-4F77-9C64-EA570D8977D9}" type="pres">
      <dgm:prSet presAssocID="{4CCD9744-715F-4099-87BA-91B92EC58803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7ABE37-487E-4FC1-8675-AF2634F5E486}" type="pres">
      <dgm:prSet presAssocID="{4CCD9744-715F-4099-87BA-91B92EC58803}" presName="invisiNode" presStyleLbl="node1" presStyleIdx="7" presStyleCnt="8"/>
      <dgm:spPr/>
    </dgm:pt>
    <dgm:pt modelId="{ED43378B-50D7-42DE-8BE9-17C3DE4624A3}" type="pres">
      <dgm:prSet presAssocID="{4CCD9744-715F-4099-87BA-91B92EC58803}" presName="imagNode" presStyleLbl="fgImgPlace1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</dgm:ptLst>
  <dgm:cxnLst>
    <dgm:cxn modelId="{EE0100FF-0B72-4A57-BF8C-C064D648ADD0}" type="presOf" srcId="{0FCCD6CE-39F8-4AB2-B3C6-D66B92B8BBA2}" destId="{02A7B83D-3F34-42AB-BE5C-D45ED3532849}" srcOrd="0" destOrd="0" presId="urn:microsoft.com/office/officeart/2005/8/layout/pList2"/>
    <dgm:cxn modelId="{F95071CB-7EA8-4B12-94F0-6BFEF7B3AC89}" type="presOf" srcId="{66EC8363-C93D-488E-8C26-38B654D1217A}" destId="{AF0AC4F7-7BB6-4539-994A-E9093347EA52}" srcOrd="0" destOrd="0" presId="urn:microsoft.com/office/officeart/2005/8/layout/pList2"/>
    <dgm:cxn modelId="{9465F40A-208C-4F9A-95E1-65E3D318916C}" type="presOf" srcId="{6DFB45BD-76EC-4F5C-AC34-EEF1167117A8}" destId="{E5EE7780-DA04-46EA-A8AA-99FBDFC0E56E}" srcOrd="0" destOrd="0" presId="urn:microsoft.com/office/officeart/2005/8/layout/pList2"/>
    <dgm:cxn modelId="{03292A68-264A-4322-83B8-D8302DB4171E}" type="presOf" srcId="{BF5AB37E-E545-4CE6-AFD1-11538925DC67}" destId="{E25D7185-5F5D-4A50-A670-6D03322E0E5E}" srcOrd="0" destOrd="0" presId="urn:microsoft.com/office/officeart/2005/8/layout/pList2"/>
    <dgm:cxn modelId="{81973674-A287-4C51-82A2-E209CCA2A70A}" srcId="{5E747C76-4F3B-43B5-8C0D-B8502AE36703}" destId="{42774632-8780-4CDF-BCAC-DA1DDCD57B76}" srcOrd="4" destOrd="0" parTransId="{D6B6E69A-1A34-4568-A04C-5B5E8FD8AA9C}" sibTransId="{F968653D-F53D-4816-95F1-6DFCCF483D0A}"/>
    <dgm:cxn modelId="{A9F2221B-24ED-4BB5-9548-5C7DC651AEF3}" type="presOf" srcId="{1F97B736-8ABA-4A1B-81EF-6E91DC3EDF74}" destId="{653209A6-5ED4-484E-B3DE-E0BAA8698E7B}" srcOrd="0" destOrd="0" presId="urn:microsoft.com/office/officeart/2005/8/layout/pList2"/>
    <dgm:cxn modelId="{B35786A4-E8B4-403D-9BD5-E6B9CF2AD65E}" type="presOf" srcId="{3F6A7037-AFC1-41F4-87F7-55DBF3C3C3B1}" destId="{F8135D39-5B62-4804-9153-626F9DE2284F}" srcOrd="0" destOrd="0" presId="urn:microsoft.com/office/officeart/2005/8/layout/pList2"/>
    <dgm:cxn modelId="{111235BD-B7F7-426D-91FB-665D1C5FE32C}" type="presOf" srcId="{6ACD97ED-2AF3-4046-BC56-B4D251F80042}" destId="{2654E042-740D-4823-A1D6-7025A09B0223}" srcOrd="0" destOrd="0" presId="urn:microsoft.com/office/officeart/2005/8/layout/pList2"/>
    <dgm:cxn modelId="{97425E19-34EC-4A89-9CD0-2ED42EAA09C8}" srcId="{5E747C76-4F3B-43B5-8C0D-B8502AE36703}" destId="{6ACD97ED-2AF3-4046-BC56-B4D251F80042}" srcOrd="6" destOrd="0" parTransId="{C7CEF729-C9C4-48DC-ACF4-CBD0FB61AE87}" sibTransId="{6DFB45BD-76EC-4F5C-AC34-EEF1167117A8}"/>
    <dgm:cxn modelId="{B42A021D-AA50-421C-9B84-500273A963D0}" srcId="{5E747C76-4F3B-43B5-8C0D-B8502AE36703}" destId="{4CCD9744-715F-4099-87BA-91B92EC58803}" srcOrd="7" destOrd="0" parTransId="{275C36CC-7693-40CA-A313-53A2ADC58004}" sibTransId="{BEBCFD5F-951A-4BE3-9948-B2273AF363CA}"/>
    <dgm:cxn modelId="{E271A3ED-3DD8-4DCC-AC13-D8AAA8575C5F}" srcId="{5E747C76-4F3B-43B5-8C0D-B8502AE36703}" destId="{CF0025AB-36F8-4711-8845-1488CDF755AB}" srcOrd="2" destOrd="0" parTransId="{76919D4A-6E98-4746-B1B6-3FCCD96E7E87}" sibTransId="{03FCB378-98B2-4ECB-8732-E993DDA4E333}"/>
    <dgm:cxn modelId="{A70EEE17-347D-408B-B7E2-9D61D1E267CD}" type="presOf" srcId="{03FCB378-98B2-4ECB-8732-E993DDA4E333}" destId="{338B1BF5-FD30-4A19-B8E4-3E7CD8E162F5}" srcOrd="0" destOrd="0" presId="urn:microsoft.com/office/officeart/2005/8/layout/pList2"/>
    <dgm:cxn modelId="{4CAFC918-072F-4383-BFF1-1E44D71569FC}" type="presOf" srcId="{9608EBD3-1527-4690-BC15-9D7B92B85766}" destId="{0EE6EA98-938C-45A0-B3A5-0BFF94AF9EAD}" srcOrd="0" destOrd="0" presId="urn:microsoft.com/office/officeart/2005/8/layout/pList2"/>
    <dgm:cxn modelId="{8EADFC2C-6CB4-40A6-B4E3-48BF938AFCF0}" srcId="{5E747C76-4F3B-43B5-8C0D-B8502AE36703}" destId="{E8D9860C-C43C-46DF-A4BB-17AEAB7E6B97}" srcOrd="3" destOrd="0" parTransId="{5EE36190-5CFA-427A-AB07-908EFCEC3F8C}" sibTransId="{66EC8363-C93D-488E-8C26-38B654D1217A}"/>
    <dgm:cxn modelId="{FE946106-D7A0-40F4-BC0B-9F2AA741706D}" type="presOf" srcId="{E8D9860C-C43C-46DF-A4BB-17AEAB7E6B97}" destId="{B4D1772D-7F9C-49B2-AA84-8427B651BD83}" srcOrd="0" destOrd="0" presId="urn:microsoft.com/office/officeart/2005/8/layout/pList2"/>
    <dgm:cxn modelId="{B8526913-73CB-4DCB-8E21-9043A02DC715}" type="presOf" srcId="{F968653D-F53D-4816-95F1-6DFCCF483D0A}" destId="{E0BA5777-A696-4604-AFB6-B2D668DA269E}" srcOrd="0" destOrd="0" presId="urn:microsoft.com/office/officeart/2005/8/layout/pList2"/>
    <dgm:cxn modelId="{FE803CB0-93C5-426B-80E8-222DAF2BEA32}" type="presOf" srcId="{42774632-8780-4CDF-BCAC-DA1DDCD57B76}" destId="{FAC2B009-65B5-481E-933B-4311609620E0}" srcOrd="0" destOrd="0" presId="urn:microsoft.com/office/officeart/2005/8/layout/pList2"/>
    <dgm:cxn modelId="{2FB16B93-78FF-4C88-91E6-C8B01978BA7A}" type="presOf" srcId="{5E747C76-4F3B-43B5-8C0D-B8502AE36703}" destId="{8DE8FFFE-6DE4-4AF5-B8E5-E9DC09E2E58A}" srcOrd="0" destOrd="0" presId="urn:microsoft.com/office/officeart/2005/8/layout/pList2"/>
    <dgm:cxn modelId="{4391551F-EFA4-4047-9915-213C22613231}" type="presOf" srcId="{4CCD9744-715F-4099-87BA-91B92EC58803}" destId="{ECDC38A5-23A4-4F77-9C64-EA570D8977D9}" srcOrd="0" destOrd="0" presId="urn:microsoft.com/office/officeart/2005/8/layout/pList2"/>
    <dgm:cxn modelId="{4E917435-D1F1-47C3-A5D9-B078DA611A51}" type="presOf" srcId="{CF0025AB-36F8-4711-8845-1488CDF755AB}" destId="{258AF626-2731-4C28-B325-2431156FE0EB}" srcOrd="0" destOrd="0" presId="urn:microsoft.com/office/officeart/2005/8/layout/pList2"/>
    <dgm:cxn modelId="{613E6B55-870D-4AE7-91FB-7DBD437DD303}" srcId="{5E747C76-4F3B-43B5-8C0D-B8502AE36703}" destId="{0FCCD6CE-39F8-4AB2-B3C6-D66B92B8BBA2}" srcOrd="5" destOrd="0" parTransId="{BDB5D8DD-A434-45F4-ADF3-D74D260B6C2D}" sibTransId="{9608EBD3-1527-4690-BC15-9D7B92B85766}"/>
    <dgm:cxn modelId="{52022ED1-FC79-4969-A701-692196CC44B2}" srcId="{5E747C76-4F3B-43B5-8C0D-B8502AE36703}" destId="{BF5AB37E-E545-4CE6-AFD1-11538925DC67}" srcOrd="1" destOrd="0" parTransId="{D9FB7231-8ED3-40CE-BC6B-FAC1C684D96E}" sibTransId="{3F6A7037-AFC1-41F4-87F7-55DBF3C3C3B1}"/>
    <dgm:cxn modelId="{105F206A-8CB4-465F-A821-127639E2F5B3}" type="presOf" srcId="{301CCD4A-4A15-41BF-999A-94FCED024507}" destId="{255FC0FF-FA7F-46CC-B564-F2202C83B07C}" srcOrd="0" destOrd="0" presId="urn:microsoft.com/office/officeart/2005/8/layout/pList2"/>
    <dgm:cxn modelId="{C34DCDA2-FCAF-4981-9CE8-7C08272B875F}" srcId="{5E747C76-4F3B-43B5-8C0D-B8502AE36703}" destId="{301CCD4A-4A15-41BF-999A-94FCED024507}" srcOrd="0" destOrd="0" parTransId="{BAA4D6AD-8B55-4989-8A06-06DD2D6083DD}" sibTransId="{1F97B736-8ABA-4A1B-81EF-6E91DC3EDF74}"/>
    <dgm:cxn modelId="{5020E779-114B-44CF-81F6-44F7A7A1D757}" type="presParOf" srcId="{8DE8FFFE-6DE4-4AF5-B8E5-E9DC09E2E58A}" destId="{0B3B621F-E201-4FE1-A544-1A6C3609EA61}" srcOrd="0" destOrd="0" presId="urn:microsoft.com/office/officeart/2005/8/layout/pList2"/>
    <dgm:cxn modelId="{75926AF3-56AE-486C-BAC1-7D52CC7F6CAB}" type="presParOf" srcId="{8DE8FFFE-6DE4-4AF5-B8E5-E9DC09E2E58A}" destId="{1526B534-C8C1-4BE6-9189-E87D096DC282}" srcOrd="1" destOrd="0" presId="urn:microsoft.com/office/officeart/2005/8/layout/pList2"/>
    <dgm:cxn modelId="{C8110C0E-0AC0-4BDD-B2F7-4AAFAF62DE9C}" type="presParOf" srcId="{1526B534-C8C1-4BE6-9189-E87D096DC282}" destId="{E357697D-4427-4C4C-9C74-80976880B4F4}" srcOrd="0" destOrd="0" presId="urn:microsoft.com/office/officeart/2005/8/layout/pList2"/>
    <dgm:cxn modelId="{840B2778-DD9E-4CA1-8D46-5A87F0BFF177}" type="presParOf" srcId="{E357697D-4427-4C4C-9C74-80976880B4F4}" destId="{255FC0FF-FA7F-46CC-B564-F2202C83B07C}" srcOrd="0" destOrd="0" presId="urn:microsoft.com/office/officeart/2005/8/layout/pList2"/>
    <dgm:cxn modelId="{429021A3-EF28-46F1-BAB1-9FD1D1E553E3}" type="presParOf" srcId="{E357697D-4427-4C4C-9C74-80976880B4F4}" destId="{10808FBC-EC49-4CA7-B246-05152D05BEEC}" srcOrd="1" destOrd="0" presId="urn:microsoft.com/office/officeart/2005/8/layout/pList2"/>
    <dgm:cxn modelId="{8B70ECFA-60EE-460C-8F41-2703999E0D14}" type="presParOf" srcId="{E357697D-4427-4C4C-9C74-80976880B4F4}" destId="{4BEADC13-9469-4B18-ADB5-7A470C5EF7C5}" srcOrd="2" destOrd="0" presId="urn:microsoft.com/office/officeart/2005/8/layout/pList2"/>
    <dgm:cxn modelId="{6565331B-DABC-4178-B895-D5F89182CE82}" type="presParOf" srcId="{1526B534-C8C1-4BE6-9189-E87D096DC282}" destId="{653209A6-5ED4-484E-B3DE-E0BAA8698E7B}" srcOrd="1" destOrd="0" presId="urn:microsoft.com/office/officeart/2005/8/layout/pList2"/>
    <dgm:cxn modelId="{63B6391F-BE38-491E-8F11-08DB6C8FEB56}" type="presParOf" srcId="{1526B534-C8C1-4BE6-9189-E87D096DC282}" destId="{CC3B9F0D-FB8A-4690-B60E-3479E753858F}" srcOrd="2" destOrd="0" presId="urn:microsoft.com/office/officeart/2005/8/layout/pList2"/>
    <dgm:cxn modelId="{7399F6DD-E8F7-47C3-AB06-4B2637BAB848}" type="presParOf" srcId="{CC3B9F0D-FB8A-4690-B60E-3479E753858F}" destId="{E25D7185-5F5D-4A50-A670-6D03322E0E5E}" srcOrd="0" destOrd="0" presId="urn:microsoft.com/office/officeart/2005/8/layout/pList2"/>
    <dgm:cxn modelId="{8DF7B8FE-9A41-4106-BD04-88E56246D3E6}" type="presParOf" srcId="{CC3B9F0D-FB8A-4690-B60E-3479E753858F}" destId="{F37BCDB1-1329-4799-A65D-CBCA3903E9B8}" srcOrd="1" destOrd="0" presId="urn:microsoft.com/office/officeart/2005/8/layout/pList2"/>
    <dgm:cxn modelId="{7EE73157-0520-4C0D-972E-6FFFB3A25FD6}" type="presParOf" srcId="{CC3B9F0D-FB8A-4690-B60E-3479E753858F}" destId="{FA54B168-7037-4BBE-8608-50673AC56D3D}" srcOrd="2" destOrd="0" presId="urn:microsoft.com/office/officeart/2005/8/layout/pList2"/>
    <dgm:cxn modelId="{05A7C4D2-7023-4350-B795-69B63FD0D6C7}" type="presParOf" srcId="{1526B534-C8C1-4BE6-9189-E87D096DC282}" destId="{F8135D39-5B62-4804-9153-626F9DE2284F}" srcOrd="3" destOrd="0" presId="urn:microsoft.com/office/officeart/2005/8/layout/pList2"/>
    <dgm:cxn modelId="{2D989968-4F49-4F25-9DF1-D1F1C33851A9}" type="presParOf" srcId="{1526B534-C8C1-4BE6-9189-E87D096DC282}" destId="{BDD0012A-223A-4179-B08A-6779FF158CC2}" srcOrd="4" destOrd="0" presId="urn:microsoft.com/office/officeart/2005/8/layout/pList2"/>
    <dgm:cxn modelId="{8C5E8FD8-46F2-4664-9120-68CA96CAAF06}" type="presParOf" srcId="{BDD0012A-223A-4179-B08A-6779FF158CC2}" destId="{258AF626-2731-4C28-B325-2431156FE0EB}" srcOrd="0" destOrd="0" presId="urn:microsoft.com/office/officeart/2005/8/layout/pList2"/>
    <dgm:cxn modelId="{B985D108-1F14-4C0E-A372-174B61842215}" type="presParOf" srcId="{BDD0012A-223A-4179-B08A-6779FF158CC2}" destId="{4217E080-5D47-4F27-BD76-498EB82C7359}" srcOrd="1" destOrd="0" presId="urn:microsoft.com/office/officeart/2005/8/layout/pList2"/>
    <dgm:cxn modelId="{DEC17E80-F55B-4F40-B672-8A4C66294B4D}" type="presParOf" srcId="{BDD0012A-223A-4179-B08A-6779FF158CC2}" destId="{3FE5DAC3-6394-4ACD-ADE7-5982BFF28B85}" srcOrd="2" destOrd="0" presId="urn:microsoft.com/office/officeart/2005/8/layout/pList2"/>
    <dgm:cxn modelId="{82C6C797-0773-4EE4-87A3-C3BC252834D7}" type="presParOf" srcId="{1526B534-C8C1-4BE6-9189-E87D096DC282}" destId="{338B1BF5-FD30-4A19-B8E4-3E7CD8E162F5}" srcOrd="5" destOrd="0" presId="urn:microsoft.com/office/officeart/2005/8/layout/pList2"/>
    <dgm:cxn modelId="{47DE3881-A7A0-4407-B8A6-50CFA23BCB89}" type="presParOf" srcId="{1526B534-C8C1-4BE6-9189-E87D096DC282}" destId="{410CAC26-6028-446D-80AF-AEF99C7AA1CF}" srcOrd="6" destOrd="0" presId="urn:microsoft.com/office/officeart/2005/8/layout/pList2"/>
    <dgm:cxn modelId="{68C2BF36-FDB0-4E80-BB6C-C724E51946F7}" type="presParOf" srcId="{410CAC26-6028-446D-80AF-AEF99C7AA1CF}" destId="{B4D1772D-7F9C-49B2-AA84-8427B651BD83}" srcOrd="0" destOrd="0" presId="urn:microsoft.com/office/officeart/2005/8/layout/pList2"/>
    <dgm:cxn modelId="{B64D1366-F2B2-4DE2-9E31-BD67631C1A5C}" type="presParOf" srcId="{410CAC26-6028-446D-80AF-AEF99C7AA1CF}" destId="{9D0D32CC-C19B-43AE-9616-5D05516D3DEF}" srcOrd="1" destOrd="0" presId="urn:microsoft.com/office/officeart/2005/8/layout/pList2"/>
    <dgm:cxn modelId="{9E42156C-7BB6-4BEA-9570-DD21A30E5E0C}" type="presParOf" srcId="{410CAC26-6028-446D-80AF-AEF99C7AA1CF}" destId="{467B9A5D-64C1-4012-B28A-B905F2328510}" srcOrd="2" destOrd="0" presId="urn:microsoft.com/office/officeart/2005/8/layout/pList2"/>
    <dgm:cxn modelId="{76FB77C5-B9F0-4EBF-8CA9-E39BCF2E7890}" type="presParOf" srcId="{1526B534-C8C1-4BE6-9189-E87D096DC282}" destId="{AF0AC4F7-7BB6-4539-994A-E9093347EA52}" srcOrd="7" destOrd="0" presId="urn:microsoft.com/office/officeart/2005/8/layout/pList2"/>
    <dgm:cxn modelId="{1F133D05-B9F8-404E-9FF4-6E4B0F3CF9EA}" type="presParOf" srcId="{1526B534-C8C1-4BE6-9189-E87D096DC282}" destId="{F8E85B48-4BE6-4834-A9F1-8B32834768AA}" srcOrd="8" destOrd="0" presId="urn:microsoft.com/office/officeart/2005/8/layout/pList2"/>
    <dgm:cxn modelId="{470883CD-0FB6-426C-B5ED-15718E3ADAF7}" type="presParOf" srcId="{F8E85B48-4BE6-4834-A9F1-8B32834768AA}" destId="{FAC2B009-65B5-481E-933B-4311609620E0}" srcOrd="0" destOrd="0" presId="urn:microsoft.com/office/officeart/2005/8/layout/pList2"/>
    <dgm:cxn modelId="{184D8B9C-EB9A-431D-BF59-2F6372F5FDFA}" type="presParOf" srcId="{F8E85B48-4BE6-4834-A9F1-8B32834768AA}" destId="{EECD6D71-C3C3-4079-88C0-BD90122CF8F0}" srcOrd="1" destOrd="0" presId="urn:microsoft.com/office/officeart/2005/8/layout/pList2"/>
    <dgm:cxn modelId="{43B92E8E-E625-4380-8C9B-98F55272F593}" type="presParOf" srcId="{F8E85B48-4BE6-4834-A9F1-8B32834768AA}" destId="{05133726-039E-4056-911C-EE0994A20D1B}" srcOrd="2" destOrd="0" presId="urn:microsoft.com/office/officeart/2005/8/layout/pList2"/>
    <dgm:cxn modelId="{23169BA1-A5BA-4A10-AE58-1DA0903E1CE1}" type="presParOf" srcId="{1526B534-C8C1-4BE6-9189-E87D096DC282}" destId="{E0BA5777-A696-4604-AFB6-B2D668DA269E}" srcOrd="9" destOrd="0" presId="urn:microsoft.com/office/officeart/2005/8/layout/pList2"/>
    <dgm:cxn modelId="{46BA65E8-4C7B-48DC-9747-738B114EE9D1}" type="presParOf" srcId="{1526B534-C8C1-4BE6-9189-E87D096DC282}" destId="{FC76D27C-40A2-4674-94F8-348722C53C7A}" srcOrd="10" destOrd="0" presId="urn:microsoft.com/office/officeart/2005/8/layout/pList2"/>
    <dgm:cxn modelId="{29570AB1-4D77-4D32-B40B-9EA418FA00AA}" type="presParOf" srcId="{FC76D27C-40A2-4674-94F8-348722C53C7A}" destId="{02A7B83D-3F34-42AB-BE5C-D45ED3532849}" srcOrd="0" destOrd="0" presId="urn:microsoft.com/office/officeart/2005/8/layout/pList2"/>
    <dgm:cxn modelId="{04BC736E-8D5E-4ABA-A816-DB83ECC5BA5A}" type="presParOf" srcId="{FC76D27C-40A2-4674-94F8-348722C53C7A}" destId="{42F1CCD9-8FED-4FA8-B194-60A9745E2EC1}" srcOrd="1" destOrd="0" presId="urn:microsoft.com/office/officeart/2005/8/layout/pList2"/>
    <dgm:cxn modelId="{2F8AA367-1F1C-4C87-BEDF-8D3A5ECF9167}" type="presParOf" srcId="{FC76D27C-40A2-4674-94F8-348722C53C7A}" destId="{177FBB79-7C05-46EE-A8BA-2E5123113B92}" srcOrd="2" destOrd="0" presId="urn:microsoft.com/office/officeart/2005/8/layout/pList2"/>
    <dgm:cxn modelId="{E3FC1B94-0756-452F-8410-02F65C075295}" type="presParOf" srcId="{1526B534-C8C1-4BE6-9189-E87D096DC282}" destId="{0EE6EA98-938C-45A0-B3A5-0BFF94AF9EAD}" srcOrd="11" destOrd="0" presId="urn:microsoft.com/office/officeart/2005/8/layout/pList2"/>
    <dgm:cxn modelId="{FAEBD3F4-0D84-4769-A9E2-9646AE18B887}" type="presParOf" srcId="{1526B534-C8C1-4BE6-9189-E87D096DC282}" destId="{11B07943-D6C0-4B94-B17D-677D6DA0F0FA}" srcOrd="12" destOrd="0" presId="urn:microsoft.com/office/officeart/2005/8/layout/pList2"/>
    <dgm:cxn modelId="{76C02853-9FB3-48FF-A5AD-38E2B996E433}" type="presParOf" srcId="{11B07943-D6C0-4B94-B17D-677D6DA0F0FA}" destId="{2654E042-740D-4823-A1D6-7025A09B0223}" srcOrd="0" destOrd="0" presId="urn:microsoft.com/office/officeart/2005/8/layout/pList2"/>
    <dgm:cxn modelId="{46E004BF-858B-4B18-8535-6685DE59BED3}" type="presParOf" srcId="{11B07943-D6C0-4B94-B17D-677D6DA0F0FA}" destId="{04F479DA-3CF6-4F80-A848-926525D76C73}" srcOrd="1" destOrd="0" presId="urn:microsoft.com/office/officeart/2005/8/layout/pList2"/>
    <dgm:cxn modelId="{5621F486-5DC6-4DB0-A448-8080338389DA}" type="presParOf" srcId="{11B07943-D6C0-4B94-B17D-677D6DA0F0FA}" destId="{633D7424-9C2B-4FF8-A6A3-25B69D2BA13F}" srcOrd="2" destOrd="0" presId="urn:microsoft.com/office/officeart/2005/8/layout/pList2"/>
    <dgm:cxn modelId="{8E425533-723A-4520-AC15-B04D90CFD3B0}" type="presParOf" srcId="{1526B534-C8C1-4BE6-9189-E87D096DC282}" destId="{E5EE7780-DA04-46EA-A8AA-99FBDFC0E56E}" srcOrd="13" destOrd="0" presId="urn:microsoft.com/office/officeart/2005/8/layout/pList2"/>
    <dgm:cxn modelId="{5C9BA4AA-7710-4111-BB9F-78CC7E0A2931}" type="presParOf" srcId="{1526B534-C8C1-4BE6-9189-E87D096DC282}" destId="{CDCEE231-D217-42B4-BFE0-EBAE7D3C5E1D}" srcOrd="14" destOrd="0" presId="urn:microsoft.com/office/officeart/2005/8/layout/pList2"/>
    <dgm:cxn modelId="{0B9B3EE8-98A8-48EE-8495-2FC9E531FE47}" type="presParOf" srcId="{CDCEE231-D217-42B4-BFE0-EBAE7D3C5E1D}" destId="{ECDC38A5-23A4-4F77-9C64-EA570D8977D9}" srcOrd="0" destOrd="0" presId="urn:microsoft.com/office/officeart/2005/8/layout/pList2"/>
    <dgm:cxn modelId="{CC84E92A-B757-4CA3-8E5A-ED6F17D37CCD}" type="presParOf" srcId="{CDCEE231-D217-42B4-BFE0-EBAE7D3C5E1D}" destId="{937ABE37-487E-4FC1-8675-AF2634F5E486}" srcOrd="1" destOrd="0" presId="urn:microsoft.com/office/officeart/2005/8/layout/pList2"/>
    <dgm:cxn modelId="{B00B0615-9532-4FDA-BC25-B87D51D707E5}" type="presParOf" srcId="{CDCEE231-D217-42B4-BFE0-EBAE7D3C5E1D}" destId="{ED43378B-50D7-42DE-8BE9-17C3DE4624A3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E747C76-4F3B-43B5-8C0D-B8502AE36703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42774632-8780-4CDF-BCAC-DA1DDCD57B76}">
      <dgm:prSet phldrT="[Текст]" custT="1"/>
      <dgm:spPr/>
      <dgm:t>
        <a:bodyPr/>
        <a:lstStyle/>
        <a:p>
          <a:pPr algn="ctr"/>
          <a:r>
            <a:rPr lang="ru-RU" sz="1800" b="1" dirty="0" smtClean="0"/>
            <a:t>Народный проект в сфере «Дорожная деятельность» – 1 проект на сумму 2,2 </a:t>
          </a:r>
          <a:r>
            <a:rPr lang="ru-RU" sz="1800" b="1" dirty="0" err="1" smtClean="0"/>
            <a:t>млн.руб</a:t>
          </a:r>
          <a:endParaRPr lang="ru-RU" sz="1800" b="1" dirty="0" smtClean="0"/>
        </a:p>
        <a:p>
          <a:pPr algn="ctr"/>
          <a:endParaRPr lang="ru-RU" sz="1800" b="1" dirty="0" smtClean="0"/>
        </a:p>
        <a:p>
          <a:pPr algn="ctr"/>
          <a:endParaRPr lang="ru-RU" sz="1800" b="1" dirty="0" smtClean="0"/>
        </a:p>
        <a:p>
          <a:pPr algn="ctr"/>
          <a:endParaRPr lang="ru-RU" sz="1800" b="1" dirty="0" smtClean="0"/>
        </a:p>
        <a:p>
          <a:pPr algn="l"/>
          <a:r>
            <a:rPr lang="ru-RU" sz="1800" b="1" i="1" dirty="0" smtClean="0"/>
            <a:t>-ремонт автобусной остановки в с. Шошка</a:t>
          </a:r>
          <a:endParaRPr lang="ru-RU" sz="1800" b="1" i="1" dirty="0"/>
        </a:p>
      </dgm:t>
    </dgm:pt>
    <dgm:pt modelId="{D6B6E69A-1A34-4568-A04C-5B5E8FD8AA9C}" type="parTrans" cxnId="{81973674-A287-4C51-82A2-E209CCA2A70A}">
      <dgm:prSet/>
      <dgm:spPr/>
      <dgm:t>
        <a:bodyPr/>
        <a:lstStyle/>
        <a:p>
          <a:endParaRPr lang="ru-RU"/>
        </a:p>
      </dgm:t>
    </dgm:pt>
    <dgm:pt modelId="{F968653D-F53D-4816-95F1-6DFCCF483D0A}" type="sibTrans" cxnId="{81973674-A287-4C51-82A2-E209CCA2A70A}">
      <dgm:prSet/>
      <dgm:spPr/>
      <dgm:t>
        <a:bodyPr/>
        <a:lstStyle/>
        <a:p>
          <a:endParaRPr lang="ru-RU"/>
        </a:p>
      </dgm:t>
    </dgm:pt>
    <dgm:pt modelId="{6ACD97ED-2AF3-4046-BC56-B4D251F80042}">
      <dgm:prSet phldrT="[Текст]" custT="1"/>
      <dgm:spPr/>
      <dgm:t>
        <a:bodyPr/>
        <a:lstStyle/>
        <a:p>
          <a:pPr algn="ctr"/>
          <a:r>
            <a:rPr lang="ru-RU" sz="1800" b="1" dirty="0" smtClean="0"/>
            <a:t>Народный проект в сфере «Образование» – 3 проекта на сумму 1,9 </a:t>
          </a:r>
          <a:r>
            <a:rPr lang="ru-RU" sz="1800" b="1" dirty="0" err="1" smtClean="0"/>
            <a:t>млн.руб</a:t>
          </a:r>
          <a:endParaRPr lang="ru-RU" sz="1800" b="1" dirty="0" smtClean="0"/>
        </a:p>
        <a:p>
          <a:pPr algn="ctr"/>
          <a:endParaRPr lang="ru-RU" sz="1800" b="1" dirty="0" smtClean="0"/>
        </a:p>
        <a:p>
          <a:pPr algn="l"/>
          <a:r>
            <a:rPr lang="ru-RU" sz="1800" b="1" i="1" dirty="0" smtClean="0"/>
            <a:t>-интерактивный тир МБОУ «СОШ им. </a:t>
          </a:r>
          <a:r>
            <a:rPr lang="ru-RU" sz="1800" b="1" i="1" dirty="0" err="1" smtClean="0"/>
            <a:t>А.Ларионова</a:t>
          </a:r>
          <a:r>
            <a:rPr lang="ru-RU" sz="1800" b="1" i="1" dirty="0" smtClean="0"/>
            <a:t>»</a:t>
          </a:r>
        </a:p>
        <a:p>
          <a:pPr algn="l"/>
          <a:r>
            <a:rPr lang="ru-RU" sz="1800" b="1" i="1" dirty="0" smtClean="0"/>
            <a:t>- Ремонт кровли в школа </a:t>
          </a:r>
          <a:r>
            <a:rPr lang="ru-RU" sz="1800" b="1" i="1" dirty="0" err="1" smtClean="0"/>
            <a:t>пст</a:t>
          </a:r>
          <a:r>
            <a:rPr lang="ru-RU" sz="1800" b="1" i="1" dirty="0" smtClean="0"/>
            <a:t>. </a:t>
          </a:r>
          <a:r>
            <a:rPr lang="ru-RU" sz="1800" b="1" i="1" dirty="0" err="1" smtClean="0"/>
            <a:t>Иоссер</a:t>
          </a:r>
          <a:endParaRPr lang="ru-RU" sz="1800" b="1" i="1" dirty="0" smtClean="0"/>
        </a:p>
        <a:p>
          <a:pPr algn="l"/>
          <a:r>
            <a:rPr lang="ru-RU" sz="1800" b="1" i="1" dirty="0" smtClean="0"/>
            <a:t>-частичная замена труд отопления НШ-ДС Емва</a:t>
          </a:r>
        </a:p>
        <a:p>
          <a:pPr algn="l"/>
          <a:endParaRPr lang="ru-RU" sz="1800" b="1" i="1" dirty="0"/>
        </a:p>
      </dgm:t>
    </dgm:pt>
    <dgm:pt modelId="{C7CEF729-C9C4-48DC-ACF4-CBD0FB61AE87}" type="parTrans" cxnId="{97425E19-34EC-4A89-9CD0-2ED42EAA09C8}">
      <dgm:prSet/>
      <dgm:spPr/>
      <dgm:t>
        <a:bodyPr/>
        <a:lstStyle/>
        <a:p>
          <a:endParaRPr lang="ru-RU"/>
        </a:p>
      </dgm:t>
    </dgm:pt>
    <dgm:pt modelId="{6DFB45BD-76EC-4F5C-AC34-EEF1167117A8}" type="sibTrans" cxnId="{97425E19-34EC-4A89-9CD0-2ED42EAA09C8}">
      <dgm:prSet/>
      <dgm:spPr/>
      <dgm:t>
        <a:bodyPr/>
        <a:lstStyle/>
        <a:p>
          <a:endParaRPr lang="ru-RU"/>
        </a:p>
      </dgm:t>
    </dgm:pt>
    <dgm:pt modelId="{4CCD9744-715F-4099-87BA-91B92EC58803}">
      <dgm:prSet phldrT="[Текст]" custT="1"/>
      <dgm:spPr/>
      <dgm:t>
        <a:bodyPr/>
        <a:lstStyle/>
        <a:p>
          <a:pPr algn="ctr"/>
          <a:r>
            <a:rPr lang="ru-RU" sz="1800" b="1" dirty="0" smtClean="0"/>
            <a:t>Народный проект в сфере «Занятость» – 1 проект на сумму 0,9 </a:t>
          </a:r>
          <a:r>
            <a:rPr lang="ru-RU" sz="1800" b="1" dirty="0" err="1" smtClean="0"/>
            <a:t>млн.руб</a:t>
          </a:r>
          <a:endParaRPr lang="ru-RU" sz="1800" b="1" dirty="0" smtClean="0"/>
        </a:p>
        <a:p>
          <a:pPr algn="ctr"/>
          <a:endParaRPr lang="ru-RU" sz="1800" b="1" dirty="0" smtClean="0"/>
        </a:p>
        <a:p>
          <a:pPr algn="ctr"/>
          <a:endParaRPr lang="ru-RU" sz="1800" b="1" dirty="0" smtClean="0"/>
        </a:p>
        <a:p>
          <a:pPr algn="ctr"/>
          <a:endParaRPr lang="ru-RU" sz="1800" b="1" dirty="0" smtClean="0"/>
        </a:p>
        <a:p>
          <a:pPr algn="ctr"/>
          <a:endParaRPr lang="ru-RU" sz="1800" b="1" dirty="0" smtClean="0"/>
        </a:p>
        <a:p>
          <a:pPr algn="l"/>
          <a:r>
            <a:rPr lang="ru-RU" sz="1800" b="1" dirty="0" smtClean="0"/>
            <a:t>- </a:t>
          </a:r>
          <a:r>
            <a:rPr lang="ru-RU" sz="1800" b="1" i="1" dirty="0" smtClean="0"/>
            <a:t>Обустройство пожарного водоема  в д. В. </a:t>
          </a:r>
          <a:r>
            <a:rPr lang="ru-RU" sz="1800" b="1" i="1" dirty="0" err="1" smtClean="0"/>
            <a:t>Отла</a:t>
          </a:r>
          <a:endParaRPr lang="ru-RU" sz="1800" b="1" i="1" dirty="0"/>
        </a:p>
      </dgm:t>
    </dgm:pt>
    <dgm:pt modelId="{275C36CC-7693-40CA-A313-53A2ADC58004}" type="parTrans" cxnId="{B42A021D-AA50-421C-9B84-500273A963D0}">
      <dgm:prSet/>
      <dgm:spPr/>
      <dgm:t>
        <a:bodyPr/>
        <a:lstStyle/>
        <a:p>
          <a:endParaRPr lang="ru-RU"/>
        </a:p>
      </dgm:t>
    </dgm:pt>
    <dgm:pt modelId="{BEBCFD5F-951A-4BE3-9948-B2273AF363CA}" type="sibTrans" cxnId="{B42A021D-AA50-421C-9B84-500273A963D0}">
      <dgm:prSet/>
      <dgm:spPr/>
      <dgm:t>
        <a:bodyPr/>
        <a:lstStyle/>
        <a:p>
          <a:endParaRPr lang="ru-RU"/>
        </a:p>
      </dgm:t>
    </dgm:pt>
    <dgm:pt modelId="{E8D9860C-C43C-46DF-A4BB-17AEAB7E6B97}">
      <dgm:prSet custT="1"/>
      <dgm:spPr/>
      <dgm:t>
        <a:bodyPr/>
        <a:lstStyle/>
        <a:p>
          <a:pPr algn="ctr"/>
          <a:r>
            <a:rPr lang="ru-RU" sz="1800" b="1" dirty="0" smtClean="0"/>
            <a:t>Народный проект в сфере «Культура»- 2 проекта на сумму 1,8 </a:t>
          </a:r>
          <a:r>
            <a:rPr lang="ru-RU" sz="1800" b="1" dirty="0" err="1" smtClean="0"/>
            <a:t>млн.руб</a:t>
          </a:r>
          <a:endParaRPr lang="ru-RU" sz="1800" b="1" dirty="0" smtClean="0"/>
        </a:p>
        <a:p>
          <a:pPr algn="l"/>
          <a:r>
            <a:rPr lang="ru-RU" sz="1800" b="1" i="1" dirty="0" smtClean="0"/>
            <a:t>-укрепление МТБ МБУ «Княжпогостский РИКМ»</a:t>
          </a:r>
        </a:p>
        <a:p>
          <a:pPr algn="l"/>
          <a:r>
            <a:rPr lang="ru-RU" sz="1800" b="1" i="1" dirty="0" smtClean="0"/>
            <a:t>-ремонт </a:t>
          </a:r>
          <a:r>
            <a:rPr lang="ru-RU" sz="1800" b="1" i="1" dirty="0" err="1" smtClean="0"/>
            <a:t>отмостки</a:t>
          </a:r>
          <a:r>
            <a:rPr lang="ru-RU" sz="1800" b="1" i="1" dirty="0" smtClean="0"/>
            <a:t> здания Досугового центра  </a:t>
          </a:r>
          <a:r>
            <a:rPr lang="ru-RU" sz="1800" b="1" i="1" dirty="0" err="1" smtClean="0"/>
            <a:t>пгт</a:t>
          </a:r>
          <a:r>
            <a:rPr lang="ru-RU" sz="1800" b="1" i="1" dirty="0" smtClean="0"/>
            <a:t>. </a:t>
          </a:r>
          <a:r>
            <a:rPr lang="ru-RU" sz="1800" b="1" i="1" dirty="0" err="1" smtClean="0"/>
            <a:t>Синдор</a:t>
          </a:r>
          <a:endParaRPr lang="ru-RU" sz="1800" b="1" i="1" dirty="0"/>
        </a:p>
      </dgm:t>
    </dgm:pt>
    <dgm:pt modelId="{5EE36190-5CFA-427A-AB07-908EFCEC3F8C}" type="parTrans" cxnId="{8EADFC2C-6CB4-40A6-B4E3-48BF938AFCF0}">
      <dgm:prSet/>
      <dgm:spPr/>
      <dgm:t>
        <a:bodyPr/>
        <a:lstStyle/>
        <a:p>
          <a:endParaRPr lang="ru-RU"/>
        </a:p>
      </dgm:t>
    </dgm:pt>
    <dgm:pt modelId="{66EC8363-C93D-488E-8C26-38B654D1217A}" type="sibTrans" cxnId="{8EADFC2C-6CB4-40A6-B4E3-48BF938AFCF0}">
      <dgm:prSet/>
      <dgm:spPr/>
      <dgm:t>
        <a:bodyPr/>
        <a:lstStyle/>
        <a:p>
          <a:endParaRPr lang="ru-RU"/>
        </a:p>
      </dgm:t>
    </dgm:pt>
    <dgm:pt modelId="{CF0025AB-36F8-4711-8845-1488CDF755AB}">
      <dgm:prSet custT="1"/>
      <dgm:spPr/>
      <dgm:t>
        <a:bodyPr/>
        <a:lstStyle/>
        <a:p>
          <a:pPr algn="ctr"/>
          <a:r>
            <a:rPr lang="ru-RU" sz="1800" b="1" dirty="0" smtClean="0"/>
            <a:t>Народный проект в сфере «ХВС»- 4 проекта на сумму 2,9 </a:t>
          </a:r>
          <a:r>
            <a:rPr lang="ru-RU" sz="1800" b="1" dirty="0" err="1" smtClean="0"/>
            <a:t>млн.руб</a:t>
          </a:r>
          <a:endParaRPr lang="ru-RU" sz="1800" b="1" dirty="0" smtClean="0"/>
        </a:p>
        <a:p>
          <a:pPr algn="ctr"/>
          <a:endParaRPr lang="ru-RU" sz="1800" b="1" dirty="0" smtClean="0"/>
        </a:p>
        <a:p>
          <a:pPr algn="ctr"/>
          <a:endParaRPr lang="ru-RU" sz="1800" b="1" dirty="0" smtClean="0"/>
        </a:p>
        <a:p>
          <a:pPr algn="ctr"/>
          <a:endParaRPr lang="ru-RU" sz="1800" b="1" dirty="0" smtClean="0"/>
        </a:p>
        <a:p>
          <a:pPr algn="l"/>
          <a:r>
            <a:rPr lang="ru-RU" sz="1800" b="1" dirty="0" smtClean="0"/>
            <a:t>-р</a:t>
          </a:r>
          <a:r>
            <a:rPr lang="ru-RU" sz="1800" b="1" i="1" dirty="0" smtClean="0"/>
            <a:t>емонт колодцев в д. Кони, в с. </a:t>
          </a:r>
          <a:r>
            <a:rPr lang="ru-RU" sz="1800" b="1" i="1" dirty="0" err="1" smtClean="0"/>
            <a:t>Туръя</a:t>
          </a:r>
          <a:r>
            <a:rPr lang="ru-RU" sz="1800" b="1" i="1" dirty="0" smtClean="0"/>
            <a:t>, в д. Ср. </a:t>
          </a:r>
          <a:r>
            <a:rPr lang="ru-RU" sz="1800" b="1" i="1" dirty="0" err="1" smtClean="0"/>
            <a:t>Отла</a:t>
          </a:r>
          <a:r>
            <a:rPr lang="ru-RU" sz="1800" b="1" i="1" dirty="0" smtClean="0"/>
            <a:t>, в д. </a:t>
          </a:r>
          <a:r>
            <a:rPr lang="ru-RU" sz="1800" b="1" i="1" dirty="0" err="1" smtClean="0"/>
            <a:t>Удора</a:t>
          </a:r>
          <a:endParaRPr lang="ru-RU" sz="1800" b="1" i="1" dirty="0" smtClean="0"/>
        </a:p>
        <a:p>
          <a:pPr algn="ctr"/>
          <a:endParaRPr lang="ru-RU" sz="1300" dirty="0"/>
        </a:p>
      </dgm:t>
    </dgm:pt>
    <dgm:pt modelId="{76919D4A-6E98-4746-B1B6-3FCCD96E7E87}" type="parTrans" cxnId="{E271A3ED-3DD8-4DCC-AC13-D8AAA8575C5F}">
      <dgm:prSet/>
      <dgm:spPr/>
      <dgm:t>
        <a:bodyPr/>
        <a:lstStyle/>
        <a:p>
          <a:endParaRPr lang="ru-RU"/>
        </a:p>
      </dgm:t>
    </dgm:pt>
    <dgm:pt modelId="{03FCB378-98B2-4ECB-8732-E993DDA4E333}" type="sibTrans" cxnId="{E271A3ED-3DD8-4DCC-AC13-D8AAA8575C5F}">
      <dgm:prSet/>
      <dgm:spPr/>
      <dgm:t>
        <a:bodyPr/>
        <a:lstStyle/>
        <a:p>
          <a:endParaRPr lang="ru-RU"/>
        </a:p>
      </dgm:t>
    </dgm:pt>
    <dgm:pt modelId="{301CCD4A-4A15-41BF-999A-94FCED024507}">
      <dgm:prSet custT="1"/>
      <dgm:spPr/>
      <dgm:t>
        <a:bodyPr/>
        <a:lstStyle/>
        <a:p>
          <a:pPr algn="ctr"/>
          <a:r>
            <a:rPr lang="ru-RU" sz="1800" b="1" dirty="0" smtClean="0"/>
            <a:t>Народный проект в сфере «Охрана окружающей среды»- 1 проект на сумму 0,7 </a:t>
          </a:r>
          <a:r>
            <a:rPr lang="ru-RU" sz="1800" b="1" dirty="0" err="1" smtClean="0"/>
            <a:t>млн.руб</a:t>
          </a:r>
          <a:endParaRPr lang="ru-RU" sz="1800" b="1" dirty="0" smtClean="0"/>
        </a:p>
        <a:p>
          <a:pPr algn="ctr"/>
          <a:endParaRPr lang="ru-RU" sz="1800" b="1" dirty="0" smtClean="0"/>
        </a:p>
        <a:p>
          <a:pPr algn="ctr"/>
          <a:endParaRPr lang="ru-RU" sz="1800" b="1" dirty="0" smtClean="0"/>
        </a:p>
        <a:p>
          <a:pPr algn="l"/>
          <a:r>
            <a:rPr lang="ru-RU" sz="1800" b="1" dirty="0" smtClean="0"/>
            <a:t>-</a:t>
          </a:r>
          <a:r>
            <a:rPr lang="ru-RU" sz="1800" b="1" i="1" dirty="0" smtClean="0">
              <a:solidFill>
                <a:schemeClr val="bg1"/>
              </a:solidFill>
            </a:rPr>
            <a:t>ликвидация несанкционированной свалки СП Мещура</a:t>
          </a:r>
          <a:endParaRPr lang="ru-RU" sz="1800" b="1" i="1" dirty="0">
            <a:solidFill>
              <a:schemeClr val="bg1"/>
            </a:solidFill>
          </a:endParaRPr>
        </a:p>
      </dgm:t>
    </dgm:pt>
    <dgm:pt modelId="{BAA4D6AD-8B55-4989-8A06-06DD2D6083DD}" type="parTrans" cxnId="{C34DCDA2-FCAF-4981-9CE8-7C08272B875F}">
      <dgm:prSet/>
      <dgm:spPr/>
      <dgm:t>
        <a:bodyPr/>
        <a:lstStyle/>
        <a:p>
          <a:endParaRPr lang="ru-RU"/>
        </a:p>
      </dgm:t>
    </dgm:pt>
    <dgm:pt modelId="{1F97B736-8ABA-4A1B-81EF-6E91DC3EDF74}" type="sibTrans" cxnId="{C34DCDA2-FCAF-4981-9CE8-7C08272B875F}">
      <dgm:prSet/>
      <dgm:spPr/>
      <dgm:t>
        <a:bodyPr/>
        <a:lstStyle/>
        <a:p>
          <a:endParaRPr lang="ru-RU"/>
        </a:p>
      </dgm:t>
    </dgm:pt>
    <dgm:pt modelId="{0FCCD6CE-39F8-4AB2-B3C6-D66B92B8BBA2}">
      <dgm:prSet custT="1"/>
      <dgm:spPr/>
      <dgm:t>
        <a:bodyPr/>
        <a:lstStyle/>
        <a:p>
          <a:pPr algn="ctr"/>
          <a:r>
            <a:rPr lang="ru-RU" sz="1800" b="1" dirty="0" smtClean="0"/>
            <a:t>Народный проект в сфере «Благоустройство»- 4 проекта на сумму 7,8 </a:t>
          </a:r>
          <a:r>
            <a:rPr lang="ru-RU" sz="1800" b="1" dirty="0" err="1" smtClean="0"/>
            <a:t>млн.руб</a:t>
          </a:r>
          <a:endParaRPr lang="ru-RU" sz="1800" b="1" dirty="0" smtClean="0"/>
        </a:p>
        <a:p>
          <a:pPr algn="l"/>
          <a:r>
            <a:rPr lang="ru-RU" sz="1600" b="1" dirty="0" smtClean="0"/>
            <a:t>-обустройство контейнерных площадок  СП Тракт</a:t>
          </a:r>
        </a:p>
        <a:p>
          <a:pPr algn="l"/>
          <a:r>
            <a:rPr lang="ru-RU" sz="1600" b="1" dirty="0" smtClean="0"/>
            <a:t>-благоустройство кладбища в д. В. </a:t>
          </a:r>
          <a:r>
            <a:rPr lang="ru-RU" sz="1600" b="1" dirty="0" err="1" smtClean="0"/>
            <a:t>Отла</a:t>
          </a:r>
          <a:endParaRPr lang="ru-RU" sz="1600" b="1" dirty="0" smtClean="0"/>
        </a:p>
        <a:p>
          <a:pPr algn="l"/>
          <a:r>
            <a:rPr lang="ru-RU" sz="1600" b="1" dirty="0" smtClean="0"/>
            <a:t>-модернизация освещения СП Мещура</a:t>
          </a:r>
        </a:p>
        <a:p>
          <a:pPr algn="l"/>
          <a:r>
            <a:rPr lang="ru-RU" sz="1600" b="1" dirty="0" smtClean="0"/>
            <a:t>-установка уличного тренажерного комплекса ГП Емва</a:t>
          </a:r>
        </a:p>
        <a:p>
          <a:pPr algn="l"/>
          <a:endParaRPr lang="ru-RU" sz="1600" b="1" dirty="0"/>
        </a:p>
      </dgm:t>
    </dgm:pt>
    <dgm:pt modelId="{BDB5D8DD-A434-45F4-ADF3-D74D260B6C2D}" type="parTrans" cxnId="{613E6B55-870D-4AE7-91FB-7DBD437DD303}">
      <dgm:prSet/>
      <dgm:spPr/>
      <dgm:t>
        <a:bodyPr/>
        <a:lstStyle/>
        <a:p>
          <a:endParaRPr lang="ru-RU"/>
        </a:p>
      </dgm:t>
    </dgm:pt>
    <dgm:pt modelId="{9608EBD3-1527-4690-BC15-9D7B92B85766}" type="sibTrans" cxnId="{613E6B55-870D-4AE7-91FB-7DBD437DD303}">
      <dgm:prSet/>
      <dgm:spPr/>
      <dgm:t>
        <a:bodyPr/>
        <a:lstStyle/>
        <a:p>
          <a:endParaRPr lang="ru-RU"/>
        </a:p>
      </dgm:t>
    </dgm:pt>
    <dgm:pt modelId="{8DE8FFFE-6DE4-4AF5-B8E5-E9DC09E2E58A}" type="pres">
      <dgm:prSet presAssocID="{5E747C76-4F3B-43B5-8C0D-B8502AE36703}" presName="Name0" presStyleCnt="0">
        <dgm:presLayoutVars>
          <dgm:dir/>
          <dgm:resizeHandles val="exact"/>
        </dgm:presLayoutVars>
      </dgm:prSet>
      <dgm:spPr/>
    </dgm:pt>
    <dgm:pt modelId="{0B3B621F-E201-4FE1-A544-1A6C3609EA61}" type="pres">
      <dgm:prSet presAssocID="{5E747C76-4F3B-43B5-8C0D-B8502AE36703}" presName="bkgdShp" presStyleLbl="alignAccFollowNode1" presStyleIdx="0" presStyleCnt="1"/>
      <dgm:spPr/>
    </dgm:pt>
    <dgm:pt modelId="{1526B534-C8C1-4BE6-9189-E87D096DC282}" type="pres">
      <dgm:prSet presAssocID="{5E747C76-4F3B-43B5-8C0D-B8502AE36703}" presName="linComp" presStyleCnt="0"/>
      <dgm:spPr/>
    </dgm:pt>
    <dgm:pt modelId="{E357697D-4427-4C4C-9C74-80976880B4F4}" type="pres">
      <dgm:prSet presAssocID="{301CCD4A-4A15-41BF-999A-94FCED024507}" presName="compNode" presStyleCnt="0"/>
      <dgm:spPr/>
    </dgm:pt>
    <dgm:pt modelId="{255FC0FF-FA7F-46CC-B564-F2202C83B07C}" type="pres">
      <dgm:prSet presAssocID="{301CCD4A-4A15-41BF-999A-94FCED024507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808FBC-EC49-4CA7-B246-05152D05BEEC}" type="pres">
      <dgm:prSet presAssocID="{301CCD4A-4A15-41BF-999A-94FCED024507}" presName="invisiNode" presStyleLbl="node1" presStyleIdx="0" presStyleCnt="7"/>
      <dgm:spPr/>
    </dgm:pt>
    <dgm:pt modelId="{4BEADC13-9469-4B18-ADB5-7A470C5EF7C5}" type="pres">
      <dgm:prSet presAssocID="{301CCD4A-4A15-41BF-999A-94FCED024507}" presName="imagNode" presStyleLbl="fgImgPlace1" presStyleIdx="0" presStyleCnt="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53209A6-5ED4-484E-B3DE-E0BAA8698E7B}" type="pres">
      <dgm:prSet presAssocID="{1F97B736-8ABA-4A1B-81EF-6E91DC3EDF7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DD0012A-223A-4179-B08A-6779FF158CC2}" type="pres">
      <dgm:prSet presAssocID="{CF0025AB-36F8-4711-8845-1488CDF755AB}" presName="compNode" presStyleCnt="0"/>
      <dgm:spPr/>
    </dgm:pt>
    <dgm:pt modelId="{258AF626-2731-4C28-B325-2431156FE0EB}" type="pres">
      <dgm:prSet presAssocID="{CF0025AB-36F8-4711-8845-1488CDF755AB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17E080-5D47-4F27-BD76-498EB82C7359}" type="pres">
      <dgm:prSet presAssocID="{CF0025AB-36F8-4711-8845-1488CDF755AB}" presName="invisiNode" presStyleLbl="node1" presStyleIdx="1" presStyleCnt="7"/>
      <dgm:spPr/>
    </dgm:pt>
    <dgm:pt modelId="{3FE5DAC3-6394-4ACD-ADE7-5982BFF28B85}" type="pres">
      <dgm:prSet presAssocID="{CF0025AB-36F8-4711-8845-1488CDF755AB}" presName="imagNode" presStyleLbl="fgImgPlace1" presStyleIdx="1" presStyleCnt="7" custScaleX="98507" custScaleY="10194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38B1BF5-FD30-4A19-B8E4-3E7CD8E162F5}" type="pres">
      <dgm:prSet presAssocID="{03FCB378-98B2-4ECB-8732-E993DDA4E33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0CAC26-6028-446D-80AF-AEF99C7AA1CF}" type="pres">
      <dgm:prSet presAssocID="{E8D9860C-C43C-46DF-A4BB-17AEAB7E6B97}" presName="compNode" presStyleCnt="0"/>
      <dgm:spPr/>
    </dgm:pt>
    <dgm:pt modelId="{B4D1772D-7F9C-49B2-AA84-8427B651BD83}" type="pres">
      <dgm:prSet presAssocID="{E8D9860C-C43C-46DF-A4BB-17AEAB7E6B97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0D32CC-C19B-43AE-9616-5D05516D3DEF}" type="pres">
      <dgm:prSet presAssocID="{E8D9860C-C43C-46DF-A4BB-17AEAB7E6B97}" presName="invisiNode" presStyleLbl="node1" presStyleIdx="2" presStyleCnt="7"/>
      <dgm:spPr/>
    </dgm:pt>
    <dgm:pt modelId="{467B9A5D-64C1-4012-B28A-B905F2328510}" type="pres">
      <dgm:prSet presAssocID="{E8D9860C-C43C-46DF-A4BB-17AEAB7E6B97}" presName="imagNode" presStyleLbl="fgImgPlace1" presStyleIdx="2" presStyleCnt="7" custScaleY="9873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F0AC4F7-7BB6-4539-994A-E9093347EA52}" type="pres">
      <dgm:prSet presAssocID="{66EC8363-C93D-488E-8C26-38B654D1217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8E85B48-4BE6-4834-A9F1-8B32834768AA}" type="pres">
      <dgm:prSet presAssocID="{42774632-8780-4CDF-BCAC-DA1DDCD57B76}" presName="compNode" presStyleCnt="0"/>
      <dgm:spPr/>
    </dgm:pt>
    <dgm:pt modelId="{FAC2B009-65B5-481E-933B-4311609620E0}" type="pres">
      <dgm:prSet presAssocID="{42774632-8780-4CDF-BCAC-DA1DDCD57B76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CD6D71-C3C3-4079-88C0-BD90122CF8F0}" type="pres">
      <dgm:prSet presAssocID="{42774632-8780-4CDF-BCAC-DA1DDCD57B76}" presName="invisiNode" presStyleLbl="node1" presStyleIdx="3" presStyleCnt="7"/>
      <dgm:spPr/>
    </dgm:pt>
    <dgm:pt modelId="{05133726-039E-4056-911C-EE0994A20D1B}" type="pres">
      <dgm:prSet presAssocID="{42774632-8780-4CDF-BCAC-DA1DDCD57B76}" presName="imagNode" presStyleLbl="fgImgPlace1" presStyleIdx="3" presStyleCnt="7" custLinFactNeighborX="-2235" custLinFactNeighborY="-28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E0BA5777-A696-4604-AFB6-B2D668DA269E}" type="pres">
      <dgm:prSet presAssocID="{F968653D-F53D-4816-95F1-6DFCCF483D0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C76D27C-40A2-4674-94F8-348722C53C7A}" type="pres">
      <dgm:prSet presAssocID="{0FCCD6CE-39F8-4AB2-B3C6-D66B92B8BBA2}" presName="compNode" presStyleCnt="0"/>
      <dgm:spPr/>
    </dgm:pt>
    <dgm:pt modelId="{02A7B83D-3F34-42AB-BE5C-D45ED3532849}" type="pres">
      <dgm:prSet presAssocID="{0FCCD6CE-39F8-4AB2-B3C6-D66B92B8BBA2}" presName="node" presStyleLbl="node1" presStyleIdx="4" presStyleCnt="7" custScaleX="1182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F1CCD9-8FED-4FA8-B194-60A9745E2EC1}" type="pres">
      <dgm:prSet presAssocID="{0FCCD6CE-39F8-4AB2-B3C6-D66B92B8BBA2}" presName="invisiNode" presStyleLbl="node1" presStyleIdx="4" presStyleCnt="7"/>
      <dgm:spPr/>
    </dgm:pt>
    <dgm:pt modelId="{177FBB79-7C05-46EE-A8BA-2E5123113B92}" type="pres">
      <dgm:prSet presAssocID="{0FCCD6CE-39F8-4AB2-B3C6-D66B92B8BBA2}" presName="imagNode" presStyleLbl="fgImgPlace1" presStyleIdx="4" presStyleCnt="7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0EE6EA98-938C-45A0-B3A5-0BFF94AF9EAD}" type="pres">
      <dgm:prSet presAssocID="{9608EBD3-1527-4690-BC15-9D7B92B8576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1B07943-D6C0-4B94-B17D-677D6DA0F0FA}" type="pres">
      <dgm:prSet presAssocID="{6ACD97ED-2AF3-4046-BC56-B4D251F80042}" presName="compNode" presStyleCnt="0"/>
      <dgm:spPr/>
    </dgm:pt>
    <dgm:pt modelId="{2654E042-740D-4823-A1D6-7025A09B0223}" type="pres">
      <dgm:prSet presAssocID="{6ACD97ED-2AF3-4046-BC56-B4D251F80042}" presName="node" presStyleLbl="node1" presStyleIdx="5" presStyleCnt="7" custScaleX="124202" custScaleY="99872" custLinFactNeighborX="913" custLinFactNeighborY="17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F479DA-3CF6-4F80-A848-926525D76C73}" type="pres">
      <dgm:prSet presAssocID="{6ACD97ED-2AF3-4046-BC56-B4D251F80042}" presName="invisiNode" presStyleLbl="node1" presStyleIdx="5" presStyleCnt="7"/>
      <dgm:spPr/>
    </dgm:pt>
    <dgm:pt modelId="{633D7424-9C2B-4FF8-A6A3-25B69D2BA13F}" type="pres">
      <dgm:prSet presAssocID="{6ACD97ED-2AF3-4046-BC56-B4D251F80042}" presName="imagNode" presStyleLbl="fgImgPlace1" presStyleIdx="5" presStyleCnt="7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E5EE7780-DA04-46EA-A8AA-99FBDFC0E56E}" type="pres">
      <dgm:prSet presAssocID="{6DFB45BD-76EC-4F5C-AC34-EEF1167117A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DCEE231-D217-42B4-BFE0-EBAE7D3C5E1D}" type="pres">
      <dgm:prSet presAssocID="{4CCD9744-715F-4099-87BA-91B92EC58803}" presName="compNode" presStyleCnt="0"/>
      <dgm:spPr/>
    </dgm:pt>
    <dgm:pt modelId="{ECDC38A5-23A4-4F77-9C64-EA570D8977D9}" type="pres">
      <dgm:prSet presAssocID="{4CCD9744-715F-4099-87BA-91B92EC58803}" presName="node" presStyleLbl="node1" presStyleIdx="6" presStyleCnt="7" custScaleX="1126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7ABE37-487E-4FC1-8675-AF2634F5E486}" type="pres">
      <dgm:prSet presAssocID="{4CCD9744-715F-4099-87BA-91B92EC58803}" presName="invisiNode" presStyleLbl="node1" presStyleIdx="6" presStyleCnt="7"/>
      <dgm:spPr/>
    </dgm:pt>
    <dgm:pt modelId="{ED43378B-50D7-42DE-8BE9-17C3DE4624A3}" type="pres">
      <dgm:prSet presAssocID="{4CCD9744-715F-4099-87BA-91B92EC58803}" presName="imagNode" presStyleLbl="fgImgPlace1" presStyleIdx="6" presStyleCnt="7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</dgm:ptLst>
  <dgm:cxnLst>
    <dgm:cxn modelId="{81973674-A287-4C51-82A2-E209CCA2A70A}" srcId="{5E747C76-4F3B-43B5-8C0D-B8502AE36703}" destId="{42774632-8780-4CDF-BCAC-DA1DDCD57B76}" srcOrd="3" destOrd="0" parTransId="{D6B6E69A-1A34-4568-A04C-5B5E8FD8AA9C}" sibTransId="{F968653D-F53D-4816-95F1-6DFCCF483D0A}"/>
    <dgm:cxn modelId="{D2FDD46B-ACC6-4923-B7CD-1C9262D4BC25}" type="presOf" srcId="{301CCD4A-4A15-41BF-999A-94FCED024507}" destId="{255FC0FF-FA7F-46CC-B564-F2202C83B07C}" srcOrd="0" destOrd="0" presId="urn:microsoft.com/office/officeart/2005/8/layout/pList2"/>
    <dgm:cxn modelId="{7409C540-4B8E-466D-B94F-A431C7CCF758}" type="presOf" srcId="{6ACD97ED-2AF3-4046-BC56-B4D251F80042}" destId="{2654E042-740D-4823-A1D6-7025A09B0223}" srcOrd="0" destOrd="0" presId="urn:microsoft.com/office/officeart/2005/8/layout/pList2"/>
    <dgm:cxn modelId="{97425E19-34EC-4A89-9CD0-2ED42EAA09C8}" srcId="{5E747C76-4F3B-43B5-8C0D-B8502AE36703}" destId="{6ACD97ED-2AF3-4046-BC56-B4D251F80042}" srcOrd="5" destOrd="0" parTransId="{C7CEF729-C9C4-48DC-ACF4-CBD0FB61AE87}" sibTransId="{6DFB45BD-76EC-4F5C-AC34-EEF1167117A8}"/>
    <dgm:cxn modelId="{B42A021D-AA50-421C-9B84-500273A963D0}" srcId="{5E747C76-4F3B-43B5-8C0D-B8502AE36703}" destId="{4CCD9744-715F-4099-87BA-91B92EC58803}" srcOrd="6" destOrd="0" parTransId="{275C36CC-7693-40CA-A313-53A2ADC58004}" sibTransId="{BEBCFD5F-951A-4BE3-9948-B2273AF363CA}"/>
    <dgm:cxn modelId="{9F8A3C63-F804-4369-9DC8-3C2026217731}" type="presOf" srcId="{5E747C76-4F3B-43B5-8C0D-B8502AE36703}" destId="{8DE8FFFE-6DE4-4AF5-B8E5-E9DC09E2E58A}" srcOrd="0" destOrd="0" presId="urn:microsoft.com/office/officeart/2005/8/layout/pList2"/>
    <dgm:cxn modelId="{E271A3ED-3DD8-4DCC-AC13-D8AAA8575C5F}" srcId="{5E747C76-4F3B-43B5-8C0D-B8502AE36703}" destId="{CF0025AB-36F8-4711-8845-1488CDF755AB}" srcOrd="1" destOrd="0" parTransId="{76919D4A-6E98-4746-B1B6-3FCCD96E7E87}" sibTransId="{03FCB378-98B2-4ECB-8732-E993DDA4E333}"/>
    <dgm:cxn modelId="{4DFF76F0-B485-48B9-9209-1CB027145D27}" type="presOf" srcId="{CF0025AB-36F8-4711-8845-1488CDF755AB}" destId="{258AF626-2731-4C28-B325-2431156FE0EB}" srcOrd="0" destOrd="0" presId="urn:microsoft.com/office/officeart/2005/8/layout/pList2"/>
    <dgm:cxn modelId="{437313F4-7B16-477F-B238-B9FC5056BD6D}" type="presOf" srcId="{1F97B736-8ABA-4A1B-81EF-6E91DC3EDF74}" destId="{653209A6-5ED4-484E-B3DE-E0BAA8698E7B}" srcOrd="0" destOrd="0" presId="urn:microsoft.com/office/officeart/2005/8/layout/pList2"/>
    <dgm:cxn modelId="{8EADFC2C-6CB4-40A6-B4E3-48BF938AFCF0}" srcId="{5E747C76-4F3B-43B5-8C0D-B8502AE36703}" destId="{E8D9860C-C43C-46DF-A4BB-17AEAB7E6B97}" srcOrd="2" destOrd="0" parTransId="{5EE36190-5CFA-427A-AB07-908EFCEC3F8C}" sibTransId="{66EC8363-C93D-488E-8C26-38B654D1217A}"/>
    <dgm:cxn modelId="{E4A9C34D-67EE-453A-9CA6-1DE2F9D75E6E}" type="presOf" srcId="{6DFB45BD-76EC-4F5C-AC34-EEF1167117A8}" destId="{E5EE7780-DA04-46EA-A8AA-99FBDFC0E56E}" srcOrd="0" destOrd="0" presId="urn:microsoft.com/office/officeart/2005/8/layout/pList2"/>
    <dgm:cxn modelId="{201993EE-C3A6-41EF-BD3B-E54E183134AF}" type="presOf" srcId="{9608EBD3-1527-4690-BC15-9D7B92B85766}" destId="{0EE6EA98-938C-45A0-B3A5-0BFF94AF9EAD}" srcOrd="0" destOrd="0" presId="urn:microsoft.com/office/officeart/2005/8/layout/pList2"/>
    <dgm:cxn modelId="{F2CB534E-45FB-4BF8-A9D5-143638F4DB52}" type="presOf" srcId="{42774632-8780-4CDF-BCAC-DA1DDCD57B76}" destId="{FAC2B009-65B5-481E-933B-4311609620E0}" srcOrd="0" destOrd="0" presId="urn:microsoft.com/office/officeart/2005/8/layout/pList2"/>
    <dgm:cxn modelId="{4F626FC7-9A41-460D-97D3-4DCD4C7C5694}" type="presOf" srcId="{66EC8363-C93D-488E-8C26-38B654D1217A}" destId="{AF0AC4F7-7BB6-4539-994A-E9093347EA52}" srcOrd="0" destOrd="0" presId="urn:microsoft.com/office/officeart/2005/8/layout/pList2"/>
    <dgm:cxn modelId="{F8DA4DEC-94F3-466B-A4ED-7ED8C98A17F6}" type="presOf" srcId="{E8D9860C-C43C-46DF-A4BB-17AEAB7E6B97}" destId="{B4D1772D-7F9C-49B2-AA84-8427B651BD83}" srcOrd="0" destOrd="0" presId="urn:microsoft.com/office/officeart/2005/8/layout/pList2"/>
    <dgm:cxn modelId="{CA6073DA-0369-4130-8F3A-83DC3427859C}" type="presOf" srcId="{0FCCD6CE-39F8-4AB2-B3C6-D66B92B8BBA2}" destId="{02A7B83D-3F34-42AB-BE5C-D45ED3532849}" srcOrd="0" destOrd="0" presId="urn:microsoft.com/office/officeart/2005/8/layout/pList2"/>
    <dgm:cxn modelId="{BD316E7B-8EC4-46DF-94F1-430432073095}" type="presOf" srcId="{F968653D-F53D-4816-95F1-6DFCCF483D0A}" destId="{E0BA5777-A696-4604-AFB6-B2D668DA269E}" srcOrd="0" destOrd="0" presId="urn:microsoft.com/office/officeart/2005/8/layout/pList2"/>
    <dgm:cxn modelId="{8AB013E2-4EAE-4F43-B979-4C582C6AED8B}" type="presOf" srcId="{4CCD9744-715F-4099-87BA-91B92EC58803}" destId="{ECDC38A5-23A4-4F77-9C64-EA570D8977D9}" srcOrd="0" destOrd="0" presId="urn:microsoft.com/office/officeart/2005/8/layout/pList2"/>
    <dgm:cxn modelId="{613E6B55-870D-4AE7-91FB-7DBD437DD303}" srcId="{5E747C76-4F3B-43B5-8C0D-B8502AE36703}" destId="{0FCCD6CE-39F8-4AB2-B3C6-D66B92B8BBA2}" srcOrd="4" destOrd="0" parTransId="{BDB5D8DD-A434-45F4-ADF3-D74D260B6C2D}" sibTransId="{9608EBD3-1527-4690-BC15-9D7B92B85766}"/>
    <dgm:cxn modelId="{459532D1-F487-4D98-8B18-15CC75414373}" type="presOf" srcId="{03FCB378-98B2-4ECB-8732-E993DDA4E333}" destId="{338B1BF5-FD30-4A19-B8E4-3E7CD8E162F5}" srcOrd="0" destOrd="0" presId="urn:microsoft.com/office/officeart/2005/8/layout/pList2"/>
    <dgm:cxn modelId="{C34DCDA2-FCAF-4981-9CE8-7C08272B875F}" srcId="{5E747C76-4F3B-43B5-8C0D-B8502AE36703}" destId="{301CCD4A-4A15-41BF-999A-94FCED024507}" srcOrd="0" destOrd="0" parTransId="{BAA4D6AD-8B55-4989-8A06-06DD2D6083DD}" sibTransId="{1F97B736-8ABA-4A1B-81EF-6E91DC3EDF74}"/>
    <dgm:cxn modelId="{8E9263EC-F3DF-42FF-9B51-2DCC709C65E0}" type="presParOf" srcId="{8DE8FFFE-6DE4-4AF5-B8E5-E9DC09E2E58A}" destId="{0B3B621F-E201-4FE1-A544-1A6C3609EA61}" srcOrd="0" destOrd="0" presId="urn:microsoft.com/office/officeart/2005/8/layout/pList2"/>
    <dgm:cxn modelId="{CB793F23-ED22-4375-AE89-C1722A6843CA}" type="presParOf" srcId="{8DE8FFFE-6DE4-4AF5-B8E5-E9DC09E2E58A}" destId="{1526B534-C8C1-4BE6-9189-E87D096DC282}" srcOrd="1" destOrd="0" presId="urn:microsoft.com/office/officeart/2005/8/layout/pList2"/>
    <dgm:cxn modelId="{12D0613E-0AFF-4CC9-9603-86FF5FE6E537}" type="presParOf" srcId="{1526B534-C8C1-4BE6-9189-E87D096DC282}" destId="{E357697D-4427-4C4C-9C74-80976880B4F4}" srcOrd="0" destOrd="0" presId="urn:microsoft.com/office/officeart/2005/8/layout/pList2"/>
    <dgm:cxn modelId="{AD1F3D33-AB0C-4976-BC36-3EFD534E90E9}" type="presParOf" srcId="{E357697D-4427-4C4C-9C74-80976880B4F4}" destId="{255FC0FF-FA7F-46CC-B564-F2202C83B07C}" srcOrd="0" destOrd="0" presId="urn:microsoft.com/office/officeart/2005/8/layout/pList2"/>
    <dgm:cxn modelId="{AB10A80F-BD7E-488D-8D4E-3ECD6F1CC65E}" type="presParOf" srcId="{E357697D-4427-4C4C-9C74-80976880B4F4}" destId="{10808FBC-EC49-4CA7-B246-05152D05BEEC}" srcOrd="1" destOrd="0" presId="urn:microsoft.com/office/officeart/2005/8/layout/pList2"/>
    <dgm:cxn modelId="{76F10AD9-0D64-4BE2-B5F7-FF4561B7FE78}" type="presParOf" srcId="{E357697D-4427-4C4C-9C74-80976880B4F4}" destId="{4BEADC13-9469-4B18-ADB5-7A470C5EF7C5}" srcOrd="2" destOrd="0" presId="urn:microsoft.com/office/officeart/2005/8/layout/pList2"/>
    <dgm:cxn modelId="{DDCEBC46-E042-46E7-AD61-3ECB62E2DE87}" type="presParOf" srcId="{1526B534-C8C1-4BE6-9189-E87D096DC282}" destId="{653209A6-5ED4-484E-B3DE-E0BAA8698E7B}" srcOrd="1" destOrd="0" presId="urn:microsoft.com/office/officeart/2005/8/layout/pList2"/>
    <dgm:cxn modelId="{F26052A6-74C4-45EE-8252-D37F44B617D0}" type="presParOf" srcId="{1526B534-C8C1-4BE6-9189-E87D096DC282}" destId="{BDD0012A-223A-4179-B08A-6779FF158CC2}" srcOrd="2" destOrd="0" presId="urn:microsoft.com/office/officeart/2005/8/layout/pList2"/>
    <dgm:cxn modelId="{E94C7EB8-FD1F-4473-ABAE-4EB26F6FFC13}" type="presParOf" srcId="{BDD0012A-223A-4179-B08A-6779FF158CC2}" destId="{258AF626-2731-4C28-B325-2431156FE0EB}" srcOrd="0" destOrd="0" presId="urn:microsoft.com/office/officeart/2005/8/layout/pList2"/>
    <dgm:cxn modelId="{72AC8D6C-4D4C-455D-BF66-52C9BB3AB968}" type="presParOf" srcId="{BDD0012A-223A-4179-B08A-6779FF158CC2}" destId="{4217E080-5D47-4F27-BD76-498EB82C7359}" srcOrd="1" destOrd="0" presId="urn:microsoft.com/office/officeart/2005/8/layout/pList2"/>
    <dgm:cxn modelId="{33EE752B-722F-4989-A1C7-71056FB5523B}" type="presParOf" srcId="{BDD0012A-223A-4179-B08A-6779FF158CC2}" destId="{3FE5DAC3-6394-4ACD-ADE7-5982BFF28B85}" srcOrd="2" destOrd="0" presId="urn:microsoft.com/office/officeart/2005/8/layout/pList2"/>
    <dgm:cxn modelId="{F237F98E-BB17-4624-BBB3-38225B75C32B}" type="presParOf" srcId="{1526B534-C8C1-4BE6-9189-E87D096DC282}" destId="{338B1BF5-FD30-4A19-B8E4-3E7CD8E162F5}" srcOrd="3" destOrd="0" presId="urn:microsoft.com/office/officeart/2005/8/layout/pList2"/>
    <dgm:cxn modelId="{2FF4EF66-537C-4B2B-A9BF-02E34EF9C393}" type="presParOf" srcId="{1526B534-C8C1-4BE6-9189-E87D096DC282}" destId="{410CAC26-6028-446D-80AF-AEF99C7AA1CF}" srcOrd="4" destOrd="0" presId="urn:microsoft.com/office/officeart/2005/8/layout/pList2"/>
    <dgm:cxn modelId="{597D95DA-B9CF-4F95-8C76-EA48D1C8ACCC}" type="presParOf" srcId="{410CAC26-6028-446D-80AF-AEF99C7AA1CF}" destId="{B4D1772D-7F9C-49B2-AA84-8427B651BD83}" srcOrd="0" destOrd="0" presId="urn:microsoft.com/office/officeart/2005/8/layout/pList2"/>
    <dgm:cxn modelId="{0634F3CA-2D4C-4722-801F-1031FFFAAC53}" type="presParOf" srcId="{410CAC26-6028-446D-80AF-AEF99C7AA1CF}" destId="{9D0D32CC-C19B-43AE-9616-5D05516D3DEF}" srcOrd="1" destOrd="0" presId="urn:microsoft.com/office/officeart/2005/8/layout/pList2"/>
    <dgm:cxn modelId="{CA39C8E1-24CF-4BEB-8887-8A444DE397AE}" type="presParOf" srcId="{410CAC26-6028-446D-80AF-AEF99C7AA1CF}" destId="{467B9A5D-64C1-4012-B28A-B905F2328510}" srcOrd="2" destOrd="0" presId="urn:microsoft.com/office/officeart/2005/8/layout/pList2"/>
    <dgm:cxn modelId="{360E49AD-4FCC-40F7-80F7-07408E0FFDE1}" type="presParOf" srcId="{1526B534-C8C1-4BE6-9189-E87D096DC282}" destId="{AF0AC4F7-7BB6-4539-994A-E9093347EA52}" srcOrd="5" destOrd="0" presId="urn:microsoft.com/office/officeart/2005/8/layout/pList2"/>
    <dgm:cxn modelId="{F2A1F733-D023-43AA-8529-7932C4963BCE}" type="presParOf" srcId="{1526B534-C8C1-4BE6-9189-E87D096DC282}" destId="{F8E85B48-4BE6-4834-A9F1-8B32834768AA}" srcOrd="6" destOrd="0" presId="urn:microsoft.com/office/officeart/2005/8/layout/pList2"/>
    <dgm:cxn modelId="{812E52E8-2502-4CF1-8504-80779446B09D}" type="presParOf" srcId="{F8E85B48-4BE6-4834-A9F1-8B32834768AA}" destId="{FAC2B009-65B5-481E-933B-4311609620E0}" srcOrd="0" destOrd="0" presId="urn:microsoft.com/office/officeart/2005/8/layout/pList2"/>
    <dgm:cxn modelId="{742620A0-5A13-4EEF-86AB-F28E8D91596A}" type="presParOf" srcId="{F8E85B48-4BE6-4834-A9F1-8B32834768AA}" destId="{EECD6D71-C3C3-4079-88C0-BD90122CF8F0}" srcOrd="1" destOrd="0" presId="urn:microsoft.com/office/officeart/2005/8/layout/pList2"/>
    <dgm:cxn modelId="{4D7EEB0E-9B21-4DD4-9DDB-6EC83FAC6654}" type="presParOf" srcId="{F8E85B48-4BE6-4834-A9F1-8B32834768AA}" destId="{05133726-039E-4056-911C-EE0994A20D1B}" srcOrd="2" destOrd="0" presId="urn:microsoft.com/office/officeart/2005/8/layout/pList2"/>
    <dgm:cxn modelId="{9742E2F6-F7F3-4828-8DE7-1F62369840FF}" type="presParOf" srcId="{1526B534-C8C1-4BE6-9189-E87D096DC282}" destId="{E0BA5777-A696-4604-AFB6-B2D668DA269E}" srcOrd="7" destOrd="0" presId="urn:microsoft.com/office/officeart/2005/8/layout/pList2"/>
    <dgm:cxn modelId="{D57672B8-8563-4D05-AE03-DDDD652DDA31}" type="presParOf" srcId="{1526B534-C8C1-4BE6-9189-E87D096DC282}" destId="{FC76D27C-40A2-4674-94F8-348722C53C7A}" srcOrd="8" destOrd="0" presId="urn:microsoft.com/office/officeart/2005/8/layout/pList2"/>
    <dgm:cxn modelId="{5C9E6A5F-C0E5-4D90-BE1D-A7947871F313}" type="presParOf" srcId="{FC76D27C-40A2-4674-94F8-348722C53C7A}" destId="{02A7B83D-3F34-42AB-BE5C-D45ED3532849}" srcOrd="0" destOrd="0" presId="urn:microsoft.com/office/officeart/2005/8/layout/pList2"/>
    <dgm:cxn modelId="{5A7BCF4B-B1EB-4844-9F24-F9C9019ADBE3}" type="presParOf" srcId="{FC76D27C-40A2-4674-94F8-348722C53C7A}" destId="{42F1CCD9-8FED-4FA8-B194-60A9745E2EC1}" srcOrd="1" destOrd="0" presId="urn:microsoft.com/office/officeart/2005/8/layout/pList2"/>
    <dgm:cxn modelId="{A76CE978-3547-4587-933F-B6655D5C851B}" type="presParOf" srcId="{FC76D27C-40A2-4674-94F8-348722C53C7A}" destId="{177FBB79-7C05-46EE-A8BA-2E5123113B92}" srcOrd="2" destOrd="0" presId="urn:microsoft.com/office/officeart/2005/8/layout/pList2"/>
    <dgm:cxn modelId="{1A94615E-EFAC-4FF5-8FB9-36DE660AD047}" type="presParOf" srcId="{1526B534-C8C1-4BE6-9189-E87D096DC282}" destId="{0EE6EA98-938C-45A0-B3A5-0BFF94AF9EAD}" srcOrd="9" destOrd="0" presId="urn:microsoft.com/office/officeart/2005/8/layout/pList2"/>
    <dgm:cxn modelId="{7BE64424-1FFD-4638-A0AD-A8535CEE531A}" type="presParOf" srcId="{1526B534-C8C1-4BE6-9189-E87D096DC282}" destId="{11B07943-D6C0-4B94-B17D-677D6DA0F0FA}" srcOrd="10" destOrd="0" presId="urn:microsoft.com/office/officeart/2005/8/layout/pList2"/>
    <dgm:cxn modelId="{3FB3A858-7298-49EB-83F6-76C18399FB25}" type="presParOf" srcId="{11B07943-D6C0-4B94-B17D-677D6DA0F0FA}" destId="{2654E042-740D-4823-A1D6-7025A09B0223}" srcOrd="0" destOrd="0" presId="urn:microsoft.com/office/officeart/2005/8/layout/pList2"/>
    <dgm:cxn modelId="{54A9DB24-9A1A-4C01-A836-673D67CB60C4}" type="presParOf" srcId="{11B07943-D6C0-4B94-B17D-677D6DA0F0FA}" destId="{04F479DA-3CF6-4F80-A848-926525D76C73}" srcOrd="1" destOrd="0" presId="urn:microsoft.com/office/officeart/2005/8/layout/pList2"/>
    <dgm:cxn modelId="{01984BA1-2DA9-4D8D-A831-F44A51514A1F}" type="presParOf" srcId="{11B07943-D6C0-4B94-B17D-677D6DA0F0FA}" destId="{633D7424-9C2B-4FF8-A6A3-25B69D2BA13F}" srcOrd="2" destOrd="0" presId="urn:microsoft.com/office/officeart/2005/8/layout/pList2"/>
    <dgm:cxn modelId="{0CB91577-2EC4-47F1-98D0-B6734C8E8082}" type="presParOf" srcId="{1526B534-C8C1-4BE6-9189-E87D096DC282}" destId="{E5EE7780-DA04-46EA-A8AA-99FBDFC0E56E}" srcOrd="11" destOrd="0" presId="urn:microsoft.com/office/officeart/2005/8/layout/pList2"/>
    <dgm:cxn modelId="{C78E27DE-42BB-4647-A692-724AB40A29AE}" type="presParOf" srcId="{1526B534-C8C1-4BE6-9189-E87D096DC282}" destId="{CDCEE231-D217-42B4-BFE0-EBAE7D3C5E1D}" srcOrd="12" destOrd="0" presId="urn:microsoft.com/office/officeart/2005/8/layout/pList2"/>
    <dgm:cxn modelId="{24FD5DA2-6307-4555-A9D0-59DFC7A81FD7}" type="presParOf" srcId="{CDCEE231-D217-42B4-BFE0-EBAE7D3C5E1D}" destId="{ECDC38A5-23A4-4F77-9C64-EA570D8977D9}" srcOrd="0" destOrd="0" presId="urn:microsoft.com/office/officeart/2005/8/layout/pList2"/>
    <dgm:cxn modelId="{8B74B48C-6199-4E2C-8F19-F417B79E933B}" type="presParOf" srcId="{CDCEE231-D217-42B4-BFE0-EBAE7D3C5E1D}" destId="{937ABE37-487E-4FC1-8675-AF2634F5E486}" srcOrd="1" destOrd="0" presId="urn:microsoft.com/office/officeart/2005/8/layout/pList2"/>
    <dgm:cxn modelId="{ADE588EB-7493-4077-B5EB-45A33303576A}" type="presParOf" srcId="{CDCEE231-D217-42B4-BFE0-EBAE7D3C5E1D}" destId="{ED43378B-50D7-42DE-8BE9-17C3DE4624A3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E747C76-4F3B-43B5-8C0D-B8502AE36703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6ACD97ED-2AF3-4046-BC56-B4D251F80042}">
      <dgm:prSet phldrT="[Текст]" custT="1"/>
      <dgm:spPr/>
      <dgm:t>
        <a:bodyPr/>
        <a:lstStyle/>
        <a:p>
          <a:pPr algn="ctr"/>
          <a:r>
            <a:rPr lang="ru-RU" sz="1800" b="1" dirty="0" smtClean="0"/>
            <a:t>Городское поселение «</a:t>
          </a:r>
          <a:r>
            <a:rPr lang="ru-RU" sz="1800" b="1" dirty="0" err="1" smtClean="0"/>
            <a:t>Синдор</a:t>
          </a:r>
          <a:r>
            <a:rPr lang="ru-RU" sz="1800" b="1" dirty="0" smtClean="0"/>
            <a:t>»</a:t>
          </a:r>
        </a:p>
        <a:p>
          <a:pPr algn="ctr"/>
          <a:endParaRPr lang="ru-RU" sz="1800" b="1" dirty="0" smtClean="0"/>
        </a:p>
        <a:p>
          <a:pPr algn="l"/>
          <a:endParaRPr lang="ru-RU" sz="1800" b="1" i="1" dirty="0" smtClean="0"/>
        </a:p>
        <a:p>
          <a:r>
            <a:rPr lang="ru-RU" sz="1800" b="1" i="1" dirty="0" smtClean="0"/>
            <a:t>-оборудование велодорожками «Парка отдыха»</a:t>
          </a:r>
        </a:p>
        <a:p>
          <a:endParaRPr lang="ru-RU" sz="1800" b="1" i="1" dirty="0" smtClean="0"/>
        </a:p>
        <a:p>
          <a:endParaRPr lang="ru-RU" sz="1800" b="1" i="1" dirty="0" smtClean="0"/>
        </a:p>
        <a:p>
          <a:r>
            <a:rPr lang="ru-RU" sz="1800" b="1" i="1" dirty="0" smtClean="0"/>
            <a:t>Сумма средств для реализации проекта-700,0 </a:t>
          </a:r>
          <a:r>
            <a:rPr lang="ru-RU" sz="1800" b="1" i="1" dirty="0" err="1" smtClean="0"/>
            <a:t>тыс.рублей</a:t>
          </a:r>
          <a:endParaRPr lang="ru-RU" sz="1800" b="1" i="1" dirty="0" smtClean="0"/>
        </a:p>
        <a:p>
          <a:endParaRPr lang="ru-RU" sz="1800" b="1" i="1" dirty="0"/>
        </a:p>
      </dgm:t>
    </dgm:pt>
    <dgm:pt modelId="{C7CEF729-C9C4-48DC-ACF4-CBD0FB61AE87}" type="parTrans" cxnId="{97425E19-34EC-4A89-9CD0-2ED42EAA09C8}">
      <dgm:prSet/>
      <dgm:spPr/>
      <dgm:t>
        <a:bodyPr/>
        <a:lstStyle/>
        <a:p>
          <a:endParaRPr lang="ru-RU"/>
        </a:p>
      </dgm:t>
    </dgm:pt>
    <dgm:pt modelId="{6DFB45BD-76EC-4F5C-AC34-EEF1167117A8}" type="sibTrans" cxnId="{97425E19-34EC-4A89-9CD0-2ED42EAA09C8}">
      <dgm:prSet/>
      <dgm:spPr/>
      <dgm:t>
        <a:bodyPr/>
        <a:lstStyle/>
        <a:p>
          <a:endParaRPr lang="ru-RU"/>
        </a:p>
      </dgm:t>
    </dgm:pt>
    <dgm:pt modelId="{4CCD9744-715F-4099-87BA-91B92EC58803}">
      <dgm:prSet phldrT="[Текст]" custT="1"/>
      <dgm:spPr/>
      <dgm:t>
        <a:bodyPr/>
        <a:lstStyle/>
        <a:p>
          <a:pPr algn="ctr"/>
          <a:r>
            <a:rPr lang="ru-RU" sz="1800" b="1" dirty="0" smtClean="0"/>
            <a:t>Сельское поселение «</a:t>
          </a:r>
          <a:r>
            <a:rPr lang="ru-RU" sz="1800" b="1" dirty="0" err="1" smtClean="0"/>
            <a:t>Чиньяворык</a:t>
          </a:r>
          <a:r>
            <a:rPr lang="ru-RU" sz="1800" b="1" dirty="0" smtClean="0"/>
            <a:t>»</a:t>
          </a:r>
        </a:p>
        <a:p>
          <a:pPr algn="ctr"/>
          <a:endParaRPr lang="ru-RU" sz="1800" b="1" dirty="0" smtClean="0"/>
        </a:p>
        <a:p>
          <a:pPr algn="ctr"/>
          <a:endParaRPr lang="ru-RU" sz="1800" b="1" dirty="0" smtClean="0"/>
        </a:p>
        <a:p>
          <a:pPr algn="l"/>
          <a:r>
            <a:rPr lang="ru-RU" sz="1800" b="1" dirty="0" smtClean="0"/>
            <a:t>- монтаж детского оборудования на общественной территории "Березовая роща" 1-ый этап</a:t>
          </a:r>
        </a:p>
        <a:p>
          <a:pPr algn="l"/>
          <a:endParaRPr lang="ru-RU" sz="1800" b="1" dirty="0" smtClean="0"/>
        </a:p>
        <a:p>
          <a:r>
            <a:rPr lang="ru-RU" sz="1800" b="1" dirty="0" smtClean="0"/>
            <a:t>Сумма средств для реализации проекта- 260,7 </a:t>
          </a:r>
          <a:r>
            <a:rPr lang="ru-RU" sz="1800" b="1" dirty="0" err="1" smtClean="0"/>
            <a:t>тыс.рублей</a:t>
          </a:r>
          <a:endParaRPr lang="ru-RU" sz="1800" b="1" dirty="0" smtClean="0"/>
        </a:p>
        <a:p>
          <a:pPr algn="l"/>
          <a:endParaRPr lang="ru-RU" sz="1800" b="1" i="1" dirty="0" smtClean="0"/>
        </a:p>
        <a:p>
          <a:pPr algn="l"/>
          <a:endParaRPr lang="ru-RU" sz="1800" b="1" i="1" dirty="0"/>
        </a:p>
      </dgm:t>
    </dgm:pt>
    <dgm:pt modelId="{275C36CC-7693-40CA-A313-53A2ADC58004}" type="parTrans" cxnId="{B42A021D-AA50-421C-9B84-500273A963D0}">
      <dgm:prSet/>
      <dgm:spPr/>
      <dgm:t>
        <a:bodyPr/>
        <a:lstStyle/>
        <a:p>
          <a:endParaRPr lang="ru-RU"/>
        </a:p>
      </dgm:t>
    </dgm:pt>
    <dgm:pt modelId="{BEBCFD5F-951A-4BE3-9948-B2273AF363CA}" type="sibTrans" cxnId="{B42A021D-AA50-421C-9B84-500273A963D0}">
      <dgm:prSet/>
      <dgm:spPr/>
      <dgm:t>
        <a:bodyPr/>
        <a:lstStyle/>
        <a:p>
          <a:endParaRPr lang="ru-RU"/>
        </a:p>
      </dgm:t>
    </dgm:pt>
    <dgm:pt modelId="{CF0025AB-36F8-4711-8845-1488CDF755AB}">
      <dgm:prSet custT="1"/>
      <dgm:spPr/>
      <dgm:t>
        <a:bodyPr/>
        <a:lstStyle/>
        <a:p>
          <a:pPr algn="ctr"/>
          <a:r>
            <a:rPr lang="ru-RU" sz="1800" b="1" dirty="0" smtClean="0"/>
            <a:t>Городское поселение «Емва»</a:t>
          </a:r>
        </a:p>
        <a:p>
          <a:pPr algn="ctr"/>
          <a:endParaRPr lang="ru-RU" sz="1800" b="1" dirty="0" smtClean="0"/>
        </a:p>
        <a:p>
          <a:pPr algn="ctr"/>
          <a:endParaRPr lang="ru-RU" sz="1800" b="1" dirty="0" smtClean="0"/>
        </a:p>
        <a:p>
          <a:r>
            <a:rPr lang="ru-RU" sz="1800" b="1" dirty="0" smtClean="0"/>
            <a:t>-строительство «Парка семейного отдыха»</a:t>
          </a:r>
        </a:p>
        <a:p>
          <a:r>
            <a:rPr lang="ru-RU" sz="1800" b="1" dirty="0" smtClean="0"/>
            <a:t>-обустройство тротуара по ул. Октябрьская - ул. Совхозная г. Емва</a:t>
          </a:r>
        </a:p>
        <a:p>
          <a:pPr algn="l"/>
          <a:endParaRPr lang="ru-RU" sz="1300" dirty="0" smtClean="0"/>
        </a:p>
        <a:p>
          <a:pPr algn="l"/>
          <a:r>
            <a:rPr lang="ru-RU" sz="1800" b="1" dirty="0" smtClean="0"/>
            <a:t>Сумма средств для реализации проекта- 5 млн. 092 </a:t>
          </a:r>
          <a:r>
            <a:rPr lang="ru-RU" sz="1800" b="1" dirty="0" err="1" smtClean="0"/>
            <a:t>тыс.рублей</a:t>
          </a:r>
          <a:endParaRPr lang="ru-RU" sz="1800" b="1" dirty="0"/>
        </a:p>
      </dgm:t>
    </dgm:pt>
    <dgm:pt modelId="{76919D4A-6E98-4746-B1B6-3FCCD96E7E87}" type="parTrans" cxnId="{E271A3ED-3DD8-4DCC-AC13-D8AAA8575C5F}">
      <dgm:prSet/>
      <dgm:spPr/>
      <dgm:t>
        <a:bodyPr/>
        <a:lstStyle/>
        <a:p>
          <a:endParaRPr lang="ru-RU"/>
        </a:p>
      </dgm:t>
    </dgm:pt>
    <dgm:pt modelId="{03FCB378-98B2-4ECB-8732-E993DDA4E333}" type="sibTrans" cxnId="{E271A3ED-3DD8-4DCC-AC13-D8AAA8575C5F}">
      <dgm:prSet/>
      <dgm:spPr/>
      <dgm:t>
        <a:bodyPr/>
        <a:lstStyle/>
        <a:p>
          <a:endParaRPr lang="ru-RU"/>
        </a:p>
      </dgm:t>
    </dgm:pt>
    <dgm:pt modelId="{8DE8FFFE-6DE4-4AF5-B8E5-E9DC09E2E58A}" type="pres">
      <dgm:prSet presAssocID="{5E747C76-4F3B-43B5-8C0D-B8502AE36703}" presName="Name0" presStyleCnt="0">
        <dgm:presLayoutVars>
          <dgm:dir/>
          <dgm:resizeHandles val="exact"/>
        </dgm:presLayoutVars>
      </dgm:prSet>
      <dgm:spPr/>
    </dgm:pt>
    <dgm:pt modelId="{0B3B621F-E201-4FE1-A544-1A6C3609EA61}" type="pres">
      <dgm:prSet presAssocID="{5E747C76-4F3B-43B5-8C0D-B8502AE36703}" presName="bkgdShp" presStyleLbl="alignAccFollowNode1" presStyleIdx="0" presStyleCnt="1"/>
      <dgm:spPr/>
    </dgm:pt>
    <dgm:pt modelId="{1526B534-C8C1-4BE6-9189-E87D096DC282}" type="pres">
      <dgm:prSet presAssocID="{5E747C76-4F3B-43B5-8C0D-B8502AE36703}" presName="linComp" presStyleCnt="0"/>
      <dgm:spPr/>
    </dgm:pt>
    <dgm:pt modelId="{BDD0012A-223A-4179-B08A-6779FF158CC2}" type="pres">
      <dgm:prSet presAssocID="{CF0025AB-36F8-4711-8845-1488CDF755AB}" presName="compNode" presStyleCnt="0"/>
      <dgm:spPr/>
    </dgm:pt>
    <dgm:pt modelId="{258AF626-2731-4C28-B325-2431156FE0EB}" type="pres">
      <dgm:prSet presAssocID="{CF0025AB-36F8-4711-8845-1488CDF755A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17E080-5D47-4F27-BD76-498EB82C7359}" type="pres">
      <dgm:prSet presAssocID="{CF0025AB-36F8-4711-8845-1488CDF755AB}" presName="invisiNode" presStyleLbl="node1" presStyleIdx="0" presStyleCnt="3"/>
      <dgm:spPr/>
    </dgm:pt>
    <dgm:pt modelId="{3FE5DAC3-6394-4ACD-ADE7-5982BFF28B85}" type="pres">
      <dgm:prSet presAssocID="{CF0025AB-36F8-4711-8845-1488CDF755AB}" presName="imagNode" presStyleLbl="fgImgPlace1" presStyleIdx="0" presStyleCnt="3" custScaleX="98507" custScaleY="10194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38B1BF5-FD30-4A19-B8E4-3E7CD8E162F5}" type="pres">
      <dgm:prSet presAssocID="{03FCB378-98B2-4ECB-8732-E993DDA4E33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1B07943-D6C0-4B94-B17D-677D6DA0F0FA}" type="pres">
      <dgm:prSet presAssocID="{6ACD97ED-2AF3-4046-BC56-B4D251F80042}" presName="compNode" presStyleCnt="0"/>
      <dgm:spPr/>
    </dgm:pt>
    <dgm:pt modelId="{2654E042-740D-4823-A1D6-7025A09B0223}" type="pres">
      <dgm:prSet presAssocID="{6ACD97ED-2AF3-4046-BC56-B4D251F80042}" presName="node" presStyleLbl="node1" presStyleIdx="1" presStyleCnt="3" custScaleX="124202" custScaleY="99872" custLinFactNeighborX="913" custLinFactNeighborY="17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F479DA-3CF6-4F80-A848-926525D76C73}" type="pres">
      <dgm:prSet presAssocID="{6ACD97ED-2AF3-4046-BC56-B4D251F80042}" presName="invisiNode" presStyleLbl="node1" presStyleIdx="1" presStyleCnt="3"/>
      <dgm:spPr/>
    </dgm:pt>
    <dgm:pt modelId="{633D7424-9C2B-4FF8-A6A3-25B69D2BA13F}" type="pres">
      <dgm:prSet presAssocID="{6ACD97ED-2AF3-4046-BC56-B4D251F80042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5EE7780-DA04-46EA-A8AA-99FBDFC0E56E}" type="pres">
      <dgm:prSet presAssocID="{6DFB45BD-76EC-4F5C-AC34-EEF1167117A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DCEE231-D217-42B4-BFE0-EBAE7D3C5E1D}" type="pres">
      <dgm:prSet presAssocID="{4CCD9744-715F-4099-87BA-91B92EC58803}" presName="compNode" presStyleCnt="0"/>
      <dgm:spPr/>
    </dgm:pt>
    <dgm:pt modelId="{ECDC38A5-23A4-4F77-9C64-EA570D8977D9}" type="pres">
      <dgm:prSet presAssocID="{4CCD9744-715F-4099-87BA-91B92EC58803}" presName="node" presStyleLbl="node1" presStyleIdx="2" presStyleCnt="3" custScaleX="1126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7ABE37-487E-4FC1-8675-AF2634F5E486}" type="pres">
      <dgm:prSet presAssocID="{4CCD9744-715F-4099-87BA-91B92EC58803}" presName="invisiNode" presStyleLbl="node1" presStyleIdx="2" presStyleCnt="3"/>
      <dgm:spPr/>
    </dgm:pt>
    <dgm:pt modelId="{ED43378B-50D7-42DE-8BE9-17C3DE4624A3}" type="pres">
      <dgm:prSet presAssocID="{4CCD9744-715F-4099-87BA-91B92EC58803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B42A021D-AA50-421C-9B84-500273A963D0}" srcId="{5E747C76-4F3B-43B5-8C0D-B8502AE36703}" destId="{4CCD9744-715F-4099-87BA-91B92EC58803}" srcOrd="2" destOrd="0" parTransId="{275C36CC-7693-40CA-A313-53A2ADC58004}" sibTransId="{BEBCFD5F-951A-4BE3-9948-B2273AF363CA}"/>
    <dgm:cxn modelId="{5E3B073C-E273-4E28-BFD7-A1820DD4E6D4}" type="presOf" srcId="{CF0025AB-36F8-4711-8845-1488CDF755AB}" destId="{258AF626-2731-4C28-B325-2431156FE0EB}" srcOrd="0" destOrd="0" presId="urn:microsoft.com/office/officeart/2005/8/layout/pList2"/>
    <dgm:cxn modelId="{97425E19-34EC-4A89-9CD0-2ED42EAA09C8}" srcId="{5E747C76-4F3B-43B5-8C0D-B8502AE36703}" destId="{6ACD97ED-2AF3-4046-BC56-B4D251F80042}" srcOrd="1" destOrd="0" parTransId="{C7CEF729-C9C4-48DC-ACF4-CBD0FB61AE87}" sibTransId="{6DFB45BD-76EC-4F5C-AC34-EEF1167117A8}"/>
    <dgm:cxn modelId="{E271A3ED-3DD8-4DCC-AC13-D8AAA8575C5F}" srcId="{5E747C76-4F3B-43B5-8C0D-B8502AE36703}" destId="{CF0025AB-36F8-4711-8845-1488CDF755AB}" srcOrd="0" destOrd="0" parTransId="{76919D4A-6E98-4746-B1B6-3FCCD96E7E87}" sibTransId="{03FCB378-98B2-4ECB-8732-E993DDA4E333}"/>
    <dgm:cxn modelId="{C37B6B36-89F2-4C84-B3C1-DD9727E8854B}" type="presOf" srcId="{4CCD9744-715F-4099-87BA-91B92EC58803}" destId="{ECDC38A5-23A4-4F77-9C64-EA570D8977D9}" srcOrd="0" destOrd="0" presId="urn:microsoft.com/office/officeart/2005/8/layout/pList2"/>
    <dgm:cxn modelId="{BB00B13F-3532-4408-9C69-5E758989F341}" type="presOf" srcId="{5E747C76-4F3B-43B5-8C0D-B8502AE36703}" destId="{8DE8FFFE-6DE4-4AF5-B8E5-E9DC09E2E58A}" srcOrd="0" destOrd="0" presId="urn:microsoft.com/office/officeart/2005/8/layout/pList2"/>
    <dgm:cxn modelId="{42D936AF-3DD2-4B3E-B186-A9DC40F50912}" type="presOf" srcId="{6ACD97ED-2AF3-4046-BC56-B4D251F80042}" destId="{2654E042-740D-4823-A1D6-7025A09B0223}" srcOrd="0" destOrd="0" presId="urn:microsoft.com/office/officeart/2005/8/layout/pList2"/>
    <dgm:cxn modelId="{9A839FBB-794F-49DA-A895-C32B357AE50B}" type="presOf" srcId="{03FCB378-98B2-4ECB-8732-E993DDA4E333}" destId="{338B1BF5-FD30-4A19-B8E4-3E7CD8E162F5}" srcOrd="0" destOrd="0" presId="urn:microsoft.com/office/officeart/2005/8/layout/pList2"/>
    <dgm:cxn modelId="{314B151B-5654-4E97-88C8-CE02EDBF62E6}" type="presOf" srcId="{6DFB45BD-76EC-4F5C-AC34-EEF1167117A8}" destId="{E5EE7780-DA04-46EA-A8AA-99FBDFC0E56E}" srcOrd="0" destOrd="0" presId="urn:microsoft.com/office/officeart/2005/8/layout/pList2"/>
    <dgm:cxn modelId="{3EEA7B32-9BEF-4B9A-8863-77F4AC51CF35}" type="presParOf" srcId="{8DE8FFFE-6DE4-4AF5-B8E5-E9DC09E2E58A}" destId="{0B3B621F-E201-4FE1-A544-1A6C3609EA61}" srcOrd="0" destOrd="0" presId="urn:microsoft.com/office/officeart/2005/8/layout/pList2"/>
    <dgm:cxn modelId="{1879E4D3-854D-432E-8F41-D79422220033}" type="presParOf" srcId="{8DE8FFFE-6DE4-4AF5-B8E5-E9DC09E2E58A}" destId="{1526B534-C8C1-4BE6-9189-E87D096DC282}" srcOrd="1" destOrd="0" presId="urn:microsoft.com/office/officeart/2005/8/layout/pList2"/>
    <dgm:cxn modelId="{19DD6CB3-ADD2-4E95-B731-D9DA3BBA3386}" type="presParOf" srcId="{1526B534-C8C1-4BE6-9189-E87D096DC282}" destId="{BDD0012A-223A-4179-B08A-6779FF158CC2}" srcOrd="0" destOrd="0" presId="urn:microsoft.com/office/officeart/2005/8/layout/pList2"/>
    <dgm:cxn modelId="{3B0E64CD-49CD-4E35-A1C6-C34FCA272004}" type="presParOf" srcId="{BDD0012A-223A-4179-B08A-6779FF158CC2}" destId="{258AF626-2731-4C28-B325-2431156FE0EB}" srcOrd="0" destOrd="0" presId="urn:microsoft.com/office/officeart/2005/8/layout/pList2"/>
    <dgm:cxn modelId="{E8B173FB-FDE3-4F37-88A7-5BADBAD5B437}" type="presParOf" srcId="{BDD0012A-223A-4179-B08A-6779FF158CC2}" destId="{4217E080-5D47-4F27-BD76-498EB82C7359}" srcOrd="1" destOrd="0" presId="urn:microsoft.com/office/officeart/2005/8/layout/pList2"/>
    <dgm:cxn modelId="{3F4C61B4-5A18-4893-AE91-2FE61EDE5573}" type="presParOf" srcId="{BDD0012A-223A-4179-B08A-6779FF158CC2}" destId="{3FE5DAC3-6394-4ACD-ADE7-5982BFF28B85}" srcOrd="2" destOrd="0" presId="urn:microsoft.com/office/officeart/2005/8/layout/pList2"/>
    <dgm:cxn modelId="{99A4440F-DE8B-48C1-9E22-D7A5A337AF13}" type="presParOf" srcId="{1526B534-C8C1-4BE6-9189-E87D096DC282}" destId="{338B1BF5-FD30-4A19-B8E4-3E7CD8E162F5}" srcOrd="1" destOrd="0" presId="urn:microsoft.com/office/officeart/2005/8/layout/pList2"/>
    <dgm:cxn modelId="{DB4982A8-CC3C-4426-B459-9CD6C821C090}" type="presParOf" srcId="{1526B534-C8C1-4BE6-9189-E87D096DC282}" destId="{11B07943-D6C0-4B94-B17D-677D6DA0F0FA}" srcOrd="2" destOrd="0" presId="urn:microsoft.com/office/officeart/2005/8/layout/pList2"/>
    <dgm:cxn modelId="{5FA54C26-F2BD-49A5-A031-C2091059A8B0}" type="presParOf" srcId="{11B07943-D6C0-4B94-B17D-677D6DA0F0FA}" destId="{2654E042-740D-4823-A1D6-7025A09B0223}" srcOrd="0" destOrd="0" presId="urn:microsoft.com/office/officeart/2005/8/layout/pList2"/>
    <dgm:cxn modelId="{70578F3F-980E-459E-81DD-ECB1F4C906E6}" type="presParOf" srcId="{11B07943-D6C0-4B94-B17D-677D6DA0F0FA}" destId="{04F479DA-3CF6-4F80-A848-926525D76C73}" srcOrd="1" destOrd="0" presId="urn:microsoft.com/office/officeart/2005/8/layout/pList2"/>
    <dgm:cxn modelId="{DD7FD607-8047-48C6-909F-6F8A6A9B9428}" type="presParOf" srcId="{11B07943-D6C0-4B94-B17D-677D6DA0F0FA}" destId="{633D7424-9C2B-4FF8-A6A3-25B69D2BA13F}" srcOrd="2" destOrd="0" presId="urn:microsoft.com/office/officeart/2005/8/layout/pList2"/>
    <dgm:cxn modelId="{FF10D9F8-3873-4B18-A6C0-D02D5BF77DBA}" type="presParOf" srcId="{1526B534-C8C1-4BE6-9189-E87D096DC282}" destId="{E5EE7780-DA04-46EA-A8AA-99FBDFC0E56E}" srcOrd="3" destOrd="0" presId="urn:microsoft.com/office/officeart/2005/8/layout/pList2"/>
    <dgm:cxn modelId="{9AD552E6-ED45-441A-A2F3-0677F8B53F31}" type="presParOf" srcId="{1526B534-C8C1-4BE6-9189-E87D096DC282}" destId="{CDCEE231-D217-42B4-BFE0-EBAE7D3C5E1D}" srcOrd="4" destOrd="0" presId="urn:microsoft.com/office/officeart/2005/8/layout/pList2"/>
    <dgm:cxn modelId="{79B3E172-387B-4790-B962-19C11F161E2F}" type="presParOf" srcId="{CDCEE231-D217-42B4-BFE0-EBAE7D3C5E1D}" destId="{ECDC38A5-23A4-4F77-9C64-EA570D8977D9}" srcOrd="0" destOrd="0" presId="urn:microsoft.com/office/officeart/2005/8/layout/pList2"/>
    <dgm:cxn modelId="{FD8D8E05-F82D-4312-93C6-D1CCDBD5AA19}" type="presParOf" srcId="{CDCEE231-D217-42B4-BFE0-EBAE7D3C5E1D}" destId="{937ABE37-487E-4FC1-8675-AF2634F5E486}" srcOrd="1" destOrd="0" presId="urn:microsoft.com/office/officeart/2005/8/layout/pList2"/>
    <dgm:cxn modelId="{E75887E4-8430-409F-AF5E-2594AC55CCE2}" type="presParOf" srcId="{CDCEE231-D217-42B4-BFE0-EBAE7D3C5E1D}" destId="{ED43378B-50D7-42DE-8BE9-17C3DE4624A3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1638764-2C40-4C25-B353-5DB2747E1FB8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C209049-FB32-4FC6-84E7-06369930441E}">
      <dgm:prSet phldrT="[Текст]"/>
      <dgm:spPr/>
      <dgm:t>
        <a:bodyPr/>
        <a:lstStyle/>
        <a:p>
          <a:r>
            <a:rPr lang="ru-RU" dirty="0" smtClean="0"/>
            <a:t>Размещение информации</a:t>
          </a:r>
          <a:endParaRPr lang="ru-RU" dirty="0"/>
        </a:p>
      </dgm:t>
    </dgm:pt>
    <dgm:pt modelId="{BC9FA057-AB7D-4232-AA43-6C7232247DE6}" type="parTrans" cxnId="{71CD8961-2E48-4918-8018-F1F2A0467142}">
      <dgm:prSet/>
      <dgm:spPr/>
      <dgm:t>
        <a:bodyPr/>
        <a:lstStyle/>
        <a:p>
          <a:endParaRPr lang="ru-RU"/>
        </a:p>
      </dgm:t>
    </dgm:pt>
    <dgm:pt modelId="{167FF477-EB55-478A-9958-ECB8D8962C2E}" type="sibTrans" cxnId="{71CD8961-2E48-4918-8018-F1F2A0467142}">
      <dgm:prSet/>
      <dgm:spPr/>
      <dgm:t>
        <a:bodyPr/>
        <a:lstStyle/>
        <a:p>
          <a:endParaRPr lang="ru-RU"/>
        </a:p>
      </dgm:t>
    </dgm:pt>
    <dgm:pt modelId="{0DA4C253-57CF-412C-AFB0-E64557D9EAFF}">
      <dgm:prSet phldrT="[Текст]"/>
      <dgm:spPr/>
      <dgm:t>
        <a:bodyPr/>
        <a:lstStyle/>
        <a:p>
          <a:r>
            <a:rPr lang="ru-RU" dirty="0" smtClean="0"/>
            <a:t>Размещение электронных брошюр, «Бюджет для граждан»</a:t>
          </a:r>
          <a:endParaRPr lang="ru-RU" dirty="0"/>
        </a:p>
      </dgm:t>
    </dgm:pt>
    <dgm:pt modelId="{A93E52D3-174F-43CC-AFDF-5FFCAD9EBD21}" type="parTrans" cxnId="{47ECF983-CC34-4458-907D-4773DE40CB52}">
      <dgm:prSet/>
      <dgm:spPr/>
      <dgm:t>
        <a:bodyPr/>
        <a:lstStyle/>
        <a:p>
          <a:endParaRPr lang="ru-RU"/>
        </a:p>
      </dgm:t>
    </dgm:pt>
    <dgm:pt modelId="{0B264ED1-EEEC-45C2-B231-56A92FB92891}" type="sibTrans" cxnId="{47ECF983-CC34-4458-907D-4773DE40CB52}">
      <dgm:prSet/>
      <dgm:spPr/>
      <dgm:t>
        <a:bodyPr/>
        <a:lstStyle/>
        <a:p>
          <a:endParaRPr lang="ru-RU"/>
        </a:p>
      </dgm:t>
    </dgm:pt>
    <dgm:pt modelId="{BC9526DA-A5B9-4C17-BD9D-F4F69DE6D3F3}">
      <dgm:prSet phldrT="[Текст]"/>
      <dgm:spPr/>
      <dgm:t>
        <a:bodyPr/>
        <a:lstStyle/>
        <a:p>
          <a:r>
            <a:rPr lang="ru-RU" dirty="0" smtClean="0"/>
            <a:t>Публичные слушания</a:t>
          </a:r>
          <a:endParaRPr lang="ru-RU" dirty="0"/>
        </a:p>
      </dgm:t>
    </dgm:pt>
    <dgm:pt modelId="{2C917ED2-1BEB-48C4-8061-7D149C24AA02}" type="parTrans" cxnId="{6F312672-0543-4B2B-9AE8-E10E6C71D2DD}">
      <dgm:prSet/>
      <dgm:spPr/>
      <dgm:t>
        <a:bodyPr/>
        <a:lstStyle/>
        <a:p>
          <a:endParaRPr lang="ru-RU"/>
        </a:p>
      </dgm:t>
    </dgm:pt>
    <dgm:pt modelId="{18AA5DEC-04EE-487D-A9A4-B7D8ADBA3503}" type="sibTrans" cxnId="{6F312672-0543-4B2B-9AE8-E10E6C71D2DD}">
      <dgm:prSet/>
      <dgm:spPr/>
      <dgm:t>
        <a:bodyPr/>
        <a:lstStyle/>
        <a:p>
          <a:endParaRPr lang="ru-RU"/>
        </a:p>
      </dgm:t>
    </dgm:pt>
    <dgm:pt modelId="{AF7EE71B-82C9-420D-9299-799DE233A651}">
      <dgm:prSet/>
      <dgm:spPr/>
      <dgm:t>
        <a:bodyPr/>
        <a:lstStyle/>
        <a:p>
          <a:r>
            <a:rPr lang="ru-RU" dirty="0" smtClean="0"/>
            <a:t>Заседания общественного совета</a:t>
          </a:r>
          <a:endParaRPr lang="ru-RU" dirty="0"/>
        </a:p>
      </dgm:t>
    </dgm:pt>
    <dgm:pt modelId="{7ECDCCC8-931E-4562-A8DA-F9629394CB40}" type="parTrans" cxnId="{C8ED3567-A58A-4D42-B436-3A6031FE3BB2}">
      <dgm:prSet/>
      <dgm:spPr/>
      <dgm:t>
        <a:bodyPr/>
        <a:lstStyle/>
        <a:p>
          <a:endParaRPr lang="ru-RU"/>
        </a:p>
      </dgm:t>
    </dgm:pt>
    <dgm:pt modelId="{5515C7EF-65A3-4BCA-B1A2-62A71DE8CBB0}" type="sibTrans" cxnId="{C8ED3567-A58A-4D42-B436-3A6031FE3BB2}">
      <dgm:prSet/>
      <dgm:spPr/>
      <dgm:t>
        <a:bodyPr/>
        <a:lstStyle/>
        <a:p>
          <a:endParaRPr lang="ru-RU"/>
        </a:p>
      </dgm:t>
    </dgm:pt>
    <dgm:pt modelId="{454DD148-CB9C-4A90-866B-FAAFB580B7B9}" type="pres">
      <dgm:prSet presAssocID="{D1638764-2C40-4C25-B353-5DB2747E1FB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CCC8D4-43A7-486E-A59E-F236F1A29308}" type="pres">
      <dgm:prSet presAssocID="{3C209049-FB32-4FC6-84E7-06369930441E}" presName="parentLin" presStyleCnt="0"/>
      <dgm:spPr/>
    </dgm:pt>
    <dgm:pt modelId="{9C68FBC3-EEBF-4CF7-9514-4EAFBD4C1C71}" type="pres">
      <dgm:prSet presAssocID="{3C209049-FB32-4FC6-84E7-06369930441E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1E9C30D5-59EF-423C-98D5-AE76939E57E7}" type="pres">
      <dgm:prSet presAssocID="{3C209049-FB32-4FC6-84E7-06369930441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8F2F86-DB49-4890-BF65-C1E10E2D4B95}" type="pres">
      <dgm:prSet presAssocID="{3C209049-FB32-4FC6-84E7-06369930441E}" presName="negativeSpace" presStyleCnt="0"/>
      <dgm:spPr/>
    </dgm:pt>
    <dgm:pt modelId="{94E9DF3F-3C6A-422E-8806-4DA131C0236A}" type="pres">
      <dgm:prSet presAssocID="{3C209049-FB32-4FC6-84E7-06369930441E}" presName="childText" presStyleLbl="conFgAcc1" presStyleIdx="0" presStyleCnt="4">
        <dgm:presLayoutVars>
          <dgm:bulletEnabled val="1"/>
        </dgm:presLayoutVars>
      </dgm:prSet>
      <dgm:spPr/>
    </dgm:pt>
    <dgm:pt modelId="{1EAF7563-0A80-4FD2-B349-DDB9886218E8}" type="pres">
      <dgm:prSet presAssocID="{167FF477-EB55-478A-9958-ECB8D8962C2E}" presName="spaceBetweenRectangles" presStyleCnt="0"/>
      <dgm:spPr/>
    </dgm:pt>
    <dgm:pt modelId="{5C27D1C4-AE68-48E8-BC58-6BA0599EA32D}" type="pres">
      <dgm:prSet presAssocID="{0DA4C253-57CF-412C-AFB0-E64557D9EAFF}" presName="parentLin" presStyleCnt="0"/>
      <dgm:spPr/>
    </dgm:pt>
    <dgm:pt modelId="{5D0A41CA-6EDC-492E-810D-90FD5E5DAF79}" type="pres">
      <dgm:prSet presAssocID="{0DA4C253-57CF-412C-AFB0-E64557D9EAFF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5CFF50D4-5A52-4DC8-8CDF-A514D875CC0F}" type="pres">
      <dgm:prSet presAssocID="{0DA4C253-57CF-412C-AFB0-E64557D9EAF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64F02D-717F-4F8F-A033-BAFE6B9E55DF}" type="pres">
      <dgm:prSet presAssocID="{0DA4C253-57CF-412C-AFB0-E64557D9EAFF}" presName="negativeSpace" presStyleCnt="0"/>
      <dgm:spPr/>
    </dgm:pt>
    <dgm:pt modelId="{FD17CF5F-8F01-4A64-B53E-01B48465CD91}" type="pres">
      <dgm:prSet presAssocID="{0DA4C253-57CF-412C-AFB0-E64557D9EAFF}" presName="childText" presStyleLbl="conFgAcc1" presStyleIdx="1" presStyleCnt="4">
        <dgm:presLayoutVars>
          <dgm:bulletEnabled val="1"/>
        </dgm:presLayoutVars>
      </dgm:prSet>
      <dgm:spPr/>
    </dgm:pt>
    <dgm:pt modelId="{94B4D811-BED0-4CB0-A580-58C1EC0D4F06}" type="pres">
      <dgm:prSet presAssocID="{0B264ED1-EEEC-45C2-B231-56A92FB92891}" presName="spaceBetweenRectangles" presStyleCnt="0"/>
      <dgm:spPr/>
    </dgm:pt>
    <dgm:pt modelId="{1D0B53D0-785A-469C-BE70-92EC9134A266}" type="pres">
      <dgm:prSet presAssocID="{AF7EE71B-82C9-420D-9299-799DE233A651}" presName="parentLin" presStyleCnt="0"/>
      <dgm:spPr/>
    </dgm:pt>
    <dgm:pt modelId="{D3B50CAB-DC82-4FAE-8B05-C9537BD1EB04}" type="pres">
      <dgm:prSet presAssocID="{AF7EE71B-82C9-420D-9299-799DE233A651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CBC803C5-5669-491F-A564-E3788F44FF87}" type="pres">
      <dgm:prSet presAssocID="{AF7EE71B-82C9-420D-9299-799DE233A65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B9DCAD-CD15-4646-A2B6-98116D11F5E0}" type="pres">
      <dgm:prSet presAssocID="{AF7EE71B-82C9-420D-9299-799DE233A651}" presName="negativeSpace" presStyleCnt="0"/>
      <dgm:spPr/>
    </dgm:pt>
    <dgm:pt modelId="{0885941D-F841-440C-91DB-AE5A5F8C3A5A}" type="pres">
      <dgm:prSet presAssocID="{AF7EE71B-82C9-420D-9299-799DE233A651}" presName="childText" presStyleLbl="conFgAcc1" presStyleIdx="2" presStyleCnt="4">
        <dgm:presLayoutVars>
          <dgm:bulletEnabled val="1"/>
        </dgm:presLayoutVars>
      </dgm:prSet>
      <dgm:spPr/>
    </dgm:pt>
    <dgm:pt modelId="{ED8D61D0-44D5-4849-9AA6-87388268CE4D}" type="pres">
      <dgm:prSet presAssocID="{5515C7EF-65A3-4BCA-B1A2-62A71DE8CBB0}" presName="spaceBetweenRectangles" presStyleCnt="0"/>
      <dgm:spPr/>
    </dgm:pt>
    <dgm:pt modelId="{D952ED47-0E63-4C5B-AE6D-00E8903C9B6D}" type="pres">
      <dgm:prSet presAssocID="{BC9526DA-A5B9-4C17-BD9D-F4F69DE6D3F3}" presName="parentLin" presStyleCnt="0"/>
      <dgm:spPr/>
    </dgm:pt>
    <dgm:pt modelId="{910DBCC0-139D-4CB7-9A66-8DD2B4CE528D}" type="pres">
      <dgm:prSet presAssocID="{BC9526DA-A5B9-4C17-BD9D-F4F69DE6D3F3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94F14F47-9169-4516-8E3E-6F75F7EA6CFA}" type="pres">
      <dgm:prSet presAssocID="{BC9526DA-A5B9-4C17-BD9D-F4F69DE6D3F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A94761-A603-4ACC-8AFB-46698AF722E4}" type="pres">
      <dgm:prSet presAssocID="{BC9526DA-A5B9-4C17-BD9D-F4F69DE6D3F3}" presName="negativeSpace" presStyleCnt="0"/>
      <dgm:spPr/>
    </dgm:pt>
    <dgm:pt modelId="{78ED3BB3-22E9-4D2E-A1C9-E780865E4DA3}" type="pres">
      <dgm:prSet presAssocID="{BC9526DA-A5B9-4C17-BD9D-F4F69DE6D3F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7FDADD74-1921-456F-A2FB-7AE0DBA7F21E}" type="presOf" srcId="{3C209049-FB32-4FC6-84E7-06369930441E}" destId="{1E9C30D5-59EF-423C-98D5-AE76939E57E7}" srcOrd="1" destOrd="0" presId="urn:microsoft.com/office/officeart/2005/8/layout/list1"/>
    <dgm:cxn modelId="{1201665B-D049-429E-99CB-874449B6CC8A}" type="presOf" srcId="{BC9526DA-A5B9-4C17-BD9D-F4F69DE6D3F3}" destId="{910DBCC0-139D-4CB7-9A66-8DD2B4CE528D}" srcOrd="0" destOrd="0" presId="urn:microsoft.com/office/officeart/2005/8/layout/list1"/>
    <dgm:cxn modelId="{47ECF983-CC34-4458-907D-4773DE40CB52}" srcId="{D1638764-2C40-4C25-B353-5DB2747E1FB8}" destId="{0DA4C253-57CF-412C-AFB0-E64557D9EAFF}" srcOrd="1" destOrd="0" parTransId="{A93E52D3-174F-43CC-AFDF-5FFCAD9EBD21}" sibTransId="{0B264ED1-EEEC-45C2-B231-56A92FB92891}"/>
    <dgm:cxn modelId="{28F3D62F-F239-4878-AFCB-B278FD593579}" type="presOf" srcId="{AF7EE71B-82C9-420D-9299-799DE233A651}" destId="{D3B50CAB-DC82-4FAE-8B05-C9537BD1EB04}" srcOrd="0" destOrd="0" presId="urn:microsoft.com/office/officeart/2005/8/layout/list1"/>
    <dgm:cxn modelId="{6E4CF93A-FB11-4237-8A69-EAFEE6DA61D1}" type="presOf" srcId="{0DA4C253-57CF-412C-AFB0-E64557D9EAFF}" destId="{5CFF50D4-5A52-4DC8-8CDF-A514D875CC0F}" srcOrd="1" destOrd="0" presId="urn:microsoft.com/office/officeart/2005/8/layout/list1"/>
    <dgm:cxn modelId="{422CFEED-0E19-4227-9924-5C5AFA4150E5}" type="presOf" srcId="{D1638764-2C40-4C25-B353-5DB2747E1FB8}" destId="{454DD148-CB9C-4A90-866B-FAAFB580B7B9}" srcOrd="0" destOrd="0" presId="urn:microsoft.com/office/officeart/2005/8/layout/list1"/>
    <dgm:cxn modelId="{3F017F59-58FB-413E-8C91-1E1D6F1767C5}" type="presOf" srcId="{3C209049-FB32-4FC6-84E7-06369930441E}" destId="{9C68FBC3-EEBF-4CF7-9514-4EAFBD4C1C71}" srcOrd="0" destOrd="0" presId="urn:microsoft.com/office/officeart/2005/8/layout/list1"/>
    <dgm:cxn modelId="{AC0A6668-EC66-4C5F-BDF9-39152D1F81E7}" type="presOf" srcId="{0DA4C253-57CF-412C-AFB0-E64557D9EAFF}" destId="{5D0A41CA-6EDC-492E-810D-90FD5E5DAF79}" srcOrd="0" destOrd="0" presId="urn:microsoft.com/office/officeart/2005/8/layout/list1"/>
    <dgm:cxn modelId="{C8ED3567-A58A-4D42-B436-3A6031FE3BB2}" srcId="{D1638764-2C40-4C25-B353-5DB2747E1FB8}" destId="{AF7EE71B-82C9-420D-9299-799DE233A651}" srcOrd="2" destOrd="0" parTransId="{7ECDCCC8-931E-4562-A8DA-F9629394CB40}" sibTransId="{5515C7EF-65A3-4BCA-B1A2-62A71DE8CBB0}"/>
    <dgm:cxn modelId="{6F312672-0543-4B2B-9AE8-E10E6C71D2DD}" srcId="{D1638764-2C40-4C25-B353-5DB2747E1FB8}" destId="{BC9526DA-A5B9-4C17-BD9D-F4F69DE6D3F3}" srcOrd="3" destOrd="0" parTransId="{2C917ED2-1BEB-48C4-8061-7D149C24AA02}" sibTransId="{18AA5DEC-04EE-487D-A9A4-B7D8ADBA3503}"/>
    <dgm:cxn modelId="{A5473FA8-9EC9-4FF4-ADD3-0D5AB996EB23}" type="presOf" srcId="{BC9526DA-A5B9-4C17-BD9D-F4F69DE6D3F3}" destId="{94F14F47-9169-4516-8E3E-6F75F7EA6CFA}" srcOrd="1" destOrd="0" presId="urn:microsoft.com/office/officeart/2005/8/layout/list1"/>
    <dgm:cxn modelId="{71CD8961-2E48-4918-8018-F1F2A0467142}" srcId="{D1638764-2C40-4C25-B353-5DB2747E1FB8}" destId="{3C209049-FB32-4FC6-84E7-06369930441E}" srcOrd="0" destOrd="0" parTransId="{BC9FA057-AB7D-4232-AA43-6C7232247DE6}" sibTransId="{167FF477-EB55-478A-9958-ECB8D8962C2E}"/>
    <dgm:cxn modelId="{CA37FAD9-6347-4681-97B9-878DC508DE3B}" type="presOf" srcId="{AF7EE71B-82C9-420D-9299-799DE233A651}" destId="{CBC803C5-5669-491F-A564-E3788F44FF87}" srcOrd="1" destOrd="0" presId="urn:microsoft.com/office/officeart/2005/8/layout/list1"/>
    <dgm:cxn modelId="{A280E067-0A75-4E30-A8B8-FB0CE96E1174}" type="presParOf" srcId="{454DD148-CB9C-4A90-866B-FAAFB580B7B9}" destId="{E4CCC8D4-43A7-486E-A59E-F236F1A29308}" srcOrd="0" destOrd="0" presId="urn:microsoft.com/office/officeart/2005/8/layout/list1"/>
    <dgm:cxn modelId="{0DEDE365-24A7-4E70-BCD8-DAA3C796EEAB}" type="presParOf" srcId="{E4CCC8D4-43A7-486E-A59E-F236F1A29308}" destId="{9C68FBC3-EEBF-4CF7-9514-4EAFBD4C1C71}" srcOrd="0" destOrd="0" presId="urn:microsoft.com/office/officeart/2005/8/layout/list1"/>
    <dgm:cxn modelId="{6D5D1A37-5BF4-44FD-BE9A-A95BA86F1F59}" type="presParOf" srcId="{E4CCC8D4-43A7-486E-A59E-F236F1A29308}" destId="{1E9C30D5-59EF-423C-98D5-AE76939E57E7}" srcOrd="1" destOrd="0" presId="urn:microsoft.com/office/officeart/2005/8/layout/list1"/>
    <dgm:cxn modelId="{653B8584-4AE1-4976-B1E7-7143BA31A3C2}" type="presParOf" srcId="{454DD148-CB9C-4A90-866B-FAAFB580B7B9}" destId="{268F2F86-DB49-4890-BF65-C1E10E2D4B95}" srcOrd="1" destOrd="0" presId="urn:microsoft.com/office/officeart/2005/8/layout/list1"/>
    <dgm:cxn modelId="{EE799665-38D8-487D-9850-F49467CC994A}" type="presParOf" srcId="{454DD148-CB9C-4A90-866B-FAAFB580B7B9}" destId="{94E9DF3F-3C6A-422E-8806-4DA131C0236A}" srcOrd="2" destOrd="0" presId="urn:microsoft.com/office/officeart/2005/8/layout/list1"/>
    <dgm:cxn modelId="{A2616BE7-E3B6-43CE-9548-BDD6CF62FDF3}" type="presParOf" srcId="{454DD148-CB9C-4A90-866B-FAAFB580B7B9}" destId="{1EAF7563-0A80-4FD2-B349-DDB9886218E8}" srcOrd="3" destOrd="0" presId="urn:microsoft.com/office/officeart/2005/8/layout/list1"/>
    <dgm:cxn modelId="{BBBCD7E8-2321-4631-AABE-E2603D17048E}" type="presParOf" srcId="{454DD148-CB9C-4A90-866B-FAAFB580B7B9}" destId="{5C27D1C4-AE68-48E8-BC58-6BA0599EA32D}" srcOrd="4" destOrd="0" presId="urn:microsoft.com/office/officeart/2005/8/layout/list1"/>
    <dgm:cxn modelId="{40AF570B-8E40-41DD-A910-F738D65575AC}" type="presParOf" srcId="{5C27D1C4-AE68-48E8-BC58-6BA0599EA32D}" destId="{5D0A41CA-6EDC-492E-810D-90FD5E5DAF79}" srcOrd="0" destOrd="0" presId="urn:microsoft.com/office/officeart/2005/8/layout/list1"/>
    <dgm:cxn modelId="{805C437E-3595-4D8D-9E1A-819407B4E118}" type="presParOf" srcId="{5C27D1C4-AE68-48E8-BC58-6BA0599EA32D}" destId="{5CFF50D4-5A52-4DC8-8CDF-A514D875CC0F}" srcOrd="1" destOrd="0" presId="urn:microsoft.com/office/officeart/2005/8/layout/list1"/>
    <dgm:cxn modelId="{3D706BD9-9594-44F0-A5FC-5512AD1A68C0}" type="presParOf" srcId="{454DD148-CB9C-4A90-866B-FAAFB580B7B9}" destId="{EE64F02D-717F-4F8F-A033-BAFE6B9E55DF}" srcOrd="5" destOrd="0" presId="urn:microsoft.com/office/officeart/2005/8/layout/list1"/>
    <dgm:cxn modelId="{E0B09A3B-A6C2-48F2-B253-03CFC16EEED5}" type="presParOf" srcId="{454DD148-CB9C-4A90-866B-FAAFB580B7B9}" destId="{FD17CF5F-8F01-4A64-B53E-01B48465CD91}" srcOrd="6" destOrd="0" presId="urn:microsoft.com/office/officeart/2005/8/layout/list1"/>
    <dgm:cxn modelId="{FB309911-A0B5-4850-803A-ECA42009C4FF}" type="presParOf" srcId="{454DD148-CB9C-4A90-866B-FAAFB580B7B9}" destId="{94B4D811-BED0-4CB0-A580-58C1EC0D4F06}" srcOrd="7" destOrd="0" presId="urn:microsoft.com/office/officeart/2005/8/layout/list1"/>
    <dgm:cxn modelId="{4FE8A52B-3925-4D24-BE7A-FA15002EC804}" type="presParOf" srcId="{454DD148-CB9C-4A90-866B-FAAFB580B7B9}" destId="{1D0B53D0-785A-469C-BE70-92EC9134A266}" srcOrd="8" destOrd="0" presId="urn:microsoft.com/office/officeart/2005/8/layout/list1"/>
    <dgm:cxn modelId="{6178B385-A655-4438-BF38-07FF993786E3}" type="presParOf" srcId="{1D0B53D0-785A-469C-BE70-92EC9134A266}" destId="{D3B50CAB-DC82-4FAE-8B05-C9537BD1EB04}" srcOrd="0" destOrd="0" presId="urn:microsoft.com/office/officeart/2005/8/layout/list1"/>
    <dgm:cxn modelId="{8FBA3A6A-7011-43A5-B1ED-0B05EEDC8068}" type="presParOf" srcId="{1D0B53D0-785A-469C-BE70-92EC9134A266}" destId="{CBC803C5-5669-491F-A564-E3788F44FF87}" srcOrd="1" destOrd="0" presId="urn:microsoft.com/office/officeart/2005/8/layout/list1"/>
    <dgm:cxn modelId="{358A0F5B-46C5-457B-8835-01DA985F1000}" type="presParOf" srcId="{454DD148-CB9C-4A90-866B-FAAFB580B7B9}" destId="{CBB9DCAD-CD15-4646-A2B6-98116D11F5E0}" srcOrd="9" destOrd="0" presId="urn:microsoft.com/office/officeart/2005/8/layout/list1"/>
    <dgm:cxn modelId="{61121950-1406-4E46-9EAB-BACF08BA2CAD}" type="presParOf" srcId="{454DD148-CB9C-4A90-866B-FAAFB580B7B9}" destId="{0885941D-F841-440C-91DB-AE5A5F8C3A5A}" srcOrd="10" destOrd="0" presId="urn:microsoft.com/office/officeart/2005/8/layout/list1"/>
    <dgm:cxn modelId="{DB1D8B09-E12B-4287-AB19-70278E59EE0F}" type="presParOf" srcId="{454DD148-CB9C-4A90-866B-FAAFB580B7B9}" destId="{ED8D61D0-44D5-4849-9AA6-87388268CE4D}" srcOrd="11" destOrd="0" presId="urn:microsoft.com/office/officeart/2005/8/layout/list1"/>
    <dgm:cxn modelId="{F9D19821-C5DF-400A-A973-878110AD5953}" type="presParOf" srcId="{454DD148-CB9C-4A90-866B-FAAFB580B7B9}" destId="{D952ED47-0E63-4C5B-AE6D-00E8903C9B6D}" srcOrd="12" destOrd="0" presId="urn:microsoft.com/office/officeart/2005/8/layout/list1"/>
    <dgm:cxn modelId="{7387080C-9B7D-49B0-9A5C-6F2C336C1F02}" type="presParOf" srcId="{D952ED47-0E63-4C5B-AE6D-00E8903C9B6D}" destId="{910DBCC0-139D-4CB7-9A66-8DD2B4CE528D}" srcOrd="0" destOrd="0" presId="urn:microsoft.com/office/officeart/2005/8/layout/list1"/>
    <dgm:cxn modelId="{7291F0F7-6DFE-489B-9469-3CD7C97010B9}" type="presParOf" srcId="{D952ED47-0E63-4C5B-AE6D-00E8903C9B6D}" destId="{94F14F47-9169-4516-8E3E-6F75F7EA6CFA}" srcOrd="1" destOrd="0" presId="urn:microsoft.com/office/officeart/2005/8/layout/list1"/>
    <dgm:cxn modelId="{FF312CBB-A71F-4B20-917C-A7A2C1FA8063}" type="presParOf" srcId="{454DD148-CB9C-4A90-866B-FAAFB580B7B9}" destId="{63A94761-A603-4ACC-8AFB-46698AF722E4}" srcOrd="13" destOrd="0" presId="urn:microsoft.com/office/officeart/2005/8/layout/list1"/>
    <dgm:cxn modelId="{E1DEB277-E7E5-435B-8D03-CB2B480546EC}" type="presParOf" srcId="{454DD148-CB9C-4A90-866B-FAAFB580B7B9}" destId="{78ED3BB3-22E9-4D2E-A1C9-E780865E4DA3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D41B1E-90CD-4B68-9F9C-F4D2A69F2696}">
      <dsp:nvSpPr>
        <dsp:cNvPr id="0" name=""/>
        <dsp:cNvSpPr/>
      </dsp:nvSpPr>
      <dsp:spPr>
        <a:xfrm>
          <a:off x="0" y="0"/>
          <a:ext cx="6400800" cy="2127206"/>
        </a:xfrm>
        <a:prstGeom prst="rect">
          <a:avLst/>
        </a:prstGeom>
        <a:solidFill>
          <a:srgbClr val="00796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Расходы- это выплачиваемые из бюджета района денежные средства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Расходная часть бюджета района формируется</a:t>
          </a:r>
          <a:endParaRPr lang="ru-RU" sz="1800" kern="1200" dirty="0"/>
        </a:p>
      </dsp:txBody>
      <dsp:txXfrm>
        <a:off x="0" y="0"/>
        <a:ext cx="6400800" cy="2127206"/>
      </dsp:txXfrm>
    </dsp:sp>
    <dsp:sp modelId="{8AB843EC-E2A3-4673-ADF6-39D8BFEECE3F}">
      <dsp:nvSpPr>
        <dsp:cNvPr id="0" name=""/>
        <dsp:cNvSpPr/>
      </dsp:nvSpPr>
      <dsp:spPr>
        <a:xfrm>
          <a:off x="0" y="2127206"/>
          <a:ext cx="1600199" cy="4467132"/>
        </a:xfrm>
        <a:prstGeom prst="rect">
          <a:avLst/>
        </a:prstGeom>
        <a:solidFill>
          <a:srgbClr val="00796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Исходя из стратегических документов</a:t>
          </a:r>
          <a:endParaRPr lang="ru-RU" sz="1800" kern="1200" dirty="0"/>
        </a:p>
      </dsp:txBody>
      <dsp:txXfrm>
        <a:off x="0" y="2127206"/>
        <a:ext cx="1600199" cy="4467132"/>
      </dsp:txXfrm>
    </dsp:sp>
    <dsp:sp modelId="{F3E56B8A-606A-4FE1-A230-FDE98A7C2958}">
      <dsp:nvSpPr>
        <dsp:cNvPr id="0" name=""/>
        <dsp:cNvSpPr/>
      </dsp:nvSpPr>
      <dsp:spPr>
        <a:xfrm>
          <a:off x="1600200" y="2127206"/>
          <a:ext cx="1600199" cy="4467132"/>
        </a:xfrm>
        <a:prstGeom prst="rect">
          <a:avLst/>
        </a:prstGeom>
        <a:solidFill>
          <a:srgbClr val="00796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Исходя из возможностей доходной части бюджета</a:t>
          </a:r>
          <a:endParaRPr lang="ru-RU" sz="1800" kern="1200" dirty="0"/>
        </a:p>
      </dsp:txBody>
      <dsp:txXfrm>
        <a:off x="1600200" y="2127206"/>
        <a:ext cx="1600199" cy="4467132"/>
      </dsp:txXfrm>
    </dsp:sp>
    <dsp:sp modelId="{44ED60A3-2158-4785-BB6C-2445BF14992F}">
      <dsp:nvSpPr>
        <dsp:cNvPr id="0" name=""/>
        <dsp:cNvSpPr/>
      </dsp:nvSpPr>
      <dsp:spPr>
        <a:xfrm>
          <a:off x="3200159" y="2108042"/>
          <a:ext cx="1600199" cy="4520827"/>
        </a:xfrm>
        <a:prstGeom prst="rect">
          <a:avLst/>
        </a:prstGeom>
        <a:solidFill>
          <a:srgbClr val="00796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Исходя из безвозмездных поступлений </a:t>
          </a:r>
          <a:endParaRPr lang="ru-RU" sz="1800" kern="1200" dirty="0"/>
        </a:p>
      </dsp:txBody>
      <dsp:txXfrm>
        <a:off x="3200159" y="2108042"/>
        <a:ext cx="1600199" cy="4520827"/>
      </dsp:txXfrm>
    </dsp:sp>
    <dsp:sp modelId="{B9DDBFDD-6A19-43DA-B10F-3F4D13C36023}">
      <dsp:nvSpPr>
        <dsp:cNvPr id="0" name=""/>
        <dsp:cNvSpPr/>
      </dsp:nvSpPr>
      <dsp:spPr>
        <a:xfrm>
          <a:off x="4800600" y="2127206"/>
          <a:ext cx="1600199" cy="4467132"/>
        </a:xfrm>
        <a:prstGeom prst="rect">
          <a:avLst/>
        </a:prstGeom>
        <a:solidFill>
          <a:srgbClr val="00796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 учетом планов пополнения доходной части, оптимизации расходной части</a:t>
          </a:r>
          <a:endParaRPr lang="ru-RU" sz="1800" kern="1200" dirty="0"/>
        </a:p>
      </dsp:txBody>
      <dsp:txXfrm>
        <a:off x="4800600" y="2127206"/>
        <a:ext cx="1600199" cy="4467132"/>
      </dsp:txXfrm>
    </dsp:sp>
    <dsp:sp modelId="{81B3B627-77B0-461C-9074-C2F7476D80E9}">
      <dsp:nvSpPr>
        <dsp:cNvPr id="0" name=""/>
        <dsp:cNvSpPr/>
      </dsp:nvSpPr>
      <dsp:spPr>
        <a:xfrm>
          <a:off x="0" y="6594338"/>
          <a:ext cx="6400800" cy="496348"/>
        </a:xfrm>
        <a:prstGeom prst="rect">
          <a:avLst/>
        </a:prstGeom>
        <a:solidFill>
          <a:srgbClr val="00796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69F66-92BC-45AB-B27A-E9FFDCD0EDAD}">
      <dsp:nvSpPr>
        <dsp:cNvPr id="0" name=""/>
        <dsp:cNvSpPr/>
      </dsp:nvSpPr>
      <dsp:spPr>
        <a:xfrm>
          <a:off x="3279321" y="64182"/>
          <a:ext cx="2576416" cy="1004042"/>
        </a:xfrm>
        <a:prstGeom prst="roundRect">
          <a:avLst/>
        </a:prstGeom>
        <a:solidFill>
          <a:srgbClr val="00796B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Национальная безопасность и правоохранительная деятельность</a:t>
          </a:r>
          <a:endParaRPr lang="ru-RU" sz="1800" kern="1200" dirty="0"/>
        </a:p>
      </dsp:txBody>
      <dsp:txXfrm>
        <a:off x="3328334" y="113195"/>
        <a:ext cx="2478390" cy="906016"/>
      </dsp:txXfrm>
    </dsp:sp>
    <dsp:sp modelId="{7B7CC0BE-4E46-4966-9D79-F2A1A4310DA2}">
      <dsp:nvSpPr>
        <dsp:cNvPr id="0" name=""/>
        <dsp:cNvSpPr/>
      </dsp:nvSpPr>
      <dsp:spPr>
        <a:xfrm>
          <a:off x="1489820" y="572423"/>
          <a:ext cx="6317068" cy="6317068"/>
        </a:xfrm>
        <a:custGeom>
          <a:avLst/>
          <a:gdLst/>
          <a:ahLst/>
          <a:cxnLst/>
          <a:rect l="0" t="0" r="0" b="0"/>
          <a:pathLst>
            <a:path>
              <a:moveTo>
                <a:pt x="4377544" y="244713"/>
              </a:moveTo>
              <a:arcTo wR="3158534" hR="3158534" stAng="17562134" swAng="135254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78B2E9-5C55-4CA6-98BC-9EDB513EC886}">
      <dsp:nvSpPr>
        <dsp:cNvPr id="0" name=""/>
        <dsp:cNvSpPr/>
      </dsp:nvSpPr>
      <dsp:spPr>
        <a:xfrm>
          <a:off x="6102332" y="1516050"/>
          <a:ext cx="2304655" cy="908759"/>
        </a:xfrm>
        <a:prstGeom prst="roundRect">
          <a:avLst/>
        </a:prstGeom>
        <a:solidFill>
          <a:srgbClr val="00796B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Культура и кинематография</a:t>
          </a:r>
          <a:endParaRPr lang="ru-RU" sz="1800" kern="1200" dirty="0"/>
        </a:p>
      </dsp:txBody>
      <dsp:txXfrm>
        <a:off x="6146694" y="1560412"/>
        <a:ext cx="2215931" cy="820035"/>
      </dsp:txXfrm>
    </dsp:sp>
    <dsp:sp modelId="{BA66A416-DB22-455B-AD0C-B3500074B8E6}">
      <dsp:nvSpPr>
        <dsp:cNvPr id="0" name=""/>
        <dsp:cNvSpPr/>
      </dsp:nvSpPr>
      <dsp:spPr>
        <a:xfrm>
          <a:off x="1535549" y="726525"/>
          <a:ext cx="6317068" cy="6317068"/>
        </a:xfrm>
        <a:custGeom>
          <a:avLst/>
          <a:gdLst/>
          <a:ahLst/>
          <a:cxnLst/>
          <a:rect l="0" t="0" r="0" b="0"/>
          <a:pathLst>
            <a:path>
              <a:moveTo>
                <a:pt x="5962981" y="1705463"/>
              </a:moveTo>
              <a:arcTo wR="3158534" hR="3158534" stAng="19956596" swAng="86539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DF04FD-1782-486F-8A3C-07064082F564}">
      <dsp:nvSpPr>
        <dsp:cNvPr id="0" name=""/>
        <dsp:cNvSpPr/>
      </dsp:nvSpPr>
      <dsp:spPr>
        <a:xfrm>
          <a:off x="7107688" y="3184208"/>
          <a:ext cx="1398091" cy="908759"/>
        </a:xfrm>
        <a:prstGeom prst="roundRect">
          <a:avLst/>
        </a:prstGeom>
        <a:solidFill>
          <a:srgbClr val="00796B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Социальная политика</a:t>
          </a:r>
          <a:endParaRPr lang="ru-RU" sz="1800" kern="1200" dirty="0"/>
        </a:p>
      </dsp:txBody>
      <dsp:txXfrm>
        <a:off x="7152050" y="3228570"/>
        <a:ext cx="1309367" cy="820035"/>
      </dsp:txXfrm>
    </dsp:sp>
    <dsp:sp modelId="{F6679A69-E3CF-4CD7-8A71-9F870D2375E7}">
      <dsp:nvSpPr>
        <dsp:cNvPr id="0" name=""/>
        <dsp:cNvSpPr/>
      </dsp:nvSpPr>
      <dsp:spPr>
        <a:xfrm>
          <a:off x="1585522" y="41962"/>
          <a:ext cx="6317068" cy="6317068"/>
        </a:xfrm>
        <a:custGeom>
          <a:avLst/>
          <a:gdLst/>
          <a:ahLst/>
          <a:cxnLst/>
          <a:rect l="0" t="0" r="0" b="0"/>
          <a:pathLst>
            <a:path>
              <a:moveTo>
                <a:pt x="6184991" y="4062357"/>
              </a:moveTo>
              <a:arcTo wR="3158534" hR="3158534" stAng="997666" swAng="127066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5A6C9F-EC0D-4397-A63D-AB960A575D0E}">
      <dsp:nvSpPr>
        <dsp:cNvPr id="0" name=""/>
        <dsp:cNvSpPr/>
      </dsp:nvSpPr>
      <dsp:spPr>
        <a:xfrm>
          <a:off x="5915522" y="5145968"/>
          <a:ext cx="1982605" cy="908759"/>
        </a:xfrm>
        <a:prstGeom prst="roundRect">
          <a:avLst/>
        </a:prstGeom>
        <a:solidFill>
          <a:srgbClr val="00796B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Образование</a:t>
          </a:r>
          <a:endParaRPr lang="ru-RU" sz="1800" kern="1200" dirty="0"/>
        </a:p>
      </dsp:txBody>
      <dsp:txXfrm>
        <a:off x="5959884" y="5190330"/>
        <a:ext cx="1893881" cy="820035"/>
      </dsp:txXfrm>
    </dsp:sp>
    <dsp:sp modelId="{C7A57372-CF9C-436C-854A-2A3D8FD1B404}">
      <dsp:nvSpPr>
        <dsp:cNvPr id="0" name=""/>
        <dsp:cNvSpPr/>
      </dsp:nvSpPr>
      <dsp:spPr>
        <a:xfrm>
          <a:off x="1028109" y="655066"/>
          <a:ext cx="6317068" cy="6317068"/>
        </a:xfrm>
        <a:custGeom>
          <a:avLst/>
          <a:gdLst/>
          <a:ahLst/>
          <a:cxnLst/>
          <a:rect l="0" t="0" r="0" b="0"/>
          <a:pathLst>
            <a:path>
              <a:moveTo>
                <a:pt x="5376597" y="5407207"/>
              </a:moveTo>
              <a:arcTo wR="3158534" hR="3158534" stAng="2723558" swAng="114991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D26099-2638-444A-8EDF-8EA53CBAF0E6}">
      <dsp:nvSpPr>
        <dsp:cNvPr id="0" name=""/>
        <dsp:cNvSpPr/>
      </dsp:nvSpPr>
      <dsp:spPr>
        <a:xfrm>
          <a:off x="3762551" y="6342742"/>
          <a:ext cx="1771297" cy="908759"/>
        </a:xfrm>
        <a:prstGeom prst="roundRect">
          <a:avLst/>
        </a:prstGeom>
        <a:solidFill>
          <a:srgbClr val="00796B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Жилищно-коммунальное хозяйство</a:t>
          </a:r>
          <a:endParaRPr lang="ru-RU" sz="1800" kern="1200" dirty="0"/>
        </a:p>
      </dsp:txBody>
      <dsp:txXfrm>
        <a:off x="3806913" y="6387104"/>
        <a:ext cx="1682573" cy="820035"/>
      </dsp:txXfrm>
    </dsp:sp>
    <dsp:sp modelId="{027C3893-CC59-4912-8DEE-0A75DCA54B1D}">
      <dsp:nvSpPr>
        <dsp:cNvPr id="0" name=""/>
        <dsp:cNvSpPr/>
      </dsp:nvSpPr>
      <dsp:spPr>
        <a:xfrm>
          <a:off x="1741441" y="565252"/>
          <a:ext cx="6317068" cy="6317068"/>
        </a:xfrm>
        <a:custGeom>
          <a:avLst/>
          <a:gdLst/>
          <a:ahLst/>
          <a:cxnLst/>
          <a:rect l="0" t="0" r="0" b="0"/>
          <a:pathLst>
            <a:path>
              <a:moveTo>
                <a:pt x="2010209" y="6100929"/>
              </a:moveTo>
              <a:arcTo wR="3158534" hR="3158534" stAng="6679149" swAng="125457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388F3A-63F6-492A-BCBB-F3579308CEF1}">
      <dsp:nvSpPr>
        <dsp:cNvPr id="0" name=""/>
        <dsp:cNvSpPr/>
      </dsp:nvSpPr>
      <dsp:spPr>
        <a:xfrm>
          <a:off x="1423264" y="5145948"/>
          <a:ext cx="1749893" cy="908759"/>
        </a:xfrm>
        <a:prstGeom prst="roundRect">
          <a:avLst/>
        </a:prstGeom>
        <a:solidFill>
          <a:srgbClr val="00796B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Национальная экономика</a:t>
          </a:r>
          <a:endParaRPr lang="ru-RU" sz="1800" kern="1200" dirty="0"/>
        </a:p>
      </dsp:txBody>
      <dsp:txXfrm>
        <a:off x="1467626" y="5190310"/>
        <a:ext cx="1661169" cy="820035"/>
      </dsp:txXfrm>
    </dsp:sp>
    <dsp:sp modelId="{78D542A4-6661-49DC-A37A-693FBD139B75}">
      <dsp:nvSpPr>
        <dsp:cNvPr id="0" name=""/>
        <dsp:cNvSpPr/>
      </dsp:nvSpPr>
      <dsp:spPr>
        <a:xfrm>
          <a:off x="1439395" y="214577"/>
          <a:ext cx="6317068" cy="6317068"/>
        </a:xfrm>
        <a:custGeom>
          <a:avLst/>
          <a:gdLst/>
          <a:ahLst/>
          <a:cxnLst/>
          <a:rect l="0" t="0" r="0" b="0"/>
          <a:pathLst>
            <a:path>
              <a:moveTo>
                <a:pt x="538024" y="4921844"/>
              </a:moveTo>
              <a:arcTo wR="3158534" hR="3158534" stAng="8763831" swAng="123322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EF17E1-4238-4318-B44D-AE252708C8AD}">
      <dsp:nvSpPr>
        <dsp:cNvPr id="0" name=""/>
        <dsp:cNvSpPr/>
      </dsp:nvSpPr>
      <dsp:spPr>
        <a:xfrm>
          <a:off x="790620" y="3184208"/>
          <a:ext cx="1398091" cy="908759"/>
        </a:xfrm>
        <a:prstGeom prst="roundRect">
          <a:avLst/>
        </a:prstGeom>
        <a:solidFill>
          <a:srgbClr val="00796B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Физическая культура и спорт</a:t>
          </a:r>
          <a:endParaRPr lang="ru-RU" sz="1800" kern="1200" dirty="0"/>
        </a:p>
      </dsp:txBody>
      <dsp:txXfrm>
        <a:off x="834982" y="3228570"/>
        <a:ext cx="1309367" cy="820035"/>
      </dsp:txXfrm>
    </dsp:sp>
    <dsp:sp modelId="{3163AC8B-2727-4EFB-83FC-B029303DFE41}">
      <dsp:nvSpPr>
        <dsp:cNvPr id="0" name=""/>
        <dsp:cNvSpPr/>
      </dsp:nvSpPr>
      <dsp:spPr>
        <a:xfrm>
          <a:off x="1478551" y="550854"/>
          <a:ext cx="6317068" cy="6317068"/>
        </a:xfrm>
        <a:custGeom>
          <a:avLst/>
          <a:gdLst/>
          <a:ahLst/>
          <a:cxnLst/>
          <a:rect l="0" t="0" r="0" b="0"/>
          <a:pathLst>
            <a:path>
              <a:moveTo>
                <a:pt x="45664" y="2623389"/>
              </a:moveTo>
              <a:arcTo wR="3158534" hR="3158534" stAng="11385275" swAng="108291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D39BC4-0E0F-4090-8F6C-66E83121B09F}">
      <dsp:nvSpPr>
        <dsp:cNvPr id="0" name=""/>
        <dsp:cNvSpPr/>
      </dsp:nvSpPr>
      <dsp:spPr>
        <a:xfrm>
          <a:off x="815727" y="1318443"/>
          <a:ext cx="2624105" cy="908759"/>
        </a:xfrm>
        <a:prstGeom prst="roundRect">
          <a:avLst/>
        </a:prstGeom>
        <a:solidFill>
          <a:srgbClr val="00796B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Общегосударственные вопросы</a:t>
          </a:r>
          <a:endParaRPr lang="ru-RU" sz="1800" kern="1200" dirty="0"/>
        </a:p>
      </dsp:txBody>
      <dsp:txXfrm>
        <a:off x="860089" y="1362805"/>
        <a:ext cx="2535381" cy="820035"/>
      </dsp:txXfrm>
    </dsp:sp>
    <dsp:sp modelId="{901AE520-3B36-4CB0-A0B3-5D31F6E31BC0}">
      <dsp:nvSpPr>
        <dsp:cNvPr id="0" name=""/>
        <dsp:cNvSpPr/>
      </dsp:nvSpPr>
      <dsp:spPr>
        <a:xfrm>
          <a:off x="1325876" y="647891"/>
          <a:ext cx="6317068" cy="6317068"/>
        </a:xfrm>
        <a:custGeom>
          <a:avLst/>
          <a:gdLst/>
          <a:ahLst/>
          <a:cxnLst/>
          <a:rect l="0" t="0" r="0" b="0"/>
          <a:pathLst>
            <a:path>
              <a:moveTo>
                <a:pt x="1219457" y="665279"/>
              </a:moveTo>
              <a:arcTo wR="3158534" hR="3158534" stAng="13927606" swAng="91733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7326A4-DF7D-418F-A024-EC120EDE5C7F}">
      <dsp:nvSpPr>
        <dsp:cNvPr id="0" name=""/>
        <dsp:cNvSpPr/>
      </dsp:nvSpPr>
      <dsp:spPr>
        <a:xfrm>
          <a:off x="2922" y="1438851"/>
          <a:ext cx="1757139" cy="7028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Педагоги дошкольного образования</a:t>
          </a:r>
          <a:endParaRPr lang="ru-RU" sz="1400" kern="1200" dirty="0"/>
        </a:p>
      </dsp:txBody>
      <dsp:txXfrm>
        <a:off x="2922" y="1438851"/>
        <a:ext cx="1757139" cy="702855"/>
      </dsp:txXfrm>
    </dsp:sp>
    <dsp:sp modelId="{A059D77D-7690-4E75-8B37-9BBCECEE5E50}">
      <dsp:nvSpPr>
        <dsp:cNvPr id="0" name=""/>
        <dsp:cNvSpPr/>
      </dsp:nvSpPr>
      <dsp:spPr>
        <a:xfrm>
          <a:off x="2922" y="2141706"/>
          <a:ext cx="1757139" cy="6148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42 914 рублей</a:t>
          </a:r>
          <a:endParaRPr lang="ru-RU" sz="1400" kern="1200" dirty="0"/>
        </a:p>
      </dsp:txBody>
      <dsp:txXfrm>
        <a:off x="2922" y="2141706"/>
        <a:ext cx="1757139" cy="614879"/>
      </dsp:txXfrm>
    </dsp:sp>
    <dsp:sp modelId="{1B7E30AC-C7F3-4ED6-8278-301086328E4E}">
      <dsp:nvSpPr>
        <dsp:cNvPr id="0" name=""/>
        <dsp:cNvSpPr/>
      </dsp:nvSpPr>
      <dsp:spPr>
        <a:xfrm>
          <a:off x="2006060" y="1438851"/>
          <a:ext cx="1757139" cy="7028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Педагоги общего образования</a:t>
          </a:r>
          <a:endParaRPr lang="ru-RU" sz="1400" kern="1200" dirty="0"/>
        </a:p>
      </dsp:txBody>
      <dsp:txXfrm>
        <a:off x="2006060" y="1438851"/>
        <a:ext cx="1757139" cy="702855"/>
      </dsp:txXfrm>
    </dsp:sp>
    <dsp:sp modelId="{0CCA20C5-43FB-447E-BF1B-137AECAF3CA8}">
      <dsp:nvSpPr>
        <dsp:cNvPr id="0" name=""/>
        <dsp:cNvSpPr/>
      </dsp:nvSpPr>
      <dsp:spPr>
        <a:xfrm>
          <a:off x="2006060" y="2141706"/>
          <a:ext cx="1757139" cy="6148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53 489 рублей</a:t>
          </a:r>
          <a:endParaRPr lang="ru-RU" sz="1400" kern="1200" dirty="0"/>
        </a:p>
      </dsp:txBody>
      <dsp:txXfrm>
        <a:off x="2006060" y="2141706"/>
        <a:ext cx="1757139" cy="614879"/>
      </dsp:txXfrm>
    </dsp:sp>
    <dsp:sp modelId="{BEACF625-CBC6-4B0E-B475-B68207A510E5}">
      <dsp:nvSpPr>
        <dsp:cNvPr id="0" name=""/>
        <dsp:cNvSpPr/>
      </dsp:nvSpPr>
      <dsp:spPr>
        <a:xfrm>
          <a:off x="4009199" y="1438851"/>
          <a:ext cx="1757139" cy="7028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Педагоги дополнительного образования</a:t>
          </a:r>
          <a:endParaRPr lang="ru-RU" sz="1400" kern="1200" dirty="0"/>
        </a:p>
      </dsp:txBody>
      <dsp:txXfrm>
        <a:off x="4009199" y="1438851"/>
        <a:ext cx="1757139" cy="702855"/>
      </dsp:txXfrm>
    </dsp:sp>
    <dsp:sp modelId="{FB159950-EA2D-48E6-BE55-9E63A715106E}">
      <dsp:nvSpPr>
        <dsp:cNvPr id="0" name=""/>
        <dsp:cNvSpPr/>
      </dsp:nvSpPr>
      <dsp:spPr>
        <a:xfrm>
          <a:off x="4009199" y="2141706"/>
          <a:ext cx="1757139" cy="6148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40 099 рублей</a:t>
          </a:r>
          <a:endParaRPr lang="ru-RU" sz="1400" kern="1200" dirty="0"/>
        </a:p>
      </dsp:txBody>
      <dsp:txXfrm>
        <a:off x="4009199" y="2141706"/>
        <a:ext cx="1757139" cy="614879"/>
      </dsp:txXfrm>
    </dsp:sp>
    <dsp:sp modelId="{833ED992-6CB1-4A69-9704-4EEC0B58DB80}">
      <dsp:nvSpPr>
        <dsp:cNvPr id="0" name=""/>
        <dsp:cNvSpPr/>
      </dsp:nvSpPr>
      <dsp:spPr>
        <a:xfrm>
          <a:off x="6012338" y="1438851"/>
          <a:ext cx="1757139" cy="7028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Работники учреждений культуры</a:t>
          </a:r>
          <a:endParaRPr lang="ru-RU" sz="1400" kern="1200" dirty="0"/>
        </a:p>
      </dsp:txBody>
      <dsp:txXfrm>
        <a:off x="6012338" y="1438851"/>
        <a:ext cx="1757139" cy="702855"/>
      </dsp:txXfrm>
    </dsp:sp>
    <dsp:sp modelId="{3E5ED2E0-F3E6-4029-915B-63FD5064F25D}">
      <dsp:nvSpPr>
        <dsp:cNvPr id="0" name=""/>
        <dsp:cNvSpPr/>
      </dsp:nvSpPr>
      <dsp:spPr>
        <a:xfrm>
          <a:off x="6012338" y="2141706"/>
          <a:ext cx="1757139" cy="6148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45 146 рублей</a:t>
          </a:r>
          <a:endParaRPr lang="ru-RU" sz="1400" kern="1200" dirty="0"/>
        </a:p>
      </dsp:txBody>
      <dsp:txXfrm>
        <a:off x="6012338" y="2141706"/>
        <a:ext cx="1757139" cy="6148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1280BF-D57D-42FA-878D-CB41FC83C96B}">
      <dsp:nvSpPr>
        <dsp:cNvPr id="0" name=""/>
        <dsp:cNvSpPr/>
      </dsp:nvSpPr>
      <dsp:spPr>
        <a:xfrm>
          <a:off x="255" y="168896"/>
          <a:ext cx="6750843" cy="19475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154432" rIns="270256" bIns="154432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Экономический эффект внедрения инициативного бюджетирования</a:t>
          </a:r>
          <a:endParaRPr lang="ru-RU" sz="3800" kern="1200" dirty="0"/>
        </a:p>
      </dsp:txBody>
      <dsp:txXfrm>
        <a:off x="255" y="168896"/>
        <a:ext cx="6750843" cy="1947554"/>
      </dsp:txXfrm>
    </dsp:sp>
    <dsp:sp modelId="{BF8A4771-C725-4CEA-A4D5-1126B9E5B99C}">
      <dsp:nvSpPr>
        <dsp:cNvPr id="0" name=""/>
        <dsp:cNvSpPr/>
      </dsp:nvSpPr>
      <dsp:spPr>
        <a:xfrm>
          <a:off x="255" y="2116450"/>
          <a:ext cx="6750843" cy="616732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692" tIns="202692" rIns="270256" bIns="304038" numCol="1" spcCol="1270" anchor="t" anchorCtr="0">
          <a:noAutofit/>
        </a:bodyPr>
        <a:lstStyle/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800" kern="1200" dirty="0" smtClean="0"/>
            <a:t>Повышение эффективности бюджетных средств</a:t>
          </a:r>
          <a:endParaRPr lang="ru-RU" sz="3800" kern="1200" dirty="0"/>
        </a:p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800" kern="1200" dirty="0" smtClean="0"/>
            <a:t>Повышение сохранности реализованных проектов</a:t>
          </a:r>
          <a:endParaRPr lang="ru-RU" sz="3800" kern="1200" dirty="0"/>
        </a:p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800" kern="1200" dirty="0" smtClean="0"/>
            <a:t>Привлечение дополнительного финансирования</a:t>
          </a:r>
          <a:endParaRPr lang="ru-RU" sz="3800" kern="1200" dirty="0"/>
        </a:p>
      </dsp:txBody>
      <dsp:txXfrm>
        <a:off x="255" y="2116450"/>
        <a:ext cx="6750843" cy="6167328"/>
      </dsp:txXfrm>
    </dsp:sp>
    <dsp:sp modelId="{1AC431EC-2A6C-4944-9E56-98C54C320E98}">
      <dsp:nvSpPr>
        <dsp:cNvPr id="0" name=""/>
        <dsp:cNvSpPr/>
      </dsp:nvSpPr>
      <dsp:spPr>
        <a:xfrm>
          <a:off x="7696217" y="168896"/>
          <a:ext cx="6933926" cy="19475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154432" rIns="270256" bIns="154432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Социальный эффект внедрения инициативного бюджетирования</a:t>
          </a:r>
          <a:endParaRPr lang="ru-RU" sz="3800" kern="1200" dirty="0"/>
        </a:p>
      </dsp:txBody>
      <dsp:txXfrm>
        <a:off x="7696217" y="168896"/>
        <a:ext cx="6933926" cy="1947554"/>
      </dsp:txXfrm>
    </dsp:sp>
    <dsp:sp modelId="{77542E7A-1042-43A9-93AE-70F802A2CD28}">
      <dsp:nvSpPr>
        <dsp:cNvPr id="0" name=""/>
        <dsp:cNvSpPr/>
      </dsp:nvSpPr>
      <dsp:spPr>
        <a:xfrm>
          <a:off x="7697939" y="2116450"/>
          <a:ext cx="6930483" cy="616732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692" tIns="202692" rIns="270256" bIns="304038" numCol="1" spcCol="1270" anchor="t" anchorCtr="0">
          <a:noAutofit/>
        </a:bodyPr>
        <a:lstStyle/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800" kern="1200" dirty="0" smtClean="0"/>
            <a:t>Рост вовлеченности граждан в бюджетный процесс</a:t>
          </a:r>
          <a:endParaRPr lang="ru-RU" sz="3800" kern="1200" dirty="0"/>
        </a:p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800" kern="1200" dirty="0" smtClean="0"/>
            <a:t>Повышение уровня доверия граждан к власти</a:t>
          </a:r>
          <a:endParaRPr lang="ru-RU" sz="3800" kern="1200" dirty="0"/>
        </a:p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800" kern="1200" dirty="0" smtClean="0"/>
            <a:t>Повышение бюджетной грамотности населения</a:t>
          </a:r>
          <a:endParaRPr lang="ru-RU" sz="3800" kern="1200" dirty="0"/>
        </a:p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800" kern="1200" dirty="0" smtClean="0"/>
            <a:t>Снижение негативных настроений граждан и активное участие в развитии населенных пунктов</a:t>
          </a:r>
          <a:endParaRPr lang="ru-RU" sz="3800" kern="1200" dirty="0"/>
        </a:p>
      </dsp:txBody>
      <dsp:txXfrm>
        <a:off x="7697939" y="2116450"/>
        <a:ext cx="6930483" cy="616732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3B621F-E201-4FE1-A544-1A6C3609EA61}">
      <dsp:nvSpPr>
        <dsp:cNvPr id="0" name=""/>
        <dsp:cNvSpPr/>
      </dsp:nvSpPr>
      <dsp:spPr>
        <a:xfrm>
          <a:off x="0" y="0"/>
          <a:ext cx="15159567" cy="331343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EADC13-9469-4B18-ADB5-7A470C5EF7C5}">
      <dsp:nvSpPr>
        <dsp:cNvPr id="0" name=""/>
        <dsp:cNvSpPr/>
      </dsp:nvSpPr>
      <dsp:spPr>
        <a:xfrm>
          <a:off x="459396" y="441790"/>
          <a:ext cx="1636870" cy="24298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5FC0FF-FA7F-46CC-B564-F2202C83B07C}">
      <dsp:nvSpPr>
        <dsp:cNvPr id="0" name=""/>
        <dsp:cNvSpPr/>
      </dsp:nvSpPr>
      <dsp:spPr>
        <a:xfrm rot="10800000">
          <a:off x="459396" y="3313430"/>
          <a:ext cx="1636870" cy="404974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Народный проект в сфере «Физическая культура и спорт»- 3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проекта на сумму 2,0 </a:t>
          </a:r>
          <a:r>
            <a:rPr lang="ru-RU" sz="1800" kern="1200" dirty="0" err="1" smtClean="0"/>
            <a:t>млн.руб</a:t>
          </a:r>
          <a:endParaRPr lang="ru-RU" sz="1800" kern="1200" dirty="0"/>
        </a:p>
      </dsp:txBody>
      <dsp:txXfrm rot="10800000">
        <a:off x="509735" y="3313430"/>
        <a:ext cx="1536192" cy="3999408"/>
      </dsp:txXfrm>
    </dsp:sp>
    <dsp:sp modelId="{FA54B168-7037-4BBE-8608-50673AC56D3D}">
      <dsp:nvSpPr>
        <dsp:cNvPr id="0" name=""/>
        <dsp:cNvSpPr/>
      </dsp:nvSpPr>
      <dsp:spPr>
        <a:xfrm>
          <a:off x="2259954" y="441790"/>
          <a:ext cx="1636870" cy="24298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D7185-5F5D-4A50-A670-6D03322E0E5E}">
      <dsp:nvSpPr>
        <dsp:cNvPr id="0" name=""/>
        <dsp:cNvSpPr/>
      </dsp:nvSpPr>
      <dsp:spPr>
        <a:xfrm rot="10800000">
          <a:off x="2259954" y="3313430"/>
          <a:ext cx="1636870" cy="404974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Народный проект в сфере «Агропромышленный комплекс»- 1 проект на сумму 1,0 </a:t>
          </a:r>
          <a:r>
            <a:rPr lang="ru-RU" sz="1800" kern="1200" dirty="0" err="1" smtClean="0"/>
            <a:t>млн.руб</a:t>
          </a: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 rot="10800000">
        <a:off x="2310293" y="3313430"/>
        <a:ext cx="1536192" cy="3999408"/>
      </dsp:txXfrm>
    </dsp:sp>
    <dsp:sp modelId="{3FE5DAC3-6394-4ACD-ADE7-5982BFF28B85}">
      <dsp:nvSpPr>
        <dsp:cNvPr id="0" name=""/>
        <dsp:cNvSpPr/>
      </dsp:nvSpPr>
      <dsp:spPr>
        <a:xfrm>
          <a:off x="4060511" y="441790"/>
          <a:ext cx="1636870" cy="24298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8AF626-2731-4C28-B325-2431156FE0EB}">
      <dsp:nvSpPr>
        <dsp:cNvPr id="0" name=""/>
        <dsp:cNvSpPr/>
      </dsp:nvSpPr>
      <dsp:spPr>
        <a:xfrm rot="10800000">
          <a:off x="4060511" y="3313430"/>
          <a:ext cx="1636870" cy="404974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Народный проект в сфере «ХВС»- 6 проектов на сумму 3,9 </a:t>
          </a:r>
          <a:r>
            <a:rPr lang="ru-RU" sz="1800" kern="1200" dirty="0" err="1" smtClean="0"/>
            <a:t>млн.руб</a:t>
          </a: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 rot="10800000">
        <a:off x="4110850" y="3313430"/>
        <a:ext cx="1536192" cy="3999408"/>
      </dsp:txXfrm>
    </dsp:sp>
    <dsp:sp modelId="{467B9A5D-64C1-4012-B28A-B905F2328510}">
      <dsp:nvSpPr>
        <dsp:cNvPr id="0" name=""/>
        <dsp:cNvSpPr/>
      </dsp:nvSpPr>
      <dsp:spPr>
        <a:xfrm>
          <a:off x="5861069" y="441790"/>
          <a:ext cx="1636870" cy="24298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D1772D-7F9C-49B2-AA84-8427B651BD83}">
      <dsp:nvSpPr>
        <dsp:cNvPr id="0" name=""/>
        <dsp:cNvSpPr/>
      </dsp:nvSpPr>
      <dsp:spPr>
        <a:xfrm rot="10800000">
          <a:off x="5861069" y="3313430"/>
          <a:ext cx="1636870" cy="404974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Народный проект в сфере «Культура»- 3 проекта на сумму 2,1 </a:t>
          </a:r>
          <a:r>
            <a:rPr lang="ru-RU" sz="1800" kern="1200" dirty="0" err="1" smtClean="0"/>
            <a:t>млн.руб</a:t>
          </a:r>
          <a:endParaRPr lang="ru-RU" sz="1800" kern="1200" dirty="0"/>
        </a:p>
      </dsp:txBody>
      <dsp:txXfrm rot="10800000">
        <a:off x="5911408" y="3313430"/>
        <a:ext cx="1536192" cy="3999408"/>
      </dsp:txXfrm>
    </dsp:sp>
    <dsp:sp modelId="{05133726-039E-4056-911C-EE0994A20D1B}">
      <dsp:nvSpPr>
        <dsp:cNvPr id="0" name=""/>
        <dsp:cNvSpPr/>
      </dsp:nvSpPr>
      <dsp:spPr>
        <a:xfrm>
          <a:off x="7661627" y="441790"/>
          <a:ext cx="1636870" cy="24298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C2B009-65B5-481E-933B-4311609620E0}">
      <dsp:nvSpPr>
        <dsp:cNvPr id="0" name=""/>
        <dsp:cNvSpPr/>
      </dsp:nvSpPr>
      <dsp:spPr>
        <a:xfrm rot="10800000">
          <a:off x="7661627" y="3313430"/>
          <a:ext cx="1636870" cy="404974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Народный проект в сфере «Дорожная деятельность» – 6 проектов на сумму 6,7 </a:t>
          </a:r>
          <a:r>
            <a:rPr lang="ru-RU" sz="1800" kern="1200" dirty="0" err="1" smtClean="0"/>
            <a:t>млн.руб</a:t>
          </a:r>
          <a:endParaRPr lang="ru-RU" sz="1800" kern="1200" dirty="0"/>
        </a:p>
      </dsp:txBody>
      <dsp:txXfrm rot="10800000">
        <a:off x="7711966" y="3313430"/>
        <a:ext cx="1536192" cy="3999408"/>
      </dsp:txXfrm>
    </dsp:sp>
    <dsp:sp modelId="{177FBB79-7C05-46EE-A8BA-2E5123113B92}">
      <dsp:nvSpPr>
        <dsp:cNvPr id="0" name=""/>
        <dsp:cNvSpPr/>
      </dsp:nvSpPr>
      <dsp:spPr>
        <a:xfrm>
          <a:off x="9462184" y="441790"/>
          <a:ext cx="1636870" cy="24298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A7B83D-3F34-42AB-BE5C-D45ED3532849}">
      <dsp:nvSpPr>
        <dsp:cNvPr id="0" name=""/>
        <dsp:cNvSpPr/>
      </dsp:nvSpPr>
      <dsp:spPr>
        <a:xfrm rot="10800000">
          <a:off x="9462184" y="3313430"/>
          <a:ext cx="1636870" cy="404974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Народный проект в сфере «Благоустройство»- 13 проектов на сумму 14,5 </a:t>
          </a:r>
          <a:r>
            <a:rPr lang="ru-RU" sz="1800" kern="1200" dirty="0" err="1" smtClean="0"/>
            <a:t>млн.руб</a:t>
          </a:r>
          <a:endParaRPr lang="ru-RU" sz="1800" kern="1200" dirty="0"/>
        </a:p>
      </dsp:txBody>
      <dsp:txXfrm rot="10800000">
        <a:off x="9512523" y="3313430"/>
        <a:ext cx="1536192" cy="3999408"/>
      </dsp:txXfrm>
    </dsp:sp>
    <dsp:sp modelId="{633D7424-9C2B-4FF8-A6A3-25B69D2BA13F}">
      <dsp:nvSpPr>
        <dsp:cNvPr id="0" name=""/>
        <dsp:cNvSpPr/>
      </dsp:nvSpPr>
      <dsp:spPr>
        <a:xfrm>
          <a:off x="11262742" y="441790"/>
          <a:ext cx="1636870" cy="24298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54E042-740D-4823-A1D6-7025A09B0223}">
      <dsp:nvSpPr>
        <dsp:cNvPr id="0" name=""/>
        <dsp:cNvSpPr/>
      </dsp:nvSpPr>
      <dsp:spPr>
        <a:xfrm rot="10800000">
          <a:off x="11262742" y="3313430"/>
          <a:ext cx="1636870" cy="404974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Народный проект в сфере «Образования» – 3 проекта на сумму 1,4 </a:t>
          </a:r>
          <a:r>
            <a:rPr lang="ru-RU" sz="1800" kern="1200" dirty="0" err="1" smtClean="0"/>
            <a:t>млн.руб</a:t>
          </a:r>
          <a:endParaRPr lang="ru-RU" sz="1800" kern="1200" dirty="0"/>
        </a:p>
      </dsp:txBody>
      <dsp:txXfrm rot="10800000">
        <a:off x="11313081" y="3313430"/>
        <a:ext cx="1536192" cy="3999408"/>
      </dsp:txXfrm>
    </dsp:sp>
    <dsp:sp modelId="{ED43378B-50D7-42DE-8BE9-17C3DE4624A3}">
      <dsp:nvSpPr>
        <dsp:cNvPr id="0" name=""/>
        <dsp:cNvSpPr/>
      </dsp:nvSpPr>
      <dsp:spPr>
        <a:xfrm>
          <a:off x="13063299" y="441790"/>
          <a:ext cx="1636870" cy="24298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DC38A5-23A4-4F77-9C64-EA570D8977D9}">
      <dsp:nvSpPr>
        <dsp:cNvPr id="0" name=""/>
        <dsp:cNvSpPr/>
      </dsp:nvSpPr>
      <dsp:spPr>
        <a:xfrm rot="10800000">
          <a:off x="13063299" y="3313430"/>
          <a:ext cx="1636870" cy="404974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Народный проект в сфере «Занятость» – 10 проектов на сумму 6,7 </a:t>
          </a:r>
          <a:r>
            <a:rPr lang="ru-RU" sz="1800" kern="1200" dirty="0" err="1" smtClean="0"/>
            <a:t>млн.руб</a:t>
          </a:r>
          <a:endParaRPr lang="ru-RU" sz="1800" kern="1200" dirty="0"/>
        </a:p>
      </dsp:txBody>
      <dsp:txXfrm rot="10800000">
        <a:off x="13113638" y="3313430"/>
        <a:ext cx="1536192" cy="39994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3B621F-E201-4FE1-A544-1A6C3609EA61}">
      <dsp:nvSpPr>
        <dsp:cNvPr id="0" name=""/>
        <dsp:cNvSpPr/>
      </dsp:nvSpPr>
      <dsp:spPr>
        <a:xfrm>
          <a:off x="0" y="0"/>
          <a:ext cx="16459199" cy="370332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EADC13-9469-4B18-ADB5-7A470C5EF7C5}">
      <dsp:nvSpPr>
        <dsp:cNvPr id="0" name=""/>
        <dsp:cNvSpPr/>
      </dsp:nvSpPr>
      <dsp:spPr>
        <a:xfrm>
          <a:off x="493997" y="493776"/>
          <a:ext cx="1898072" cy="27157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5FC0FF-FA7F-46CC-B564-F2202C83B07C}">
      <dsp:nvSpPr>
        <dsp:cNvPr id="0" name=""/>
        <dsp:cNvSpPr/>
      </dsp:nvSpPr>
      <dsp:spPr>
        <a:xfrm rot="10800000">
          <a:off x="493997" y="3703319"/>
          <a:ext cx="1898072" cy="452628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Народный проект в сфере «Охрана окружающей среды»- 1 проект на сумму 0,7 </a:t>
          </a:r>
          <a:r>
            <a:rPr lang="ru-RU" sz="1800" b="1" kern="1200" dirty="0" err="1" smtClean="0"/>
            <a:t>млн.руб</a:t>
          </a:r>
          <a:endParaRPr lang="ru-RU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-</a:t>
          </a:r>
          <a:r>
            <a:rPr lang="ru-RU" sz="1800" b="1" i="1" kern="1200" dirty="0" smtClean="0">
              <a:solidFill>
                <a:schemeClr val="bg1"/>
              </a:solidFill>
            </a:rPr>
            <a:t>ликвидация несанкционированной свалки СП Мещура</a:t>
          </a:r>
          <a:endParaRPr lang="ru-RU" sz="1800" b="1" i="1" kern="1200" dirty="0">
            <a:solidFill>
              <a:schemeClr val="bg1"/>
            </a:solidFill>
          </a:endParaRPr>
        </a:p>
      </dsp:txBody>
      <dsp:txXfrm rot="10800000">
        <a:off x="552369" y="3703319"/>
        <a:ext cx="1781328" cy="4467908"/>
      </dsp:txXfrm>
    </dsp:sp>
    <dsp:sp modelId="{3FE5DAC3-6394-4ACD-ADE7-5982BFF28B85}">
      <dsp:nvSpPr>
        <dsp:cNvPr id="0" name=""/>
        <dsp:cNvSpPr/>
      </dsp:nvSpPr>
      <dsp:spPr>
        <a:xfrm>
          <a:off x="2596046" y="467433"/>
          <a:ext cx="1869733" cy="27684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8AF626-2731-4C28-B325-2431156FE0EB}">
      <dsp:nvSpPr>
        <dsp:cNvPr id="0" name=""/>
        <dsp:cNvSpPr/>
      </dsp:nvSpPr>
      <dsp:spPr>
        <a:xfrm rot="10800000">
          <a:off x="2581877" y="3703319"/>
          <a:ext cx="1898072" cy="452628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Народный проект в сфере «ХВС»- 4 проекта на сумму 2,9 </a:t>
          </a:r>
          <a:r>
            <a:rPr lang="ru-RU" sz="1800" b="1" kern="1200" dirty="0" err="1" smtClean="0"/>
            <a:t>млн.руб</a:t>
          </a:r>
          <a:endParaRPr lang="ru-RU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-р</a:t>
          </a:r>
          <a:r>
            <a:rPr lang="ru-RU" sz="1800" b="1" i="1" kern="1200" dirty="0" smtClean="0"/>
            <a:t>емонт колодцев в д. Кони, в с. </a:t>
          </a:r>
          <a:r>
            <a:rPr lang="ru-RU" sz="1800" b="1" i="1" kern="1200" dirty="0" err="1" smtClean="0"/>
            <a:t>Туръя</a:t>
          </a:r>
          <a:r>
            <a:rPr lang="ru-RU" sz="1800" b="1" i="1" kern="1200" dirty="0" smtClean="0"/>
            <a:t>, в д. Ср. </a:t>
          </a:r>
          <a:r>
            <a:rPr lang="ru-RU" sz="1800" b="1" i="1" kern="1200" dirty="0" err="1" smtClean="0"/>
            <a:t>Отла</a:t>
          </a:r>
          <a:r>
            <a:rPr lang="ru-RU" sz="1800" b="1" i="1" kern="1200" dirty="0" smtClean="0"/>
            <a:t>, в д. </a:t>
          </a:r>
          <a:r>
            <a:rPr lang="ru-RU" sz="1800" b="1" i="1" kern="1200" dirty="0" err="1" smtClean="0"/>
            <a:t>Удора</a:t>
          </a:r>
          <a:endParaRPr lang="ru-RU" sz="1800" b="1" i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 rot="10800000">
        <a:off x="2640249" y="3703319"/>
        <a:ext cx="1781328" cy="4467908"/>
      </dsp:txXfrm>
    </dsp:sp>
    <dsp:sp modelId="{467B9A5D-64C1-4012-B28A-B905F2328510}">
      <dsp:nvSpPr>
        <dsp:cNvPr id="0" name=""/>
        <dsp:cNvSpPr/>
      </dsp:nvSpPr>
      <dsp:spPr>
        <a:xfrm>
          <a:off x="4669756" y="510993"/>
          <a:ext cx="1898072" cy="26813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D1772D-7F9C-49B2-AA84-8427B651BD83}">
      <dsp:nvSpPr>
        <dsp:cNvPr id="0" name=""/>
        <dsp:cNvSpPr/>
      </dsp:nvSpPr>
      <dsp:spPr>
        <a:xfrm rot="10800000">
          <a:off x="4669756" y="3703319"/>
          <a:ext cx="1898072" cy="452628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Народный проект в сфере «Культура»- 2 проекта на сумму 1,8 </a:t>
          </a:r>
          <a:r>
            <a:rPr lang="ru-RU" sz="1800" b="1" kern="1200" dirty="0" err="1" smtClean="0"/>
            <a:t>млн.руб</a:t>
          </a:r>
          <a:endParaRPr lang="ru-RU" sz="1800" b="1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-укрепление МТБ МБУ «Княжпогостский РИКМ»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-ремонт </a:t>
          </a:r>
          <a:r>
            <a:rPr lang="ru-RU" sz="1800" b="1" i="1" kern="1200" dirty="0" err="1" smtClean="0"/>
            <a:t>отмостки</a:t>
          </a:r>
          <a:r>
            <a:rPr lang="ru-RU" sz="1800" b="1" i="1" kern="1200" dirty="0" smtClean="0"/>
            <a:t> здания Досугового центра  </a:t>
          </a:r>
          <a:r>
            <a:rPr lang="ru-RU" sz="1800" b="1" i="1" kern="1200" dirty="0" err="1" smtClean="0"/>
            <a:t>пгт</a:t>
          </a:r>
          <a:r>
            <a:rPr lang="ru-RU" sz="1800" b="1" i="1" kern="1200" dirty="0" smtClean="0"/>
            <a:t>. </a:t>
          </a:r>
          <a:r>
            <a:rPr lang="ru-RU" sz="1800" b="1" i="1" kern="1200" dirty="0" err="1" smtClean="0"/>
            <a:t>Синдор</a:t>
          </a:r>
          <a:endParaRPr lang="ru-RU" sz="1800" b="1" i="1" kern="1200" dirty="0"/>
        </a:p>
      </dsp:txBody>
      <dsp:txXfrm rot="10800000">
        <a:off x="4728128" y="3703319"/>
        <a:ext cx="1781328" cy="4467908"/>
      </dsp:txXfrm>
    </dsp:sp>
    <dsp:sp modelId="{05133726-039E-4056-911C-EE0994A20D1B}">
      <dsp:nvSpPr>
        <dsp:cNvPr id="0" name=""/>
        <dsp:cNvSpPr/>
      </dsp:nvSpPr>
      <dsp:spPr>
        <a:xfrm>
          <a:off x="6715213" y="486090"/>
          <a:ext cx="1898072" cy="27157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C2B009-65B5-481E-933B-4311609620E0}">
      <dsp:nvSpPr>
        <dsp:cNvPr id="0" name=""/>
        <dsp:cNvSpPr/>
      </dsp:nvSpPr>
      <dsp:spPr>
        <a:xfrm rot="10800000">
          <a:off x="6757635" y="3703319"/>
          <a:ext cx="1898072" cy="452628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Народный проект в сфере «Дорожная деятельность» – 1 проект на сумму 2,2 </a:t>
          </a:r>
          <a:r>
            <a:rPr lang="ru-RU" sz="1800" b="1" kern="1200" dirty="0" err="1" smtClean="0"/>
            <a:t>млн.руб</a:t>
          </a:r>
          <a:endParaRPr lang="ru-RU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-ремонт автобусной остановки в с. Шошка</a:t>
          </a:r>
          <a:endParaRPr lang="ru-RU" sz="1800" b="1" i="1" kern="1200" dirty="0"/>
        </a:p>
      </dsp:txBody>
      <dsp:txXfrm rot="10800000">
        <a:off x="6816007" y="3703319"/>
        <a:ext cx="1781328" cy="4467908"/>
      </dsp:txXfrm>
    </dsp:sp>
    <dsp:sp modelId="{177FBB79-7C05-46EE-A8BA-2E5123113B92}">
      <dsp:nvSpPr>
        <dsp:cNvPr id="0" name=""/>
        <dsp:cNvSpPr/>
      </dsp:nvSpPr>
      <dsp:spPr>
        <a:xfrm>
          <a:off x="9019093" y="493776"/>
          <a:ext cx="1898072" cy="27157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A7B83D-3F34-42AB-BE5C-D45ED3532849}">
      <dsp:nvSpPr>
        <dsp:cNvPr id="0" name=""/>
        <dsp:cNvSpPr/>
      </dsp:nvSpPr>
      <dsp:spPr>
        <a:xfrm rot="10800000">
          <a:off x="8845514" y="3703319"/>
          <a:ext cx="2245229" cy="452628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Народный проект в сфере «Благоустройство»- 4 проекта на сумму 7,8 </a:t>
          </a:r>
          <a:r>
            <a:rPr lang="ru-RU" sz="1800" b="1" kern="1200" dirty="0" err="1" smtClean="0"/>
            <a:t>млн.руб</a:t>
          </a:r>
          <a:endParaRPr lang="ru-RU" sz="1800" b="1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-обустройство контейнерных площадок  СП Тракт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-благоустройство кладбища в д. В. </a:t>
          </a:r>
          <a:r>
            <a:rPr lang="ru-RU" sz="1600" b="1" kern="1200" dirty="0" err="1" smtClean="0"/>
            <a:t>Отла</a:t>
          </a:r>
          <a:endParaRPr lang="ru-RU" sz="1600" b="1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-модернизация освещения СП Мещура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-установка уличного тренажерного комплекса ГП Емва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/>
        </a:p>
      </dsp:txBody>
      <dsp:txXfrm rot="10800000">
        <a:off x="8914563" y="3703319"/>
        <a:ext cx="2107131" cy="4457231"/>
      </dsp:txXfrm>
    </dsp:sp>
    <dsp:sp modelId="{633D7424-9C2B-4FF8-A6A3-25B69D2BA13F}">
      <dsp:nvSpPr>
        <dsp:cNvPr id="0" name=""/>
        <dsp:cNvSpPr/>
      </dsp:nvSpPr>
      <dsp:spPr>
        <a:xfrm>
          <a:off x="11510237" y="495224"/>
          <a:ext cx="1898072" cy="27157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54E042-740D-4823-A1D6-7025A09B0223}">
      <dsp:nvSpPr>
        <dsp:cNvPr id="0" name=""/>
        <dsp:cNvSpPr/>
      </dsp:nvSpPr>
      <dsp:spPr>
        <a:xfrm rot="10800000">
          <a:off x="11297880" y="3709113"/>
          <a:ext cx="2357443" cy="452048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Народный проект в сфере «Образование» – 3 проекта на сумму 1,9 </a:t>
          </a:r>
          <a:r>
            <a:rPr lang="ru-RU" sz="1800" b="1" kern="1200" dirty="0" err="1" smtClean="0"/>
            <a:t>млн.руб</a:t>
          </a:r>
          <a:endParaRPr lang="ru-RU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-интерактивный тир МБОУ «СОШ им. </a:t>
          </a:r>
          <a:r>
            <a:rPr lang="ru-RU" sz="1800" b="1" i="1" kern="1200" dirty="0" err="1" smtClean="0"/>
            <a:t>А.Ларионова</a:t>
          </a:r>
          <a:r>
            <a:rPr lang="ru-RU" sz="1800" b="1" i="1" kern="1200" dirty="0" smtClean="0"/>
            <a:t>»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- Ремонт кровли в школа </a:t>
          </a:r>
          <a:r>
            <a:rPr lang="ru-RU" sz="1800" b="1" i="1" kern="1200" dirty="0" err="1" smtClean="0"/>
            <a:t>пст</a:t>
          </a:r>
          <a:r>
            <a:rPr lang="ru-RU" sz="1800" b="1" i="1" kern="1200" dirty="0" smtClean="0"/>
            <a:t>. </a:t>
          </a:r>
          <a:r>
            <a:rPr lang="ru-RU" sz="1800" b="1" i="1" kern="1200" dirty="0" err="1" smtClean="0"/>
            <a:t>Иоссер</a:t>
          </a:r>
          <a:endParaRPr lang="ru-RU" sz="1800" b="1" i="1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-частичная замена труд отопления НШ-ДС Емва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i="1" kern="1200" dirty="0"/>
        </a:p>
      </dsp:txBody>
      <dsp:txXfrm rot="10800000">
        <a:off x="11370380" y="3709113"/>
        <a:ext cx="2212443" cy="4447986"/>
      </dsp:txXfrm>
    </dsp:sp>
    <dsp:sp modelId="{ED43378B-50D7-42DE-8BE9-17C3DE4624A3}">
      <dsp:nvSpPr>
        <dsp:cNvPr id="0" name=""/>
        <dsp:cNvSpPr/>
      </dsp:nvSpPr>
      <dsp:spPr>
        <a:xfrm>
          <a:off x="13947466" y="493776"/>
          <a:ext cx="1898072" cy="27157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DC38A5-23A4-4F77-9C64-EA570D8977D9}">
      <dsp:nvSpPr>
        <dsp:cNvPr id="0" name=""/>
        <dsp:cNvSpPr/>
      </dsp:nvSpPr>
      <dsp:spPr>
        <a:xfrm rot="10800000">
          <a:off x="13827802" y="3703319"/>
          <a:ext cx="2137399" cy="452628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Народный проект в сфере «Занятость» – 1 проект на сумму 0,9 </a:t>
          </a:r>
          <a:r>
            <a:rPr lang="ru-RU" sz="1800" b="1" kern="1200" dirty="0" err="1" smtClean="0"/>
            <a:t>млн.руб</a:t>
          </a:r>
          <a:endParaRPr lang="ru-RU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- </a:t>
          </a:r>
          <a:r>
            <a:rPr lang="ru-RU" sz="1800" b="1" i="1" kern="1200" dirty="0" smtClean="0"/>
            <a:t>Обустройство пожарного водоема  в д. В. </a:t>
          </a:r>
          <a:r>
            <a:rPr lang="ru-RU" sz="1800" b="1" i="1" kern="1200" dirty="0" err="1" smtClean="0"/>
            <a:t>Отла</a:t>
          </a:r>
          <a:endParaRPr lang="ru-RU" sz="1800" b="1" i="1" kern="1200" dirty="0"/>
        </a:p>
      </dsp:txBody>
      <dsp:txXfrm rot="10800000">
        <a:off x="13893534" y="3703319"/>
        <a:ext cx="2005935" cy="44605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3B621F-E201-4FE1-A544-1A6C3609EA61}">
      <dsp:nvSpPr>
        <dsp:cNvPr id="0" name=""/>
        <dsp:cNvSpPr/>
      </dsp:nvSpPr>
      <dsp:spPr>
        <a:xfrm>
          <a:off x="0" y="0"/>
          <a:ext cx="16459199" cy="370332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E5DAC3-6394-4ACD-ADE7-5982BFF28B85}">
      <dsp:nvSpPr>
        <dsp:cNvPr id="0" name=""/>
        <dsp:cNvSpPr/>
      </dsp:nvSpPr>
      <dsp:spPr>
        <a:xfrm>
          <a:off x="539208" y="467433"/>
          <a:ext cx="4264109" cy="27684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8AF626-2731-4C28-B325-2431156FE0EB}">
      <dsp:nvSpPr>
        <dsp:cNvPr id="0" name=""/>
        <dsp:cNvSpPr/>
      </dsp:nvSpPr>
      <dsp:spPr>
        <a:xfrm rot="10800000">
          <a:off x="506894" y="3703319"/>
          <a:ext cx="4328737" cy="452628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Городское поселение «Емва»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/>
        </a:p>
        <a:p>
          <a:pPr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-строительство «Парка семейного отдыха»</a:t>
          </a:r>
        </a:p>
        <a:p>
          <a:pPr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-обустройство тротуара по ул. Октябрьская - ул. Совхозная г. Емва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Сумма средств для реализации проекта- 5 млн. 092 </a:t>
          </a:r>
          <a:r>
            <a:rPr lang="ru-RU" sz="1800" b="1" kern="1200" dirty="0" err="1" smtClean="0"/>
            <a:t>тыс.рублей</a:t>
          </a:r>
          <a:endParaRPr lang="ru-RU" sz="1800" b="1" kern="1200" dirty="0"/>
        </a:p>
      </dsp:txBody>
      <dsp:txXfrm rot="10800000">
        <a:off x="640018" y="3703319"/>
        <a:ext cx="4062489" cy="4393156"/>
      </dsp:txXfrm>
    </dsp:sp>
    <dsp:sp modelId="{633D7424-9C2B-4FF8-A6A3-25B69D2BA13F}">
      <dsp:nvSpPr>
        <dsp:cNvPr id="0" name=""/>
        <dsp:cNvSpPr/>
      </dsp:nvSpPr>
      <dsp:spPr>
        <a:xfrm>
          <a:off x="5792326" y="495224"/>
          <a:ext cx="4328737" cy="27157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54E042-740D-4823-A1D6-7025A09B0223}">
      <dsp:nvSpPr>
        <dsp:cNvPr id="0" name=""/>
        <dsp:cNvSpPr/>
      </dsp:nvSpPr>
      <dsp:spPr>
        <a:xfrm rot="10800000">
          <a:off x="5308026" y="3709113"/>
          <a:ext cx="5376378" cy="452048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Городское поселение «</a:t>
          </a:r>
          <a:r>
            <a:rPr lang="ru-RU" sz="1800" b="1" kern="1200" dirty="0" err="1" smtClean="0"/>
            <a:t>Синдор</a:t>
          </a:r>
          <a:r>
            <a:rPr lang="ru-RU" sz="1800" b="1" kern="1200" dirty="0" smtClean="0"/>
            <a:t>»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i="1" kern="1200" dirty="0" smtClean="0"/>
        </a:p>
        <a:p>
          <a:pPr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-оборудование велодорожками «Парка отдыха»</a:t>
          </a:r>
        </a:p>
        <a:p>
          <a:pPr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i="1" kern="1200" dirty="0" smtClean="0"/>
        </a:p>
        <a:p>
          <a:pPr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i="1" kern="1200" dirty="0" smtClean="0"/>
        </a:p>
        <a:p>
          <a:pPr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Сумма средств для реализации проекта-700,0 </a:t>
          </a:r>
          <a:r>
            <a:rPr lang="ru-RU" sz="1800" b="1" i="1" kern="1200" dirty="0" err="1" smtClean="0"/>
            <a:t>тыс.рублей</a:t>
          </a:r>
          <a:endParaRPr lang="ru-RU" sz="1800" b="1" i="1" kern="1200" dirty="0" smtClean="0"/>
        </a:p>
        <a:p>
          <a:pPr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i="1" kern="1200" dirty="0"/>
        </a:p>
      </dsp:txBody>
      <dsp:txXfrm rot="10800000">
        <a:off x="5447047" y="3709113"/>
        <a:ext cx="5098336" cy="4381465"/>
      </dsp:txXfrm>
    </dsp:sp>
    <dsp:sp modelId="{ED43378B-50D7-42DE-8BE9-17C3DE4624A3}">
      <dsp:nvSpPr>
        <dsp:cNvPr id="0" name=""/>
        <dsp:cNvSpPr/>
      </dsp:nvSpPr>
      <dsp:spPr>
        <a:xfrm>
          <a:off x="11350662" y="493776"/>
          <a:ext cx="4328737" cy="27157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DC38A5-23A4-4F77-9C64-EA570D8977D9}">
      <dsp:nvSpPr>
        <dsp:cNvPr id="0" name=""/>
        <dsp:cNvSpPr/>
      </dsp:nvSpPr>
      <dsp:spPr>
        <a:xfrm rot="10800000">
          <a:off x="11077757" y="3703319"/>
          <a:ext cx="4874547" cy="452628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Сельское поселение «</a:t>
          </a:r>
          <a:r>
            <a:rPr lang="ru-RU" sz="1800" b="1" kern="1200" dirty="0" err="1" smtClean="0"/>
            <a:t>Чиньяворык</a:t>
          </a:r>
          <a:r>
            <a:rPr lang="ru-RU" sz="1800" b="1" kern="1200" dirty="0" smtClean="0"/>
            <a:t>»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- монтаж детского оборудования на общественной территории "Березовая роща" 1-ый этап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/>
        </a:p>
        <a:p>
          <a:pPr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Сумма средств для реализации проекта- 260,7 </a:t>
          </a:r>
          <a:r>
            <a:rPr lang="ru-RU" sz="1800" b="1" kern="1200" dirty="0" err="1" smtClean="0"/>
            <a:t>тыс.рублей</a:t>
          </a:r>
          <a:endParaRPr lang="ru-RU" sz="1800" b="1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i="1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i="1" kern="1200" dirty="0"/>
        </a:p>
      </dsp:txBody>
      <dsp:txXfrm rot="10800000">
        <a:off x="11216956" y="3703319"/>
        <a:ext cx="4596149" cy="438708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E9DF3F-3C6A-422E-8806-4DA131C0236A}">
      <dsp:nvSpPr>
        <dsp:cNvPr id="0" name=""/>
        <dsp:cNvSpPr/>
      </dsp:nvSpPr>
      <dsp:spPr>
        <a:xfrm>
          <a:off x="0" y="2069457"/>
          <a:ext cx="90677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9C30D5-59EF-423C-98D5-AE76939E57E7}">
      <dsp:nvSpPr>
        <dsp:cNvPr id="0" name=""/>
        <dsp:cNvSpPr/>
      </dsp:nvSpPr>
      <dsp:spPr>
        <a:xfrm>
          <a:off x="453390" y="1803777"/>
          <a:ext cx="6347460" cy="53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9919" tIns="0" rIns="23991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Размещение информации</a:t>
          </a:r>
          <a:endParaRPr lang="ru-RU" sz="1800" kern="1200" dirty="0"/>
        </a:p>
      </dsp:txBody>
      <dsp:txXfrm>
        <a:off x="479329" y="1829716"/>
        <a:ext cx="6295582" cy="479482"/>
      </dsp:txXfrm>
    </dsp:sp>
    <dsp:sp modelId="{FD17CF5F-8F01-4A64-B53E-01B48465CD91}">
      <dsp:nvSpPr>
        <dsp:cNvPr id="0" name=""/>
        <dsp:cNvSpPr/>
      </dsp:nvSpPr>
      <dsp:spPr>
        <a:xfrm>
          <a:off x="0" y="2885937"/>
          <a:ext cx="90677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FF50D4-5A52-4DC8-8CDF-A514D875CC0F}">
      <dsp:nvSpPr>
        <dsp:cNvPr id="0" name=""/>
        <dsp:cNvSpPr/>
      </dsp:nvSpPr>
      <dsp:spPr>
        <a:xfrm>
          <a:off x="453390" y="2620258"/>
          <a:ext cx="6347460" cy="531360"/>
        </a:xfrm>
        <a:prstGeom prst="round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9919" tIns="0" rIns="23991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Размещение электронных брошюр, «Бюджет для граждан»</a:t>
          </a:r>
          <a:endParaRPr lang="ru-RU" sz="1800" kern="1200" dirty="0"/>
        </a:p>
      </dsp:txBody>
      <dsp:txXfrm>
        <a:off x="479329" y="2646197"/>
        <a:ext cx="6295582" cy="479482"/>
      </dsp:txXfrm>
    </dsp:sp>
    <dsp:sp modelId="{0885941D-F841-440C-91DB-AE5A5F8C3A5A}">
      <dsp:nvSpPr>
        <dsp:cNvPr id="0" name=""/>
        <dsp:cNvSpPr/>
      </dsp:nvSpPr>
      <dsp:spPr>
        <a:xfrm>
          <a:off x="0" y="3702418"/>
          <a:ext cx="90677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803C5-5669-491F-A564-E3788F44FF87}">
      <dsp:nvSpPr>
        <dsp:cNvPr id="0" name=""/>
        <dsp:cNvSpPr/>
      </dsp:nvSpPr>
      <dsp:spPr>
        <a:xfrm>
          <a:off x="453390" y="3436738"/>
          <a:ext cx="6347460" cy="531360"/>
        </a:xfrm>
        <a:prstGeom prst="roundRec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9919" tIns="0" rIns="23991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Заседания общественного совета</a:t>
          </a:r>
          <a:endParaRPr lang="ru-RU" sz="1800" kern="1200" dirty="0"/>
        </a:p>
      </dsp:txBody>
      <dsp:txXfrm>
        <a:off x="479329" y="3462677"/>
        <a:ext cx="6295582" cy="479482"/>
      </dsp:txXfrm>
    </dsp:sp>
    <dsp:sp modelId="{78ED3BB3-22E9-4D2E-A1C9-E780865E4DA3}">
      <dsp:nvSpPr>
        <dsp:cNvPr id="0" name=""/>
        <dsp:cNvSpPr/>
      </dsp:nvSpPr>
      <dsp:spPr>
        <a:xfrm>
          <a:off x="0" y="4518898"/>
          <a:ext cx="90677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F14F47-9169-4516-8E3E-6F75F7EA6CFA}">
      <dsp:nvSpPr>
        <dsp:cNvPr id="0" name=""/>
        <dsp:cNvSpPr/>
      </dsp:nvSpPr>
      <dsp:spPr>
        <a:xfrm>
          <a:off x="453390" y="4253218"/>
          <a:ext cx="6347460" cy="531360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9919" tIns="0" rIns="23991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Публичные слушания</a:t>
          </a:r>
          <a:endParaRPr lang="ru-RU" sz="1800" kern="1200" dirty="0"/>
        </a:p>
      </dsp:txBody>
      <dsp:txXfrm>
        <a:off x="479329" y="4279157"/>
        <a:ext cx="6295582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0.21212</cdr:x>
      <cdr:y>0.13061</cdr:y>
    </cdr:from>
    <cdr:to>
      <cdr:x>0.32727</cdr:x>
      <cdr:y>0.18503</cdr:y>
    </cdr:to>
    <cdr:cxnSp macro="">
      <cdr:nvCxnSpPr>
        <cdr:cNvPr id="3" name="Прямая со стрелкой 2"/>
        <cdr:cNvCxnSpPr/>
      </cdr:nvCxnSpPr>
      <cdr:spPr>
        <a:xfrm xmlns:a="http://schemas.openxmlformats.org/drawingml/2006/main" flipV="1">
          <a:off x="2667000" y="914400"/>
          <a:ext cx="1447800" cy="38100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0.38182</cdr:x>
      <cdr:y>0.13061</cdr:y>
    </cdr:from>
    <cdr:to>
      <cdr:x>0.46061</cdr:x>
      <cdr:y>0.16326</cdr:y>
    </cdr:to>
    <cdr:cxnSp macro="">
      <cdr:nvCxnSpPr>
        <cdr:cNvPr id="5" name="Прямая со стрелкой 4"/>
        <cdr:cNvCxnSpPr/>
      </cdr:nvCxnSpPr>
      <cdr:spPr>
        <a:xfrm xmlns:a="http://schemas.openxmlformats.org/drawingml/2006/main" flipV="1">
          <a:off x="4800600" y="914400"/>
          <a:ext cx="990600" cy="22860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0.53333</cdr:x>
      <cdr:y>0.1415</cdr:y>
    </cdr:from>
    <cdr:to>
      <cdr:x>0.6</cdr:x>
      <cdr:y>0.16326</cdr:y>
    </cdr:to>
    <cdr:cxnSp macro="">
      <cdr:nvCxnSpPr>
        <cdr:cNvPr id="7" name="Прямая со стрелкой 6"/>
        <cdr:cNvCxnSpPr/>
      </cdr:nvCxnSpPr>
      <cdr:spPr>
        <a:xfrm xmlns:a="http://schemas.openxmlformats.org/drawingml/2006/main" flipV="1">
          <a:off x="6705600" y="990600"/>
          <a:ext cx="838200" cy="15240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0.67879</cdr:x>
      <cdr:y>0.1415</cdr:y>
    </cdr:from>
    <cdr:to>
      <cdr:x>0.75152</cdr:x>
      <cdr:y>0.16326</cdr:y>
    </cdr:to>
    <cdr:cxnSp macro="">
      <cdr:nvCxnSpPr>
        <cdr:cNvPr id="9" name="Прямая со стрелкой 8"/>
        <cdr:cNvCxnSpPr/>
      </cdr:nvCxnSpPr>
      <cdr:spPr>
        <a:xfrm xmlns:a="http://schemas.openxmlformats.org/drawingml/2006/main" flipV="1">
          <a:off x="8534400" y="990600"/>
          <a:ext cx="914400" cy="15240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0.15758</cdr:x>
      <cdr:y>0.05442</cdr:y>
    </cdr:from>
    <cdr:to>
      <cdr:x>0.2303</cdr:x>
      <cdr:y>0.18503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981200" y="3810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0.25455</cdr:x>
      <cdr:y>0.17415</cdr:y>
    </cdr:from>
    <cdr:to>
      <cdr:x>0.29697</cdr:x>
      <cdr:y>0.25034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3200400" y="1219200"/>
          <a:ext cx="533400" cy="533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0.238</cdr:x>
      <cdr:y>0.05442</cdr:y>
    </cdr:from>
    <cdr:to>
      <cdr:x>0.31072</cdr:x>
      <cdr:y>0.18503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2992344" y="3810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0.24242</cdr:x>
      <cdr:y>0.09796</cdr:y>
    </cdr:from>
    <cdr:to>
      <cdr:x>0.30909</cdr:x>
      <cdr:y>0.15238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3048000" y="685800"/>
          <a:ext cx="8382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 smtClean="0"/>
            <a:t>13,5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0.39394</cdr:x>
      <cdr:y>0.07619</cdr:y>
    </cdr:from>
    <cdr:to>
      <cdr:x>0.44848</cdr:x>
      <cdr:y>0.13061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4953000" y="533400"/>
          <a:ext cx="6858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 smtClean="0"/>
            <a:t>20,</a:t>
          </a:r>
          <a:r>
            <a:rPr lang="ru-RU" sz="1800" dirty="0" smtClean="0"/>
            <a:t>8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0.53939</cdr:x>
      <cdr:y>0.08707</cdr:y>
    </cdr:from>
    <cdr:to>
      <cdr:x>0.58182</cdr:x>
      <cdr:y>0.13061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6781800" y="609600"/>
          <a:ext cx="533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 smtClean="0"/>
            <a:t>2,7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0.67879</cdr:x>
      <cdr:y>0.09796</cdr:y>
    </cdr:from>
    <cdr:to>
      <cdr:x>0.73333</cdr:x>
      <cdr:y>0.1415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8534400" y="685800"/>
          <a:ext cx="6858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 smtClean="0"/>
            <a:t>22,</a:t>
          </a:r>
          <a:r>
            <a:rPr lang="ru-RU" sz="1800" dirty="0" smtClean="0"/>
            <a:t>9</a:t>
          </a:r>
          <a:endParaRPr lang="ru-RU" sz="18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435100"/>
          </a:xfrm>
          <a:custGeom>
            <a:avLst/>
            <a:gdLst/>
            <a:ahLst/>
            <a:cxnLst/>
            <a:rect l="l" t="t" r="r" b="b"/>
            <a:pathLst>
              <a:path w="20104100" h="1435100">
                <a:moveTo>
                  <a:pt x="20104099" y="0"/>
                </a:moveTo>
                <a:lnTo>
                  <a:pt x="0" y="0"/>
                </a:lnTo>
                <a:lnTo>
                  <a:pt x="0" y="1434511"/>
                </a:lnTo>
                <a:lnTo>
                  <a:pt x="20104099" y="1434511"/>
                </a:lnTo>
                <a:lnTo>
                  <a:pt x="20104099" y="0"/>
                </a:lnTo>
                <a:close/>
              </a:path>
            </a:pathLst>
          </a:custGeom>
          <a:solidFill>
            <a:srgbClr val="2835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48897" y="332839"/>
            <a:ext cx="15606304" cy="628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50" b="1" i="0">
                <a:solidFill>
                  <a:schemeClr val="bg1"/>
                </a:solidFill>
                <a:latin typeface="Montserrat SemiBold"/>
                <a:cs typeface="Montserrat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1" i="0">
                <a:solidFill>
                  <a:srgbClr val="EBEEF0"/>
                </a:solidFill>
                <a:latin typeface="Montserrat SemiBold"/>
                <a:cs typeface="Montserrat SemiBold"/>
              </a:defRPr>
            </a:lvl1pPr>
          </a:lstStyle>
          <a:p>
            <a:pPr marL="381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chemeClr val="bg1"/>
                </a:solidFill>
                <a:latin typeface="Montserrat SemiBold"/>
                <a:cs typeface="Montserrat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950" b="0" i="0">
                <a:solidFill>
                  <a:srgbClr val="283592"/>
                </a:solidFill>
                <a:latin typeface="Montserrat Medium"/>
                <a:cs typeface="Montserrat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1" i="0">
                <a:solidFill>
                  <a:srgbClr val="EBEEF0"/>
                </a:solidFill>
                <a:latin typeface="Montserrat SemiBold"/>
                <a:cs typeface="Montserrat SemiBold"/>
              </a:defRPr>
            </a:lvl1pPr>
          </a:lstStyle>
          <a:p>
            <a:pPr marL="381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chemeClr val="bg1"/>
                </a:solidFill>
                <a:latin typeface="Montserrat SemiBold"/>
                <a:cs typeface="Montserrat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1" i="0">
                <a:solidFill>
                  <a:srgbClr val="EBEEF0"/>
                </a:solidFill>
                <a:latin typeface="Montserrat SemiBold"/>
                <a:cs typeface="Montserrat SemiBold"/>
              </a:defRPr>
            </a:lvl1pPr>
          </a:lstStyle>
          <a:p>
            <a:pPr marL="381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chemeClr val="bg1"/>
                </a:solidFill>
                <a:latin typeface="Montserrat SemiBold"/>
                <a:cs typeface="Montserrat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1" i="0">
                <a:solidFill>
                  <a:srgbClr val="EBEEF0"/>
                </a:solidFill>
                <a:latin typeface="Montserrat SemiBold"/>
                <a:cs typeface="Montserrat SemiBold"/>
              </a:defRPr>
            </a:lvl1pPr>
          </a:lstStyle>
          <a:p>
            <a:pPr marL="381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1" i="0">
                <a:solidFill>
                  <a:srgbClr val="EBEEF0"/>
                </a:solidFill>
                <a:latin typeface="Montserrat SemiBold"/>
                <a:cs typeface="Montserrat SemiBold"/>
              </a:defRPr>
            </a:lvl1pPr>
          </a:lstStyle>
          <a:p>
            <a:pPr marL="381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22838" y="3805876"/>
            <a:ext cx="6858423" cy="1533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chemeClr val="bg1"/>
                </a:solidFill>
                <a:latin typeface="Montserrat SemiBold"/>
                <a:cs typeface="Montserrat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19739" y="2443888"/>
            <a:ext cx="15264621" cy="72631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0" i="0">
                <a:solidFill>
                  <a:srgbClr val="283592"/>
                </a:solidFill>
                <a:latin typeface="Montserrat Medium"/>
                <a:cs typeface="Montserrat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598363" y="10675865"/>
            <a:ext cx="271780" cy="408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1" i="0">
                <a:solidFill>
                  <a:srgbClr val="EBEEF0"/>
                </a:solidFill>
                <a:latin typeface="Montserrat SemiBold"/>
                <a:cs typeface="Montserrat SemiBold"/>
              </a:defRPr>
            </a:lvl1pPr>
          </a:lstStyle>
          <a:p>
            <a:pPr marL="381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0" Type="http://schemas.openxmlformats.org/officeDocument/2006/relationships/diagramData" Target="../diagrams/data2.xml"/><Relationship Id="rId4" Type="http://schemas.openxmlformats.org/officeDocument/2006/relationships/image" Target="../media/image17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9.png"/><Relationship Id="rId7" Type="http://schemas.openxmlformats.org/officeDocument/2006/relationships/diagramData" Target="../diagrams/data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microsoft.com/office/2007/relationships/diagramDrawing" Target="../diagrams/drawing3.xml"/><Relationship Id="rId5" Type="http://schemas.openxmlformats.org/officeDocument/2006/relationships/chart" Target="../charts/chart8.xml"/><Relationship Id="rId10" Type="http://schemas.openxmlformats.org/officeDocument/2006/relationships/diagramColors" Target="../diagrams/colors3.xml"/><Relationship Id="rId4" Type="http://schemas.openxmlformats.org/officeDocument/2006/relationships/image" Target="../media/image20.png"/><Relationship Id="rId9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0.png"/><Relationship Id="rId9" Type="http://schemas.microsoft.com/office/2007/relationships/diagramDrawing" Target="../diagrams/drawing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20.png"/><Relationship Id="rId9" Type="http://schemas.microsoft.com/office/2007/relationships/diagramDrawing" Target="../diagrams/drawing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20.png"/><Relationship Id="rId9" Type="http://schemas.microsoft.com/office/2007/relationships/diagramDrawing" Target="../diagrams/drawing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20.png"/><Relationship Id="rId9" Type="http://schemas.microsoft.com/office/2007/relationships/diagramDrawing" Target="../diagrams/drawing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9.pn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13" Type="http://schemas.openxmlformats.org/officeDocument/2006/relationships/hyperlink" Target="https://vk.com/public131439759" TargetMode="Externa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8.xml"/><Relationship Id="rId12" Type="http://schemas.openxmlformats.org/officeDocument/2006/relationships/hyperlink" Target="https://bus.gov.ru/" TargetMode="External"/><Relationship Id="rId17" Type="http://schemas.openxmlformats.org/officeDocument/2006/relationships/hyperlink" Target="https://vk.com/away.php?to=https://t.me/amrKnayz&amp;cc_key=" TargetMode="External"/><Relationship Id="rId2" Type="http://schemas.openxmlformats.org/officeDocument/2006/relationships/image" Target="../media/image3.png"/><Relationship Id="rId16" Type="http://schemas.openxmlformats.org/officeDocument/2006/relationships/hyperlink" Target="https://vk.com/away.php?to=https://ok.ru/group/60477619896528&amp;cc_key=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11" Type="http://schemas.openxmlformats.org/officeDocument/2006/relationships/hyperlink" Target="http://www.budget.gov.ru/" TargetMode="External"/><Relationship Id="rId5" Type="http://schemas.openxmlformats.org/officeDocument/2006/relationships/diagramData" Target="../diagrams/data8.xml"/><Relationship Id="rId15" Type="http://schemas.openxmlformats.org/officeDocument/2006/relationships/hyperlink" Target="https://vk.com/knyazhpogostskie_vesti" TargetMode="External"/><Relationship Id="rId10" Type="http://schemas.openxmlformats.org/officeDocument/2006/relationships/hyperlink" Target="http://www.mrk11.ru/" TargetMode="External"/><Relationship Id="rId4" Type="http://schemas.openxmlformats.org/officeDocument/2006/relationships/image" Target="../media/image20.png"/><Relationship Id="rId9" Type="http://schemas.microsoft.com/office/2007/relationships/diagramDrawing" Target="../diagrams/drawing8.xml"/><Relationship Id="rId14" Type="http://schemas.openxmlformats.org/officeDocument/2006/relationships/hyperlink" Target="https://vk.com/amr_knyaz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rk11.ru/page/bjudzhet_mr_knyazhpogostskiy.resheniya_soveta_o_bjudzhete/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://www.mrk11.ru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public131439759" TargetMode="External"/><Relationship Id="rId5" Type="http://schemas.openxmlformats.org/officeDocument/2006/relationships/hyperlink" Target="mailto:fo@emvarkomi.ru" TargetMode="Externa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796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092506"/>
            <a:ext cx="20104099" cy="421604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65449" y="320675"/>
            <a:ext cx="14173200" cy="98302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749935" algn="ctr">
              <a:lnSpc>
                <a:spcPct val="100000"/>
              </a:lnSpc>
              <a:spcBef>
                <a:spcPts val="95"/>
              </a:spcBef>
            </a:pPr>
            <a:r>
              <a:rPr lang="ru-RU" spc="-5" dirty="0" smtClean="0"/>
              <a:t>БЮДЖЕТ</a:t>
            </a:r>
            <a:br>
              <a:rPr lang="ru-RU" spc="-5" dirty="0" smtClean="0"/>
            </a:br>
            <a:r>
              <a:rPr lang="ru-RU" spc="-5" dirty="0" smtClean="0"/>
              <a:t> ДЛЯ ГРАЖДАН   </a:t>
            </a:r>
            <a:br>
              <a:rPr lang="ru-RU" spc="-5" dirty="0" smtClean="0"/>
            </a:br>
            <a:r>
              <a:rPr lang="ru-RU" spc="-5" dirty="0" smtClean="0"/>
              <a:t>                </a:t>
            </a:r>
            <a:br>
              <a:rPr lang="ru-RU" spc="-5" dirty="0" smtClean="0"/>
            </a:br>
            <a:r>
              <a:rPr lang="ru-RU" spc="-5" dirty="0"/>
              <a:t>  </a:t>
            </a:r>
            <a:r>
              <a:rPr lang="ru-RU" sz="4000" spc="-5" dirty="0" smtClean="0"/>
              <a:t>ПО РЕШЕНИЮ </a:t>
            </a:r>
            <a:r>
              <a:rPr lang="ru-RU" sz="4000" spc="-5" dirty="0" smtClean="0"/>
              <a:t>СОВЕТА МР «КНЯЖПОГОСТСКИЙ» </a:t>
            </a:r>
            <a:br>
              <a:rPr lang="ru-RU" sz="4000" spc="-5" dirty="0" smtClean="0"/>
            </a:br>
            <a:r>
              <a:rPr lang="ru-RU" sz="4000" spc="-5" dirty="0" smtClean="0"/>
              <a:t>«О БЮДЖЕТЕ МУНИЦИПАЛЬНОГО РАЙОНА «КНЯЖПОГОСТСКИЙ»</a:t>
            </a:r>
            <a:br>
              <a:rPr lang="ru-RU" sz="4000" spc="-5" dirty="0" smtClean="0"/>
            </a:br>
            <a:r>
              <a:rPr lang="ru-RU" sz="4000" spc="-5" dirty="0" smtClean="0"/>
              <a:t> </a:t>
            </a:r>
            <a:r>
              <a:rPr lang="ru-RU" sz="4000" spc="-5" dirty="0"/>
              <a:t>НА 2023 ГОД </a:t>
            </a:r>
            <a:r>
              <a:rPr lang="ru-RU" sz="4000" spc="-5" dirty="0" smtClean="0"/>
              <a:t>И </a:t>
            </a:r>
            <a:r>
              <a:rPr lang="ru-RU" sz="4000" spc="-5" dirty="0"/>
              <a:t>ПЛАНОВЫЙ ПЕРИОД 2024 И 2025 ГОДОВ» </a:t>
            </a:r>
            <a:r>
              <a:rPr lang="ru-RU" sz="4000" spc="-5" dirty="0" smtClean="0"/>
              <a:t/>
            </a:r>
            <a:br>
              <a:rPr lang="ru-RU" sz="4000" spc="-5" dirty="0" smtClean="0"/>
            </a:br>
            <a:r>
              <a:rPr lang="ru-RU" sz="4000" spc="-5" dirty="0"/>
              <a:t/>
            </a:r>
            <a:br>
              <a:rPr lang="ru-RU" sz="4000" spc="-5" dirty="0"/>
            </a:br>
            <a:r>
              <a:rPr lang="ru-RU" sz="4000" spc="-5" dirty="0" smtClean="0"/>
              <a:t/>
            </a:r>
            <a:br>
              <a:rPr lang="ru-RU" sz="4000" spc="-5" dirty="0" smtClean="0"/>
            </a:br>
            <a:r>
              <a:rPr lang="ru-RU" sz="4000" spc="-5" dirty="0"/>
              <a:t/>
            </a:r>
            <a:br>
              <a:rPr lang="ru-RU" sz="4000" spc="-5" dirty="0"/>
            </a:br>
            <a:r>
              <a:rPr lang="ru-RU" sz="4000" spc="-5" dirty="0" smtClean="0"/>
              <a:t/>
            </a:r>
            <a:br>
              <a:rPr lang="ru-RU" sz="4000" spc="-5" dirty="0" smtClean="0"/>
            </a:br>
            <a:r>
              <a:rPr lang="ru-RU" sz="4000" spc="-5" dirty="0"/>
              <a:t/>
            </a:r>
            <a:br>
              <a:rPr lang="ru-RU" sz="4000" spc="-5" dirty="0"/>
            </a:br>
            <a:r>
              <a:rPr lang="ru-RU" sz="2000" spc="-5" dirty="0" smtClean="0"/>
              <a:t>Г. ЕМВА, </a:t>
            </a:r>
            <a:br>
              <a:rPr lang="ru-RU" sz="2000" spc="-5" dirty="0" smtClean="0"/>
            </a:br>
            <a:r>
              <a:rPr lang="ru-RU" sz="2000" spc="-5" dirty="0" smtClean="0"/>
              <a:t>2022 Г.</a:t>
            </a:r>
            <a:r>
              <a:rPr lang="ru-RU" sz="4000" spc="-5" dirty="0"/>
              <a:t/>
            </a:r>
            <a:br>
              <a:rPr lang="ru-RU" sz="4000" spc="-5" dirty="0"/>
            </a:br>
            <a:endParaRPr sz="4000" spc="-1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79" y="0"/>
            <a:ext cx="138430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20420" y="9774246"/>
            <a:ext cx="30861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9</a:t>
            </a:r>
            <a:endParaRPr sz="2950" dirty="0">
              <a:solidFill>
                <a:srgbClr val="004D40"/>
              </a:solidFill>
              <a:latin typeface="Montserrat SemiBold"/>
              <a:cs typeface="Montserrat Semi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84450" y="211464"/>
            <a:ext cx="159194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96B"/>
                </a:solidFill>
              </a:rPr>
              <a:t>ЗАДАЧИ И ОСНОВНЫЕ НАПРАВЛЕНИЯ БЮДЖЕТНОЙ ПОЛИТИКИ </a:t>
            </a:r>
            <a:r>
              <a:rPr lang="ru-RU" sz="2400" b="1" dirty="0" smtClean="0">
                <a:solidFill>
                  <a:srgbClr val="00796B"/>
                </a:solidFill>
              </a:rPr>
              <a:t>НА </a:t>
            </a:r>
            <a:r>
              <a:rPr lang="ru-RU" sz="2400" b="1" dirty="0">
                <a:solidFill>
                  <a:srgbClr val="00796B"/>
                </a:solidFill>
              </a:rPr>
              <a:t>2023 ГОД </a:t>
            </a:r>
            <a:endParaRPr lang="ru-RU" sz="2400" b="1" dirty="0" smtClean="0">
              <a:solidFill>
                <a:srgbClr val="00796B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796B"/>
                </a:solidFill>
              </a:rPr>
              <a:t>И </a:t>
            </a:r>
            <a:r>
              <a:rPr lang="ru-RU" sz="2400" b="1" dirty="0">
                <a:solidFill>
                  <a:srgbClr val="00796B"/>
                </a:solidFill>
              </a:rPr>
              <a:t>ПЛАНОВЫЙ ПЕРИОД 2024 И 2025 ГОДОВ</a:t>
            </a:r>
          </a:p>
          <a:p>
            <a:pPr algn="r"/>
            <a:r>
              <a:rPr lang="ru-RU" sz="2400" dirty="0" smtClean="0"/>
              <a:t>		</a:t>
            </a:r>
            <a:endParaRPr lang="ru-RU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705" y="73491"/>
            <a:ext cx="1322388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451850" y="673129"/>
            <a:ext cx="100520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rgbClr val="00796B"/>
                </a:solidFill>
              </a:rPr>
              <a:t>	</a:t>
            </a:r>
            <a:endParaRPr lang="ru-RU" dirty="0">
              <a:solidFill>
                <a:srgbClr val="00796B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946650" y="1669577"/>
            <a:ext cx="3276600" cy="177529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4D40"/>
                </a:solidFill>
              </a:rPr>
              <a:t>Соблюдение требований установленных Бюджетным кодексом РФ</a:t>
            </a:r>
            <a:endParaRPr lang="ru-RU" dirty="0">
              <a:solidFill>
                <a:srgbClr val="004D4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46650" y="3902075"/>
            <a:ext cx="3276600" cy="2895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4D40"/>
                </a:solidFill>
              </a:rPr>
              <a:t>Обеспечение </a:t>
            </a:r>
            <a:r>
              <a:rPr lang="ru-RU" sz="1600" dirty="0">
                <a:solidFill>
                  <a:srgbClr val="004D40"/>
                </a:solidFill>
              </a:rPr>
              <a:t>реализации майских</a:t>
            </a:r>
          </a:p>
          <a:p>
            <a:pPr algn="ctr"/>
            <a:r>
              <a:rPr lang="ru-RU" sz="1600" dirty="0">
                <a:solidFill>
                  <a:srgbClr val="004D40"/>
                </a:solidFill>
              </a:rPr>
              <a:t>указов Президента Российской</a:t>
            </a:r>
          </a:p>
          <a:p>
            <a:pPr algn="ctr"/>
            <a:r>
              <a:rPr lang="ru-RU" sz="1600" dirty="0">
                <a:solidFill>
                  <a:srgbClr val="004D40"/>
                </a:solidFill>
              </a:rPr>
              <a:t>Федерации в части повышения</a:t>
            </a:r>
          </a:p>
          <a:p>
            <a:pPr algn="ctr"/>
            <a:r>
              <a:rPr lang="ru-RU" sz="1600" dirty="0">
                <a:solidFill>
                  <a:srgbClr val="004D40"/>
                </a:solidFill>
              </a:rPr>
              <a:t>уровня заработной платы </a:t>
            </a:r>
            <a:r>
              <a:rPr lang="ru-RU" sz="1600" dirty="0" smtClean="0">
                <a:solidFill>
                  <a:srgbClr val="004D40"/>
                </a:solidFill>
              </a:rPr>
              <a:t>отдельных категорий </a:t>
            </a:r>
            <a:r>
              <a:rPr lang="ru-RU" sz="1600" dirty="0">
                <a:solidFill>
                  <a:srgbClr val="004D40"/>
                </a:solidFill>
              </a:rPr>
              <a:t>работников отраслей</a:t>
            </a:r>
          </a:p>
          <a:p>
            <a:pPr algn="ctr"/>
            <a:r>
              <a:rPr lang="ru-RU" sz="1600" dirty="0">
                <a:solidFill>
                  <a:srgbClr val="004D40"/>
                </a:solidFill>
              </a:rPr>
              <a:t>социальной сферы, а также</a:t>
            </a:r>
          </a:p>
          <a:p>
            <a:pPr algn="ctr"/>
            <a:r>
              <a:rPr lang="ru-RU" sz="1600" dirty="0">
                <a:solidFill>
                  <a:srgbClr val="004D40"/>
                </a:solidFill>
              </a:rPr>
              <a:t>реализация принятых на</a:t>
            </a:r>
          </a:p>
          <a:p>
            <a:pPr algn="ctr"/>
            <a:r>
              <a:rPr lang="ru-RU" sz="1600" dirty="0">
                <a:solidFill>
                  <a:srgbClr val="004D40"/>
                </a:solidFill>
              </a:rPr>
              <a:t>федеральном уровне решений </a:t>
            </a:r>
            <a:r>
              <a:rPr lang="ru-RU" sz="1600" dirty="0" smtClean="0">
                <a:solidFill>
                  <a:srgbClr val="004D40"/>
                </a:solidFill>
              </a:rPr>
              <a:t>по увеличению </a:t>
            </a:r>
            <a:r>
              <a:rPr lang="ru-RU" sz="1600" dirty="0">
                <a:solidFill>
                  <a:srgbClr val="004D40"/>
                </a:solidFill>
              </a:rPr>
              <a:t>размера МРОТ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50" y="7331075"/>
            <a:ext cx="32766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9774" y="1669578"/>
            <a:ext cx="3140075" cy="177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9774" y="4477846"/>
            <a:ext cx="3140074" cy="1503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8048" y="7391726"/>
            <a:ext cx="2971799" cy="2164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27504" y="7421738"/>
            <a:ext cx="311489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4D40"/>
                </a:solidFill>
              </a:rPr>
              <a:t>Повышение </a:t>
            </a:r>
            <a:r>
              <a:rPr lang="ru-RU" dirty="0">
                <a:solidFill>
                  <a:srgbClr val="004D40"/>
                </a:solidFill>
              </a:rPr>
              <a:t>экономичности и</a:t>
            </a:r>
          </a:p>
          <a:p>
            <a:pPr algn="ctr"/>
            <a:r>
              <a:rPr lang="ru-RU" dirty="0">
                <a:solidFill>
                  <a:srgbClr val="004D40"/>
                </a:solidFill>
              </a:rPr>
              <a:t>результативности </a:t>
            </a:r>
            <a:endParaRPr lang="ru-RU" dirty="0" smtClean="0">
              <a:solidFill>
                <a:srgbClr val="004D40"/>
              </a:solidFill>
            </a:endParaRPr>
          </a:p>
          <a:p>
            <a:pPr algn="ctr"/>
            <a:r>
              <a:rPr lang="ru-RU" dirty="0" smtClean="0">
                <a:solidFill>
                  <a:srgbClr val="004D40"/>
                </a:solidFill>
              </a:rPr>
              <a:t>использования</a:t>
            </a:r>
            <a:endParaRPr lang="ru-RU" dirty="0">
              <a:solidFill>
                <a:srgbClr val="004D40"/>
              </a:solidFill>
            </a:endParaRPr>
          </a:p>
          <a:p>
            <a:pPr algn="ctr"/>
            <a:r>
              <a:rPr lang="ru-RU" dirty="0">
                <a:solidFill>
                  <a:srgbClr val="004D40"/>
                </a:solidFill>
              </a:rPr>
              <a:t>бюджетных средств</a:t>
            </a:r>
            <a:r>
              <a:rPr lang="ru-RU" dirty="0" smtClean="0">
                <a:solidFill>
                  <a:srgbClr val="004D40"/>
                </a:solidFill>
              </a:rPr>
              <a:t>,</a:t>
            </a:r>
          </a:p>
          <a:p>
            <a:pPr algn="ctr"/>
            <a:r>
              <a:rPr lang="ru-RU" dirty="0" smtClean="0">
                <a:solidFill>
                  <a:srgbClr val="004D40"/>
                </a:solidFill>
              </a:rPr>
              <a:t> </a:t>
            </a:r>
            <a:r>
              <a:rPr lang="ru-RU" dirty="0">
                <a:solidFill>
                  <a:srgbClr val="004D40"/>
                </a:solidFill>
              </a:rPr>
              <a:t>сокращение</a:t>
            </a:r>
          </a:p>
          <a:p>
            <a:pPr algn="ctr"/>
            <a:r>
              <a:rPr lang="ru-RU" dirty="0">
                <a:solidFill>
                  <a:srgbClr val="004D40"/>
                </a:solidFill>
              </a:rPr>
              <a:t>неэффективных расходов,</a:t>
            </a:r>
          </a:p>
          <a:p>
            <a:pPr algn="ctr"/>
            <a:r>
              <a:rPr lang="ru-RU" dirty="0">
                <a:solidFill>
                  <a:srgbClr val="004D40"/>
                </a:solidFill>
              </a:rPr>
              <a:t>оптимизация расходов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338050" y="1840209"/>
            <a:ext cx="27267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4D40"/>
                </a:solidFill>
              </a:rPr>
              <a:t>Увеличение </a:t>
            </a:r>
            <a:r>
              <a:rPr lang="ru-RU" dirty="0">
                <a:solidFill>
                  <a:srgbClr val="004D40"/>
                </a:solidFill>
              </a:rPr>
              <a:t>поступлений </a:t>
            </a:r>
            <a:endParaRPr lang="ru-RU" dirty="0" smtClean="0">
              <a:solidFill>
                <a:srgbClr val="004D40"/>
              </a:solidFill>
            </a:endParaRPr>
          </a:p>
          <a:p>
            <a:pPr algn="ctr"/>
            <a:r>
              <a:rPr lang="ru-RU" dirty="0" smtClean="0">
                <a:solidFill>
                  <a:srgbClr val="004D40"/>
                </a:solidFill>
              </a:rPr>
              <a:t>налоговых и неналоговых</a:t>
            </a:r>
          </a:p>
          <a:p>
            <a:pPr algn="ctr"/>
            <a:r>
              <a:rPr lang="ru-RU" dirty="0" smtClean="0">
                <a:solidFill>
                  <a:srgbClr val="004D40"/>
                </a:solidFill>
              </a:rPr>
              <a:t>доходов </a:t>
            </a:r>
            <a:r>
              <a:rPr lang="ru-RU" dirty="0">
                <a:solidFill>
                  <a:srgbClr val="004D40"/>
                </a:solidFill>
              </a:rPr>
              <a:t>в местный</a:t>
            </a:r>
          </a:p>
          <a:p>
            <a:pPr algn="ctr"/>
            <a:r>
              <a:rPr lang="ru-RU" dirty="0">
                <a:solidFill>
                  <a:srgbClr val="004D40"/>
                </a:solidFill>
              </a:rPr>
              <a:t>бюджет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402670" y="4504503"/>
            <a:ext cx="26620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rgbClr val="004D40"/>
              </a:solidFill>
            </a:endParaRPr>
          </a:p>
          <a:p>
            <a:pPr algn="ctr"/>
            <a:r>
              <a:rPr lang="ru-RU" dirty="0" smtClean="0">
                <a:solidFill>
                  <a:srgbClr val="004D40"/>
                </a:solidFill>
              </a:rPr>
              <a:t>Сохранение </a:t>
            </a:r>
            <a:r>
              <a:rPr lang="ru-RU" dirty="0">
                <a:solidFill>
                  <a:srgbClr val="004D40"/>
                </a:solidFill>
              </a:rPr>
              <a:t>социальной</a:t>
            </a:r>
          </a:p>
          <a:p>
            <a:pPr algn="ctr"/>
            <a:r>
              <a:rPr lang="ru-RU" dirty="0">
                <a:solidFill>
                  <a:srgbClr val="004D40"/>
                </a:solidFill>
              </a:rPr>
              <a:t>направленности </a:t>
            </a:r>
            <a:r>
              <a:rPr lang="ru-RU" dirty="0" smtClean="0">
                <a:solidFill>
                  <a:srgbClr val="004D40"/>
                </a:solidFill>
              </a:rPr>
              <a:t>бюджета</a:t>
            </a:r>
          </a:p>
          <a:p>
            <a:pPr algn="ctr"/>
            <a:endParaRPr lang="ru-RU" dirty="0">
              <a:solidFill>
                <a:srgbClr val="004D4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402671" y="7007041"/>
            <a:ext cx="28694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rgbClr val="004D40"/>
              </a:solidFill>
            </a:endParaRPr>
          </a:p>
          <a:p>
            <a:pPr algn="ctr"/>
            <a:endParaRPr lang="ru-RU" dirty="0" smtClean="0">
              <a:solidFill>
                <a:srgbClr val="004D40"/>
              </a:solidFill>
            </a:endParaRPr>
          </a:p>
          <a:p>
            <a:pPr algn="ctr"/>
            <a:r>
              <a:rPr lang="ru-RU" dirty="0" smtClean="0">
                <a:solidFill>
                  <a:srgbClr val="004D40"/>
                </a:solidFill>
              </a:rPr>
              <a:t>Обеспечение </a:t>
            </a:r>
          </a:p>
          <a:p>
            <a:pPr algn="ctr"/>
            <a:r>
              <a:rPr lang="ru-RU" dirty="0" smtClean="0">
                <a:solidFill>
                  <a:srgbClr val="004D40"/>
                </a:solidFill>
              </a:rPr>
              <a:t>открытости и прозрачности бюджетного </a:t>
            </a:r>
            <a:r>
              <a:rPr lang="ru-RU" dirty="0">
                <a:solidFill>
                  <a:srgbClr val="004D40"/>
                </a:solidFill>
              </a:rPr>
              <a:t>процесса,</a:t>
            </a:r>
          </a:p>
          <a:p>
            <a:pPr algn="ctr"/>
            <a:r>
              <a:rPr lang="ru-RU" dirty="0">
                <a:solidFill>
                  <a:srgbClr val="004D40"/>
                </a:solidFill>
              </a:rPr>
              <a:t>деятельности органов местного</a:t>
            </a:r>
          </a:p>
          <a:p>
            <a:pPr algn="ctr"/>
            <a:r>
              <a:rPr lang="ru-RU" dirty="0" smtClean="0">
                <a:solidFill>
                  <a:srgbClr val="004D40"/>
                </a:solidFill>
              </a:rPr>
              <a:t>Самоуправления</a:t>
            </a:r>
          </a:p>
          <a:p>
            <a:pPr algn="ctr"/>
            <a:endParaRPr lang="ru-RU" dirty="0">
              <a:solidFill>
                <a:srgbClr val="004D40"/>
              </a:solidFill>
            </a:endParaRPr>
          </a:p>
        </p:txBody>
      </p:sp>
      <p:sp>
        <p:nvSpPr>
          <p:cNvPr id="15" name="Кольцо 14"/>
          <p:cNvSpPr/>
          <p:nvPr/>
        </p:nvSpPr>
        <p:spPr>
          <a:xfrm>
            <a:off x="8756650" y="3469715"/>
            <a:ext cx="3124200" cy="3048000"/>
          </a:xfrm>
          <a:prstGeom prst="donut">
            <a:avLst/>
          </a:prstGeom>
          <a:solidFill>
            <a:srgbClr val="0079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459059" y="4727892"/>
            <a:ext cx="1757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4D40"/>
                </a:solidFill>
              </a:rPr>
              <a:t>2023-2025</a:t>
            </a:r>
            <a:endParaRPr lang="ru-RU" sz="2800" b="1" dirty="0">
              <a:solidFill>
                <a:srgbClr val="004D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17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20420" y="9774246"/>
            <a:ext cx="473430" cy="910506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10</a:t>
            </a:r>
          </a:p>
          <a:p>
            <a:pPr marL="38100">
              <a:lnSpc>
                <a:spcPct val="100000"/>
              </a:lnSpc>
              <a:spcBef>
                <a:spcPts val="20"/>
              </a:spcBef>
            </a:pPr>
            <a:endParaRPr sz="2950" dirty="0">
              <a:solidFill>
                <a:srgbClr val="004D40"/>
              </a:solidFill>
              <a:latin typeface="Montserrat SemiBold"/>
              <a:cs typeface="Montserrat Semi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84450" y="211464"/>
            <a:ext cx="15919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/>
              <a:t>		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451850" y="673129"/>
            <a:ext cx="100520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rgbClr val="00796B"/>
                </a:solidFill>
              </a:rPr>
              <a:t>	</a:t>
            </a:r>
            <a:endParaRPr lang="ru-RU" dirty="0">
              <a:solidFill>
                <a:srgbClr val="00796B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422650" y="231821"/>
            <a:ext cx="14325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4D40"/>
                </a:solidFill>
              </a:rPr>
              <a:t>Основные характеристики бюджета муниципального района «Княжпогостский» за 2021-2025 годов</a:t>
            </a:r>
          </a:p>
          <a:p>
            <a:pPr algn="r"/>
            <a:r>
              <a:rPr lang="ru-RU" b="1" dirty="0" err="1" smtClean="0">
                <a:solidFill>
                  <a:srgbClr val="004D40"/>
                </a:solidFill>
              </a:rPr>
              <a:t>Ед.изм.млн.руб</a:t>
            </a:r>
            <a:r>
              <a:rPr lang="ru-RU" b="1" dirty="0" smtClean="0">
                <a:solidFill>
                  <a:srgbClr val="004D40"/>
                </a:solidFill>
              </a:rPr>
              <a:t>.</a:t>
            </a:r>
            <a:endParaRPr lang="ru-RU" b="1" dirty="0">
              <a:solidFill>
                <a:srgbClr val="004D4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650" y="231821"/>
            <a:ext cx="1039813" cy="103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5512212"/>
              </p:ext>
            </p:extLst>
          </p:nvPr>
        </p:nvGraphicFramePr>
        <p:xfrm>
          <a:off x="3420782" y="1463675"/>
          <a:ext cx="15081249" cy="8960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55954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908050" y="9774246"/>
            <a:ext cx="52098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dirty="0" smtClean="0">
                <a:latin typeface="Montserrat SemiBold"/>
                <a:cs typeface="Montserrat SemiBold"/>
              </a:rPr>
              <a:t>11</a:t>
            </a:r>
            <a:endParaRPr sz="2950" dirty="0">
              <a:latin typeface="Montserrat SemiBold"/>
              <a:cs typeface="Montserrat Semi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84450" y="211464"/>
            <a:ext cx="15919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/>
              <a:t>		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451850" y="673129"/>
            <a:ext cx="100520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rgbClr val="00796B"/>
                </a:solidFill>
              </a:rPr>
              <a:t>	</a:t>
            </a:r>
            <a:endParaRPr lang="ru-RU" dirty="0">
              <a:solidFill>
                <a:srgbClr val="00796B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650" y="313294"/>
            <a:ext cx="104298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87549" y="442296"/>
            <a:ext cx="1023299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4D40"/>
                </a:solidFill>
              </a:rPr>
              <a:t>Основные параметры доходов </a:t>
            </a:r>
          </a:p>
          <a:p>
            <a:pPr algn="ctr"/>
            <a:r>
              <a:rPr lang="ru-RU" sz="3200" b="1" dirty="0" smtClean="0">
                <a:solidFill>
                  <a:srgbClr val="004D40"/>
                </a:solidFill>
              </a:rPr>
              <a:t>бюджета муниципального района «Княжпогостский»</a:t>
            </a:r>
          </a:p>
          <a:p>
            <a:endParaRPr lang="ru-RU" sz="3200" b="1" dirty="0">
              <a:solidFill>
                <a:srgbClr val="004D40"/>
              </a:solidFill>
            </a:endParaRPr>
          </a:p>
          <a:p>
            <a:endParaRPr lang="ru-RU" sz="3200" b="1" dirty="0" smtClean="0">
              <a:solidFill>
                <a:srgbClr val="004D40"/>
              </a:solidFill>
            </a:endParaRPr>
          </a:p>
        </p:txBody>
      </p:sp>
      <p:sp>
        <p:nvSpPr>
          <p:cNvPr id="9" name="AutoShape 4" descr="http://900igr.net/up/datas/212229/00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1669577"/>
            <a:ext cx="13182600" cy="9011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1949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20420" y="9774246"/>
            <a:ext cx="47343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12</a:t>
            </a:r>
            <a:endParaRPr sz="2950" dirty="0">
              <a:latin typeface="Montserrat SemiBold"/>
              <a:cs typeface="Montserrat Semi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84450" y="211464"/>
            <a:ext cx="15919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/>
              <a:t>		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451850" y="673129"/>
            <a:ext cx="100520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rgbClr val="00796B"/>
                </a:solidFill>
              </a:rPr>
              <a:t>	</a:t>
            </a:r>
            <a:endParaRPr lang="ru-RU" dirty="0">
              <a:solidFill>
                <a:srgbClr val="00796B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650" y="313294"/>
            <a:ext cx="104298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94050" y="442296"/>
            <a:ext cx="1557035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4D40"/>
                </a:solidFill>
              </a:rPr>
              <a:t>Основные параметры доходов бюджета муниципального района «Княжпогостский»</a:t>
            </a:r>
          </a:p>
          <a:p>
            <a:endParaRPr lang="ru-RU" sz="3200" b="1" dirty="0">
              <a:solidFill>
                <a:srgbClr val="004D40"/>
              </a:solidFill>
            </a:endParaRPr>
          </a:p>
          <a:p>
            <a:endParaRPr lang="ru-RU" sz="3200" b="1" dirty="0" smtClean="0">
              <a:solidFill>
                <a:srgbClr val="004D40"/>
              </a:solidFill>
            </a:endParaRPr>
          </a:p>
          <a:p>
            <a:pPr algn="r"/>
            <a:r>
              <a:rPr lang="ru-RU" b="1" dirty="0" err="1" smtClean="0">
                <a:solidFill>
                  <a:srgbClr val="004D40"/>
                </a:solidFill>
              </a:rPr>
              <a:t>Ед.изм</a:t>
            </a:r>
            <a:r>
              <a:rPr lang="ru-RU" b="1" dirty="0" smtClean="0">
                <a:solidFill>
                  <a:srgbClr val="004D40"/>
                </a:solidFill>
              </a:rPr>
              <a:t>. </a:t>
            </a:r>
            <a:r>
              <a:rPr lang="ru-RU" b="1" dirty="0" err="1">
                <a:solidFill>
                  <a:srgbClr val="004D40"/>
                </a:solidFill>
              </a:rPr>
              <a:t>м</a:t>
            </a:r>
            <a:r>
              <a:rPr lang="ru-RU" b="1" dirty="0" err="1" smtClean="0">
                <a:solidFill>
                  <a:srgbClr val="004D40"/>
                </a:solidFill>
              </a:rPr>
              <a:t>лн.руб</a:t>
            </a:r>
            <a:endParaRPr lang="ru-RU" b="1" dirty="0">
              <a:solidFill>
                <a:srgbClr val="004D40"/>
              </a:solidFill>
            </a:endParaRP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6473387"/>
              </p:ext>
            </p:extLst>
          </p:nvPr>
        </p:nvGraphicFramePr>
        <p:xfrm>
          <a:off x="3927288" y="1708695"/>
          <a:ext cx="14547850" cy="8332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92427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20420" y="9774246"/>
            <a:ext cx="473430" cy="910506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1</a:t>
            </a:r>
            <a:r>
              <a:rPr lang="en-US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3</a:t>
            </a:r>
            <a:endParaRPr lang="ru-RU" sz="2950" b="1" spc="10" dirty="0" smtClean="0">
              <a:solidFill>
                <a:srgbClr val="004D40"/>
              </a:solidFill>
              <a:latin typeface="Montserrat SemiBold"/>
              <a:cs typeface="Montserrat SemiBold"/>
            </a:endParaRPr>
          </a:p>
          <a:p>
            <a:pPr marL="38100">
              <a:lnSpc>
                <a:spcPct val="100000"/>
              </a:lnSpc>
              <a:spcBef>
                <a:spcPts val="20"/>
              </a:spcBef>
            </a:pPr>
            <a:endParaRPr sz="2950" dirty="0">
              <a:latin typeface="Montserrat SemiBold"/>
              <a:cs typeface="Montserrat Semi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84450" y="211464"/>
            <a:ext cx="15919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/>
              <a:t>		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451850" y="673129"/>
            <a:ext cx="100520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rgbClr val="00796B"/>
                </a:solidFill>
              </a:rPr>
              <a:t>	</a:t>
            </a:r>
            <a:endParaRPr lang="ru-RU" dirty="0">
              <a:solidFill>
                <a:srgbClr val="00796B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650" y="313294"/>
            <a:ext cx="104298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94050" y="442296"/>
            <a:ext cx="1557035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4D40"/>
                </a:solidFill>
              </a:rPr>
              <a:t>Основные параметры доходов бюджета муниципального района «Княжпогостский»</a:t>
            </a:r>
          </a:p>
          <a:p>
            <a:endParaRPr lang="ru-RU" sz="3200" b="1" dirty="0">
              <a:solidFill>
                <a:srgbClr val="004D40"/>
              </a:solidFill>
            </a:endParaRPr>
          </a:p>
          <a:p>
            <a:endParaRPr lang="ru-RU" sz="3200" b="1" dirty="0" smtClean="0">
              <a:solidFill>
                <a:srgbClr val="004D40"/>
              </a:solidFill>
            </a:endParaRPr>
          </a:p>
          <a:p>
            <a:pPr algn="r"/>
            <a:r>
              <a:rPr lang="ru-RU" b="1" dirty="0" err="1" smtClean="0">
                <a:solidFill>
                  <a:srgbClr val="004D40"/>
                </a:solidFill>
              </a:rPr>
              <a:t>Ед.изм</a:t>
            </a:r>
            <a:r>
              <a:rPr lang="ru-RU" b="1" dirty="0" smtClean="0">
                <a:solidFill>
                  <a:srgbClr val="004D40"/>
                </a:solidFill>
              </a:rPr>
              <a:t>. </a:t>
            </a:r>
            <a:r>
              <a:rPr lang="ru-RU" b="1" dirty="0" err="1">
                <a:solidFill>
                  <a:srgbClr val="004D40"/>
                </a:solidFill>
              </a:rPr>
              <a:t>м</a:t>
            </a:r>
            <a:r>
              <a:rPr lang="ru-RU" b="1" dirty="0" err="1" smtClean="0">
                <a:solidFill>
                  <a:srgbClr val="004D40"/>
                </a:solidFill>
              </a:rPr>
              <a:t>лн.руб</a:t>
            </a:r>
            <a:endParaRPr lang="ru-RU" b="1" dirty="0">
              <a:solidFill>
                <a:srgbClr val="004D40"/>
              </a:solidFill>
            </a:endParaRPr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9254334"/>
              </p:ext>
            </p:extLst>
          </p:nvPr>
        </p:nvGraphicFramePr>
        <p:xfrm>
          <a:off x="4565650" y="2454275"/>
          <a:ext cx="12573000" cy="7000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40047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20420" y="9774246"/>
            <a:ext cx="54963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1</a:t>
            </a:r>
            <a:r>
              <a:rPr lang="en-US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4</a:t>
            </a:r>
            <a:endParaRPr sz="2950" dirty="0">
              <a:latin typeface="Montserrat SemiBold"/>
              <a:cs typeface="Montserrat Semi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84450" y="211464"/>
            <a:ext cx="15919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/>
              <a:t>		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451850" y="673129"/>
            <a:ext cx="100520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rgbClr val="00796B"/>
                </a:solidFill>
              </a:rPr>
              <a:t>	</a:t>
            </a:r>
            <a:endParaRPr lang="ru-RU" dirty="0">
              <a:solidFill>
                <a:srgbClr val="00796B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650" y="313294"/>
            <a:ext cx="104298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13250" y="442296"/>
            <a:ext cx="134874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4D40"/>
                </a:solidFill>
              </a:rPr>
              <a:t>Основные параметры доходов </a:t>
            </a:r>
          </a:p>
          <a:p>
            <a:pPr algn="ctr"/>
            <a:r>
              <a:rPr lang="ru-RU" sz="3200" b="1" dirty="0" smtClean="0">
                <a:solidFill>
                  <a:srgbClr val="004D40"/>
                </a:solidFill>
              </a:rPr>
              <a:t>бюджета муниципального района «Княжпогостский» </a:t>
            </a:r>
          </a:p>
          <a:p>
            <a:pPr algn="r"/>
            <a:r>
              <a:rPr lang="ru-RU" b="1" dirty="0" smtClean="0">
                <a:solidFill>
                  <a:srgbClr val="004D40"/>
                </a:solidFill>
              </a:rPr>
              <a:t>Ед. изм. </a:t>
            </a:r>
            <a:r>
              <a:rPr lang="ru-RU" b="1" dirty="0" err="1" smtClean="0">
                <a:solidFill>
                  <a:srgbClr val="004D40"/>
                </a:solidFill>
              </a:rPr>
              <a:t>Млн.руб</a:t>
            </a:r>
            <a:r>
              <a:rPr lang="ru-RU" b="1" dirty="0" smtClean="0">
                <a:solidFill>
                  <a:srgbClr val="004D40"/>
                </a:solidFill>
              </a:rPr>
              <a:t>.</a:t>
            </a:r>
            <a:endParaRPr lang="ru-RU" sz="3200" b="1" dirty="0" smtClean="0">
              <a:solidFill>
                <a:srgbClr val="004D40"/>
              </a:solidFill>
            </a:endParaRPr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9506687"/>
              </p:ext>
            </p:extLst>
          </p:nvPr>
        </p:nvGraphicFramePr>
        <p:xfrm>
          <a:off x="2584450" y="1914593"/>
          <a:ext cx="8962992" cy="8734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9142166"/>
              </p:ext>
            </p:extLst>
          </p:nvPr>
        </p:nvGraphicFramePr>
        <p:xfrm>
          <a:off x="9671050" y="2149475"/>
          <a:ext cx="10034587" cy="830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226363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20420" y="9774246"/>
            <a:ext cx="473430" cy="1364476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1</a:t>
            </a:r>
            <a:r>
              <a:rPr lang="en-US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5</a:t>
            </a:r>
          </a:p>
          <a:p>
            <a:pPr marL="38100">
              <a:lnSpc>
                <a:spcPct val="100000"/>
              </a:lnSpc>
              <a:spcBef>
                <a:spcPts val="20"/>
              </a:spcBef>
            </a:pPr>
            <a:endParaRPr lang="en-US" sz="2950" b="1" spc="10" dirty="0">
              <a:solidFill>
                <a:srgbClr val="004D40"/>
              </a:solidFill>
              <a:latin typeface="Montserrat SemiBold"/>
              <a:cs typeface="Montserrat SemiBold"/>
            </a:endParaRPr>
          </a:p>
          <a:p>
            <a:pPr marL="38100">
              <a:lnSpc>
                <a:spcPct val="100000"/>
              </a:lnSpc>
              <a:spcBef>
                <a:spcPts val="20"/>
              </a:spcBef>
            </a:pPr>
            <a:endParaRPr sz="2950" dirty="0">
              <a:latin typeface="Montserrat SemiBold"/>
              <a:cs typeface="Montserrat Semi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84450" y="211464"/>
            <a:ext cx="15919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/>
              <a:t>		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451850" y="673129"/>
            <a:ext cx="100520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rgbClr val="00796B"/>
                </a:solidFill>
              </a:rPr>
              <a:t>	</a:t>
            </a:r>
            <a:endParaRPr lang="ru-RU" dirty="0">
              <a:solidFill>
                <a:srgbClr val="00796B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650" y="313294"/>
            <a:ext cx="104298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95399" y="442296"/>
            <a:ext cx="11417293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4D40"/>
                </a:solidFill>
              </a:rPr>
              <a:t>Основные параметры доходов </a:t>
            </a:r>
          </a:p>
          <a:p>
            <a:pPr algn="ctr"/>
            <a:r>
              <a:rPr lang="ru-RU" sz="3200" b="1" dirty="0" smtClean="0">
                <a:solidFill>
                  <a:srgbClr val="004D40"/>
                </a:solidFill>
              </a:rPr>
              <a:t>бюджета муниципального района «Княжпогостский»</a:t>
            </a:r>
          </a:p>
          <a:p>
            <a:pPr algn="ctr"/>
            <a:r>
              <a:rPr lang="ru-RU" sz="3200" b="1" dirty="0" smtClean="0">
                <a:solidFill>
                  <a:srgbClr val="004D40"/>
                </a:solidFill>
              </a:rPr>
              <a:t>Налоговые и неналоговые доходы</a:t>
            </a:r>
          </a:p>
          <a:p>
            <a:pPr algn="r"/>
            <a:r>
              <a:rPr lang="ru-RU" b="1" dirty="0" err="1" smtClean="0">
                <a:solidFill>
                  <a:srgbClr val="004D40"/>
                </a:solidFill>
              </a:rPr>
              <a:t>Ед.изм</a:t>
            </a:r>
            <a:r>
              <a:rPr lang="ru-RU" b="1" dirty="0" smtClean="0">
                <a:solidFill>
                  <a:srgbClr val="004D40"/>
                </a:solidFill>
              </a:rPr>
              <a:t> </a:t>
            </a:r>
            <a:r>
              <a:rPr lang="ru-RU" b="1" dirty="0" err="1" smtClean="0">
                <a:solidFill>
                  <a:srgbClr val="004D40"/>
                </a:solidFill>
              </a:rPr>
              <a:t>млн.руб</a:t>
            </a:r>
            <a:endParaRPr lang="ru-RU" b="1" dirty="0" smtClean="0">
              <a:solidFill>
                <a:srgbClr val="004D40"/>
              </a:solidFill>
            </a:endParaRPr>
          </a:p>
          <a:p>
            <a:endParaRPr lang="ru-RU" sz="3200" b="1" dirty="0">
              <a:solidFill>
                <a:srgbClr val="004D40"/>
              </a:solidFill>
            </a:endParaRPr>
          </a:p>
          <a:p>
            <a:endParaRPr lang="ru-RU" sz="3200" b="1" dirty="0" smtClean="0">
              <a:solidFill>
                <a:srgbClr val="004D40"/>
              </a:solidFill>
            </a:endParaRPr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412241"/>
              </p:ext>
            </p:extLst>
          </p:nvPr>
        </p:nvGraphicFramePr>
        <p:xfrm>
          <a:off x="2813050" y="2759075"/>
          <a:ext cx="15316200" cy="674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90862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20420" y="9774246"/>
            <a:ext cx="473430" cy="910506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1</a:t>
            </a:r>
            <a:r>
              <a:rPr lang="en-US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6</a:t>
            </a:r>
            <a:endParaRPr lang="ru-RU" sz="2950" b="1" spc="10" dirty="0" smtClean="0">
              <a:solidFill>
                <a:srgbClr val="004D40"/>
              </a:solidFill>
              <a:latin typeface="Montserrat SemiBold"/>
              <a:cs typeface="Montserrat SemiBold"/>
            </a:endParaRPr>
          </a:p>
          <a:p>
            <a:pPr marL="38100">
              <a:lnSpc>
                <a:spcPct val="100000"/>
              </a:lnSpc>
              <a:spcBef>
                <a:spcPts val="20"/>
              </a:spcBef>
            </a:pPr>
            <a:endParaRPr sz="2950" dirty="0">
              <a:latin typeface="Montserrat SemiBold"/>
              <a:cs typeface="Montserrat Semi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84450" y="211464"/>
            <a:ext cx="15919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/>
              <a:t>		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451850" y="673129"/>
            <a:ext cx="100520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rgbClr val="00796B"/>
                </a:solidFill>
              </a:rPr>
              <a:t>	</a:t>
            </a:r>
            <a:endParaRPr lang="ru-RU" dirty="0">
              <a:solidFill>
                <a:srgbClr val="00796B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650" y="313294"/>
            <a:ext cx="104298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74730" y="442296"/>
            <a:ext cx="10458632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4D40"/>
                </a:solidFill>
              </a:rPr>
              <a:t>Основные параметры доходов </a:t>
            </a:r>
          </a:p>
          <a:p>
            <a:pPr algn="ctr"/>
            <a:r>
              <a:rPr lang="ru-RU" sz="3200" b="1" dirty="0" smtClean="0">
                <a:solidFill>
                  <a:srgbClr val="004D40"/>
                </a:solidFill>
              </a:rPr>
              <a:t>бюджета муниципального района «Княжпогостский»</a:t>
            </a:r>
          </a:p>
          <a:p>
            <a:pPr algn="ctr"/>
            <a:r>
              <a:rPr lang="ru-RU" sz="3200" b="1" dirty="0" smtClean="0">
                <a:solidFill>
                  <a:srgbClr val="004D40"/>
                </a:solidFill>
              </a:rPr>
              <a:t>Безвозмездные поступления</a:t>
            </a:r>
          </a:p>
          <a:p>
            <a:pPr algn="r"/>
            <a:r>
              <a:rPr lang="ru-RU" b="1" dirty="0" err="1" smtClean="0">
                <a:solidFill>
                  <a:srgbClr val="004D40"/>
                </a:solidFill>
              </a:rPr>
              <a:t>Ед.изм</a:t>
            </a:r>
            <a:r>
              <a:rPr lang="ru-RU" b="1" dirty="0" smtClean="0">
                <a:solidFill>
                  <a:srgbClr val="004D40"/>
                </a:solidFill>
              </a:rPr>
              <a:t>. </a:t>
            </a:r>
            <a:r>
              <a:rPr lang="ru-RU" b="1" dirty="0" err="1">
                <a:solidFill>
                  <a:srgbClr val="004D40"/>
                </a:solidFill>
              </a:rPr>
              <a:t>м</a:t>
            </a:r>
            <a:r>
              <a:rPr lang="ru-RU" b="1" dirty="0" err="1" smtClean="0">
                <a:solidFill>
                  <a:srgbClr val="004D40"/>
                </a:solidFill>
              </a:rPr>
              <a:t>лн.руб</a:t>
            </a:r>
            <a:r>
              <a:rPr lang="ru-RU" b="1" dirty="0" smtClean="0">
                <a:solidFill>
                  <a:srgbClr val="004D40"/>
                </a:solidFill>
              </a:rPr>
              <a:t>.</a:t>
            </a:r>
          </a:p>
          <a:p>
            <a:endParaRPr lang="ru-RU" sz="3200" b="1" dirty="0">
              <a:solidFill>
                <a:srgbClr val="004D40"/>
              </a:solidFill>
            </a:endParaRPr>
          </a:p>
          <a:p>
            <a:endParaRPr lang="ru-RU" sz="3200" b="1" dirty="0" smtClean="0">
              <a:solidFill>
                <a:srgbClr val="004D40"/>
              </a:solidFill>
            </a:endParaRP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0348782"/>
              </p:ext>
            </p:extLst>
          </p:nvPr>
        </p:nvGraphicFramePr>
        <p:xfrm>
          <a:off x="3803650" y="2530475"/>
          <a:ext cx="15621000" cy="784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59722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20420" y="9774246"/>
            <a:ext cx="54963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1</a:t>
            </a:r>
            <a:r>
              <a:rPr lang="en-US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7</a:t>
            </a:r>
            <a:endParaRPr sz="2950" dirty="0">
              <a:latin typeface="Montserrat SemiBold"/>
              <a:cs typeface="Montserrat Semi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84450" y="211464"/>
            <a:ext cx="15919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/>
              <a:t>		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451850" y="673129"/>
            <a:ext cx="100520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rgbClr val="00796B"/>
                </a:solidFill>
              </a:rPr>
              <a:t>	</a:t>
            </a:r>
            <a:endParaRPr lang="ru-RU" dirty="0">
              <a:solidFill>
                <a:srgbClr val="00796B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650" y="313294"/>
            <a:ext cx="104298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02418" y="499528"/>
            <a:ext cx="118980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4D40"/>
                </a:solidFill>
              </a:rPr>
              <a:t>Основные параметры расходов </a:t>
            </a:r>
          </a:p>
          <a:p>
            <a:pPr algn="ctr"/>
            <a:r>
              <a:rPr lang="ru-RU" sz="3200" b="1" dirty="0" smtClean="0">
                <a:solidFill>
                  <a:srgbClr val="004D40"/>
                </a:solidFill>
              </a:rPr>
              <a:t>бюджета муниципального района «Княжпогостский»</a:t>
            </a:r>
          </a:p>
          <a:p>
            <a:endParaRPr lang="ru-RU" sz="3200" b="1" dirty="0" smtClean="0">
              <a:solidFill>
                <a:srgbClr val="004D40"/>
              </a:solidFill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345380509"/>
              </p:ext>
            </p:extLst>
          </p:nvPr>
        </p:nvGraphicFramePr>
        <p:xfrm>
          <a:off x="2965450" y="2069187"/>
          <a:ext cx="6400800" cy="7090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3760131223"/>
              </p:ext>
            </p:extLst>
          </p:nvPr>
        </p:nvGraphicFramePr>
        <p:xfrm>
          <a:off x="9518650" y="2225675"/>
          <a:ext cx="9296400" cy="7229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2414250" y="5197475"/>
            <a:ext cx="4100864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4D40"/>
                </a:solidFill>
              </a:rPr>
              <a:t>Принципы формирования расходов</a:t>
            </a:r>
            <a:endParaRPr lang="ru-RU" dirty="0">
              <a:solidFill>
                <a:srgbClr val="004D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842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6634057" cy="17370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/>
            <a:r>
              <a:rPr lang="ru-RU" sz="2800" dirty="0">
                <a:solidFill>
                  <a:srgbClr val="004D40"/>
                </a:solidFill>
              </a:rPr>
              <a:t>Основные параметры </a:t>
            </a:r>
            <a:r>
              <a:rPr lang="ru-RU" sz="2800" dirty="0" smtClean="0">
                <a:solidFill>
                  <a:srgbClr val="004D40"/>
                </a:solidFill>
              </a:rPr>
              <a:t>расходов</a:t>
            </a:r>
            <a:br>
              <a:rPr lang="ru-RU" sz="2800" dirty="0" smtClean="0">
                <a:solidFill>
                  <a:srgbClr val="004D40"/>
                </a:solidFill>
              </a:rPr>
            </a:br>
            <a:r>
              <a:rPr lang="ru-RU" sz="2800" dirty="0" smtClean="0">
                <a:solidFill>
                  <a:srgbClr val="004D40"/>
                </a:solidFill>
              </a:rPr>
              <a:t> бюджета </a:t>
            </a:r>
            <a:r>
              <a:rPr lang="ru-RU" sz="2800" dirty="0">
                <a:solidFill>
                  <a:srgbClr val="004D40"/>
                </a:solidFill>
              </a:rPr>
              <a:t>муниципального района «Княжпогостский»</a:t>
            </a:r>
            <a:br>
              <a:rPr lang="ru-RU" sz="2800" dirty="0">
                <a:solidFill>
                  <a:srgbClr val="004D40"/>
                </a:solidFill>
              </a:rPr>
            </a:br>
            <a:r>
              <a:rPr lang="ru-RU" sz="2800" dirty="0">
                <a:solidFill>
                  <a:srgbClr val="004D40"/>
                </a:solidFill>
              </a:rPr>
              <a:t/>
            </a:r>
            <a:br>
              <a:rPr lang="ru-RU" sz="2800" dirty="0">
                <a:solidFill>
                  <a:srgbClr val="004D40"/>
                </a:solidFill>
              </a:rPr>
            </a:br>
            <a:endParaRPr sz="2800" dirty="0"/>
          </a:p>
        </p:txBody>
      </p:sp>
      <p:sp>
        <p:nvSpPr>
          <p:cNvPr id="22" name="object 22"/>
          <p:cNvSpPr txBox="1"/>
          <p:nvPr/>
        </p:nvSpPr>
        <p:spPr>
          <a:xfrm>
            <a:off x="1120420" y="9774246"/>
            <a:ext cx="54963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1</a:t>
            </a:r>
            <a:r>
              <a:rPr lang="en-US" sz="2950" b="1" spc="10" dirty="0">
                <a:solidFill>
                  <a:srgbClr val="004D40"/>
                </a:solidFill>
                <a:latin typeface="Montserrat SemiBold"/>
                <a:cs typeface="Montserrat SemiBold"/>
              </a:rPr>
              <a:t>8</a:t>
            </a: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179297"/>
              </p:ext>
            </p:extLst>
          </p:nvPr>
        </p:nvGraphicFramePr>
        <p:xfrm>
          <a:off x="3270250" y="1669575"/>
          <a:ext cx="15849599" cy="8372054"/>
        </p:xfrm>
        <a:graphic>
          <a:graphicData uri="http://schemas.openxmlformats.org/drawingml/2006/table">
            <a:tbl>
              <a:tblPr/>
              <a:tblGrid>
                <a:gridCol w="6970941"/>
                <a:gridCol w="1774623"/>
                <a:gridCol w="1513974"/>
                <a:gridCol w="1580524"/>
                <a:gridCol w="1996450"/>
                <a:gridCol w="2013087"/>
              </a:tblGrid>
              <a:tr h="40542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Показатель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Год  (млн.руб)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54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</a:tr>
              <a:tr h="40542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Всего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788,70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884,11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786,90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751,50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760,03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</a:tr>
              <a:tr h="81085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Расходы на реализацию муниципальных программ, из них: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765,90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860,31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764,10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728,31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726,83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</a:tr>
              <a:tr h="40542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01 МП "Развитие экономики"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1,74  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1,73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1,71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85139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02 МП "Развитие дорожной и транспортной системы в Княжпогостском районе"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41,8  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47,4  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47,3  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83112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03 МП "Развитие жилищного строительства и жилищно-коммунального хозяйства в Княжпогостском районе"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24,5 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21,8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19,8  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46624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04 МП "Развитие образования в Княжпогостском районе"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436,1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447,9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436,6  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437,8 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441,1  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44596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05 МП "Развитие отрасли "Культура в Княжпогостском районе"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118,5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140,7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114,9  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101,62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105,52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83112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06 МП "Развитие отрасли "Физическая культура и спорт" в "Княжпогостском районе"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25,5 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18,14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24,12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87166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07 МП "Развитие муниципального управления в муниципальном районе "Княжпогостский"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109,2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123,5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104,1  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91,81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92,31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790582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08 МП Профилактика правонарушений и обеспечение безопасности на территории МР "Княжпогостский"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20,9  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16,50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16,84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44596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09 МП "Социальная защита населения"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2,4 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2,10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2,10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40542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непрограммные мероприятия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22,76   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23,18   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33,18   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8850" y="313294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677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20420" y="9774246"/>
            <a:ext cx="308610" cy="48514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sz="2950" b="1" spc="10" dirty="0">
                <a:solidFill>
                  <a:srgbClr val="004D40"/>
                </a:solidFill>
                <a:latin typeface="Montserrat SemiBold"/>
                <a:cs typeface="Montserrat SemiBold"/>
              </a:rPr>
              <a:t>1</a:t>
            </a:r>
            <a:endParaRPr sz="2950" dirty="0">
              <a:latin typeface="Montserrat SemiBold"/>
              <a:cs typeface="Montserrat Semi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385050" y="473075"/>
            <a:ext cx="10515600" cy="10341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</a:p>
          <a:p>
            <a:pPr algn="ctr"/>
            <a:endParaRPr lang="ru-RU" sz="2400" i="1" dirty="0">
              <a:solidFill>
                <a:srgbClr val="00796B"/>
              </a:solidFill>
            </a:endParaRPr>
          </a:p>
          <a:p>
            <a:pPr algn="ctr"/>
            <a:r>
              <a:rPr lang="ru-RU" sz="2400" b="1" i="1" dirty="0" smtClean="0">
                <a:solidFill>
                  <a:srgbClr val="00796B"/>
                </a:solidFill>
              </a:rPr>
              <a:t>Уважаемые гости и жители муниципального района «Княжпогостский»!</a:t>
            </a:r>
          </a:p>
          <a:p>
            <a:pPr algn="ctr"/>
            <a:endParaRPr lang="ru-RU" sz="2400" i="1" dirty="0">
              <a:solidFill>
                <a:srgbClr val="00796B"/>
              </a:solidFill>
            </a:endParaRPr>
          </a:p>
          <a:p>
            <a:pPr algn="just"/>
            <a:r>
              <a:rPr lang="ru-RU" sz="2400" i="1" dirty="0" smtClean="0">
                <a:solidFill>
                  <a:srgbClr val="00796B"/>
                </a:solidFill>
              </a:rPr>
              <a:t>	Каждый </a:t>
            </a:r>
            <a:r>
              <a:rPr lang="ru-RU" sz="2400" i="1" dirty="0">
                <a:solidFill>
                  <a:srgbClr val="00796B"/>
                </a:solidFill>
              </a:rPr>
              <a:t>из нас должен иметь возможность в полном объеме </a:t>
            </a:r>
            <a:r>
              <a:rPr lang="ru-RU" sz="2400" i="1" dirty="0" smtClean="0">
                <a:solidFill>
                  <a:srgbClr val="00796B"/>
                </a:solidFill>
              </a:rPr>
              <a:t>получить информацию </a:t>
            </a:r>
            <a:r>
              <a:rPr lang="ru-RU" sz="2400" i="1" dirty="0">
                <a:solidFill>
                  <a:srgbClr val="00796B"/>
                </a:solidFill>
              </a:rPr>
              <a:t>о том, сколько город зарабатывает и сколько тратит, </a:t>
            </a:r>
            <a:r>
              <a:rPr lang="ru-RU" sz="2400" i="1" dirty="0" smtClean="0">
                <a:solidFill>
                  <a:srgbClr val="00796B"/>
                </a:solidFill>
              </a:rPr>
              <a:t>какие программы </a:t>
            </a:r>
            <a:r>
              <a:rPr lang="ru-RU" sz="2400" i="1" dirty="0">
                <a:solidFill>
                  <a:srgbClr val="00796B"/>
                </a:solidFill>
              </a:rPr>
              <a:t>являются для нас приоритетными, каких результатов </a:t>
            </a:r>
            <a:r>
              <a:rPr lang="ru-RU" sz="2400" i="1" dirty="0" smtClean="0">
                <a:solidFill>
                  <a:srgbClr val="00796B"/>
                </a:solidFill>
              </a:rPr>
              <a:t>мы хотим </a:t>
            </a:r>
            <a:r>
              <a:rPr lang="ru-RU" sz="2400" i="1" dirty="0">
                <a:solidFill>
                  <a:srgbClr val="00796B"/>
                </a:solidFill>
              </a:rPr>
              <a:t>добиться. Особенную важность данный вопрос приобретает </a:t>
            </a:r>
            <a:r>
              <a:rPr lang="ru-RU" sz="2400" i="1" dirty="0" smtClean="0">
                <a:solidFill>
                  <a:srgbClr val="00796B"/>
                </a:solidFill>
              </a:rPr>
              <a:t>в условиях </a:t>
            </a:r>
            <a:r>
              <a:rPr lang="ru-RU" sz="2400" i="1" dirty="0">
                <a:solidFill>
                  <a:srgbClr val="00796B"/>
                </a:solidFill>
              </a:rPr>
              <a:t>не простой экономической ситуации.</a:t>
            </a:r>
          </a:p>
          <a:p>
            <a:pPr algn="just"/>
            <a:r>
              <a:rPr lang="ru-RU" sz="2400" i="1" dirty="0" smtClean="0">
                <a:solidFill>
                  <a:srgbClr val="00796B"/>
                </a:solidFill>
              </a:rPr>
              <a:t>	Деятельность </a:t>
            </a:r>
            <a:r>
              <a:rPr lang="ru-RU" sz="2400" i="1" dirty="0">
                <a:solidFill>
                  <a:srgbClr val="00796B"/>
                </a:solidFill>
              </a:rPr>
              <a:t>органов местного самоуправления в части бюджетной </a:t>
            </a:r>
            <a:r>
              <a:rPr lang="ru-RU" sz="2400" i="1" dirty="0" smtClean="0">
                <a:solidFill>
                  <a:srgbClr val="00796B"/>
                </a:solidFill>
              </a:rPr>
              <a:t>и налоговой </a:t>
            </a:r>
            <a:r>
              <a:rPr lang="ru-RU" sz="2400" i="1" dirty="0">
                <a:solidFill>
                  <a:srgbClr val="00796B"/>
                </a:solidFill>
              </a:rPr>
              <a:t>политики на период </a:t>
            </a:r>
            <a:r>
              <a:rPr lang="ru-RU" sz="2400" i="1" dirty="0" smtClean="0">
                <a:solidFill>
                  <a:srgbClr val="00796B"/>
                </a:solidFill>
              </a:rPr>
              <a:t>2023-2025 </a:t>
            </a:r>
            <a:r>
              <a:rPr lang="ru-RU" sz="2400" i="1" dirty="0">
                <a:solidFill>
                  <a:srgbClr val="00796B"/>
                </a:solidFill>
              </a:rPr>
              <a:t>годов в основном </a:t>
            </a:r>
            <a:r>
              <a:rPr lang="ru-RU" sz="2400" i="1" dirty="0" smtClean="0">
                <a:solidFill>
                  <a:srgbClr val="00796B"/>
                </a:solidFill>
              </a:rPr>
              <a:t>сохраняет тенденции </a:t>
            </a:r>
            <a:r>
              <a:rPr lang="ru-RU" sz="2400" i="1" dirty="0">
                <a:solidFill>
                  <a:srgbClr val="00796B"/>
                </a:solidFill>
              </a:rPr>
              <a:t>прошлых лет и будет направлена на решение таких </a:t>
            </a:r>
            <a:r>
              <a:rPr lang="ru-RU" sz="2400" i="1" dirty="0" smtClean="0">
                <a:solidFill>
                  <a:srgbClr val="00796B"/>
                </a:solidFill>
              </a:rPr>
              <a:t>задач, как</a:t>
            </a:r>
            <a:r>
              <a:rPr lang="ru-RU" sz="2400" i="1" dirty="0">
                <a:solidFill>
                  <a:srgbClr val="00796B"/>
                </a:solidFill>
              </a:rPr>
              <a:t>: обеспечение устойчивости и сбалансированности бюджета </a:t>
            </a:r>
            <a:r>
              <a:rPr lang="ru-RU" sz="2400" i="1" dirty="0" smtClean="0">
                <a:solidFill>
                  <a:srgbClr val="00796B"/>
                </a:solidFill>
              </a:rPr>
              <a:t>района, социальное направление </a:t>
            </a:r>
            <a:r>
              <a:rPr lang="ru-RU" sz="2400" i="1" dirty="0">
                <a:solidFill>
                  <a:srgbClr val="00796B"/>
                </a:solidFill>
              </a:rPr>
              <a:t>расходов бюджета, </a:t>
            </a:r>
            <a:r>
              <a:rPr lang="ru-RU" sz="2400" i="1" dirty="0" smtClean="0">
                <a:solidFill>
                  <a:srgbClr val="00796B"/>
                </a:solidFill>
              </a:rPr>
              <a:t>обеспечение эффективного </a:t>
            </a:r>
            <a:r>
              <a:rPr lang="ru-RU" sz="2400" i="1" dirty="0">
                <a:solidFill>
                  <a:srgbClr val="00796B"/>
                </a:solidFill>
              </a:rPr>
              <a:t>и рационального использования средств, </a:t>
            </a:r>
            <a:r>
              <a:rPr lang="ru-RU" sz="2400" i="1" dirty="0" smtClean="0">
                <a:solidFill>
                  <a:srgbClr val="00796B"/>
                </a:solidFill>
              </a:rPr>
              <a:t>повышение открытости </a:t>
            </a:r>
            <a:r>
              <a:rPr lang="ru-RU" sz="2400" i="1" dirty="0">
                <a:solidFill>
                  <a:srgbClr val="00796B"/>
                </a:solidFill>
              </a:rPr>
              <a:t>и прозрачности бюджетного процесса, обеспечение </a:t>
            </a:r>
            <a:r>
              <a:rPr lang="ru-RU" sz="2400" i="1" dirty="0" smtClean="0">
                <a:solidFill>
                  <a:srgbClr val="00796B"/>
                </a:solidFill>
              </a:rPr>
              <a:t>уровня доходов </a:t>
            </a:r>
            <a:r>
              <a:rPr lang="ru-RU" sz="2400" i="1" dirty="0">
                <a:solidFill>
                  <a:srgbClr val="00796B"/>
                </a:solidFill>
              </a:rPr>
              <a:t>местного бюджета, необходимого для гарантированного </a:t>
            </a:r>
            <a:r>
              <a:rPr lang="ru-RU" sz="2400" i="1" dirty="0" smtClean="0">
                <a:solidFill>
                  <a:srgbClr val="00796B"/>
                </a:solidFill>
              </a:rPr>
              <a:t>и качественного </a:t>
            </a:r>
            <a:r>
              <a:rPr lang="ru-RU" sz="2400" i="1" dirty="0">
                <a:solidFill>
                  <a:srgbClr val="00796B"/>
                </a:solidFill>
              </a:rPr>
              <a:t>выполнения задач и функций местного </a:t>
            </a:r>
            <a:r>
              <a:rPr lang="ru-RU" sz="2400" i="1" dirty="0" smtClean="0">
                <a:solidFill>
                  <a:srgbClr val="00796B"/>
                </a:solidFill>
              </a:rPr>
              <a:t>самоуправления. </a:t>
            </a:r>
          </a:p>
          <a:p>
            <a:pPr algn="just"/>
            <a:r>
              <a:rPr lang="ru-RU" sz="2400" i="1" dirty="0">
                <a:solidFill>
                  <a:srgbClr val="00796B"/>
                </a:solidFill>
              </a:rPr>
              <a:t>	</a:t>
            </a:r>
            <a:r>
              <a:rPr lang="ru-RU" sz="2400" i="1" dirty="0" smtClean="0">
                <a:solidFill>
                  <a:srgbClr val="00796B"/>
                </a:solidFill>
              </a:rPr>
              <a:t>Участие </a:t>
            </a:r>
            <a:r>
              <a:rPr lang="ru-RU" sz="2400" i="1" dirty="0">
                <a:solidFill>
                  <a:srgbClr val="00796B"/>
                </a:solidFill>
              </a:rPr>
              <a:t>общества в этих процессах, контроль за ними в </a:t>
            </a:r>
            <a:r>
              <a:rPr lang="ru-RU" sz="2400" i="1" dirty="0" smtClean="0">
                <a:solidFill>
                  <a:srgbClr val="00796B"/>
                </a:solidFill>
              </a:rPr>
              <a:t>современных условиях </a:t>
            </a:r>
            <a:r>
              <a:rPr lang="ru-RU" sz="2400" i="1" dirty="0">
                <a:solidFill>
                  <a:srgbClr val="00796B"/>
                </a:solidFill>
              </a:rPr>
              <a:t>– это обязательное условие устойчивого </a:t>
            </a:r>
            <a:r>
              <a:rPr lang="ru-RU" sz="2400" i="1" dirty="0" smtClean="0">
                <a:solidFill>
                  <a:srgbClr val="00796B"/>
                </a:solidFill>
              </a:rPr>
              <a:t>развития экономической </a:t>
            </a:r>
            <a:r>
              <a:rPr lang="ru-RU" sz="2400" i="1" dirty="0">
                <a:solidFill>
                  <a:srgbClr val="00796B"/>
                </a:solidFill>
              </a:rPr>
              <a:t>и финансовой сфер </a:t>
            </a:r>
            <a:r>
              <a:rPr lang="ru-RU" sz="2400" i="1" dirty="0" smtClean="0">
                <a:solidFill>
                  <a:srgbClr val="00796B"/>
                </a:solidFill>
              </a:rPr>
              <a:t>района.</a:t>
            </a:r>
            <a:endParaRPr lang="ru-RU" sz="2400" i="1" dirty="0">
              <a:solidFill>
                <a:srgbClr val="00796B"/>
              </a:solidFill>
            </a:endParaRPr>
          </a:p>
          <a:p>
            <a:pPr algn="just"/>
            <a:r>
              <a:rPr lang="ru-RU" sz="2400" i="1" dirty="0" smtClean="0">
                <a:solidFill>
                  <a:srgbClr val="00796B"/>
                </a:solidFill>
              </a:rPr>
              <a:t>	Основные </a:t>
            </a:r>
            <a:r>
              <a:rPr lang="ru-RU" sz="2400" i="1" dirty="0">
                <a:solidFill>
                  <a:srgbClr val="00796B"/>
                </a:solidFill>
              </a:rPr>
              <a:t>параметры </a:t>
            </a:r>
            <a:r>
              <a:rPr lang="ru-RU" sz="2400" i="1" dirty="0" smtClean="0">
                <a:solidFill>
                  <a:srgbClr val="00796B"/>
                </a:solidFill>
              </a:rPr>
              <a:t>бюджета района на </a:t>
            </a:r>
            <a:r>
              <a:rPr lang="ru-RU" sz="2400" i="1" dirty="0">
                <a:solidFill>
                  <a:srgbClr val="00796B"/>
                </a:solidFill>
              </a:rPr>
              <a:t>трехлетнюю </a:t>
            </a:r>
            <a:r>
              <a:rPr lang="ru-RU" sz="2400" i="1" dirty="0" smtClean="0">
                <a:solidFill>
                  <a:srgbClr val="00796B"/>
                </a:solidFill>
              </a:rPr>
              <a:t>перспективу 2023-2025 </a:t>
            </a:r>
            <a:r>
              <a:rPr lang="ru-RU" sz="2400" i="1" dirty="0">
                <a:solidFill>
                  <a:srgbClr val="00796B"/>
                </a:solidFill>
              </a:rPr>
              <a:t>годов представлены в брошюре «Бюджет для граждан</a:t>
            </a:r>
            <a:r>
              <a:rPr lang="ru-RU" sz="2400" i="1" dirty="0" smtClean="0">
                <a:solidFill>
                  <a:srgbClr val="00796B"/>
                </a:solidFill>
              </a:rPr>
              <a:t>».</a:t>
            </a:r>
          </a:p>
          <a:p>
            <a:pPr algn="just"/>
            <a:endParaRPr lang="ru-RU" sz="2400" i="1" dirty="0">
              <a:solidFill>
                <a:srgbClr val="00796B"/>
              </a:solidFill>
            </a:endParaRPr>
          </a:p>
          <a:p>
            <a:pPr algn="just"/>
            <a:r>
              <a:rPr lang="ru-RU" sz="2400" i="1" dirty="0" smtClean="0">
                <a:solidFill>
                  <a:srgbClr val="00796B"/>
                </a:solidFill>
              </a:rPr>
              <a:t>С уважением,</a:t>
            </a:r>
          </a:p>
          <a:p>
            <a:pPr algn="just"/>
            <a:r>
              <a:rPr lang="ru-RU" sz="2400" i="1" dirty="0" smtClean="0">
                <a:solidFill>
                  <a:srgbClr val="00796B"/>
                </a:solidFill>
              </a:rPr>
              <a:t>Глава МР «Княжпогостский»-</a:t>
            </a:r>
          </a:p>
          <a:p>
            <a:pPr algn="just"/>
            <a:r>
              <a:rPr lang="ru-RU" sz="2400" i="1" dirty="0" smtClean="0">
                <a:solidFill>
                  <a:srgbClr val="00796B"/>
                </a:solidFill>
              </a:rPr>
              <a:t> руководитель администрации                                                       А.Л. Немчинов</a:t>
            </a:r>
          </a:p>
          <a:p>
            <a:pPr algn="just"/>
            <a:endParaRPr lang="ru-RU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0" y="473075"/>
            <a:ext cx="3464692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6634057" cy="17370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/>
            <a:r>
              <a:rPr lang="ru-RU" sz="2800" dirty="0">
                <a:solidFill>
                  <a:srgbClr val="004D40"/>
                </a:solidFill>
              </a:rPr>
              <a:t>Основные параметры </a:t>
            </a:r>
            <a:r>
              <a:rPr lang="ru-RU" sz="2800" dirty="0" smtClean="0">
                <a:solidFill>
                  <a:srgbClr val="004D40"/>
                </a:solidFill>
              </a:rPr>
              <a:t>расходов</a:t>
            </a:r>
            <a:br>
              <a:rPr lang="ru-RU" sz="2800" dirty="0" smtClean="0">
                <a:solidFill>
                  <a:srgbClr val="004D40"/>
                </a:solidFill>
              </a:rPr>
            </a:br>
            <a:r>
              <a:rPr lang="ru-RU" sz="2800" dirty="0" smtClean="0">
                <a:solidFill>
                  <a:srgbClr val="004D40"/>
                </a:solidFill>
              </a:rPr>
              <a:t> бюджета </a:t>
            </a:r>
            <a:r>
              <a:rPr lang="ru-RU" sz="2800" dirty="0">
                <a:solidFill>
                  <a:srgbClr val="004D40"/>
                </a:solidFill>
              </a:rPr>
              <a:t>муниципального района «Княжпогостский»</a:t>
            </a:r>
            <a:br>
              <a:rPr lang="ru-RU" sz="2800" dirty="0">
                <a:solidFill>
                  <a:srgbClr val="004D40"/>
                </a:solidFill>
              </a:rPr>
            </a:br>
            <a:r>
              <a:rPr lang="ru-RU" sz="2800" dirty="0">
                <a:solidFill>
                  <a:srgbClr val="004D40"/>
                </a:solidFill>
              </a:rPr>
              <a:t/>
            </a:r>
            <a:br>
              <a:rPr lang="ru-RU" sz="2800" dirty="0">
                <a:solidFill>
                  <a:srgbClr val="004D40"/>
                </a:solidFill>
              </a:rPr>
            </a:br>
            <a:endParaRPr sz="2800" dirty="0"/>
          </a:p>
        </p:txBody>
      </p:sp>
      <p:sp>
        <p:nvSpPr>
          <p:cNvPr id="22" name="object 22"/>
          <p:cNvSpPr txBox="1"/>
          <p:nvPr/>
        </p:nvSpPr>
        <p:spPr>
          <a:xfrm>
            <a:off x="1120420" y="9774246"/>
            <a:ext cx="47343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1</a:t>
            </a: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9</a:t>
            </a: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8850" y="313294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444950"/>
              </p:ext>
            </p:extLst>
          </p:nvPr>
        </p:nvGraphicFramePr>
        <p:xfrm>
          <a:off x="3651248" y="1669580"/>
          <a:ext cx="14782803" cy="8785694"/>
        </p:xfrm>
        <a:graphic>
          <a:graphicData uri="http://schemas.openxmlformats.org/drawingml/2006/table">
            <a:tbl>
              <a:tblPr/>
              <a:tblGrid>
                <a:gridCol w="1174792"/>
                <a:gridCol w="5776061"/>
                <a:gridCol w="1566390"/>
                <a:gridCol w="1566390"/>
                <a:gridCol w="1566390"/>
                <a:gridCol w="1566390"/>
                <a:gridCol w="1566390"/>
              </a:tblGrid>
              <a:tr h="62755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r>
                        <a:rPr lang="ru-RU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РАЗДЕЛА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  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  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  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  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  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7346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0100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ОБЩЕГОСУДАРСТВЕННЫЕ ВОПРОСЫ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95,30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103,60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113,20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95,80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96,80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9948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0300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НАЦИОНАЛЬНАЯ БЕЗОПАСНОСТЬ И ПРАВООХРАНИТЕЛЬНАЯ ДЕЯТЕЛЬНОСТЬ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0,50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7346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0400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НАЦИОНАЛЬНАЯ ЭКОНОМИКА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33,30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75,40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42,50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43,50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44,40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7346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0500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ЖИЛИЩНО-КОММУНАЛЬНОЕ ХОЗЯЙСТВО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9,10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15,30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19,80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12,00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1,50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7346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0600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ОХРАНА ОКРУЖАЮЩЕЙ СРЕДЫ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14,80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14,10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14,40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7346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0700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ОБРАЗОВАНИЕ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464,70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471,00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453,60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456,70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445,10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7346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0800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КУЛЬТУРА, КИНЕМАТОГРАФИЯ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101,10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124,30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95,60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85,40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89,30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7346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1000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СОЦИАЛЬНАЯ ПОЛИТИКА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21,00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19,90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14,20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14,20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14,20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7346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1100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ФИЗИЧЕСКАЯ КУЛЬТУРА И СПОРТ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33,90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37,70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26,90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18,20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24,20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28571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1400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МЕЖБЮДЖЕТНЫЕ ТРАНСФЕРТЫ ОБЩЕГО ХАРАКТЕРА БЮДЖЕТАМ БЮДЖЕТНОЙ СИСТЕМЫ РОССИЙСКОЙ ФЕДЕРАЦИИ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30,40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40,10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6,30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2,60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2,10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1117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5227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5414857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параметры расходов бюджета муниципального района «Княжпогостский»</a:t>
            </a:r>
            <a:endParaRPr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08050" y="9774246"/>
            <a:ext cx="68580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dirty="0" smtClean="0">
                <a:latin typeface="Montserrat SemiBold"/>
                <a:cs typeface="Montserrat SemiBold"/>
              </a:rPr>
              <a:t>20</a:t>
            </a: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850" y="168275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9281091"/>
              </p:ext>
            </p:extLst>
          </p:nvPr>
        </p:nvGraphicFramePr>
        <p:xfrm>
          <a:off x="2965450" y="1539875"/>
          <a:ext cx="57150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6650" y="1920875"/>
            <a:ext cx="73152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581120974"/>
              </p:ext>
            </p:extLst>
          </p:nvPr>
        </p:nvGraphicFramePr>
        <p:xfrm>
          <a:off x="2736850" y="5807075"/>
          <a:ext cx="7772400" cy="4195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56050" y="6340475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Показатели средней заработной платы по категориям работников на 2023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3318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5227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5414857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народных проектов на территории</a:t>
            </a:r>
            <a:b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муниципального района «Княжпогостский»</a:t>
            </a:r>
            <a:endParaRPr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20420" y="9774246"/>
            <a:ext cx="47343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21</a:t>
            </a: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850" y="168275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018560230"/>
              </p:ext>
            </p:extLst>
          </p:nvPr>
        </p:nvGraphicFramePr>
        <p:xfrm>
          <a:off x="3803650" y="1669577"/>
          <a:ext cx="14630400" cy="8452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814421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5414857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народных проектов на территории </a:t>
            </a:r>
            <a:b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«Княжпогостский»</a:t>
            </a:r>
            <a:endParaRPr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20420" y="9774246"/>
            <a:ext cx="54963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dirty="0" smtClean="0">
                <a:latin typeface="Montserrat SemiBold"/>
                <a:cs typeface="Montserrat SemiBold"/>
              </a:rPr>
              <a:t>22</a:t>
            </a: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850" y="168275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099050" y="1463675"/>
            <a:ext cx="1203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4C3F"/>
                </a:solidFill>
              </a:rPr>
              <a:t>Постановлением администрации МР </a:t>
            </a:r>
            <a:r>
              <a:rPr lang="ru-RU" dirty="0">
                <a:solidFill>
                  <a:srgbClr val="004C3F"/>
                </a:solidFill>
              </a:rPr>
              <a:t>"Княжпогостский" от 15.12.2021г. №498 </a:t>
            </a:r>
            <a:r>
              <a:rPr lang="ru-RU" dirty="0" smtClean="0">
                <a:solidFill>
                  <a:srgbClr val="004C3F"/>
                </a:solidFill>
              </a:rPr>
              <a:t>утвержден перечень </a:t>
            </a:r>
            <a:r>
              <a:rPr lang="ru-RU" dirty="0">
                <a:solidFill>
                  <a:srgbClr val="004C3F"/>
                </a:solidFill>
              </a:rPr>
              <a:t>народных </a:t>
            </a:r>
            <a:r>
              <a:rPr lang="ru-RU" dirty="0" smtClean="0">
                <a:solidFill>
                  <a:srgbClr val="004C3F"/>
                </a:solidFill>
              </a:rPr>
              <a:t>проектов, подлежащих </a:t>
            </a:r>
            <a:r>
              <a:rPr lang="ru-RU" dirty="0">
                <a:solidFill>
                  <a:srgbClr val="004C3F"/>
                </a:solidFill>
              </a:rPr>
              <a:t>реализации на территории муниципального района «Княжпогостский» в 2022 </a:t>
            </a:r>
            <a:r>
              <a:rPr lang="ru-RU" dirty="0" smtClean="0">
                <a:solidFill>
                  <a:srgbClr val="004C3F"/>
                </a:solidFill>
              </a:rPr>
              <a:t>году».  В 2022 году должно быть реализовано  45 народных проектов на сумму 38,3 </a:t>
            </a:r>
            <a:r>
              <a:rPr lang="ru-RU" dirty="0" err="1" smtClean="0">
                <a:solidFill>
                  <a:srgbClr val="004C3F"/>
                </a:solidFill>
              </a:rPr>
              <a:t>млн.рублей</a:t>
            </a:r>
            <a:endParaRPr lang="ru-RU" dirty="0">
              <a:solidFill>
                <a:srgbClr val="004C3F"/>
              </a:solidFill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482830014"/>
              </p:ext>
            </p:extLst>
          </p:nvPr>
        </p:nvGraphicFramePr>
        <p:xfrm>
          <a:off x="3350683" y="2759075"/>
          <a:ext cx="15159567" cy="7363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43512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5414857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народных проектов на территории </a:t>
            </a:r>
            <a:b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«Княжпогостский»</a:t>
            </a:r>
            <a:endParaRPr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20420" y="9774246"/>
            <a:ext cx="549630" cy="910506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dirty="0" smtClean="0">
                <a:latin typeface="Montserrat SemiBold"/>
                <a:cs typeface="Montserrat SemiBold"/>
              </a:rPr>
              <a:t>23</a:t>
            </a:r>
          </a:p>
          <a:p>
            <a:pPr marL="38100">
              <a:lnSpc>
                <a:spcPct val="100000"/>
              </a:lnSpc>
              <a:spcBef>
                <a:spcPts val="20"/>
              </a:spcBef>
            </a:pP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850" y="168275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371433542"/>
              </p:ext>
            </p:extLst>
          </p:nvPr>
        </p:nvGraphicFramePr>
        <p:xfrm>
          <a:off x="3041651" y="2759075"/>
          <a:ext cx="16459200" cy="822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480050" y="1463675"/>
            <a:ext cx="1005205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4D40"/>
                </a:solidFill>
              </a:rPr>
              <a:t>Постановлением администрации МР "Княжпогостский" от 06.05.2022г. №152 утвержден перечень народных проектов, подлежащих реализации на территории муниципального района «Княжпогостский» в 2023 году».  </a:t>
            </a:r>
            <a:r>
              <a:rPr lang="ru-RU" b="1" dirty="0" smtClean="0">
                <a:solidFill>
                  <a:srgbClr val="004D40"/>
                </a:solidFill>
              </a:rPr>
              <a:t>Протоколом заседания межведомственной комиссии по отбору народных проектов от 23 ноября 2022 года одобрено к финансированию 16 проектов.</a:t>
            </a:r>
            <a:endParaRPr lang="ru-RU" b="1" dirty="0">
              <a:solidFill>
                <a:srgbClr val="004D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137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8"/>
            <a:ext cx="15186257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мероприятий по национальному проекту «Жилье и городская среда» на территории </a:t>
            </a:r>
            <a:b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«Княжпогостский»</a:t>
            </a:r>
            <a:endParaRPr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20420" y="9774246"/>
            <a:ext cx="54963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dirty="0" smtClean="0">
                <a:latin typeface="Montserrat SemiBold"/>
                <a:cs typeface="Montserrat SemiBold"/>
              </a:rPr>
              <a:t>24</a:t>
            </a: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850" y="168275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7023220"/>
              </p:ext>
            </p:extLst>
          </p:nvPr>
        </p:nvGraphicFramePr>
        <p:xfrm>
          <a:off x="3041651" y="2759075"/>
          <a:ext cx="16459200" cy="822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55694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5414857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параметры расходов бюджета муниципального района «Княжпогостский»</a:t>
            </a:r>
            <a:endParaRPr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84250" y="9774246"/>
            <a:ext cx="685800" cy="910506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25</a:t>
            </a:r>
          </a:p>
          <a:p>
            <a:pPr marL="38100">
              <a:lnSpc>
                <a:spcPct val="100000"/>
              </a:lnSpc>
              <a:spcBef>
                <a:spcPts val="20"/>
              </a:spcBef>
            </a:pP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850" y="168275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812407"/>
              </p:ext>
            </p:extLst>
          </p:nvPr>
        </p:nvGraphicFramePr>
        <p:xfrm>
          <a:off x="2813051" y="2225675"/>
          <a:ext cx="8763000" cy="3695876"/>
        </p:xfrm>
        <a:graphic>
          <a:graphicData uri="http://schemas.openxmlformats.org/drawingml/2006/table">
            <a:tbl>
              <a:tblPr/>
              <a:tblGrid>
                <a:gridCol w="6145008"/>
                <a:gridCol w="872664"/>
                <a:gridCol w="872664"/>
                <a:gridCol w="872664"/>
              </a:tblGrid>
              <a:tr h="419064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Муниципальная </a:t>
                      </a:r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программа "Развитие экономики"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9064"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4D4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81491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Цель муниципальной программы – обеспечение благоприятных условий для устойчивого экономического </a:t>
                      </a:r>
                      <a:r>
                        <a:rPr lang="ru-RU" sz="1800" b="0" i="0" u="none" strike="noStrike" dirty="0" smtClean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развития</a:t>
                      </a:r>
                    </a:p>
                    <a:p>
                      <a:pPr algn="l" fontAlgn="b"/>
                      <a:endParaRPr lang="ru-RU" sz="1800" b="0" i="0" u="none" strike="noStrike" dirty="0" smtClean="0">
                        <a:solidFill>
                          <a:srgbClr val="004D40"/>
                        </a:solidFill>
                        <a:effectLst/>
                        <a:latin typeface="Arial"/>
                      </a:endParaRPr>
                    </a:p>
                    <a:p>
                      <a:pPr algn="l" fontAlgn="b"/>
                      <a:endParaRPr lang="ru-RU" sz="1800" b="0" i="0" u="none" strike="noStrike" dirty="0">
                        <a:solidFill>
                          <a:srgbClr val="004D4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906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rgbClr val="004C3F"/>
                          </a:solidFill>
                          <a:effectLst/>
                          <a:latin typeface="Calibri"/>
                        </a:rPr>
                        <a:t>Всего (</a:t>
                      </a:r>
                      <a:r>
                        <a:rPr lang="ru-RU" sz="1800" b="1" i="0" u="none" strike="noStrike" dirty="0" err="1">
                          <a:solidFill>
                            <a:srgbClr val="004C3F"/>
                          </a:solidFill>
                          <a:effectLst/>
                          <a:latin typeface="Calibri"/>
                        </a:rPr>
                        <a:t>млн.руб</a:t>
                      </a:r>
                      <a:r>
                        <a:rPr lang="ru-RU" sz="1800" b="1" i="0" u="none" strike="noStrike" dirty="0">
                          <a:solidFill>
                            <a:srgbClr val="004C3F"/>
                          </a:solidFill>
                          <a:effectLst/>
                          <a:latin typeface="Calibri"/>
                        </a:rPr>
                        <a:t>)/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>
                          <a:solidFill>
                            <a:srgbClr val="004C3F"/>
                          </a:solidFill>
                          <a:effectLst/>
                          <a:latin typeface="Calibri"/>
                        </a:rPr>
                        <a:t>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>
                          <a:solidFill>
                            <a:srgbClr val="004C3F"/>
                          </a:solidFill>
                          <a:effectLst/>
                          <a:latin typeface="Calibri"/>
                        </a:rPr>
                        <a:t>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>
                          <a:solidFill>
                            <a:srgbClr val="004C3F"/>
                          </a:solidFill>
                          <a:effectLst/>
                          <a:latin typeface="Calibri"/>
                        </a:rPr>
                        <a:t>2025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4190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solidFill>
                            <a:srgbClr val="004C3F"/>
                          </a:solidFill>
                          <a:effectLst/>
                          <a:latin typeface="Calibri"/>
                        </a:rPr>
                        <a:t>1,7</a:t>
                      </a:r>
                      <a:endParaRPr lang="ru-RU" sz="1800" b="0" i="0" u="none" strike="noStrike" dirty="0">
                        <a:solidFill>
                          <a:srgbClr val="004C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4C3F"/>
                          </a:solidFill>
                          <a:effectLst/>
                          <a:latin typeface="Calibri"/>
                        </a:rPr>
                        <a:t>1,7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4C3F"/>
                          </a:solidFill>
                          <a:effectLst/>
                          <a:latin typeface="Calibri"/>
                        </a:rPr>
                        <a:t>1,7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83812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4C3F"/>
                          </a:solidFill>
                          <a:effectLst/>
                          <a:latin typeface="Calibri"/>
                        </a:rPr>
                        <a:t>Подпрограмма "Развитие лесного хозяйства"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>
                          <a:solidFill>
                            <a:srgbClr val="004C3F"/>
                          </a:solidFill>
                          <a:effectLst/>
                          <a:latin typeface="Calibri"/>
                        </a:rPr>
                        <a:t>1,7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>
                          <a:solidFill>
                            <a:srgbClr val="004C3F"/>
                          </a:solidFill>
                          <a:effectLst/>
                          <a:latin typeface="Calibri"/>
                        </a:rPr>
                        <a:t>1,7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>
                          <a:solidFill>
                            <a:srgbClr val="004C3F"/>
                          </a:solidFill>
                          <a:effectLst/>
                          <a:latin typeface="Calibri"/>
                        </a:rPr>
                        <a:t>1,7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0850" y="2874413"/>
            <a:ext cx="3342104" cy="3342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нутый угол 8"/>
          <p:cNvSpPr/>
          <p:nvPr/>
        </p:nvSpPr>
        <p:spPr>
          <a:xfrm>
            <a:off x="12433698" y="3140075"/>
            <a:ext cx="1905001" cy="2286000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 2022 году ожидается исполнение муниципальной программы на сумму 1,01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млн.рублей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43871" y="6561246"/>
            <a:ext cx="8610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4C3F"/>
                </a:solidFill>
              </a:rPr>
              <a:t>Основные мероприятия по данной программе на 2023 год:</a:t>
            </a:r>
          </a:p>
          <a:p>
            <a:pPr marL="285750" indent="-285750">
              <a:buFont typeface="Arial" charset="0"/>
              <a:buChar char="•"/>
            </a:pPr>
            <a:r>
              <a:rPr lang="ru-RU" b="1" dirty="0" smtClean="0">
                <a:solidFill>
                  <a:srgbClr val="004C3F"/>
                </a:solidFill>
              </a:rPr>
              <a:t>Возмещение </a:t>
            </a:r>
            <a:r>
              <a:rPr lang="ru-RU" b="1" dirty="0">
                <a:solidFill>
                  <a:srgbClr val="004C3F"/>
                </a:solidFill>
              </a:rPr>
              <a:t>недополученных доходов, возникающих в результате государственного регулирования цен на топливо твердое, используемое для нужд </a:t>
            </a:r>
            <a:r>
              <a:rPr lang="ru-RU" b="1" dirty="0" smtClean="0">
                <a:solidFill>
                  <a:srgbClr val="004C3F"/>
                </a:solidFill>
              </a:rPr>
              <a:t>отопления</a:t>
            </a:r>
          </a:p>
          <a:p>
            <a:endParaRPr lang="ru-RU" dirty="0" smtClean="0"/>
          </a:p>
        </p:txBody>
      </p:sp>
      <p:sp>
        <p:nvSpPr>
          <p:cNvPr id="11" name="Стрелка вниз 10"/>
          <p:cNvSpPr/>
          <p:nvPr/>
        </p:nvSpPr>
        <p:spPr>
          <a:xfrm>
            <a:off x="7122222" y="5959475"/>
            <a:ext cx="381000" cy="564565"/>
          </a:xfrm>
          <a:prstGeom prst="downArrow">
            <a:avLst/>
          </a:prstGeom>
          <a:solidFill>
            <a:srgbClr val="0079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C3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251" y="6721475"/>
            <a:ext cx="4921556" cy="328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4527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5414857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параметры расходов бюджета муниципального района «Княжпогостский»</a:t>
            </a:r>
            <a:endParaRPr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08050" y="9774246"/>
            <a:ext cx="68580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26</a:t>
            </a: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850" y="168275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474989"/>
              </p:ext>
            </p:extLst>
          </p:nvPr>
        </p:nvGraphicFramePr>
        <p:xfrm>
          <a:off x="2660650" y="2073273"/>
          <a:ext cx="8686801" cy="5334003"/>
        </p:xfrm>
        <a:graphic>
          <a:graphicData uri="http://schemas.openxmlformats.org/drawingml/2006/table">
            <a:tbl>
              <a:tblPr/>
              <a:tblGrid>
                <a:gridCol w="6091573"/>
                <a:gridCol w="865076"/>
                <a:gridCol w="865076"/>
                <a:gridCol w="865076"/>
              </a:tblGrid>
              <a:tr h="1081139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C3F"/>
                          </a:solidFill>
                          <a:effectLst/>
                          <a:latin typeface="Arial"/>
                        </a:rPr>
                        <a:t>Муниципальная программа "Развитие дорожной и транспортной системы"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1934"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4C3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99216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C3F"/>
                          </a:solidFill>
                          <a:effectLst/>
                          <a:latin typeface="Arial"/>
                        </a:rPr>
                        <a:t>Цель муниципальной программы – создание условий для развития дорожного </a:t>
                      </a:r>
                      <a:r>
                        <a:rPr lang="ru-RU" sz="1800" b="0" i="0" u="none" strike="noStrike" dirty="0" smtClean="0">
                          <a:solidFill>
                            <a:srgbClr val="004C3F"/>
                          </a:solidFill>
                          <a:effectLst/>
                          <a:latin typeface="Arial"/>
                        </a:rPr>
                        <a:t>хозяйства</a:t>
                      </a:r>
                    </a:p>
                    <a:p>
                      <a:pPr algn="l" fontAlgn="b"/>
                      <a:endParaRPr lang="ru-RU" sz="1800" b="0" i="0" u="none" strike="noStrike" dirty="0" smtClean="0">
                        <a:solidFill>
                          <a:srgbClr val="004C3F"/>
                        </a:solidFill>
                        <a:effectLst/>
                        <a:latin typeface="Arial"/>
                      </a:endParaRPr>
                    </a:p>
                    <a:p>
                      <a:pPr algn="l" fontAlgn="b"/>
                      <a:endParaRPr lang="ru-RU" sz="1800" b="0" i="0" u="none" strike="noStrike" dirty="0">
                        <a:solidFill>
                          <a:srgbClr val="004C3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193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Всего (</a:t>
                      </a:r>
                      <a:r>
                        <a:rPr lang="ru-RU" sz="1800" b="1" i="0" u="none" strike="noStrike" dirty="0" err="1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млн.руб</a:t>
                      </a:r>
                      <a:r>
                        <a:rPr lang="ru-RU" sz="1800" b="1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)/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5719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41,8</a:t>
                      </a:r>
                      <a:endParaRPr lang="ru-RU" sz="1800" b="0" i="0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43,4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44,2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33784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"Развитие транспортной инфраструктуры и транспортного обслуживания населения и экономики МР "Княжпогостский"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41,8</a:t>
                      </a:r>
                      <a:endParaRPr lang="ru-RU" sz="1800" b="0" i="0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43,4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44,2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9527" y="3063875"/>
            <a:ext cx="3979124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140" y="6264275"/>
            <a:ext cx="4038600" cy="279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9652" y="3063875"/>
            <a:ext cx="3584447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9653" y="6272717"/>
            <a:ext cx="3584447" cy="279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нутый угол 9"/>
          <p:cNvSpPr/>
          <p:nvPr/>
        </p:nvSpPr>
        <p:spPr>
          <a:xfrm>
            <a:off x="15614650" y="1082675"/>
            <a:ext cx="1752600" cy="2033451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690850" y="1300245"/>
            <a:ext cx="1828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 2022 году ожидается  исполнение  муниципальной программы на сумму 75,9 </a:t>
            </a:r>
            <a:r>
              <a:rPr lang="ru-RU" sz="1600" dirty="0" err="1" smtClean="0"/>
              <a:t>млн.руб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176549" y="7940675"/>
            <a:ext cx="89552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4C3F"/>
                </a:solidFill>
              </a:rPr>
              <a:t>Основные мероприятия по данной программе на 2023 год:</a:t>
            </a:r>
          </a:p>
          <a:p>
            <a:pPr marL="285750" indent="-285750">
              <a:buFont typeface="Arial" charset="0"/>
              <a:buChar char="•"/>
            </a:pPr>
            <a:r>
              <a:rPr lang="ru-RU" b="1" dirty="0" smtClean="0">
                <a:solidFill>
                  <a:srgbClr val="004C3F"/>
                </a:solidFill>
              </a:rPr>
              <a:t>Содержание автомобильных дорог и улично-дорожной сети</a:t>
            </a:r>
          </a:p>
          <a:p>
            <a:pPr marL="285750" indent="-285750">
              <a:buFont typeface="Arial" charset="0"/>
              <a:buChar char="•"/>
            </a:pPr>
            <a:r>
              <a:rPr lang="ru-RU" b="1" dirty="0" smtClean="0">
                <a:solidFill>
                  <a:srgbClr val="004C3F"/>
                </a:solidFill>
              </a:rPr>
              <a:t>Содержание ледовых переправ</a:t>
            </a:r>
          </a:p>
          <a:p>
            <a:pPr marL="285750" indent="-285750">
              <a:buFont typeface="Arial" charset="0"/>
              <a:buChar char="•"/>
            </a:pPr>
            <a:r>
              <a:rPr lang="ru-RU" b="1" dirty="0" smtClean="0">
                <a:solidFill>
                  <a:srgbClr val="004C3F"/>
                </a:solidFill>
              </a:rPr>
              <a:t>Организация паромных переправ с. </a:t>
            </a:r>
            <a:r>
              <a:rPr lang="ru-RU" b="1" dirty="0" err="1" smtClean="0">
                <a:solidFill>
                  <a:srgbClr val="004C3F"/>
                </a:solidFill>
              </a:rPr>
              <a:t>Княжпогост</a:t>
            </a:r>
            <a:r>
              <a:rPr lang="ru-RU" b="1" dirty="0" smtClean="0">
                <a:solidFill>
                  <a:srgbClr val="004C3F"/>
                </a:solidFill>
              </a:rPr>
              <a:t> и </a:t>
            </a:r>
            <a:r>
              <a:rPr lang="ru-RU" b="1" dirty="0" err="1" smtClean="0">
                <a:solidFill>
                  <a:srgbClr val="004C3F"/>
                </a:solidFill>
              </a:rPr>
              <a:t>С.Туръя</a:t>
            </a:r>
            <a:endParaRPr lang="ru-RU" b="1" dirty="0" smtClean="0">
              <a:solidFill>
                <a:srgbClr val="004C3F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ru-RU" b="1" dirty="0" smtClean="0">
                <a:solidFill>
                  <a:srgbClr val="004C3F"/>
                </a:solidFill>
              </a:rPr>
              <a:t>Организация транспортного обслуживания населения автомобильным транспортом</a:t>
            </a:r>
          </a:p>
          <a:p>
            <a:pPr marL="285750" indent="-285750">
              <a:buFont typeface="Arial" charset="0"/>
              <a:buChar char="•"/>
            </a:pPr>
            <a:r>
              <a:rPr lang="ru-RU" b="1" dirty="0" smtClean="0">
                <a:solidFill>
                  <a:srgbClr val="004C3F"/>
                </a:solidFill>
              </a:rPr>
              <a:t>Реализация народного проекта </a:t>
            </a:r>
            <a:endParaRPr lang="ru-RU" b="1" dirty="0">
              <a:solidFill>
                <a:srgbClr val="004C3F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6394450" y="7408127"/>
            <a:ext cx="304800" cy="542847"/>
          </a:xfrm>
          <a:prstGeom prst="downArrow">
            <a:avLst/>
          </a:prstGeom>
          <a:solidFill>
            <a:srgbClr val="0079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9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02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5414857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параметры расходов бюджета муниципального района «Княжпогостский»</a:t>
            </a:r>
            <a:endParaRPr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55650" y="9774246"/>
            <a:ext cx="67338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27</a:t>
            </a: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850" y="168275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009034"/>
              </p:ext>
            </p:extLst>
          </p:nvPr>
        </p:nvGraphicFramePr>
        <p:xfrm>
          <a:off x="2736850" y="1047068"/>
          <a:ext cx="9601200" cy="5987433"/>
        </p:xfrm>
        <a:graphic>
          <a:graphicData uri="http://schemas.openxmlformats.org/drawingml/2006/table">
            <a:tbl>
              <a:tblPr/>
              <a:tblGrid>
                <a:gridCol w="6292207"/>
                <a:gridCol w="1047149"/>
                <a:gridCol w="1130922"/>
                <a:gridCol w="1130922"/>
              </a:tblGrid>
              <a:tr h="1149142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C3F"/>
                          </a:solidFill>
                          <a:effectLst/>
                          <a:latin typeface="Arial"/>
                        </a:rPr>
                        <a:t>Муниципальная программа "Развитие жилищного строительства и жилищно-коммунального хозяйства в </a:t>
                      </a:r>
                      <a:r>
                        <a:rPr lang="ru-RU" sz="1800" b="0" i="0" u="none" strike="noStrike" dirty="0" err="1">
                          <a:solidFill>
                            <a:srgbClr val="004C3F"/>
                          </a:solidFill>
                          <a:effectLst/>
                          <a:latin typeface="Arial"/>
                        </a:rPr>
                        <a:t>Княжпогостском</a:t>
                      </a:r>
                      <a:r>
                        <a:rPr lang="ru-RU" sz="1800" b="0" i="0" u="none" strike="noStrike" dirty="0">
                          <a:solidFill>
                            <a:srgbClr val="004C3F"/>
                          </a:solidFill>
                          <a:effectLst/>
                          <a:latin typeface="Arial"/>
                        </a:rPr>
                        <a:t> районе"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296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4C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4C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4C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04184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rgbClr val="004C3F"/>
                          </a:solidFill>
                          <a:effectLst/>
                          <a:latin typeface="Arial"/>
                        </a:rPr>
                        <a:t>Цель </a:t>
                      </a:r>
                      <a:r>
                        <a:rPr lang="ru-RU" sz="1800" b="0" i="0" u="none" strike="noStrike" dirty="0">
                          <a:solidFill>
                            <a:srgbClr val="004C3F"/>
                          </a:solidFill>
                          <a:effectLst/>
                          <a:latin typeface="Arial"/>
                        </a:rPr>
                        <a:t>муниципальной программы – создание условий для развития дорожного </a:t>
                      </a:r>
                      <a:r>
                        <a:rPr lang="ru-RU" sz="1800" b="0" i="0" u="none" strike="noStrike" dirty="0" smtClean="0">
                          <a:solidFill>
                            <a:srgbClr val="004C3F"/>
                          </a:solidFill>
                          <a:effectLst/>
                          <a:latin typeface="Arial"/>
                        </a:rPr>
                        <a:t>хозяйства</a:t>
                      </a:r>
                    </a:p>
                    <a:p>
                      <a:pPr algn="l" fontAlgn="b"/>
                      <a:endParaRPr lang="ru-RU" sz="1800" b="0" i="0" u="none" strike="noStrike" dirty="0">
                        <a:solidFill>
                          <a:srgbClr val="004C3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759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Всего (</a:t>
                      </a:r>
                      <a:r>
                        <a:rPr lang="ru-RU" sz="1800" b="1" i="0" u="none" strike="noStrike" dirty="0" err="1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млн.руб</a:t>
                      </a:r>
                      <a:r>
                        <a:rPr lang="ru-RU" sz="1800" b="1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)/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4075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24,5</a:t>
                      </a:r>
                      <a:endParaRPr lang="ru-RU" sz="1800" b="0" i="0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21,8</a:t>
                      </a:r>
                      <a:endParaRPr lang="ru-RU" sz="1800" b="0" i="0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19,8</a:t>
                      </a:r>
                      <a:endParaRPr lang="ru-RU" sz="1800" b="0" i="0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56905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"Создание условий для обеспечения населения доступным и комфортным жильем населения"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5,2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5,1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7,1</a:t>
                      </a:r>
                      <a:endParaRPr lang="ru-RU" sz="1800" b="0" i="0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57226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"Обеспечение населения качественными жилищно-коммунальными услугами"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11,9</a:t>
                      </a:r>
                      <a:endParaRPr lang="ru-RU" sz="1800" b="0" i="1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9,4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7,9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31074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"Градостроительная деятельность"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0,001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88436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96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Подпрограмма «Городская среда"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5,1</a:t>
                      </a:r>
                      <a:endParaRPr lang="ru-RU" sz="1800" b="0" i="1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5,5</a:t>
                      </a:r>
                      <a:endParaRPr lang="ru-RU" sz="1800" b="0" i="1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2,9</a:t>
                      </a:r>
                      <a:endParaRPr lang="ru-RU" sz="1800" b="0" i="1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62149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"Обращение с отходами производства и потребления"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1,5</a:t>
                      </a:r>
                      <a:endParaRPr lang="ru-RU" sz="1800" b="0" i="1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39395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"Обеспечение ветеринарного благополучия"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7749" y="4285578"/>
            <a:ext cx="3181957" cy="273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0946" y="7058548"/>
            <a:ext cx="3603966" cy="3603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8763" y="1528090"/>
            <a:ext cx="3205308" cy="27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Загнутый угол 13"/>
          <p:cNvSpPr/>
          <p:nvPr/>
        </p:nvSpPr>
        <p:spPr>
          <a:xfrm>
            <a:off x="13815945" y="1189966"/>
            <a:ext cx="1905001" cy="2286000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 2022 году ожидается исполнение муниципальной программы на сумму 26,7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млн.рублей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156450" y="7058548"/>
            <a:ext cx="304800" cy="381000"/>
          </a:xfrm>
          <a:prstGeom prst="downArrow">
            <a:avLst/>
          </a:prstGeom>
          <a:solidFill>
            <a:srgbClr val="0079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725698" y="7439548"/>
            <a:ext cx="1266035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4C3F"/>
                </a:solidFill>
              </a:rPr>
              <a:t>Основные мероприятия по данной программе на 2023 год</a:t>
            </a:r>
            <a:r>
              <a:rPr lang="ru-RU" b="1" dirty="0" smtClean="0">
                <a:solidFill>
                  <a:srgbClr val="004C3F"/>
                </a:solidFill>
              </a:rPr>
              <a:t>:</a:t>
            </a:r>
          </a:p>
          <a:p>
            <a:pPr marL="285750" lvl="0" indent="-285750">
              <a:buFont typeface="Arial" charset="0"/>
              <a:buChar char="•"/>
            </a:pPr>
            <a:r>
              <a:rPr lang="ru-RU" b="1" dirty="0" smtClean="0">
                <a:solidFill>
                  <a:srgbClr val="004C3F"/>
                </a:solidFill>
              </a:rPr>
              <a:t>Реализация народных проектов</a:t>
            </a:r>
          </a:p>
          <a:p>
            <a:pPr marL="285750" lvl="0" indent="-285750">
              <a:buFont typeface="Arial" charset="0"/>
              <a:buChar char="•"/>
            </a:pPr>
            <a:r>
              <a:rPr lang="ru-RU" b="1" dirty="0" smtClean="0">
                <a:solidFill>
                  <a:srgbClr val="004C3F"/>
                </a:solidFill>
              </a:rPr>
              <a:t>Реализация национального проекта «Жилье и городская среда»</a:t>
            </a:r>
          </a:p>
          <a:p>
            <a:pPr marL="285750" lvl="0" indent="-285750">
              <a:buFont typeface="Arial" charset="0"/>
              <a:buChar char="•"/>
            </a:pPr>
            <a:r>
              <a:rPr lang="ru-RU" b="1" dirty="0">
                <a:solidFill>
                  <a:srgbClr val="004C3F"/>
                </a:solidFill>
              </a:rPr>
              <a:t>Строительство, приобретение, реконструкцию, ремонт жилых помещений для обеспечения детей-сирот и детей, оставшихся без попечения </a:t>
            </a:r>
            <a:r>
              <a:rPr lang="ru-RU" b="1" dirty="0" smtClean="0">
                <a:solidFill>
                  <a:srgbClr val="004C3F"/>
                </a:solidFill>
              </a:rPr>
              <a:t>родителей жилыми </a:t>
            </a:r>
            <a:r>
              <a:rPr lang="ru-RU" b="1" dirty="0">
                <a:solidFill>
                  <a:srgbClr val="004C3F"/>
                </a:solidFill>
              </a:rPr>
              <a:t>помещениями </a:t>
            </a:r>
          </a:p>
          <a:p>
            <a:pPr marL="285750" lvl="0" indent="-285750">
              <a:buFont typeface="Arial" charset="0"/>
              <a:buChar char="•"/>
            </a:pPr>
            <a:r>
              <a:rPr lang="ru-RU" b="1" dirty="0">
                <a:solidFill>
                  <a:srgbClr val="004C3F"/>
                </a:solidFill>
              </a:rPr>
              <a:t>Оплата коммунальных услуг по муниципальному жилищному </a:t>
            </a:r>
            <a:r>
              <a:rPr lang="ru-RU" b="1" dirty="0" smtClean="0">
                <a:solidFill>
                  <a:srgbClr val="004C3F"/>
                </a:solidFill>
              </a:rPr>
              <a:t>фонду</a:t>
            </a:r>
          </a:p>
          <a:p>
            <a:pPr marL="285750" lvl="0" indent="-285750">
              <a:buFont typeface="Arial" charset="0"/>
              <a:buChar char="•"/>
            </a:pPr>
            <a:r>
              <a:rPr lang="ru-RU" b="1" dirty="0">
                <a:solidFill>
                  <a:srgbClr val="004C3F"/>
                </a:solidFill>
              </a:rPr>
              <a:t>Содержание объектов муниципальной </a:t>
            </a:r>
            <a:r>
              <a:rPr lang="ru-RU" b="1" dirty="0" smtClean="0">
                <a:solidFill>
                  <a:srgbClr val="004C3F"/>
                </a:solidFill>
              </a:rPr>
              <a:t>собственности</a:t>
            </a:r>
          </a:p>
          <a:p>
            <a:pPr marL="285750" lvl="0" indent="-285750">
              <a:buFont typeface="Arial" charset="0"/>
              <a:buChar char="•"/>
            </a:pPr>
            <a:r>
              <a:rPr lang="ru-RU" b="1" dirty="0">
                <a:solidFill>
                  <a:srgbClr val="004C3F"/>
                </a:solidFill>
              </a:rPr>
              <a:t>Проведение мероприятий муниципальными учреждениями услуг по обращению с твердыми коммунальными </a:t>
            </a:r>
            <a:r>
              <a:rPr lang="ru-RU" b="1" dirty="0" smtClean="0">
                <a:solidFill>
                  <a:srgbClr val="004C3F"/>
                </a:solidFill>
              </a:rPr>
              <a:t>отходами</a:t>
            </a:r>
          </a:p>
          <a:p>
            <a:pPr marL="285750" lvl="0" indent="-285750">
              <a:buFont typeface="Arial" charset="0"/>
              <a:buChar char="•"/>
            </a:pPr>
            <a:r>
              <a:rPr lang="ru-RU" b="1" dirty="0">
                <a:solidFill>
                  <a:srgbClr val="004C3F"/>
                </a:solidFill>
              </a:rPr>
              <a:t>Мероприятия по организации на территории соответствующего муниципального образования деятельности по обращению с животными без </a:t>
            </a:r>
            <a:r>
              <a:rPr lang="ru-RU" b="1" dirty="0" smtClean="0">
                <a:solidFill>
                  <a:srgbClr val="004C3F"/>
                </a:solidFill>
              </a:rPr>
              <a:t>владельцев</a:t>
            </a:r>
          </a:p>
          <a:p>
            <a:pPr marL="285750" lvl="0" indent="-285750">
              <a:buFont typeface="Arial" charset="0"/>
              <a:buChar char="•"/>
            </a:pPr>
            <a:r>
              <a:rPr lang="ru-RU" b="1" dirty="0">
                <a:solidFill>
                  <a:srgbClr val="004C3F"/>
                </a:solidFill>
              </a:rPr>
              <a:t>Осуществление полномочий по решению вопросов местного значения городского поселения</a:t>
            </a:r>
            <a:endParaRPr lang="ru-RU" b="1" dirty="0" smtClean="0">
              <a:solidFill>
                <a:srgbClr val="004C3F"/>
              </a:solidFill>
            </a:endParaRPr>
          </a:p>
          <a:p>
            <a:pPr marL="285750" lvl="0" indent="-285750">
              <a:buFont typeface="Arial" charset="0"/>
              <a:buChar char="•"/>
            </a:pPr>
            <a:endParaRPr lang="ru-RU" b="1" dirty="0">
              <a:solidFill>
                <a:srgbClr val="004C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9926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5414857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параметры расходов бюджета муниципального района «Княжпогостский»</a:t>
            </a:r>
            <a:endParaRPr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08050" y="9774246"/>
            <a:ext cx="52098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28</a:t>
            </a: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850" y="168275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277402"/>
              </p:ext>
            </p:extLst>
          </p:nvPr>
        </p:nvGraphicFramePr>
        <p:xfrm>
          <a:off x="2698749" y="1311274"/>
          <a:ext cx="10934702" cy="5486401"/>
        </p:xfrm>
        <a:graphic>
          <a:graphicData uri="http://schemas.openxmlformats.org/drawingml/2006/table">
            <a:tbl>
              <a:tblPr/>
              <a:tblGrid>
                <a:gridCol w="7083716"/>
                <a:gridCol w="1304620"/>
                <a:gridCol w="1273183"/>
                <a:gridCol w="1273183"/>
              </a:tblGrid>
              <a:tr h="281178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Муниципальная программа "Развитие образования в </a:t>
                      </a:r>
                      <a:r>
                        <a:rPr lang="ru-RU" sz="1800" b="0" i="0" u="none" strike="noStrike" dirty="0" err="1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Княжпогостском</a:t>
                      </a:r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 районе"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1638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4D4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60078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Цель муниципальной программы – повышение</a:t>
                      </a:r>
                      <a:b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</a:br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доступности, качества и эффективности муниципальной</a:t>
                      </a:r>
                      <a:b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</a:br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системы образования с учетом потребностей </a:t>
                      </a:r>
                      <a:r>
                        <a:rPr lang="ru-RU" sz="1800" b="0" i="0" u="none" strike="noStrike" dirty="0" smtClean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граждан</a:t>
                      </a:r>
                    </a:p>
                    <a:p>
                      <a:pPr algn="l" fontAlgn="b"/>
                      <a:endParaRPr lang="ru-RU" sz="1800" b="0" i="0" u="none" strike="noStrike" dirty="0">
                        <a:solidFill>
                          <a:srgbClr val="004D4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8968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Всего (</a:t>
                      </a:r>
                      <a:r>
                        <a:rPr lang="ru-RU" sz="1800" b="1" i="0" u="none" strike="noStrike" dirty="0" err="1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млн.руб</a:t>
                      </a:r>
                      <a:r>
                        <a:rPr lang="ru-RU" sz="1800" b="1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)/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2589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436,0</a:t>
                      </a:r>
                      <a:endParaRPr lang="ru-RU" sz="1800" b="0" i="0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437,8</a:t>
                      </a:r>
                      <a:endParaRPr lang="ru-RU" sz="1800" b="0" i="0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441,1</a:t>
                      </a:r>
                      <a:endParaRPr lang="ru-RU" sz="1800" b="0" i="0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69837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"Развитие системы дошкольного образования в </a:t>
                      </a:r>
                      <a:r>
                        <a:rPr lang="ru-RU" sz="1800" b="0" i="1" u="none" strike="noStrike" dirty="0" err="1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Княжпогостском</a:t>
                      </a:r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 районе"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149,1</a:t>
                      </a:r>
                      <a:endParaRPr lang="ru-RU" sz="1800" b="0" i="0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156,8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156,8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69837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"Развитие системы общего образования в Княжпогостском районе"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239,1</a:t>
                      </a:r>
                      <a:endParaRPr lang="ru-RU" sz="1800" b="0" i="1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240,3</a:t>
                      </a:r>
                      <a:endParaRPr lang="ru-RU" sz="1800" b="0" i="0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250,1</a:t>
                      </a:r>
                      <a:endParaRPr lang="ru-RU" sz="1800" b="0" i="0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46558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"Дети и молодежь Княжпогостского района"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24,5</a:t>
                      </a:r>
                      <a:endParaRPr lang="ru-RU" sz="1800" b="0" i="1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18,3</a:t>
                      </a:r>
                      <a:endParaRPr lang="ru-RU" sz="1800" b="0" i="1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12,3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69837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"Организация оздоровления и отдыха детей Княжпогостского района"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0,9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0,9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63690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"Обеспечение условий для реализации муниципальной программы"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22,2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21,5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21,0</a:t>
                      </a:r>
                      <a:endParaRPr lang="ru-RU" sz="1800" b="0" i="0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5850" y="5197475"/>
            <a:ext cx="4950791" cy="278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Загнутый угол 13"/>
          <p:cNvSpPr/>
          <p:nvPr/>
        </p:nvSpPr>
        <p:spPr>
          <a:xfrm>
            <a:off x="13633450" y="1104752"/>
            <a:ext cx="1905001" cy="2286000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 2022 году ожидается исполнение муниципальной программы на сумму 447,9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млн.рублей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75104" y="6926611"/>
            <a:ext cx="1070594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4C3F"/>
                </a:solidFill>
              </a:rPr>
              <a:t>Основные мероприятия по данной программе на 2023 год</a:t>
            </a:r>
            <a:r>
              <a:rPr lang="ru-RU" b="1" dirty="0" smtClean="0">
                <a:solidFill>
                  <a:srgbClr val="004C3F"/>
                </a:solidFill>
              </a:rPr>
              <a:t>:</a:t>
            </a:r>
          </a:p>
          <a:p>
            <a:pPr marL="285750" lvl="0" indent="-285750">
              <a:buFont typeface="Arial" charset="0"/>
              <a:buChar char="•"/>
            </a:pPr>
            <a:r>
              <a:rPr lang="ru-RU" b="1" dirty="0" smtClean="0">
                <a:solidFill>
                  <a:srgbClr val="004C3F"/>
                </a:solidFill>
              </a:rPr>
              <a:t>Выполнение </a:t>
            </a:r>
            <a:r>
              <a:rPr lang="ru-RU" b="1" dirty="0">
                <a:solidFill>
                  <a:srgbClr val="004C3F"/>
                </a:solidFill>
              </a:rPr>
              <a:t>планового объема оказываемых муниципальных услуг, установленного муниципальным </a:t>
            </a:r>
            <a:r>
              <a:rPr lang="ru-RU" b="1" dirty="0" smtClean="0">
                <a:solidFill>
                  <a:srgbClr val="004C3F"/>
                </a:solidFill>
              </a:rPr>
              <a:t>заданием</a:t>
            </a:r>
          </a:p>
          <a:p>
            <a:pPr marL="285750" lvl="0" indent="-285750">
              <a:buFont typeface="Arial" charset="0"/>
              <a:buChar char="•"/>
            </a:pPr>
            <a:r>
              <a:rPr lang="ru-RU" b="1" dirty="0">
                <a:solidFill>
                  <a:srgbClr val="004C3F"/>
                </a:solidFill>
              </a:rPr>
              <a:t>предоставление компенсации родителям (законным представителям) платы за присмотр и уход за детьми, посещающими образовательные организации на территории Республики Коми, реализующие образовательную программу дошкольного </a:t>
            </a:r>
            <a:r>
              <a:rPr lang="ru-RU" b="1" dirty="0" smtClean="0">
                <a:solidFill>
                  <a:srgbClr val="004C3F"/>
                </a:solidFill>
              </a:rPr>
              <a:t>образования</a:t>
            </a:r>
          </a:p>
          <a:p>
            <a:pPr marL="285750" lvl="0" indent="-285750">
              <a:buFont typeface="Arial" charset="0"/>
              <a:buChar char="•"/>
            </a:pPr>
            <a:r>
              <a:rPr lang="ru-RU" b="1" dirty="0">
                <a:solidFill>
                  <a:srgbClr val="004C3F"/>
                </a:solidFill>
              </a:rPr>
              <a:t>Укрепление материально-технической базы </a:t>
            </a:r>
            <a:r>
              <a:rPr lang="ru-RU" b="1" dirty="0" smtClean="0">
                <a:solidFill>
                  <a:srgbClr val="004C3F"/>
                </a:solidFill>
              </a:rPr>
              <a:t>и обеспечение безопасных условий в </a:t>
            </a:r>
            <a:r>
              <a:rPr lang="ru-RU" b="1" dirty="0">
                <a:solidFill>
                  <a:srgbClr val="004C3F"/>
                </a:solidFill>
              </a:rPr>
              <a:t>дошкольных образовательных </a:t>
            </a:r>
            <a:r>
              <a:rPr lang="ru-RU" b="1" dirty="0" smtClean="0">
                <a:solidFill>
                  <a:srgbClr val="004C3F"/>
                </a:solidFill>
              </a:rPr>
              <a:t>организациях (ремонт крыльца в МАДОУ «Детский сад №10, ремонт кровли в МБОУ «СОШ с. </a:t>
            </a:r>
            <a:r>
              <a:rPr lang="ru-RU" b="1" dirty="0" err="1" smtClean="0">
                <a:solidFill>
                  <a:srgbClr val="004C3F"/>
                </a:solidFill>
              </a:rPr>
              <a:t>Серегово</a:t>
            </a:r>
            <a:r>
              <a:rPr lang="ru-RU" b="1" dirty="0" smtClean="0">
                <a:solidFill>
                  <a:srgbClr val="004C3F"/>
                </a:solidFill>
              </a:rPr>
              <a:t>»)</a:t>
            </a:r>
          </a:p>
          <a:p>
            <a:pPr marL="285750" lvl="0" indent="-285750">
              <a:buFont typeface="Arial" charset="0"/>
              <a:buChar char="•"/>
            </a:pPr>
            <a:r>
              <a:rPr lang="ru-RU" b="1" dirty="0">
                <a:solidFill>
                  <a:srgbClr val="004C3F"/>
                </a:solidFill>
              </a:rPr>
              <a:t>Реализация народных проектов в сфере образования, прошедших отбор в рамках проекта "Народный </a:t>
            </a:r>
            <a:r>
              <a:rPr lang="ru-RU" b="1" dirty="0" smtClean="0">
                <a:solidFill>
                  <a:srgbClr val="004C3F"/>
                </a:solidFill>
              </a:rPr>
              <a:t>бюджет»</a:t>
            </a:r>
          </a:p>
          <a:p>
            <a:pPr marL="285750" lvl="0" indent="-285750">
              <a:buFont typeface="Arial" charset="0"/>
              <a:buChar char="•"/>
            </a:pPr>
            <a:r>
              <a:rPr lang="ru-RU" b="1" dirty="0">
                <a:solidFill>
                  <a:srgbClr val="004C3F"/>
                </a:solidFill>
              </a:rPr>
              <a:t>Ежемесячное денежное вознаграждение за классное руководство педагогическим </a:t>
            </a:r>
            <a:r>
              <a:rPr lang="ru-RU" b="1" dirty="0" smtClean="0">
                <a:solidFill>
                  <a:srgbClr val="004C3F"/>
                </a:solidFill>
              </a:rPr>
              <a:t>работникам</a:t>
            </a:r>
          </a:p>
          <a:p>
            <a:pPr marL="285750" lvl="0" indent="-285750">
              <a:buFont typeface="Arial" charset="0"/>
              <a:buChar char="•"/>
            </a:pPr>
            <a:r>
              <a:rPr lang="ru-RU" b="1" dirty="0">
                <a:solidFill>
                  <a:srgbClr val="004C3F"/>
                </a:solidFill>
              </a:rPr>
              <a:t>Организация бесплатного питания обучающихся, получающих начальное общее образование в муниципальных образовательных </a:t>
            </a:r>
            <a:r>
              <a:rPr lang="ru-RU" b="1" dirty="0" smtClean="0">
                <a:solidFill>
                  <a:srgbClr val="004C3F"/>
                </a:solidFill>
              </a:rPr>
              <a:t>организациях</a:t>
            </a:r>
          </a:p>
          <a:p>
            <a:pPr marL="285750" lvl="0" indent="-285750">
              <a:buFont typeface="Arial" charset="0"/>
              <a:buChar char="•"/>
            </a:pPr>
            <a:r>
              <a:rPr lang="ru-RU" b="1" dirty="0">
                <a:solidFill>
                  <a:srgbClr val="004C3F"/>
                </a:solidFill>
              </a:rPr>
              <a:t>Организация оздоровления и отдыха детей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9671050" y="6918325"/>
            <a:ext cx="304800" cy="304800"/>
          </a:xfrm>
          <a:prstGeom prst="downArrow">
            <a:avLst/>
          </a:prstGeom>
          <a:solidFill>
            <a:srgbClr val="0079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2660" y="2247752"/>
            <a:ext cx="4266778" cy="3200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2129" y="7804944"/>
            <a:ext cx="4760746" cy="350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9150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20420" y="9774246"/>
            <a:ext cx="30861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2</a:t>
            </a:r>
            <a:endParaRPr sz="2950" dirty="0">
              <a:latin typeface="Montserrat SemiBold"/>
              <a:cs typeface="Montserrat Semi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385050" y="473075"/>
            <a:ext cx="10515600" cy="7755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</a:p>
          <a:p>
            <a:pPr algn="ctr"/>
            <a:endParaRPr lang="ru-RU" sz="2400" i="1" dirty="0" smtClean="0">
              <a:solidFill>
                <a:srgbClr val="00796B"/>
              </a:solidFill>
            </a:endParaRPr>
          </a:p>
          <a:p>
            <a:pPr algn="ctr"/>
            <a:endParaRPr lang="ru-RU" sz="2400" i="1" dirty="0">
              <a:solidFill>
                <a:srgbClr val="00796B"/>
              </a:solidFill>
            </a:endParaRPr>
          </a:p>
          <a:p>
            <a:pPr algn="ctr"/>
            <a:endParaRPr lang="ru-RU" sz="2400" i="1" dirty="0" smtClean="0">
              <a:solidFill>
                <a:srgbClr val="00796B"/>
              </a:solidFill>
            </a:endParaRPr>
          </a:p>
          <a:p>
            <a:pPr algn="ctr"/>
            <a:endParaRPr lang="ru-RU" sz="2400" i="1" dirty="0">
              <a:solidFill>
                <a:srgbClr val="00796B"/>
              </a:solidFill>
            </a:endParaRPr>
          </a:p>
          <a:p>
            <a:pPr algn="ctr"/>
            <a:endParaRPr lang="ru-RU" sz="2400" i="1" dirty="0" smtClean="0">
              <a:solidFill>
                <a:srgbClr val="00796B"/>
              </a:solidFill>
            </a:endParaRPr>
          </a:p>
          <a:p>
            <a:pPr algn="ctr"/>
            <a:endParaRPr lang="ru-RU" sz="2400" i="1" dirty="0">
              <a:solidFill>
                <a:srgbClr val="00796B"/>
              </a:solidFill>
            </a:endParaRPr>
          </a:p>
          <a:p>
            <a:pPr algn="just"/>
            <a:r>
              <a:rPr lang="ru-RU" sz="2400" dirty="0" smtClean="0"/>
              <a:t>	</a:t>
            </a:r>
            <a:r>
              <a:rPr lang="ru-RU" sz="2400" dirty="0" smtClean="0">
                <a:solidFill>
                  <a:srgbClr val="004C3F"/>
                </a:solidFill>
              </a:rPr>
              <a:t>«</a:t>
            </a:r>
            <a:r>
              <a:rPr lang="ru-RU" sz="2400" dirty="0">
                <a:solidFill>
                  <a:srgbClr val="004C3F"/>
                </a:solidFill>
              </a:rPr>
              <a:t>Бюджет для граждан» – информационный сборник, который познакомит население </a:t>
            </a:r>
            <a:r>
              <a:rPr lang="ru-RU" sz="2400" dirty="0" smtClean="0">
                <a:solidFill>
                  <a:srgbClr val="004C3F"/>
                </a:solidFill>
              </a:rPr>
              <a:t>муниципального района «Княжпогостский» </a:t>
            </a:r>
            <a:r>
              <a:rPr lang="ru-RU" sz="2400" dirty="0">
                <a:solidFill>
                  <a:srgbClr val="004C3F"/>
                </a:solidFill>
              </a:rPr>
              <a:t>с основными положениями бюджета </a:t>
            </a:r>
            <a:r>
              <a:rPr lang="ru-RU" sz="2400" dirty="0" smtClean="0">
                <a:solidFill>
                  <a:srgbClr val="004C3F"/>
                </a:solidFill>
              </a:rPr>
              <a:t>района. </a:t>
            </a:r>
            <a:r>
              <a:rPr lang="ru-RU" sz="2400" dirty="0">
                <a:solidFill>
                  <a:srgbClr val="004C3F"/>
                </a:solidFill>
              </a:rPr>
              <a:t>«Бюджет для граждан» нацелен на широкий круг пользователей – всех граждан, интересы которых в той или иной мере затронуты местным бюджетом. </a:t>
            </a:r>
            <a:endParaRPr lang="ru-RU" sz="2400" dirty="0" smtClean="0">
              <a:solidFill>
                <a:srgbClr val="004C3F"/>
              </a:solidFill>
            </a:endParaRPr>
          </a:p>
          <a:p>
            <a:pPr algn="just"/>
            <a:r>
              <a:rPr lang="ru-RU" sz="2400" dirty="0" smtClean="0">
                <a:solidFill>
                  <a:srgbClr val="004C3F"/>
                </a:solidFill>
              </a:rPr>
              <a:t>	Для </a:t>
            </a:r>
            <a:r>
              <a:rPr lang="ru-RU" sz="2400" dirty="0">
                <a:solidFill>
                  <a:srgbClr val="004C3F"/>
                </a:solidFill>
              </a:rPr>
              <a:t>публичного обсуждения проекта бюджета </a:t>
            </a:r>
            <a:r>
              <a:rPr lang="ru-RU" sz="2400" dirty="0" smtClean="0">
                <a:solidFill>
                  <a:srgbClr val="004C3F"/>
                </a:solidFill>
              </a:rPr>
              <a:t>муниципального района «Княжпогостский» на 2023 </a:t>
            </a:r>
            <a:r>
              <a:rPr lang="ru-RU" sz="2400" dirty="0">
                <a:solidFill>
                  <a:srgbClr val="004C3F"/>
                </a:solidFill>
              </a:rPr>
              <a:t>год и плановый период </a:t>
            </a:r>
            <a:r>
              <a:rPr lang="ru-RU" sz="2400" dirty="0" smtClean="0">
                <a:solidFill>
                  <a:srgbClr val="004C3F"/>
                </a:solidFill>
              </a:rPr>
              <a:t>2024 </a:t>
            </a:r>
            <a:r>
              <a:rPr lang="ru-RU" sz="2400" dirty="0">
                <a:solidFill>
                  <a:srgbClr val="004C3F"/>
                </a:solidFill>
              </a:rPr>
              <a:t>и </a:t>
            </a:r>
            <a:r>
              <a:rPr lang="ru-RU" sz="2400" dirty="0" smtClean="0">
                <a:solidFill>
                  <a:srgbClr val="004C3F"/>
                </a:solidFill>
              </a:rPr>
              <a:t>2025 </a:t>
            </a:r>
            <a:r>
              <a:rPr lang="ru-RU" sz="2400" dirty="0">
                <a:solidFill>
                  <a:srgbClr val="004C3F"/>
                </a:solidFill>
              </a:rPr>
              <a:t>годов и последующего его утверждения подготовлена брошюра «Бюджет для граждан», в которой мы постарались в доступной и понятной форме представить основные его параметры. Он представляет собой упрощённую версию финансового документа района, представленную в доступном для обычных граждан формате, в целях реализации принципа прозрачности (открытости) бюджетной системы.</a:t>
            </a:r>
            <a:endParaRPr lang="ru-RU" sz="2400" dirty="0" smtClean="0">
              <a:solidFill>
                <a:srgbClr val="004C3F"/>
              </a:solidFill>
            </a:endParaRPr>
          </a:p>
          <a:p>
            <a:pPr algn="just"/>
            <a:endParaRPr lang="ru-RU" sz="2400" dirty="0">
              <a:solidFill>
                <a:srgbClr val="004C3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58" y="625475"/>
            <a:ext cx="53340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5450" y="453091"/>
            <a:ext cx="1566863" cy="156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79" y="2428"/>
            <a:ext cx="138430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6124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5414857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параметры расходов бюджета муниципального района «Княжпогостский»</a:t>
            </a:r>
            <a:endParaRPr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08050" y="9774246"/>
            <a:ext cx="52098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29</a:t>
            </a: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850" y="168275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4704551"/>
              </p:ext>
            </p:extLst>
          </p:nvPr>
        </p:nvGraphicFramePr>
        <p:xfrm>
          <a:off x="2584449" y="1768478"/>
          <a:ext cx="10782300" cy="6102400"/>
        </p:xfrm>
        <a:graphic>
          <a:graphicData uri="http://schemas.openxmlformats.org/drawingml/2006/table">
            <a:tbl>
              <a:tblPr/>
              <a:tblGrid>
                <a:gridCol w="6984988"/>
                <a:gridCol w="1286436"/>
                <a:gridCol w="1255438"/>
                <a:gridCol w="1255438"/>
              </a:tblGrid>
              <a:tr h="471905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Муниципальная программа  "Развитие отрасли "Культура в </a:t>
                      </a:r>
                      <a:r>
                        <a:rPr lang="ru-RU" sz="1800" b="0" i="0" u="none" strike="noStrike" dirty="0" err="1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Княжпогостском</a:t>
                      </a:r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 районе"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1060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4D4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40874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Цель муниципальной программы – развитие культурного потенциала и </a:t>
                      </a:r>
                      <a:r>
                        <a:rPr lang="ru-RU" sz="1800" b="0" i="0" u="none" strike="noStrike" dirty="0" smtClean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создание </a:t>
                      </a:r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условий для его развития</a:t>
                      </a:r>
                      <a:b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</a:br>
                      <a:endParaRPr lang="ru-RU" sz="1800" b="0" i="0" u="none" strike="noStrike" dirty="0">
                        <a:solidFill>
                          <a:srgbClr val="004D4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9642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Всего (</a:t>
                      </a:r>
                      <a:r>
                        <a:rPr lang="ru-RU" sz="1800" b="1" i="0" u="none" strike="noStrike" dirty="0" err="1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млн.руб</a:t>
                      </a:r>
                      <a:r>
                        <a:rPr lang="ru-RU" sz="1800" b="1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)/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2496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112,5</a:t>
                      </a:r>
                      <a:endParaRPr lang="ru-RU" sz="1800" b="0" i="0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101,6</a:t>
                      </a:r>
                      <a:endParaRPr lang="ru-RU" sz="1800" b="0" i="0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105,5</a:t>
                      </a:r>
                      <a:endParaRPr lang="ru-RU" sz="1800" b="0" i="0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74892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"Развитие учреждений культуры дополнительного образования"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17,0</a:t>
                      </a:r>
                      <a:endParaRPr lang="ru-RU" sz="1800" b="0" i="0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16,4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16,4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49928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"Развитие библиотечного дела"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21,6</a:t>
                      </a:r>
                      <a:endParaRPr lang="ru-RU" sz="1800" b="0" i="1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17,2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49928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"Развитие музейного дела"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3,7</a:t>
                      </a:r>
                      <a:endParaRPr lang="ru-RU" sz="1800" b="0" i="1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3,3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3,5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74892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"Развитие народного, художественного творчества и культурно-досуговой деятельности"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27,</a:t>
                      </a:r>
                      <a:r>
                        <a:rPr lang="en-US" sz="1800" b="0" i="1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ru-RU" sz="1800" b="0" i="1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22,5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22,5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49928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"Обеспечение условий для реализации программы"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7,6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7,3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7,3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49928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"Хозяйственно-техническое обеспечение учреждений"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31,5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31,5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31,5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49928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"Развитие и сохранение национальных культур"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3,</a:t>
                      </a:r>
                      <a:r>
                        <a:rPr lang="en-US" sz="1800" b="0" i="0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ru-RU" sz="1800" b="0" i="0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3,5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3,6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704" y="1376479"/>
            <a:ext cx="4001738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9300" y="4381643"/>
            <a:ext cx="4114800" cy="2545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8723" y="7254875"/>
            <a:ext cx="4895850" cy="352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Загнутый угол 13"/>
          <p:cNvSpPr/>
          <p:nvPr/>
        </p:nvSpPr>
        <p:spPr>
          <a:xfrm>
            <a:off x="14395450" y="1082675"/>
            <a:ext cx="1905001" cy="2286000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 2022 году ожидается исполнение муниципальной программы на сумму 140,7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млн.рублей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15271" y="8329487"/>
            <a:ext cx="1005205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4C3F"/>
                </a:solidFill>
              </a:rPr>
              <a:t>Основные мероприятия по данной программе на 2023 год:</a:t>
            </a:r>
          </a:p>
          <a:p>
            <a:pPr marL="285750" indent="-285750">
              <a:buFont typeface="Arial" charset="0"/>
              <a:buChar char="•"/>
            </a:pPr>
            <a:r>
              <a:rPr lang="ru-RU" b="1" dirty="0" smtClean="0">
                <a:solidFill>
                  <a:srgbClr val="004C3F"/>
                </a:solidFill>
              </a:rPr>
              <a:t>Выполнение </a:t>
            </a:r>
            <a:r>
              <a:rPr lang="ru-RU" b="1" dirty="0">
                <a:solidFill>
                  <a:srgbClr val="004C3F"/>
                </a:solidFill>
              </a:rPr>
              <a:t>планового объема оказываемых муниципальных услуг, установленного муниципальным </a:t>
            </a:r>
            <a:r>
              <a:rPr lang="ru-RU" b="1" dirty="0" smtClean="0">
                <a:solidFill>
                  <a:srgbClr val="004C3F"/>
                </a:solidFill>
              </a:rPr>
              <a:t>заданием</a:t>
            </a:r>
          </a:p>
          <a:p>
            <a:pPr marL="285750" indent="-285750">
              <a:buFont typeface="Arial" charset="0"/>
              <a:buChar char="•"/>
            </a:pPr>
            <a:r>
              <a:rPr lang="ru-RU" b="1" dirty="0">
                <a:solidFill>
                  <a:srgbClr val="004C3F"/>
                </a:solidFill>
              </a:rPr>
              <a:t>Реализация народных проектов в сфере КУЛЬТУРЫ, прошедших отбор в рамках проекта </a:t>
            </a:r>
            <a:r>
              <a:rPr lang="ru-RU" b="1" dirty="0" smtClean="0">
                <a:solidFill>
                  <a:srgbClr val="004C3F"/>
                </a:solidFill>
              </a:rPr>
              <a:t>«Народный бюджет»</a:t>
            </a:r>
          </a:p>
          <a:p>
            <a:pPr marL="285750" indent="-285750">
              <a:buFont typeface="Arial" charset="0"/>
              <a:buChar char="•"/>
            </a:pPr>
            <a:r>
              <a:rPr lang="ru-RU" b="1" dirty="0">
                <a:solidFill>
                  <a:srgbClr val="004C3F"/>
                </a:solidFill>
              </a:rPr>
              <a:t>Укрепление материально-технической базы муниципальных учреждений сферы </a:t>
            </a:r>
            <a:r>
              <a:rPr lang="ru-RU" b="1" dirty="0" smtClean="0">
                <a:solidFill>
                  <a:srgbClr val="004C3F"/>
                </a:solidFill>
              </a:rPr>
              <a:t>культуры</a:t>
            </a:r>
            <a:r>
              <a:rPr lang="en-US" b="1" dirty="0" smtClean="0">
                <a:solidFill>
                  <a:srgbClr val="004C3F"/>
                </a:solidFill>
              </a:rPr>
              <a:t> (</a:t>
            </a:r>
            <a:r>
              <a:rPr lang="ru-RU" b="1" dirty="0" smtClean="0">
                <a:solidFill>
                  <a:srgbClr val="004C3F"/>
                </a:solidFill>
              </a:rPr>
              <a:t>приобретение звукового оборудования, костюмов, мебели, светового оборудования)</a:t>
            </a:r>
          </a:p>
          <a:p>
            <a:pPr marL="285750" indent="-285750">
              <a:buFont typeface="Arial" charset="0"/>
              <a:buChar char="•"/>
            </a:pPr>
            <a:r>
              <a:rPr lang="ru-RU" b="1" dirty="0" smtClean="0">
                <a:solidFill>
                  <a:srgbClr val="004C3F"/>
                </a:solidFill>
              </a:rPr>
              <a:t>Поддержка лучших сельских учреждений (на проведение ремонтных работ музея им. Питирима Сорокина с. </a:t>
            </a:r>
            <a:r>
              <a:rPr lang="ru-RU" b="1" dirty="0" err="1" smtClean="0">
                <a:solidFill>
                  <a:srgbClr val="004C3F"/>
                </a:solidFill>
              </a:rPr>
              <a:t>Туръя</a:t>
            </a:r>
            <a:r>
              <a:rPr lang="ru-RU" b="1" dirty="0" smtClean="0">
                <a:solidFill>
                  <a:srgbClr val="004C3F"/>
                </a:solidFill>
              </a:rPr>
              <a:t>)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7842250" y="7864475"/>
            <a:ext cx="381000" cy="465012"/>
          </a:xfrm>
          <a:prstGeom prst="downArrow">
            <a:avLst/>
          </a:prstGeom>
          <a:solidFill>
            <a:srgbClr val="0079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178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5414857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параметры расходов бюджета муниципального района «Княжпогостский»</a:t>
            </a:r>
            <a:endParaRPr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55650" y="9774246"/>
            <a:ext cx="67338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dirty="0" smtClean="0">
                <a:latin typeface="Montserrat SemiBold"/>
                <a:cs typeface="Montserrat SemiBold"/>
              </a:rPr>
              <a:t>30</a:t>
            </a: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850" y="168275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123959"/>
              </p:ext>
            </p:extLst>
          </p:nvPr>
        </p:nvGraphicFramePr>
        <p:xfrm>
          <a:off x="2813050" y="1687312"/>
          <a:ext cx="10401300" cy="4760736"/>
        </p:xfrm>
        <a:graphic>
          <a:graphicData uri="http://schemas.openxmlformats.org/drawingml/2006/table">
            <a:tbl>
              <a:tblPr/>
              <a:tblGrid>
                <a:gridCol w="6738169"/>
                <a:gridCol w="1240979"/>
                <a:gridCol w="1211076"/>
                <a:gridCol w="1211076"/>
              </a:tblGrid>
              <a:tr h="652430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Муниципальная программа  "Развитие отрасли "Физическая культура и спорт" в "</a:t>
                      </a:r>
                      <a:r>
                        <a:rPr lang="ru-RU" sz="1800" b="0" i="0" u="none" strike="noStrike" dirty="0" err="1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Княжпогостском</a:t>
                      </a:r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 районе"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67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4D4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24496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Цель муниципальной программы – создание условий для его развития физической культуры и </a:t>
                      </a:r>
                      <a:r>
                        <a:rPr lang="ru-RU" sz="1800" b="0" i="0" u="none" strike="noStrike" dirty="0" smtClean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спорта</a:t>
                      </a:r>
                    </a:p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</a:br>
                      <a:endParaRPr lang="ru-RU" sz="1800" b="0" i="0" u="none" strike="noStrike" dirty="0">
                        <a:solidFill>
                          <a:srgbClr val="004D4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5141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Всего (</a:t>
                      </a:r>
                      <a:r>
                        <a:rPr lang="ru-RU" sz="1800" b="1" i="0" u="none" strike="noStrike" dirty="0" err="1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млн.руб</a:t>
                      </a:r>
                      <a:r>
                        <a:rPr lang="ru-RU" sz="1800" b="1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)/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3451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en-US" sz="1800" b="0" i="0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7</a:t>
                      </a:r>
                      <a:r>
                        <a:rPr lang="ru-RU" sz="1800" b="0" i="0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,6</a:t>
                      </a:r>
                      <a:endParaRPr lang="ru-RU" sz="1800" b="0" i="0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18,1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24,1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69028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"Массовая физическая культура"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0,3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69028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"Спорт высоких достижений"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69028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Развитие учреждений физической культуры и спорта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en-US" sz="1800" b="0" i="1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6,3</a:t>
                      </a:r>
                      <a:endParaRPr lang="ru-RU" sz="1800" b="0" i="1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18,1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24,1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050" y="1844675"/>
            <a:ext cx="4521352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1650" y="4435475"/>
            <a:ext cx="4782803" cy="21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8672" y="6950075"/>
            <a:ext cx="457993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Загнутый угол 13"/>
          <p:cNvSpPr/>
          <p:nvPr/>
        </p:nvSpPr>
        <p:spPr>
          <a:xfrm>
            <a:off x="14395450" y="1082675"/>
            <a:ext cx="1905001" cy="2286000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 2022 году ожидается исполнение муниципальной программы на сумму 34,3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млн.рублей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25646" y="7026275"/>
            <a:ext cx="1005205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b="1" dirty="0">
                <a:solidFill>
                  <a:srgbClr val="004C3F"/>
                </a:solidFill>
              </a:rPr>
              <a:t>Основные мероприятия по данной программе на 2023 год:</a:t>
            </a:r>
          </a:p>
          <a:p>
            <a:pPr marL="285750" lvl="0" indent="-285750">
              <a:buFont typeface="Arial" charset="0"/>
              <a:buChar char="•"/>
            </a:pPr>
            <a:r>
              <a:rPr lang="ru-RU" b="1" dirty="0">
                <a:solidFill>
                  <a:srgbClr val="004C3F"/>
                </a:solidFill>
              </a:rPr>
              <a:t>Выполнение планового объема оказываемых муниципальных услуг, установленного муниципальным заданием</a:t>
            </a:r>
          </a:p>
          <a:p>
            <a:pPr marL="285750" lvl="0" indent="-285750">
              <a:buFont typeface="Arial" charset="0"/>
              <a:buChar char="•"/>
            </a:pPr>
            <a:r>
              <a:rPr lang="ru-RU" b="1" dirty="0" smtClean="0">
                <a:solidFill>
                  <a:srgbClr val="004C3F"/>
                </a:solidFill>
              </a:rPr>
              <a:t>Организация</a:t>
            </a:r>
            <a:r>
              <a:rPr lang="ru-RU" b="1" dirty="0">
                <a:solidFill>
                  <a:srgbClr val="004C3F"/>
                </a:solidFill>
              </a:rPr>
              <a:t>, проведение официальных физкультурно-оздоровительных спортивных мероприятий для населения, в том числе для лиц с ограниченными </a:t>
            </a:r>
            <a:r>
              <a:rPr lang="ru-RU" b="1" dirty="0" smtClean="0">
                <a:solidFill>
                  <a:srgbClr val="004C3F"/>
                </a:solidFill>
              </a:rPr>
              <a:t>возможностями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8223250" y="6436747"/>
            <a:ext cx="304800" cy="391656"/>
          </a:xfrm>
          <a:prstGeom prst="downArrow">
            <a:avLst/>
          </a:prstGeom>
          <a:solidFill>
            <a:srgbClr val="0079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834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5414857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параметры расходов бюджета муниципального района «Княжпогостский»</a:t>
            </a:r>
            <a:endParaRPr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08050" y="9774246"/>
            <a:ext cx="52098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dirty="0" smtClean="0">
                <a:latin typeface="Montserrat SemiBold"/>
                <a:cs typeface="Montserrat SemiBold"/>
              </a:rPr>
              <a:t>31</a:t>
            </a: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850" y="168275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90193"/>
              </p:ext>
            </p:extLst>
          </p:nvPr>
        </p:nvGraphicFramePr>
        <p:xfrm>
          <a:off x="2813050" y="1082675"/>
          <a:ext cx="10629902" cy="6400802"/>
        </p:xfrm>
        <a:graphic>
          <a:graphicData uri="http://schemas.openxmlformats.org/drawingml/2006/table">
            <a:tbl>
              <a:tblPr/>
              <a:tblGrid>
                <a:gridCol w="6886260"/>
                <a:gridCol w="1268254"/>
                <a:gridCol w="1237694"/>
                <a:gridCol w="1237694"/>
              </a:tblGrid>
              <a:tr h="624521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Муниципальная программа  "Развитие муниципального управления"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3147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4D4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4D4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28979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Цель муниципальной программы – создание условий для повышение доступного уровня открытости и прозрачности муниципалитета</a:t>
                      </a:r>
                      <a:r>
                        <a:rPr lang="ru-RU" sz="1800" b="0" i="0" u="none" strike="noStrike" dirty="0" smtClean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, повышение </a:t>
                      </a:r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эффективности и качества</a:t>
                      </a:r>
                      <a:b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</a:br>
                      <a:r>
                        <a:rPr lang="ru-RU" sz="1800" b="0" i="0" u="none" strike="noStrike" dirty="0" smtClean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управления</a:t>
                      </a:r>
                    </a:p>
                    <a:p>
                      <a:pPr algn="l" fontAlgn="b"/>
                      <a:endParaRPr lang="ru-RU" sz="1800" b="0" i="0" u="none" strike="noStrike" dirty="0" smtClean="0">
                        <a:solidFill>
                          <a:srgbClr val="004D40"/>
                        </a:solidFill>
                        <a:effectLst/>
                        <a:latin typeface="Arial"/>
                      </a:endParaRPr>
                    </a:p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</a:br>
                      <a:endParaRPr lang="ru-RU" sz="1800" b="0" i="0" u="none" strike="noStrike" dirty="0">
                        <a:solidFill>
                          <a:srgbClr val="004D4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0377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Всего (</a:t>
                      </a:r>
                      <a:r>
                        <a:rPr lang="ru-RU" sz="1800" b="1" i="0" u="none" strike="noStrike" dirty="0" err="1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млн.руб</a:t>
                      </a:r>
                      <a:r>
                        <a:rPr lang="ru-RU" sz="1800" b="1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)/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3303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104,0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91,</a:t>
                      </a:r>
                      <a:r>
                        <a:rPr lang="en-US" sz="1800" b="0" i="0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ru-RU" sz="1800" b="0" i="0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92,3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66075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"Управление муниципальными финансами"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24,2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19,7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66075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"Управление муниципальным имуществом"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14,6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14,1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15,7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66075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"Муниципальное управление"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58,1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50,</a:t>
                      </a:r>
                      <a:r>
                        <a:rPr lang="en-US" sz="1800" b="0" i="1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ru-RU" sz="1800" b="0" i="1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99113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"Реализация прочих функций, связанных с городским муниципальным управлением"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7,1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6,9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6,9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</a:tbl>
          </a:graphicData>
        </a:graphic>
      </p:graphicFrame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9450" y="1797367"/>
            <a:ext cx="4426044" cy="293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7250" y="4875716"/>
            <a:ext cx="4492540" cy="2990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3340" y="7981842"/>
            <a:ext cx="3578140" cy="268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Загнутый угол 13"/>
          <p:cNvSpPr/>
          <p:nvPr/>
        </p:nvSpPr>
        <p:spPr>
          <a:xfrm>
            <a:off x="13898519" y="1387475"/>
            <a:ext cx="1905001" cy="2286000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 2022 году ожидается исполнение муниципальной программы на сумму 123,5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млн.рублей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17850" y="7981842"/>
            <a:ext cx="1005205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b="1" dirty="0">
                <a:solidFill>
                  <a:srgbClr val="004C3F"/>
                </a:solidFill>
              </a:rPr>
              <a:t>Основные мероприятия по данной программе на 2023 год</a:t>
            </a:r>
            <a:r>
              <a:rPr lang="ru-RU" b="1" dirty="0" smtClean="0">
                <a:solidFill>
                  <a:srgbClr val="004C3F"/>
                </a:solidFill>
              </a:rPr>
              <a:t>:</a:t>
            </a:r>
          </a:p>
          <a:p>
            <a:pPr marL="285750" lvl="0" indent="-285750">
              <a:buFont typeface="Arial" charset="0"/>
              <a:buChar char="•"/>
            </a:pPr>
            <a:r>
              <a:rPr lang="ru-RU" b="1" dirty="0" smtClean="0">
                <a:solidFill>
                  <a:srgbClr val="004C3F"/>
                </a:solidFill>
              </a:rPr>
              <a:t>Содержание администрации  МР «Княжпогостский» и ее структурных подразделений</a:t>
            </a:r>
          </a:p>
          <a:p>
            <a:pPr marL="285750" lvl="0" indent="-285750">
              <a:buFont typeface="Arial" charset="0"/>
              <a:buChar char="•"/>
            </a:pPr>
            <a:r>
              <a:rPr lang="ru-RU" b="1" dirty="0">
                <a:solidFill>
                  <a:srgbClr val="004C3F"/>
                </a:solidFill>
              </a:rPr>
              <a:t>Дотации на выравнивание бюджетной обеспеченности </a:t>
            </a:r>
            <a:r>
              <a:rPr lang="ru-RU" b="1" dirty="0" smtClean="0">
                <a:solidFill>
                  <a:srgbClr val="004C3F"/>
                </a:solidFill>
              </a:rPr>
              <a:t>поселений</a:t>
            </a:r>
          </a:p>
          <a:p>
            <a:pPr marL="285750" lvl="0" indent="-285750">
              <a:buFont typeface="Arial" charset="0"/>
              <a:buChar char="•"/>
            </a:pPr>
            <a:r>
              <a:rPr lang="ru-RU" b="1" dirty="0">
                <a:solidFill>
                  <a:srgbClr val="004C3F"/>
                </a:solidFill>
              </a:rPr>
              <a:t>Поддержание работоспособности инфраструктуры </a:t>
            </a:r>
            <a:r>
              <a:rPr lang="ru-RU" b="1" dirty="0" smtClean="0">
                <a:solidFill>
                  <a:srgbClr val="004C3F"/>
                </a:solidFill>
              </a:rPr>
              <a:t>связи на </a:t>
            </a:r>
            <a:r>
              <a:rPr lang="ru-RU" b="1" dirty="0">
                <a:solidFill>
                  <a:srgbClr val="004C3F"/>
                </a:solidFill>
              </a:rPr>
              <a:t>территориях труднодоступных и малонаселенных </a:t>
            </a:r>
            <a:r>
              <a:rPr lang="ru-RU" b="1" dirty="0" smtClean="0">
                <a:solidFill>
                  <a:srgbClr val="004C3F"/>
                </a:solidFill>
              </a:rPr>
              <a:t>пунктов</a:t>
            </a:r>
          </a:p>
          <a:p>
            <a:pPr marL="285750" lvl="0" indent="-285750">
              <a:buFont typeface="Arial" charset="0"/>
              <a:buChar char="•"/>
            </a:pPr>
            <a:r>
              <a:rPr lang="ru-RU" b="1" dirty="0">
                <a:solidFill>
                  <a:srgbClr val="004C3F"/>
                </a:solidFill>
              </a:rPr>
              <a:t>Осуществление полномочий по решению вопросов местного значения городского поселения (содержание учреждения</a:t>
            </a:r>
            <a:r>
              <a:rPr lang="ru-RU" b="1" dirty="0" smtClean="0">
                <a:solidFill>
                  <a:srgbClr val="004C3F"/>
                </a:solidFill>
              </a:rPr>
              <a:t>)</a:t>
            </a:r>
          </a:p>
          <a:p>
            <a:pPr marL="285750" lvl="0" indent="-285750">
              <a:buFont typeface="Arial" charset="0"/>
              <a:buChar char="•"/>
            </a:pPr>
            <a:endParaRPr lang="ru-RU" b="1" dirty="0">
              <a:solidFill>
                <a:srgbClr val="004C3F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6699250" y="7483474"/>
            <a:ext cx="381000" cy="498367"/>
          </a:xfrm>
          <a:prstGeom prst="downArrow">
            <a:avLst/>
          </a:prstGeom>
          <a:solidFill>
            <a:srgbClr val="0079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6623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5414857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параметры расходов бюджета муниципального района «Княжпогостский»</a:t>
            </a:r>
            <a:endParaRPr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08050" y="9774246"/>
            <a:ext cx="52098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dirty="0" smtClean="0">
                <a:latin typeface="Montserrat SemiBold"/>
                <a:cs typeface="Montserrat SemiBold"/>
              </a:rPr>
              <a:t>32</a:t>
            </a: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850" y="168275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0" y="1565654"/>
            <a:ext cx="4474633" cy="335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0485" y="4948500"/>
            <a:ext cx="4244553" cy="4175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1850" y="9147703"/>
            <a:ext cx="3245008" cy="2161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Загнутый угол 13"/>
          <p:cNvSpPr/>
          <p:nvPr/>
        </p:nvSpPr>
        <p:spPr>
          <a:xfrm>
            <a:off x="13613164" y="1728452"/>
            <a:ext cx="1905001" cy="2286000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 2022 году ожидается исполнение муниципальной программы на сумму 6,9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млн.рублей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352647"/>
              </p:ext>
            </p:extLst>
          </p:nvPr>
        </p:nvGraphicFramePr>
        <p:xfrm>
          <a:off x="2584450" y="1669576"/>
          <a:ext cx="10782301" cy="5609726"/>
        </p:xfrm>
        <a:graphic>
          <a:graphicData uri="http://schemas.openxmlformats.org/drawingml/2006/table">
            <a:tbl>
              <a:tblPr/>
              <a:tblGrid>
                <a:gridCol w="6958524"/>
                <a:gridCol w="1295401"/>
                <a:gridCol w="1264188"/>
                <a:gridCol w="1264188"/>
              </a:tblGrid>
              <a:tr h="776328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C3F"/>
                          </a:solidFill>
                          <a:effectLst/>
                          <a:latin typeface="Arial"/>
                        </a:rPr>
                        <a:t>Муниципальная программа  "Профилактика правонарушений и обеспечение безопасности на территории МР "Княжпогостский"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7649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4C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4C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4C3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76328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C3F"/>
                          </a:solidFill>
                          <a:effectLst/>
                          <a:latin typeface="Arial"/>
                        </a:rPr>
                        <a:t>Цель муниципальной программы – Повышение уровня общественной безопасности </a:t>
                      </a:r>
                      <a:br>
                        <a:rPr lang="ru-RU" sz="1800" b="0" i="0" u="none" strike="noStrike" dirty="0">
                          <a:solidFill>
                            <a:srgbClr val="004C3F"/>
                          </a:solidFill>
                          <a:effectLst/>
                          <a:latin typeface="Arial"/>
                        </a:rPr>
                      </a:br>
                      <a:endParaRPr lang="ru-RU" sz="1800" b="0" i="0" u="none" strike="noStrike" dirty="0">
                        <a:solidFill>
                          <a:srgbClr val="004C3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5357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Всего (</a:t>
                      </a:r>
                      <a:r>
                        <a:rPr lang="ru-RU" sz="1800" b="1" i="0" u="none" strike="noStrike" dirty="0" err="1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млн.руб</a:t>
                      </a:r>
                      <a:r>
                        <a:rPr lang="ru-RU" sz="1800" b="1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)/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27535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21,7</a:t>
                      </a:r>
                      <a:endParaRPr lang="ru-RU" sz="1800" b="0" i="0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17,1</a:t>
                      </a:r>
                      <a:endParaRPr lang="ru-RU" sz="1800" b="0" i="0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17,4</a:t>
                      </a:r>
                      <a:endParaRPr lang="ru-RU" sz="1800" b="0" i="0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55071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"Профилактика преступлений и иных правонарушений"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82607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"Профилактика безнадзорности, правонарушений и преступлений несовершеннолетних"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0,3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0,3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82607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"Гражданская оборона, защита населения и территорий от чрезвычайных ситуаций"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0,</a:t>
                      </a:r>
                      <a:r>
                        <a:rPr lang="en-US" sz="1800" b="0" i="1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ru-RU" sz="1800" b="0" i="1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55071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"Профилактика терроризма и экстремизма"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1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3,2</a:t>
                      </a:r>
                      <a:endParaRPr lang="ru-RU" sz="1800" b="0" i="1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55071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"Негативное воздействие на окружающую среду"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15,4</a:t>
                      </a:r>
                      <a:endParaRPr lang="ru-RU" sz="1800" b="0" i="0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14,6</a:t>
                      </a:r>
                      <a:endParaRPr lang="ru-RU" sz="1800" b="0" i="0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15,0</a:t>
                      </a:r>
                      <a:endParaRPr lang="ru-RU" sz="1800" b="0" i="0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117850" y="7694189"/>
            <a:ext cx="1005205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b="1" dirty="0">
                <a:solidFill>
                  <a:srgbClr val="004C3F"/>
                </a:solidFill>
              </a:rPr>
              <a:t>Основные мероприятия по данной программе на 2023 год:</a:t>
            </a:r>
          </a:p>
          <a:p>
            <a:pPr marL="285750" lvl="0" indent="-285750">
              <a:buFont typeface="Arial" charset="0"/>
              <a:buChar char="•"/>
            </a:pPr>
            <a:r>
              <a:rPr lang="ru-RU" b="1" dirty="0">
                <a:solidFill>
                  <a:srgbClr val="004C3F"/>
                </a:solidFill>
              </a:rPr>
              <a:t>Природоохранные мероприятия по экологическим </a:t>
            </a:r>
            <a:r>
              <a:rPr lang="ru-RU" b="1" dirty="0" smtClean="0">
                <a:solidFill>
                  <a:srgbClr val="004C3F"/>
                </a:solidFill>
              </a:rPr>
              <a:t>платежам</a:t>
            </a:r>
          </a:p>
          <a:p>
            <a:pPr marL="285750" lvl="0" indent="-285750">
              <a:buFont typeface="Arial" charset="0"/>
              <a:buChar char="•"/>
            </a:pPr>
            <a:r>
              <a:rPr lang="ru-RU" b="1" dirty="0">
                <a:solidFill>
                  <a:srgbClr val="004C3F"/>
                </a:solidFill>
              </a:rPr>
              <a:t>Создание безопасных условий в учреждениях социальной </a:t>
            </a:r>
            <a:r>
              <a:rPr lang="ru-RU" b="1" dirty="0" smtClean="0">
                <a:solidFill>
                  <a:srgbClr val="004C3F"/>
                </a:solidFill>
              </a:rPr>
              <a:t>сферы</a:t>
            </a:r>
          </a:p>
          <a:p>
            <a:pPr marL="285750" lvl="0" indent="-285750">
              <a:buFont typeface="Arial" charset="0"/>
              <a:buChar char="•"/>
            </a:pPr>
            <a:r>
              <a:rPr lang="ru-RU" b="1" dirty="0">
                <a:solidFill>
                  <a:srgbClr val="004C3F"/>
                </a:solidFill>
              </a:rPr>
              <a:t>Резервный фонд по предупреждению и ликвидации чрезвычайных ситуаций и последствий стихийных </a:t>
            </a:r>
            <a:r>
              <a:rPr lang="ru-RU" b="1" dirty="0" smtClean="0">
                <a:solidFill>
                  <a:srgbClr val="004C3F"/>
                </a:solidFill>
              </a:rPr>
              <a:t>бедствий</a:t>
            </a:r>
          </a:p>
          <a:p>
            <a:pPr marL="285750" lvl="0" indent="-285750">
              <a:buFont typeface="Arial" charset="0"/>
              <a:buChar char="•"/>
            </a:pPr>
            <a:endParaRPr lang="ru-RU" b="1" dirty="0">
              <a:solidFill>
                <a:srgbClr val="004C3F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6699250" y="7331075"/>
            <a:ext cx="228600" cy="363114"/>
          </a:xfrm>
          <a:prstGeom prst="downArrow">
            <a:avLst/>
          </a:prstGeom>
          <a:solidFill>
            <a:srgbClr val="0079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3062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5414857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параметры расходов бюджета муниципального района «Княжпогостский»</a:t>
            </a:r>
            <a:endParaRPr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84250" y="9774246"/>
            <a:ext cx="60960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33</a:t>
            </a: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850" y="168275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378579"/>
              </p:ext>
            </p:extLst>
          </p:nvPr>
        </p:nvGraphicFramePr>
        <p:xfrm>
          <a:off x="2660651" y="2073276"/>
          <a:ext cx="10706100" cy="5562599"/>
        </p:xfrm>
        <a:graphic>
          <a:graphicData uri="http://schemas.openxmlformats.org/drawingml/2006/table">
            <a:tbl>
              <a:tblPr/>
              <a:tblGrid>
                <a:gridCol w="6935623"/>
                <a:gridCol w="1277345"/>
                <a:gridCol w="1246566"/>
                <a:gridCol w="1246566"/>
              </a:tblGrid>
              <a:tr h="386465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Муниципальная программа  "Социальная защита населения"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9331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4D4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48619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Цель муниципальной программы – создание условий для </a:t>
                      </a:r>
                      <a:r>
                        <a:rPr lang="ru-RU" sz="1800" b="0" i="0" u="none" strike="noStrike" dirty="0" smtClean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повышения социальной </a:t>
                      </a:r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защищенности </a:t>
                      </a:r>
                      <a:r>
                        <a:rPr lang="ru-RU" sz="1800" b="0" i="0" u="none" strike="noStrike" dirty="0" smtClean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>населения</a:t>
                      </a:r>
                      <a: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ru-RU" sz="1800" b="0" i="0" u="none" strike="noStrike" dirty="0">
                          <a:solidFill>
                            <a:srgbClr val="004D40"/>
                          </a:solidFill>
                          <a:effectLst/>
                          <a:latin typeface="Arial"/>
                        </a:rPr>
                      </a:br>
                      <a:endParaRPr lang="ru-RU" sz="1800" b="0" i="0" u="none" strike="noStrike" dirty="0">
                        <a:solidFill>
                          <a:srgbClr val="004D4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6465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Всего (</a:t>
                      </a:r>
                      <a:r>
                        <a:rPr lang="ru-RU" sz="1800" b="1" i="0" u="none" strike="noStrike" dirty="0" err="1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млн.руб</a:t>
                      </a:r>
                      <a:r>
                        <a:rPr lang="ru-RU" sz="1800" b="1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)/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3864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2,4</a:t>
                      </a:r>
                      <a:endParaRPr lang="ru-RU" sz="1800" b="0" i="0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77293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"Содействие занятости населения"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0,09</a:t>
                      </a:r>
                      <a:endParaRPr lang="ru-RU" sz="1800" b="0" i="0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77293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"Социальная защита населения"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2,1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15939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Подпрограмма "Поддержка социально ориентированных некоммерческих организаций"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smtClean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0,2</a:t>
                      </a:r>
                      <a:endParaRPr lang="ru-RU" sz="1800" b="0" i="1" u="none" strike="noStrike" dirty="0">
                        <a:solidFill>
                          <a:srgbClr val="00796B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796B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0850" y="4054475"/>
            <a:ext cx="4194290" cy="2795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4050" y="7483475"/>
            <a:ext cx="4440199" cy="332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Загнутый угол 12"/>
          <p:cNvSpPr/>
          <p:nvPr/>
        </p:nvSpPr>
        <p:spPr>
          <a:xfrm>
            <a:off x="14395449" y="1311275"/>
            <a:ext cx="1905001" cy="2286000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 2022 году ожидается исполнение муниципальной программы на сумму 3,4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млн.рублей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41650" y="8255908"/>
            <a:ext cx="1005205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b="1" dirty="0">
                <a:solidFill>
                  <a:srgbClr val="004C3F"/>
                </a:solidFill>
              </a:rPr>
              <a:t>Основные мероприятия по данной программе на 2023 год</a:t>
            </a:r>
            <a:r>
              <a:rPr lang="ru-RU" b="1" dirty="0" smtClean="0">
                <a:solidFill>
                  <a:srgbClr val="004C3F"/>
                </a:solidFill>
              </a:rPr>
              <a:t>:</a:t>
            </a:r>
          </a:p>
          <a:p>
            <a:pPr marL="285750" lvl="0" indent="-285750">
              <a:buFont typeface="Arial" charset="0"/>
              <a:buChar char="•"/>
            </a:pPr>
            <a:r>
              <a:rPr lang="ru-RU" b="1" dirty="0" smtClean="0">
                <a:solidFill>
                  <a:srgbClr val="004C3F"/>
                </a:solidFill>
              </a:rPr>
              <a:t>Реализация </a:t>
            </a:r>
            <a:r>
              <a:rPr lang="ru-RU" b="1" dirty="0">
                <a:solidFill>
                  <a:srgbClr val="004C3F"/>
                </a:solidFill>
              </a:rPr>
              <a:t>народных проектов в сфере ЗАНЯТОСТИ НАСЕЛЕНИЯ, прошедших отбор в рамках проекта </a:t>
            </a:r>
            <a:r>
              <a:rPr lang="ru-RU" b="1" dirty="0" smtClean="0">
                <a:solidFill>
                  <a:srgbClr val="004C3F"/>
                </a:solidFill>
              </a:rPr>
              <a:t>«Народный бюджет»</a:t>
            </a:r>
          </a:p>
          <a:p>
            <a:pPr marL="285750" lvl="0" indent="-285750">
              <a:buFont typeface="Arial" charset="0"/>
              <a:buChar char="•"/>
            </a:pPr>
            <a:r>
              <a:rPr lang="ru-RU" b="1" dirty="0" smtClean="0">
                <a:solidFill>
                  <a:srgbClr val="004C3F"/>
                </a:solidFill>
              </a:rPr>
              <a:t>предоставлению </a:t>
            </a:r>
            <a:r>
              <a:rPr lang="ru-RU" b="1" dirty="0">
                <a:solidFill>
                  <a:srgbClr val="004C3F"/>
                </a:solidFill>
              </a:rPr>
              <a:t>мер социальной поддержки в форме выплаты компенсации педагогическим работникам муниципальных образовательных организаций в Республике Коми, работающим и проживающим в сельских населенных пунктах или поселках городского </a:t>
            </a:r>
            <a:r>
              <a:rPr lang="ru-RU" b="1" dirty="0" smtClean="0">
                <a:solidFill>
                  <a:srgbClr val="004C3F"/>
                </a:solidFill>
              </a:rPr>
              <a:t>типа</a:t>
            </a:r>
          </a:p>
          <a:p>
            <a:pPr marL="285750" lvl="0" indent="-285750">
              <a:buFont typeface="Arial" charset="0"/>
              <a:buChar char="•"/>
            </a:pPr>
            <a:r>
              <a:rPr lang="ru-RU" b="1" dirty="0">
                <a:solidFill>
                  <a:srgbClr val="004C3F"/>
                </a:solidFill>
              </a:rPr>
              <a:t>Предоставление субсидий СОНКО, деятельность которых направлена на решение социальных </a:t>
            </a:r>
            <a:r>
              <a:rPr lang="ru-RU" b="1" dirty="0" smtClean="0">
                <a:solidFill>
                  <a:srgbClr val="004C3F"/>
                </a:solidFill>
              </a:rPr>
              <a:t>проблем</a:t>
            </a:r>
          </a:p>
          <a:p>
            <a:pPr marL="285750" lvl="0" indent="-285750">
              <a:buFont typeface="Arial" charset="0"/>
              <a:buChar char="•"/>
            </a:pPr>
            <a:r>
              <a:rPr lang="ru-RU" b="1" dirty="0">
                <a:solidFill>
                  <a:srgbClr val="004C3F"/>
                </a:solidFill>
              </a:rPr>
              <a:t>Увековечивание памяти военнослужащих, погибших в ходе специальной военной операции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8417622" y="7795187"/>
            <a:ext cx="228600" cy="404502"/>
          </a:xfrm>
          <a:prstGeom prst="downArrow">
            <a:avLst/>
          </a:prstGeom>
          <a:solidFill>
            <a:srgbClr val="0079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0867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5414857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Финансовая грамотность</a:t>
            </a:r>
            <a:endParaRPr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84250" y="9774246"/>
            <a:ext cx="60960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dirty="0" smtClean="0">
                <a:latin typeface="Montserrat SemiBold"/>
                <a:cs typeface="Montserrat SemiBold"/>
              </a:rPr>
              <a:t>34</a:t>
            </a: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850" y="168275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1463675"/>
            <a:ext cx="9578665" cy="718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938250" y="2225675"/>
            <a:ext cx="3048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4C3F"/>
                </a:solidFill>
              </a:rPr>
              <a:t>В 2022 году на базе Детской библиотеке </a:t>
            </a:r>
            <a:r>
              <a:rPr lang="ru-RU" dirty="0">
                <a:solidFill>
                  <a:srgbClr val="004C3F"/>
                </a:solidFill>
              </a:rPr>
              <a:t>была создана </a:t>
            </a:r>
            <a:r>
              <a:rPr lang="ru-RU" dirty="0" smtClean="0">
                <a:solidFill>
                  <a:srgbClr val="004C3F"/>
                </a:solidFill>
              </a:rPr>
              <a:t>школа  </a:t>
            </a:r>
            <a:r>
              <a:rPr lang="ru-RU" dirty="0">
                <a:solidFill>
                  <a:srgbClr val="004C3F"/>
                </a:solidFill>
              </a:rPr>
              <a:t>юного финансиста </a:t>
            </a:r>
            <a:r>
              <a:rPr lang="ru-RU" dirty="0" smtClean="0">
                <a:solidFill>
                  <a:srgbClr val="004C3F"/>
                </a:solidFill>
              </a:rPr>
              <a:t>«</a:t>
            </a:r>
            <a:r>
              <a:rPr lang="ru-RU" dirty="0" err="1" smtClean="0">
                <a:solidFill>
                  <a:srgbClr val="004C3F"/>
                </a:solidFill>
              </a:rPr>
              <a:t>Финовёнок</a:t>
            </a:r>
            <a:r>
              <a:rPr lang="ru-RU" dirty="0" smtClean="0">
                <a:solidFill>
                  <a:srgbClr val="004C3F"/>
                </a:solidFill>
              </a:rPr>
              <a:t>».</a:t>
            </a:r>
          </a:p>
          <a:p>
            <a:r>
              <a:rPr lang="ru-RU" dirty="0" smtClean="0">
                <a:solidFill>
                  <a:srgbClr val="004C3F"/>
                </a:solidFill>
              </a:rPr>
              <a:t>107 ребят приходили во время летних каникул для занятий в школе.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050" y="4511675"/>
            <a:ext cx="5102303" cy="413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6801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5414857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Финансовая грамотность</a:t>
            </a:r>
            <a:endParaRPr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84250" y="9774246"/>
            <a:ext cx="60960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35</a:t>
            </a: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850" y="168275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03650" y="1082675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4C3F"/>
                </a:solidFill>
              </a:rPr>
              <a:t>В 2022 году проведены опросы по финансовой грамотности населения. За 3 квартала 2022 года  412 чел. приняли участие в опросах.</a:t>
            </a:r>
            <a:endParaRPr lang="ru-RU" dirty="0">
              <a:solidFill>
                <a:srgbClr val="004C3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747" y="3022910"/>
            <a:ext cx="5541963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6236" y="2922204"/>
            <a:ext cx="5419181" cy="361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576050" y="6670338"/>
            <a:ext cx="54070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4C3F"/>
                </a:solidFill>
              </a:rPr>
              <a:t>В 2022 году на уровне района  </a:t>
            </a:r>
            <a:r>
              <a:rPr lang="ru-RU" dirty="0">
                <a:solidFill>
                  <a:srgbClr val="004C3F"/>
                </a:solidFill>
              </a:rPr>
              <a:t>был организован </a:t>
            </a:r>
            <a:r>
              <a:rPr lang="ru-RU" dirty="0" smtClean="0">
                <a:solidFill>
                  <a:srgbClr val="004C3F"/>
                </a:solidFill>
              </a:rPr>
              <a:t>конкурс </a:t>
            </a:r>
            <a:r>
              <a:rPr lang="ru-RU" dirty="0">
                <a:solidFill>
                  <a:srgbClr val="004C3F"/>
                </a:solidFill>
              </a:rPr>
              <a:t>и проходил в двух номинациях «Изобразительное искусство» и «Прикладное творчество». На Конкурс поступило 20 работ со всего района</a:t>
            </a:r>
            <a:r>
              <a:rPr lang="ru-RU" dirty="0" smtClean="0">
                <a:solidFill>
                  <a:srgbClr val="004C3F"/>
                </a:solidFill>
              </a:rPr>
              <a:t>.  </a:t>
            </a:r>
            <a:endParaRPr lang="ru-RU" dirty="0">
              <a:solidFill>
                <a:srgbClr val="004C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2637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5414857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Инструменты открытости </a:t>
            </a:r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информации по управлению </a:t>
            </a: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муниципальными финансами</a:t>
            </a:r>
            <a:endParaRPr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84250" y="9774246"/>
            <a:ext cx="60960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36</a:t>
            </a: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850" y="168275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36806155"/>
              </p:ext>
            </p:extLst>
          </p:nvPr>
        </p:nvGraphicFramePr>
        <p:xfrm>
          <a:off x="3346450" y="1669577"/>
          <a:ext cx="9067800" cy="677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Стрелка вправо 10"/>
          <p:cNvSpPr/>
          <p:nvPr/>
        </p:nvSpPr>
        <p:spPr>
          <a:xfrm>
            <a:off x="12490450" y="4866733"/>
            <a:ext cx="1143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нутый угол 8"/>
          <p:cNvSpPr/>
          <p:nvPr/>
        </p:nvSpPr>
        <p:spPr>
          <a:xfrm>
            <a:off x="13862050" y="2073275"/>
            <a:ext cx="3276600" cy="5181600"/>
          </a:xfrm>
          <a:prstGeom prst="foldedCorne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4C3F"/>
              </a:solidFill>
              <a:hlinkClick r:id="rId10"/>
            </a:endParaRPr>
          </a:p>
          <a:p>
            <a:pPr algn="ctr"/>
            <a:r>
              <a:rPr lang="ru-RU" dirty="0" smtClean="0">
                <a:solidFill>
                  <a:srgbClr val="004C3F"/>
                </a:solidFill>
              </a:rPr>
              <a:t>сайт</a:t>
            </a:r>
            <a:endParaRPr lang="ru-RU" dirty="0">
              <a:solidFill>
                <a:srgbClr val="004C3F"/>
              </a:solidFill>
            </a:endParaRPr>
          </a:p>
          <a:p>
            <a:pPr algn="ctr"/>
            <a:r>
              <a:rPr lang="en-US" dirty="0" smtClean="0">
                <a:solidFill>
                  <a:srgbClr val="004C3F"/>
                </a:solidFill>
                <a:hlinkClick r:id="rId10"/>
              </a:rPr>
              <a:t>http</a:t>
            </a:r>
            <a:r>
              <a:rPr lang="en-US" dirty="0">
                <a:solidFill>
                  <a:srgbClr val="004C3F"/>
                </a:solidFill>
                <a:hlinkClick r:id="rId10"/>
              </a:rPr>
              <a:t>://www.mrk11.ru</a:t>
            </a:r>
            <a:r>
              <a:rPr lang="en-US" dirty="0" smtClean="0">
                <a:solidFill>
                  <a:srgbClr val="004C3F"/>
                </a:solidFill>
                <a:hlinkClick r:id="rId10"/>
              </a:rPr>
              <a:t>/</a:t>
            </a:r>
            <a:endParaRPr lang="ru-RU" dirty="0" smtClean="0">
              <a:solidFill>
                <a:srgbClr val="004C3F"/>
              </a:solidFill>
            </a:endParaRPr>
          </a:p>
          <a:p>
            <a:pPr algn="ctr"/>
            <a:r>
              <a:rPr lang="en-US" dirty="0">
                <a:solidFill>
                  <a:srgbClr val="004C3F"/>
                </a:solidFill>
                <a:hlinkClick r:id="rId11"/>
              </a:rPr>
              <a:t>http://</a:t>
            </a:r>
            <a:r>
              <a:rPr lang="en-US" dirty="0" smtClean="0">
                <a:solidFill>
                  <a:srgbClr val="004C3F"/>
                </a:solidFill>
                <a:hlinkClick r:id="rId11"/>
              </a:rPr>
              <a:t>www.budget.gov.ru/</a:t>
            </a:r>
            <a:endParaRPr lang="ru-RU" dirty="0" smtClean="0">
              <a:solidFill>
                <a:srgbClr val="004C3F"/>
              </a:solidFill>
            </a:endParaRPr>
          </a:p>
          <a:p>
            <a:pPr algn="ctr"/>
            <a:r>
              <a:rPr lang="en-US" dirty="0">
                <a:solidFill>
                  <a:srgbClr val="004C3F"/>
                </a:solidFill>
                <a:hlinkClick r:id="rId12"/>
              </a:rPr>
              <a:t>https://bus.gov.ru</a:t>
            </a:r>
            <a:r>
              <a:rPr lang="en-US" dirty="0" smtClean="0">
                <a:solidFill>
                  <a:srgbClr val="004C3F"/>
                </a:solidFill>
                <a:hlinkClick r:id="rId12"/>
              </a:rPr>
              <a:t>/</a:t>
            </a:r>
            <a:endParaRPr lang="ru-RU" dirty="0" smtClean="0">
              <a:solidFill>
                <a:srgbClr val="004C3F"/>
              </a:solidFill>
            </a:endParaRPr>
          </a:p>
          <a:p>
            <a:pPr algn="ctr"/>
            <a:endParaRPr lang="ru-RU" dirty="0">
              <a:solidFill>
                <a:srgbClr val="004C3F"/>
              </a:solidFill>
            </a:endParaRPr>
          </a:p>
          <a:p>
            <a:pPr algn="ctr"/>
            <a:r>
              <a:rPr lang="ru-RU" dirty="0" smtClean="0">
                <a:solidFill>
                  <a:srgbClr val="004C3F"/>
                </a:solidFill>
              </a:rPr>
              <a:t>ВК</a:t>
            </a:r>
          </a:p>
          <a:p>
            <a:pPr lvl="0" algn="ctr"/>
            <a:r>
              <a:rPr lang="en-US" spc="-15" dirty="0">
                <a:solidFill>
                  <a:prstClr val="black"/>
                </a:solidFill>
                <a:latin typeface="Times New Roman"/>
                <a:cs typeface="Times New Roman"/>
                <a:hlinkClick r:id="rId13"/>
              </a:rPr>
              <a:t>https://</a:t>
            </a:r>
            <a:r>
              <a:rPr lang="en-US" spc="-15" dirty="0" smtClean="0">
                <a:solidFill>
                  <a:prstClr val="black"/>
                </a:solidFill>
                <a:latin typeface="Times New Roman"/>
                <a:cs typeface="Times New Roman"/>
                <a:hlinkClick r:id="rId13"/>
              </a:rPr>
              <a:t>vk.com/public131439759</a:t>
            </a:r>
            <a:endParaRPr lang="ru-RU" spc="-15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lvl="0" algn="ctr"/>
            <a:r>
              <a:rPr lang="en-US" spc="-15" dirty="0">
                <a:solidFill>
                  <a:prstClr val="black"/>
                </a:solidFill>
                <a:latin typeface="Times New Roman"/>
                <a:cs typeface="Times New Roman"/>
                <a:hlinkClick r:id="rId14"/>
              </a:rPr>
              <a:t>https://</a:t>
            </a:r>
            <a:r>
              <a:rPr lang="en-US" spc="-15" dirty="0" smtClean="0">
                <a:solidFill>
                  <a:prstClr val="black"/>
                </a:solidFill>
                <a:latin typeface="Times New Roman"/>
                <a:cs typeface="Times New Roman"/>
                <a:hlinkClick r:id="rId14"/>
              </a:rPr>
              <a:t>vk.com/amr_knyaz</a:t>
            </a:r>
            <a:endParaRPr lang="ru-RU" spc="-15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lvl="0" algn="ctr"/>
            <a:r>
              <a:rPr lang="en-US" spc="-15" dirty="0">
                <a:solidFill>
                  <a:prstClr val="black"/>
                </a:solidFill>
                <a:latin typeface="Times New Roman"/>
                <a:cs typeface="Times New Roman"/>
                <a:hlinkClick r:id="rId15"/>
              </a:rPr>
              <a:t>https://</a:t>
            </a:r>
            <a:r>
              <a:rPr lang="en-US" spc="-15" dirty="0" smtClean="0">
                <a:solidFill>
                  <a:prstClr val="black"/>
                </a:solidFill>
                <a:latin typeface="Times New Roman"/>
                <a:cs typeface="Times New Roman"/>
                <a:hlinkClick r:id="rId15"/>
              </a:rPr>
              <a:t>vk.com/knyazhpogostskie_vesti</a:t>
            </a:r>
            <a:endParaRPr lang="ru-RU" spc="-15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lvl="0" algn="ctr"/>
            <a:endParaRPr lang="ru-RU" spc="-15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/>
            <a:r>
              <a:rPr lang="pl-PL" dirty="0">
                <a:solidFill>
                  <a:srgbClr val="004C3F"/>
                </a:solidFill>
              </a:rPr>
              <a:t>OK -</a:t>
            </a:r>
            <a:r>
              <a:rPr lang="pl-PL" dirty="0"/>
              <a:t> </a:t>
            </a:r>
            <a:r>
              <a:rPr lang="pl-PL" dirty="0">
                <a:hlinkClick r:id="rId16"/>
              </a:rPr>
              <a:t>https://</a:t>
            </a:r>
            <a:r>
              <a:rPr lang="pl-PL" dirty="0" smtClean="0">
                <a:hlinkClick r:id="rId16"/>
              </a:rPr>
              <a:t>ok.ru/group/60477619896528</a:t>
            </a:r>
            <a:endParaRPr lang="ru-RU" dirty="0" smtClean="0"/>
          </a:p>
          <a:p>
            <a:pPr algn="ctr"/>
            <a:r>
              <a:rPr lang="pl-PL" dirty="0"/>
              <a:t/>
            </a:r>
            <a:br>
              <a:rPr lang="pl-PL" dirty="0"/>
            </a:br>
            <a:r>
              <a:rPr lang="pl-PL" dirty="0">
                <a:solidFill>
                  <a:srgbClr val="004C3F"/>
                </a:solidFill>
              </a:rPr>
              <a:t>Telegram -</a:t>
            </a:r>
            <a:r>
              <a:rPr lang="pl-PL" dirty="0"/>
              <a:t> </a:t>
            </a:r>
            <a:r>
              <a:rPr lang="pl-PL" dirty="0">
                <a:hlinkClick r:id="rId17"/>
              </a:rPr>
              <a:t>https://t.me/amrKnayz</a:t>
            </a:r>
            <a:endParaRPr lang="ru-RU" dirty="0">
              <a:solidFill>
                <a:srgbClr val="004C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3144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66793" y="437547"/>
            <a:ext cx="15414857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Контактная информация</a:t>
            </a:r>
            <a:endParaRPr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08050" y="9774246"/>
            <a:ext cx="52098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b="1" spc="10" dirty="0" smtClean="0">
                <a:solidFill>
                  <a:srgbClr val="004D40"/>
                </a:solidFill>
                <a:latin typeface="Montserrat SemiBold"/>
                <a:cs typeface="Montserrat SemiBold"/>
              </a:rPr>
              <a:t>37</a:t>
            </a:r>
            <a:endParaRPr sz="2950" dirty="0">
              <a:latin typeface="Montserrat SemiBold"/>
              <a:cs typeface="Montserrat SemiBold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850" y="168275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51450" y="2073275"/>
            <a:ext cx="1005205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R="135255" lvl="0" algn="ctr">
              <a:spcBef>
                <a:spcPts val="100"/>
              </a:spcBef>
            </a:pPr>
            <a:r>
              <a:rPr lang="ru-RU" b="1" spc="-25" dirty="0">
                <a:solidFill>
                  <a:prstClr val="black"/>
                </a:solidFill>
                <a:latin typeface="Times New Roman"/>
                <a:cs typeface="Times New Roman"/>
              </a:rPr>
              <a:t>«Бюджет </a:t>
            </a:r>
            <a:r>
              <a:rPr lang="ru-RU" b="1" dirty="0">
                <a:solidFill>
                  <a:prstClr val="black"/>
                </a:solidFill>
                <a:latin typeface="Times New Roman"/>
                <a:cs typeface="Times New Roman"/>
              </a:rPr>
              <a:t>для</a:t>
            </a:r>
            <a:r>
              <a:rPr lang="ru-RU" b="1" spc="3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b="1" spc="-5" dirty="0">
                <a:solidFill>
                  <a:prstClr val="black"/>
                </a:solidFill>
                <a:latin typeface="Times New Roman"/>
                <a:cs typeface="Times New Roman"/>
              </a:rPr>
              <a:t>граждан»</a:t>
            </a:r>
            <a:endParaRPr lang="ru-RU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136525" lvl="0" algn="ctr"/>
            <a:r>
              <a:rPr lang="ru-RU" b="1" spc="-25" dirty="0">
                <a:solidFill>
                  <a:prstClr val="black"/>
                </a:solidFill>
                <a:latin typeface="Times New Roman"/>
                <a:cs typeface="Times New Roman"/>
              </a:rPr>
              <a:t>подготовлен </a:t>
            </a:r>
            <a:r>
              <a:rPr lang="ru-RU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Финансовым </a:t>
            </a:r>
            <a:r>
              <a:rPr lang="ru-RU" b="1" spc="-15" dirty="0">
                <a:solidFill>
                  <a:prstClr val="black"/>
                </a:solidFill>
                <a:latin typeface="Times New Roman"/>
                <a:cs typeface="Times New Roman"/>
              </a:rPr>
              <a:t>управлением администрации муниципального района «Княжпогостский»</a:t>
            </a:r>
            <a:endParaRPr lang="ru-RU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5650" y="3140075"/>
            <a:ext cx="13411200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>
              <a:spcBef>
                <a:spcPts val="1430"/>
              </a:spcBef>
            </a:pPr>
            <a:r>
              <a:rPr lang="ru-RU" spc="-5" dirty="0">
                <a:solidFill>
                  <a:prstClr val="black"/>
                </a:solidFill>
                <a:latin typeface="Times New Roman"/>
                <a:cs typeface="Times New Roman"/>
              </a:rPr>
              <a:t>169200, </a:t>
            </a:r>
            <a:r>
              <a:rPr lang="ru-RU" spc="-10" dirty="0">
                <a:solidFill>
                  <a:prstClr val="black"/>
                </a:solidFill>
                <a:latin typeface="Times New Roman"/>
                <a:cs typeface="Times New Roman"/>
              </a:rPr>
              <a:t>Республика Коми, г. Емва ул. Дзержинского д. 81</a:t>
            </a:r>
            <a:endParaRPr lang="ru-RU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lvl="0"/>
            <a:r>
              <a:rPr lang="ru-RU" spc="-10" dirty="0">
                <a:solidFill>
                  <a:prstClr val="black"/>
                </a:solidFill>
                <a:latin typeface="Times New Roman"/>
                <a:cs typeface="Times New Roman"/>
              </a:rPr>
              <a:t>Телефон/факс: </a:t>
            </a:r>
            <a:r>
              <a:rPr lang="ru-RU" dirty="0">
                <a:solidFill>
                  <a:prstClr val="black"/>
                </a:solidFill>
                <a:latin typeface="Times New Roman"/>
                <a:cs typeface="Times New Roman"/>
              </a:rPr>
              <a:t>(882139)</a:t>
            </a:r>
            <a:r>
              <a:rPr lang="ru-RU" spc="-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/>
                <a:cs typeface="Times New Roman"/>
              </a:rPr>
              <a:t>23602;</a:t>
            </a:r>
          </a:p>
          <a:p>
            <a:pPr marL="12700" lvl="0"/>
            <a:r>
              <a:rPr lang="ru-RU" spc="5" dirty="0">
                <a:solidFill>
                  <a:prstClr val="black"/>
                </a:solidFill>
                <a:latin typeface="Times New Roman"/>
                <a:cs typeface="Times New Roman"/>
              </a:rPr>
              <a:t>Адрес </a:t>
            </a:r>
            <a:r>
              <a:rPr lang="ru-RU" spc="-5" dirty="0">
                <a:solidFill>
                  <a:prstClr val="black"/>
                </a:solidFill>
                <a:latin typeface="Times New Roman"/>
                <a:cs typeface="Times New Roman"/>
              </a:rPr>
              <a:t>электронной </a:t>
            </a:r>
            <a:r>
              <a:rPr lang="ru-RU" spc="-15" dirty="0">
                <a:solidFill>
                  <a:prstClr val="black"/>
                </a:solidFill>
                <a:latin typeface="Times New Roman"/>
                <a:cs typeface="Times New Roman"/>
              </a:rPr>
              <a:t>почты:</a:t>
            </a:r>
            <a:r>
              <a:rPr lang="ru-RU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pc="-15" dirty="0" smtClean="0">
                <a:solidFill>
                  <a:prstClr val="black"/>
                </a:solidFill>
                <a:latin typeface="Times New Roman"/>
                <a:cs typeface="Times New Roman"/>
                <a:hlinkClick r:id="rId5"/>
              </a:rPr>
              <a:t>fo@emvarkomi.ru</a:t>
            </a:r>
            <a:r>
              <a:rPr lang="ru-RU" spc="-15" dirty="0" smtClean="0">
                <a:solidFill>
                  <a:prstClr val="black"/>
                </a:solidFill>
                <a:latin typeface="Times New Roman"/>
                <a:cs typeface="Times New Roman"/>
              </a:rPr>
              <a:t> Страница ВК: </a:t>
            </a:r>
            <a:r>
              <a:rPr lang="en-US" spc="-15" dirty="0">
                <a:solidFill>
                  <a:prstClr val="black"/>
                </a:solidFill>
                <a:latin typeface="Times New Roman"/>
                <a:cs typeface="Times New Roman"/>
                <a:hlinkClick r:id="rId6"/>
              </a:rPr>
              <a:t>https://</a:t>
            </a:r>
            <a:r>
              <a:rPr lang="en-US" spc="-15" dirty="0" smtClean="0">
                <a:solidFill>
                  <a:prstClr val="black"/>
                </a:solidFill>
                <a:latin typeface="Times New Roman"/>
                <a:cs typeface="Times New Roman"/>
                <a:hlinkClick r:id="rId6"/>
              </a:rPr>
              <a:t>vk.com/public131439759</a:t>
            </a:r>
            <a:endParaRPr lang="ru-RU" spc="-15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lvl="0"/>
            <a:endParaRPr lang="ru-RU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lvl="0">
              <a:spcBef>
                <a:spcPts val="30"/>
              </a:spcBef>
            </a:pPr>
            <a:endParaRPr lang="ru-RU" sz="185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marR="829944" lvl="0">
              <a:spcBef>
                <a:spcPts val="5"/>
              </a:spcBef>
            </a:pPr>
            <a:r>
              <a:rPr lang="ru-RU" spc="-20" dirty="0">
                <a:solidFill>
                  <a:prstClr val="black"/>
                </a:solidFill>
                <a:latin typeface="Times New Roman"/>
                <a:cs typeface="Times New Roman"/>
              </a:rPr>
              <a:t>График </a:t>
            </a:r>
            <a:r>
              <a:rPr lang="ru-RU" spc="-5" dirty="0">
                <a:solidFill>
                  <a:prstClr val="black"/>
                </a:solidFill>
                <a:latin typeface="Times New Roman"/>
                <a:cs typeface="Times New Roman"/>
              </a:rPr>
              <a:t>работы </a:t>
            </a:r>
            <a:r>
              <a:rPr lang="ru-RU" spc="-10" dirty="0">
                <a:solidFill>
                  <a:prstClr val="black"/>
                </a:solidFill>
                <a:latin typeface="Times New Roman"/>
                <a:cs typeface="Times New Roman"/>
              </a:rPr>
              <a:t>Финансового управления АМР «Княжпогостский»</a:t>
            </a:r>
            <a:r>
              <a:rPr lang="ru-RU" dirty="0">
                <a:solidFill>
                  <a:prstClr val="black"/>
                </a:solidFill>
                <a:latin typeface="Times New Roman"/>
                <a:cs typeface="Times New Roman"/>
              </a:rPr>
              <a:t>:  с </a:t>
            </a:r>
            <a:r>
              <a:rPr lang="ru-RU" spc="-10" dirty="0">
                <a:solidFill>
                  <a:prstClr val="black"/>
                </a:solidFill>
                <a:latin typeface="Times New Roman"/>
                <a:cs typeface="Times New Roman"/>
              </a:rPr>
              <a:t>понедельника </a:t>
            </a:r>
            <a:r>
              <a:rPr lang="ru-RU" spc="-5" dirty="0">
                <a:solidFill>
                  <a:prstClr val="black"/>
                </a:solidFill>
                <a:latin typeface="Times New Roman"/>
                <a:cs typeface="Times New Roman"/>
              </a:rPr>
              <a:t>по пятницу </a:t>
            </a:r>
            <a:r>
              <a:rPr lang="ru-RU" dirty="0">
                <a:solidFill>
                  <a:prstClr val="black"/>
                </a:solidFill>
                <a:latin typeface="Times New Roman"/>
                <a:cs typeface="Times New Roman"/>
              </a:rPr>
              <a:t>- с 9-00 </a:t>
            </a:r>
            <a:r>
              <a:rPr lang="ru-RU" spc="-5" dirty="0">
                <a:solidFill>
                  <a:prstClr val="black"/>
                </a:solidFill>
                <a:latin typeface="Times New Roman"/>
                <a:cs typeface="Times New Roman"/>
              </a:rPr>
              <a:t>до </a:t>
            </a:r>
            <a:r>
              <a:rPr lang="ru-RU" dirty="0">
                <a:solidFill>
                  <a:prstClr val="black"/>
                </a:solidFill>
                <a:latin typeface="Times New Roman"/>
                <a:cs typeface="Times New Roman"/>
              </a:rPr>
              <a:t>17-30, </a:t>
            </a:r>
            <a:r>
              <a:rPr lang="ru-RU" spc="-5" dirty="0">
                <a:solidFill>
                  <a:prstClr val="black"/>
                </a:solidFill>
                <a:latin typeface="Times New Roman"/>
                <a:cs typeface="Times New Roman"/>
              </a:rPr>
              <a:t>суббота, </a:t>
            </a:r>
            <a:r>
              <a:rPr lang="ru-RU" spc="10" dirty="0">
                <a:solidFill>
                  <a:prstClr val="black"/>
                </a:solidFill>
                <a:latin typeface="Times New Roman"/>
                <a:cs typeface="Times New Roman"/>
              </a:rPr>
              <a:t>воскресенье </a:t>
            </a:r>
            <a:r>
              <a:rPr lang="ru-RU" dirty="0">
                <a:solidFill>
                  <a:prstClr val="black"/>
                </a:solidFill>
                <a:latin typeface="Times New Roman"/>
                <a:cs typeface="Times New Roman"/>
              </a:rPr>
              <a:t>- </a:t>
            </a:r>
            <a:r>
              <a:rPr lang="ru-RU" spc="-20" dirty="0">
                <a:solidFill>
                  <a:prstClr val="black"/>
                </a:solidFill>
                <a:latin typeface="Times New Roman"/>
                <a:cs typeface="Times New Roman"/>
              </a:rPr>
              <a:t>выходные</a:t>
            </a:r>
            <a:r>
              <a:rPr lang="ru-RU" spc="-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pc="-5" dirty="0">
                <a:solidFill>
                  <a:prstClr val="black"/>
                </a:solidFill>
                <a:latin typeface="Times New Roman"/>
                <a:cs typeface="Times New Roman"/>
              </a:rPr>
              <a:t>дни.</a:t>
            </a:r>
            <a:endParaRPr lang="ru-RU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lvl="0"/>
            <a:r>
              <a:rPr lang="ru-RU" spc="-10" dirty="0">
                <a:solidFill>
                  <a:prstClr val="black"/>
                </a:solidFill>
                <a:latin typeface="Times New Roman"/>
                <a:cs typeface="Times New Roman"/>
              </a:rPr>
              <a:t>Обед</a:t>
            </a:r>
            <a:r>
              <a:rPr lang="ru-RU" spc="-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/>
                <a:cs typeface="Times New Roman"/>
              </a:rPr>
              <a:t>- с 13-00 </a:t>
            </a:r>
            <a:r>
              <a:rPr lang="ru-RU" spc="-5" dirty="0">
                <a:solidFill>
                  <a:prstClr val="black"/>
                </a:solidFill>
                <a:latin typeface="Times New Roman"/>
                <a:cs typeface="Times New Roman"/>
              </a:rPr>
              <a:t>до </a:t>
            </a:r>
            <a:r>
              <a:rPr lang="ru-RU" dirty="0">
                <a:solidFill>
                  <a:prstClr val="black"/>
                </a:solidFill>
                <a:latin typeface="Times New Roman"/>
                <a:cs typeface="Times New Roman"/>
              </a:rPr>
              <a:t>14-00.</a:t>
            </a:r>
          </a:p>
          <a:p>
            <a:pPr lvl="0" algn="just">
              <a:spcBef>
                <a:spcPts val="35"/>
              </a:spcBef>
            </a:pPr>
            <a:r>
              <a:rPr lang="ru-RU" sz="1850" dirty="0">
                <a:solidFill>
                  <a:prstClr val="black"/>
                </a:solidFill>
                <a:latin typeface="Times New Roman"/>
                <a:cs typeface="Times New Roman"/>
              </a:rPr>
              <a:t>	</a:t>
            </a:r>
            <a:r>
              <a:rPr lang="ru-RU" sz="1850" dirty="0" smtClean="0">
                <a:solidFill>
                  <a:prstClr val="black"/>
                </a:solidFill>
                <a:latin typeface="Times New Roman"/>
                <a:cs typeface="Times New Roman"/>
              </a:rPr>
              <a:t>Решение </a:t>
            </a:r>
            <a:r>
              <a:rPr lang="ru-RU" sz="1850" dirty="0">
                <a:solidFill>
                  <a:prstClr val="black"/>
                </a:solidFill>
                <a:latin typeface="Times New Roman"/>
                <a:cs typeface="Times New Roman"/>
              </a:rPr>
              <a:t>Совета муниципального района «</a:t>
            </a:r>
            <a:r>
              <a:rPr lang="ru-RU" sz="1850" dirty="0" smtClean="0">
                <a:solidFill>
                  <a:prstClr val="black"/>
                </a:solidFill>
                <a:latin typeface="Times New Roman"/>
                <a:cs typeface="Times New Roman"/>
              </a:rPr>
              <a:t>Княжпогостский» </a:t>
            </a:r>
            <a:r>
              <a:rPr lang="ru-RU" spc="-10" dirty="0" smtClean="0">
                <a:solidFill>
                  <a:prstClr val="black"/>
                </a:solidFill>
                <a:latin typeface="Times New Roman"/>
                <a:cs typeface="Times New Roman"/>
              </a:rPr>
              <a:t> «О бюджете муниципального района «Княжпогостский» </a:t>
            </a:r>
            <a:r>
              <a:rPr lang="ru-RU" spc="-5" dirty="0" smtClean="0">
                <a:solidFill>
                  <a:prstClr val="black"/>
                </a:solidFill>
                <a:latin typeface="Times New Roman"/>
                <a:cs typeface="Times New Roman"/>
              </a:rPr>
              <a:t>на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cs typeface="Times New Roman"/>
              </a:rPr>
              <a:t>2023 </a:t>
            </a:r>
            <a:r>
              <a:rPr lang="ru-RU" spc="-30" dirty="0" smtClean="0">
                <a:solidFill>
                  <a:prstClr val="black"/>
                </a:solidFill>
                <a:latin typeface="Times New Roman"/>
                <a:cs typeface="Times New Roman"/>
              </a:rPr>
              <a:t>год и плановый период 2024-2025 </a:t>
            </a:r>
            <a:r>
              <a:rPr lang="ru-RU" spc="-30" dirty="0" smtClean="0">
                <a:solidFill>
                  <a:prstClr val="black"/>
                </a:solidFill>
                <a:latin typeface="Times New Roman"/>
                <a:cs typeface="Times New Roman"/>
              </a:rPr>
              <a:t>годов» </a:t>
            </a:r>
            <a:r>
              <a:rPr lang="ru-RU" spc="-5" dirty="0" smtClean="0">
                <a:solidFill>
                  <a:prstClr val="black"/>
                </a:solidFill>
                <a:latin typeface="Times New Roman"/>
                <a:cs typeface="Times New Roman"/>
              </a:rPr>
              <a:t>размещен </a:t>
            </a:r>
            <a:r>
              <a:rPr lang="ru-RU" spc="-5" dirty="0">
                <a:solidFill>
                  <a:prstClr val="black"/>
                </a:solidFill>
                <a:latin typeface="Times New Roman"/>
                <a:cs typeface="Times New Roman"/>
              </a:rPr>
              <a:t>на  </a:t>
            </a:r>
            <a:r>
              <a:rPr lang="ru-RU" spc="-5" dirty="0" smtClean="0">
                <a:solidFill>
                  <a:prstClr val="black"/>
                </a:solidFill>
                <a:latin typeface="Times New Roman"/>
                <a:cs typeface="Times New Roman"/>
              </a:rPr>
              <a:t>официальном </a:t>
            </a:r>
            <a:r>
              <a:rPr lang="ru-RU" spc="5" dirty="0">
                <a:solidFill>
                  <a:prstClr val="black"/>
                </a:solidFill>
                <a:latin typeface="Times New Roman"/>
                <a:cs typeface="Times New Roman"/>
              </a:rPr>
              <a:t>сайте </a:t>
            </a:r>
            <a:r>
              <a:rPr lang="ru-RU" dirty="0">
                <a:solidFill>
                  <a:prstClr val="black"/>
                </a:solidFill>
                <a:latin typeface="Times New Roman"/>
                <a:cs typeface="Times New Roman"/>
              </a:rPr>
              <a:t>администрация </a:t>
            </a:r>
            <a:r>
              <a:rPr lang="ru-RU" spc="-15" dirty="0">
                <a:solidFill>
                  <a:prstClr val="black"/>
                </a:solidFill>
                <a:latin typeface="Times New Roman"/>
                <a:cs typeface="Times New Roman"/>
              </a:rPr>
              <a:t>муниципального района «Княжпогостский»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</a:rPr>
              <a:t> по адресу 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Calibri"/>
                <a:hlinkClick r:id="rId7"/>
              </a:rPr>
              <a:t>http://</a:t>
            </a:r>
            <a:r>
              <a:rPr lang="ru-RU" u="sng" dirty="0" smtClean="0">
                <a:solidFill>
                  <a:srgbClr val="0000FF"/>
                </a:solidFill>
                <a:latin typeface="Times New Roman"/>
                <a:ea typeface="Calibri"/>
                <a:hlinkClick r:id="rId7"/>
              </a:rPr>
              <a:t>www.mrk11.ru</a:t>
            </a:r>
            <a:r>
              <a:rPr lang="ru-RU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pc="-1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Calibri"/>
              </a:rPr>
              <a:t>(</a:t>
            </a:r>
            <a:r>
              <a:rPr lang="ru-RU" dirty="0" smtClean="0">
                <a:latin typeface="Times New Roman"/>
                <a:ea typeface="Calibri"/>
              </a:rPr>
              <a:t>раздел «Бюджет </a:t>
            </a:r>
            <a:r>
              <a:rPr lang="ru-RU" dirty="0">
                <a:latin typeface="Times New Roman"/>
                <a:ea typeface="Calibri"/>
              </a:rPr>
              <a:t>МР</a:t>
            </a:r>
            <a:r>
              <a:rPr lang="en-US" dirty="0">
                <a:latin typeface="Times New Roman"/>
                <a:ea typeface="Calibri"/>
              </a:rPr>
              <a:t> </a:t>
            </a:r>
            <a:r>
              <a:rPr lang="ru-RU" dirty="0">
                <a:latin typeface="Times New Roman"/>
                <a:ea typeface="Calibri"/>
              </a:rPr>
              <a:t>«Княжпогостский</a:t>
            </a:r>
            <a:r>
              <a:rPr lang="ru-RU" dirty="0" smtClean="0">
                <a:latin typeface="Times New Roman"/>
                <a:ea typeface="Calibri"/>
              </a:rPr>
              <a:t>», подраздел </a:t>
            </a:r>
            <a:r>
              <a:rPr lang="ru-RU" dirty="0" smtClean="0">
                <a:latin typeface="Times New Roman"/>
                <a:ea typeface="Calibri"/>
              </a:rPr>
              <a:t>«</a:t>
            </a:r>
            <a:r>
              <a:rPr lang="ru-RU" dirty="0" smtClean="0">
                <a:latin typeface="Times New Roman"/>
                <a:ea typeface="Calibri"/>
                <a:hlinkClick r:id="rId8"/>
              </a:rPr>
              <a:t>Решения </a:t>
            </a:r>
            <a:r>
              <a:rPr lang="ru-RU" dirty="0">
                <a:latin typeface="Times New Roman"/>
                <a:ea typeface="Calibri"/>
                <a:hlinkClick r:id="rId8"/>
              </a:rPr>
              <a:t>о бюджете</a:t>
            </a:r>
            <a:r>
              <a:rPr lang="ru-RU" dirty="0" smtClean="0">
                <a:latin typeface="Times New Roman"/>
                <a:ea typeface="Calibri"/>
              </a:rPr>
              <a:t>»)</a:t>
            </a:r>
            <a:endParaRPr lang="ru-RU" spc="-1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lvl="0">
              <a:spcBef>
                <a:spcPts val="35"/>
              </a:spcBef>
            </a:pPr>
            <a:r>
              <a:rPr lang="ru-RU" spc="-10" dirty="0" smtClean="0">
                <a:solidFill>
                  <a:prstClr val="black"/>
                </a:solidFill>
                <a:latin typeface="Times New Roman"/>
                <a:cs typeface="Times New Roman"/>
              </a:rPr>
              <a:t>Исполнитель</a:t>
            </a:r>
            <a:r>
              <a:rPr lang="ru-RU" spc="-10" dirty="0">
                <a:solidFill>
                  <a:prstClr val="black"/>
                </a:solidFill>
                <a:latin typeface="Times New Roman"/>
                <a:cs typeface="Times New Roman"/>
              </a:rPr>
              <a:t>: Начальник </a:t>
            </a:r>
            <a:r>
              <a:rPr lang="ru-RU" spc="-10" dirty="0" err="1">
                <a:solidFill>
                  <a:prstClr val="black"/>
                </a:solidFill>
                <a:latin typeface="Times New Roman"/>
                <a:cs typeface="Times New Roman"/>
              </a:rPr>
              <a:t>финуправления</a:t>
            </a:r>
            <a:r>
              <a:rPr lang="ru-RU" spc="-10" dirty="0">
                <a:solidFill>
                  <a:prstClr val="black"/>
                </a:solidFill>
                <a:latin typeface="Times New Roman"/>
                <a:cs typeface="Times New Roman"/>
              </a:rPr>
              <a:t>  Хлюпина Н.А</a:t>
            </a:r>
            <a:r>
              <a:rPr lang="ru-RU" spc="-10" dirty="0" smtClean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</a:p>
          <a:p>
            <a:pPr lvl="0">
              <a:spcBef>
                <a:spcPts val="35"/>
              </a:spcBef>
            </a:pPr>
            <a:endParaRPr lang="ru-RU" spc="-1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lvl="0">
              <a:spcBef>
                <a:spcPts val="35"/>
              </a:spcBef>
            </a:pPr>
            <a:endParaRPr lang="ru-RU" spc="-1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4397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20420" y="9774246"/>
            <a:ext cx="30861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dirty="0" smtClean="0">
                <a:latin typeface="Montserrat SemiBold"/>
                <a:cs typeface="Montserrat SemiBold"/>
              </a:rPr>
              <a:t>3</a:t>
            </a:r>
            <a:endParaRPr sz="2950" dirty="0">
              <a:latin typeface="Montserrat SemiBold"/>
              <a:cs typeface="Montserrat Semi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813050" y="473075"/>
            <a:ext cx="1508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sz="2400" dirty="0" smtClean="0"/>
              <a:t>	</a:t>
            </a:r>
            <a:r>
              <a:rPr lang="ru-RU" sz="3600" dirty="0" smtClean="0">
                <a:solidFill>
                  <a:srgbClr val="004C3F"/>
                </a:solidFill>
              </a:rPr>
              <a:t>Оглавление </a:t>
            </a:r>
            <a:endParaRPr lang="ru-RU" sz="3600" dirty="0">
              <a:solidFill>
                <a:srgbClr val="004C3F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5450" y="453091"/>
            <a:ext cx="1566863" cy="156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79" y="2428"/>
            <a:ext cx="138430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345395"/>
              </p:ext>
            </p:extLst>
          </p:nvPr>
        </p:nvGraphicFramePr>
        <p:xfrm>
          <a:off x="3350682" y="1187097"/>
          <a:ext cx="14778567" cy="923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83168"/>
                <a:gridCol w="129539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Содержание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Номер страницы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Краткий слова используемых терминов и понятий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Основные понятия бюджетного процесса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Общая информация о муниципальном районе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Основные показатели социально-экономического развития района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Задачи и основные направления бюджетной политики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Основные характеристики бюджета района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Основные параметры доходов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10-15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Основные параметры расходов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16-19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Реализация</a:t>
                      </a:r>
                      <a:r>
                        <a:rPr lang="ru-RU" baseline="0" dirty="0" smtClean="0"/>
                        <a:t> народных проектов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Основные параметры расходов </a:t>
                      </a: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(муниципальная программа «Развитие экономики»)</a:t>
                      </a:r>
                      <a:endParaRPr kumimoji="0" lang="ru-RU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Основные параметры расходов (муниципальная программа «Развитие дорожной и транспортной системы»)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Основные параметры расходов (муниципальная программа «Развитие жилищного строительства и жилищно-коммунального хозяйства в </a:t>
                      </a:r>
                      <a:r>
                        <a:rPr kumimoji="0" lang="ru-RU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Княжпогостском</a:t>
                      </a: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районе»)</a:t>
                      </a:r>
                      <a:endParaRPr kumimoji="0" lang="ru-R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23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Основные параметры расходов</a:t>
                      </a: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ru-RU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му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ниципальная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+mn-lt"/>
                        </a:rPr>
                        <a:t>программа «Развитие образования в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Княжпогостском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+mn-lt"/>
                        </a:rPr>
                        <a:t> районе»)</a:t>
                      </a:r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24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Основные параметры расходов (муниципальная программа «Развитие отрасли «Культура» в </a:t>
                      </a:r>
                      <a:r>
                        <a:rPr kumimoji="0" lang="ru-RU" sz="1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Княжпогостском</a:t>
                      </a: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районе»)</a:t>
                      </a:r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+mn-lt"/>
                        </a:rPr>
                        <a:t>Основные параметры расходов (муниципальная программа «Развитие отрасли «Физическая культура и спорт» в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Княжпогостском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+mn-lt"/>
                        </a:rPr>
                        <a:t> районе»)</a:t>
                      </a:r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26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Основные параметры расходов  (муниципальная программа «Развитие муниципального управления»)</a:t>
                      </a:r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27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Основные параметры расходов  (муниципальная программа «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+mn-lt"/>
                        </a:rPr>
                        <a:t>Профилактика правонарушений и обеспечение безопасности на территории МР "Княжпогостский»)</a:t>
                      </a:r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28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Основные параметры расходов  (муниципальная программа «Социальная защита населения»)</a:t>
                      </a:r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29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+mn-lt"/>
                        </a:rPr>
                        <a:t>Финансовая грамотность</a:t>
                      </a:r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30-31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+mn-lt"/>
                        </a:rPr>
                        <a:t>Инструменты открытости информации по управлению  муниципальными финансами</a:t>
                      </a:r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+mn-lt"/>
                        </a:rPr>
                        <a:t>Контактная информация</a:t>
                      </a:r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33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1833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20420" y="9774246"/>
            <a:ext cx="30861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dirty="0" smtClean="0">
                <a:latin typeface="Montserrat SemiBold"/>
                <a:cs typeface="Montserrat SemiBold"/>
              </a:rPr>
              <a:t>4</a:t>
            </a:r>
            <a:endParaRPr sz="2950" dirty="0">
              <a:latin typeface="Montserrat SemiBold"/>
              <a:cs typeface="Montserrat Semi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32088" y="211464"/>
            <a:ext cx="1363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sz="2800" b="1" i="1" dirty="0" smtClean="0">
                <a:solidFill>
                  <a:srgbClr val="00796B"/>
                </a:solidFill>
              </a:rPr>
              <a:t>КРАТКИЙ </a:t>
            </a:r>
            <a:r>
              <a:rPr lang="ru-RU" sz="2800" b="1" i="1" dirty="0">
                <a:solidFill>
                  <a:srgbClr val="00796B"/>
                </a:solidFill>
              </a:rPr>
              <a:t>СЛОВАРЬ ИСПОЛЬЗУЕМЫХ ТЕРМИНОВ И </a:t>
            </a:r>
            <a:r>
              <a:rPr lang="ru-RU" sz="2800" b="1" i="1" dirty="0" smtClean="0">
                <a:solidFill>
                  <a:srgbClr val="00796B"/>
                </a:solidFill>
              </a:rPr>
              <a:t>ПОНЯТИЙ</a:t>
            </a:r>
            <a:r>
              <a:rPr lang="ru-RU" sz="2400" dirty="0" smtClean="0"/>
              <a:t>	</a:t>
            </a:r>
            <a:endParaRPr lang="ru-RU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705" y="73491"/>
            <a:ext cx="1322388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54308" y="1012162"/>
            <a:ext cx="16811591" cy="10341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796B"/>
                </a:solidFill>
              </a:rPr>
              <a:t>БЮДЖЕТ</a:t>
            </a:r>
            <a:r>
              <a:rPr lang="ru-RU" dirty="0">
                <a:solidFill>
                  <a:srgbClr val="00796B"/>
                </a:solidFill>
              </a:rPr>
              <a:t> – это план доходов и расходов на определенный период.</a:t>
            </a:r>
          </a:p>
          <a:p>
            <a:pPr algn="just"/>
            <a:r>
              <a:rPr lang="ru-RU" b="1" dirty="0" smtClean="0">
                <a:solidFill>
                  <a:srgbClr val="00796B"/>
                </a:solidFill>
              </a:rPr>
              <a:t>КОНСОЛИДИРОВАННЫЙ </a:t>
            </a:r>
            <a:r>
              <a:rPr lang="ru-RU" b="1" dirty="0">
                <a:solidFill>
                  <a:srgbClr val="00796B"/>
                </a:solidFill>
              </a:rPr>
              <a:t>БЮДЖЕТ</a:t>
            </a:r>
            <a:r>
              <a:rPr lang="ru-RU" dirty="0">
                <a:solidFill>
                  <a:srgbClr val="00796B"/>
                </a:solidFill>
              </a:rPr>
              <a:t> - свод бюджетов всех уровней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бюджетами;</a:t>
            </a:r>
          </a:p>
          <a:p>
            <a:pPr algn="just"/>
            <a:r>
              <a:rPr lang="ru-RU" b="1" dirty="0" smtClean="0">
                <a:solidFill>
                  <a:srgbClr val="00796B"/>
                </a:solidFill>
              </a:rPr>
              <a:t>БЮДЖЕТНАЯ </a:t>
            </a:r>
            <a:r>
              <a:rPr lang="ru-RU" b="1" dirty="0">
                <a:solidFill>
                  <a:srgbClr val="00796B"/>
                </a:solidFill>
              </a:rPr>
              <a:t>СИСТЕМА </a:t>
            </a:r>
            <a:r>
              <a:rPr lang="ru-RU" dirty="0">
                <a:solidFill>
                  <a:srgbClr val="00796B"/>
                </a:solidFill>
              </a:rPr>
              <a:t>– совокупность всех бюджетов в Российской Федерации: федерального, региональных, местных, государственных внебюджетных фондов. </a:t>
            </a:r>
          </a:p>
          <a:p>
            <a:pPr algn="just"/>
            <a:r>
              <a:rPr lang="ru-RU" b="1" dirty="0" smtClean="0">
                <a:solidFill>
                  <a:srgbClr val="00796B"/>
                </a:solidFill>
              </a:rPr>
              <a:t>БЮДЖЕТНЫЙ </a:t>
            </a:r>
            <a:r>
              <a:rPr lang="ru-RU" b="1" dirty="0">
                <a:solidFill>
                  <a:srgbClr val="00796B"/>
                </a:solidFill>
              </a:rPr>
              <a:t>ПРОЦЕСС </a:t>
            </a:r>
            <a:r>
              <a:rPr lang="ru-RU" dirty="0">
                <a:solidFill>
                  <a:srgbClr val="00796B"/>
                </a:solidFill>
              </a:rPr>
              <a:t>–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отчетности.</a:t>
            </a:r>
          </a:p>
          <a:p>
            <a:pPr algn="just"/>
            <a:r>
              <a:rPr lang="ru-RU" b="1" dirty="0" smtClean="0">
                <a:solidFill>
                  <a:srgbClr val="00796B"/>
                </a:solidFill>
              </a:rPr>
              <a:t>БЮДЖЕТНЫЕ </a:t>
            </a:r>
            <a:r>
              <a:rPr lang="ru-RU" b="1" dirty="0">
                <a:solidFill>
                  <a:srgbClr val="00796B"/>
                </a:solidFill>
              </a:rPr>
              <a:t>АССИГНОВАНИЯ </a:t>
            </a:r>
            <a:r>
              <a:rPr lang="ru-RU" dirty="0">
                <a:solidFill>
                  <a:srgbClr val="00796B"/>
                </a:solidFill>
              </a:rPr>
              <a:t>– предельные объемы денежных средств, предусмотренные в соответствующем финансовом году для исполнения бюджетных обязательств.</a:t>
            </a:r>
          </a:p>
          <a:p>
            <a:pPr algn="just"/>
            <a:r>
              <a:rPr lang="ru-RU" b="1" dirty="0" smtClean="0">
                <a:solidFill>
                  <a:srgbClr val="00796B"/>
                </a:solidFill>
              </a:rPr>
              <a:t>БЮДЖЕТНЫЙ </a:t>
            </a:r>
            <a:r>
              <a:rPr lang="ru-RU" b="1" dirty="0">
                <a:solidFill>
                  <a:srgbClr val="00796B"/>
                </a:solidFill>
              </a:rPr>
              <a:t>КРЕДИТ </a:t>
            </a:r>
            <a:r>
              <a:rPr lang="ru-RU" dirty="0">
                <a:solidFill>
                  <a:srgbClr val="00796B"/>
                </a:solidFill>
              </a:rPr>
              <a:t>– денежные средства, предоставляемые бюджетом другому бюджету бюджетной системы Российской Федерации, юридическому лицу (за исключением государственных (муниципальных) учреждений), иностранному государству, иностранному юридическому лицу на возвратной и возмездной основах</a:t>
            </a:r>
            <a:r>
              <a:rPr lang="ru-RU" dirty="0" smtClean="0">
                <a:solidFill>
                  <a:srgbClr val="00796B"/>
                </a:solidFill>
              </a:rPr>
              <a:t>.</a:t>
            </a:r>
          </a:p>
          <a:p>
            <a:pPr algn="just"/>
            <a:r>
              <a:rPr lang="ru-RU" b="1" dirty="0">
                <a:solidFill>
                  <a:srgbClr val="00796B"/>
                </a:solidFill>
              </a:rPr>
              <a:t>ДОХОДЫ БЮДЖЕТА </a:t>
            </a:r>
            <a:r>
              <a:rPr lang="ru-RU" dirty="0">
                <a:solidFill>
                  <a:srgbClr val="00796B"/>
                </a:solidFill>
              </a:rPr>
              <a:t>– поступающие от населения, организаций, учреждений в бюджет денежные средства в виде: </a:t>
            </a:r>
          </a:p>
          <a:p>
            <a:pPr algn="just"/>
            <a:r>
              <a:rPr lang="ru-RU" dirty="0" smtClean="0">
                <a:solidFill>
                  <a:srgbClr val="00796B"/>
                </a:solidFill>
              </a:rPr>
              <a:t>– </a:t>
            </a:r>
            <a:r>
              <a:rPr lang="ru-RU" dirty="0">
                <a:solidFill>
                  <a:srgbClr val="00796B"/>
                </a:solidFill>
              </a:rPr>
              <a:t>налогов; </a:t>
            </a:r>
          </a:p>
          <a:p>
            <a:pPr algn="just"/>
            <a:r>
              <a:rPr lang="ru-RU" dirty="0" smtClean="0">
                <a:solidFill>
                  <a:srgbClr val="00796B"/>
                </a:solidFill>
              </a:rPr>
              <a:t>– </a:t>
            </a:r>
            <a:r>
              <a:rPr lang="ru-RU" dirty="0">
                <a:solidFill>
                  <a:srgbClr val="00796B"/>
                </a:solidFill>
              </a:rPr>
              <a:t>неналоговых поступлений (пошлины, доходы от продажи имущества, штрафы и т.п.);</a:t>
            </a:r>
          </a:p>
          <a:p>
            <a:pPr algn="just"/>
            <a:r>
              <a:rPr lang="ru-RU" dirty="0" smtClean="0">
                <a:solidFill>
                  <a:srgbClr val="00796B"/>
                </a:solidFill>
              </a:rPr>
              <a:t>– </a:t>
            </a:r>
            <a:r>
              <a:rPr lang="ru-RU" dirty="0">
                <a:solidFill>
                  <a:srgbClr val="00796B"/>
                </a:solidFill>
              </a:rPr>
              <a:t>безвозмездных поступлений (дотации, субсидии, субвенции, иные межбюджетные трансферты из других бюджетов бюджетной системы Российской Федерации); </a:t>
            </a:r>
          </a:p>
          <a:p>
            <a:pPr algn="just"/>
            <a:r>
              <a:rPr lang="ru-RU" dirty="0" smtClean="0">
                <a:solidFill>
                  <a:srgbClr val="00796B"/>
                </a:solidFill>
              </a:rPr>
              <a:t>– </a:t>
            </a:r>
            <a:r>
              <a:rPr lang="ru-RU" dirty="0">
                <a:solidFill>
                  <a:srgbClr val="00796B"/>
                </a:solidFill>
              </a:rPr>
              <a:t>доходов от предпринимательской деятельности бюджетных организаций. Кредиты, доходы от выпуска ценных бумаг, полученные государством (органами местного самоуправления), не включаются в состав доходов.</a:t>
            </a:r>
          </a:p>
          <a:p>
            <a:pPr algn="just"/>
            <a:r>
              <a:rPr lang="ru-RU" b="1" dirty="0" smtClean="0">
                <a:solidFill>
                  <a:srgbClr val="00796B"/>
                </a:solidFill>
              </a:rPr>
              <a:t>ИСТОЧНИКИ </a:t>
            </a:r>
            <a:r>
              <a:rPr lang="ru-RU" b="1" dirty="0">
                <a:solidFill>
                  <a:srgbClr val="00796B"/>
                </a:solidFill>
              </a:rPr>
              <a:t>ФИНАНСИРОВАНИЯ ДЕФИЦИТА БЮДЖЕТА </a:t>
            </a:r>
            <a:r>
              <a:rPr lang="ru-RU" dirty="0">
                <a:solidFill>
                  <a:srgbClr val="00796B"/>
                </a:solidFill>
              </a:rPr>
              <a:t>– средства, привлекаемые в бюджет для покрытия дефицита (кредиты банков, кредиты от других уровней бюджетов, ценные бумаги, иные источники).</a:t>
            </a:r>
          </a:p>
          <a:p>
            <a:pPr algn="just"/>
            <a:r>
              <a:rPr lang="ru-RU" b="1" dirty="0" smtClean="0">
                <a:solidFill>
                  <a:srgbClr val="00796B"/>
                </a:solidFill>
              </a:rPr>
              <a:t>РАСХОДЫ </a:t>
            </a:r>
            <a:r>
              <a:rPr lang="ru-RU" b="1" dirty="0">
                <a:solidFill>
                  <a:srgbClr val="00796B"/>
                </a:solidFill>
              </a:rPr>
              <a:t>БЮДЖЕТА </a:t>
            </a:r>
            <a:r>
              <a:rPr lang="ru-RU" dirty="0">
                <a:solidFill>
                  <a:srgbClr val="00796B"/>
                </a:solidFill>
              </a:rPr>
              <a:t>– выплачиваемые из бюджета денежные средства, за исключением средств, являющихся источниками финансирования дефицита бюджета;</a:t>
            </a:r>
          </a:p>
          <a:p>
            <a:pPr algn="just"/>
            <a:r>
              <a:rPr lang="ru-RU" b="1" dirty="0" smtClean="0">
                <a:solidFill>
                  <a:srgbClr val="00796B"/>
                </a:solidFill>
              </a:rPr>
              <a:t>РАСХОДНОЕ </a:t>
            </a:r>
            <a:r>
              <a:rPr lang="ru-RU" b="1" dirty="0">
                <a:solidFill>
                  <a:srgbClr val="00796B"/>
                </a:solidFill>
              </a:rPr>
              <a:t>ОБЯЗАТЕЛЬСТВО </a:t>
            </a:r>
            <a:r>
              <a:rPr lang="ru-RU" dirty="0">
                <a:solidFill>
                  <a:srgbClr val="00796B"/>
                </a:solidFill>
              </a:rPr>
              <a:t>– обязанность выплатить денежные средства из соответствующего бюджета.</a:t>
            </a:r>
          </a:p>
          <a:p>
            <a:pPr algn="just"/>
            <a:r>
              <a:rPr lang="ru-RU" b="1" dirty="0" smtClean="0">
                <a:solidFill>
                  <a:srgbClr val="00796B"/>
                </a:solidFill>
              </a:rPr>
              <a:t>ДЕФИЦИТ </a:t>
            </a:r>
            <a:r>
              <a:rPr lang="ru-RU" b="1" dirty="0">
                <a:solidFill>
                  <a:srgbClr val="00796B"/>
                </a:solidFill>
              </a:rPr>
              <a:t>БЮДЖЕТА </a:t>
            </a:r>
            <a:r>
              <a:rPr lang="ru-RU" dirty="0">
                <a:solidFill>
                  <a:srgbClr val="00796B"/>
                </a:solidFill>
              </a:rPr>
              <a:t>– превышение расходов бюджета над его доходами.</a:t>
            </a:r>
          </a:p>
          <a:p>
            <a:pPr algn="just"/>
            <a:r>
              <a:rPr lang="ru-RU" b="1" dirty="0" smtClean="0">
                <a:solidFill>
                  <a:srgbClr val="00796B"/>
                </a:solidFill>
              </a:rPr>
              <a:t>ПРОФИЦИТ </a:t>
            </a:r>
            <a:r>
              <a:rPr lang="ru-RU" b="1" dirty="0">
                <a:solidFill>
                  <a:srgbClr val="00796B"/>
                </a:solidFill>
              </a:rPr>
              <a:t>БЮДЖЕТА </a:t>
            </a:r>
            <a:r>
              <a:rPr lang="ru-RU" dirty="0">
                <a:solidFill>
                  <a:srgbClr val="00796B"/>
                </a:solidFill>
              </a:rPr>
              <a:t>– превышение доходов бюджета над его расходами.</a:t>
            </a:r>
          </a:p>
          <a:p>
            <a:pPr algn="just"/>
            <a:r>
              <a:rPr lang="ru-RU" b="1" dirty="0" smtClean="0">
                <a:solidFill>
                  <a:srgbClr val="00796B"/>
                </a:solidFill>
              </a:rPr>
              <a:t>МЕЖБЮДЖЕТНЫЕ </a:t>
            </a:r>
            <a:r>
              <a:rPr lang="ru-RU" b="1" dirty="0">
                <a:solidFill>
                  <a:srgbClr val="00796B"/>
                </a:solidFill>
              </a:rPr>
              <a:t>ТРАНСФЕРТЫ </a:t>
            </a:r>
            <a:r>
              <a:rPr lang="ru-RU" dirty="0">
                <a:solidFill>
                  <a:srgbClr val="00796B"/>
                </a:solidFill>
              </a:rPr>
              <a:t>– денежные средства, перечисляемые из одного бюджета бюджетной системы Российской Федерации другому бюджету</a:t>
            </a:r>
            <a:r>
              <a:rPr lang="ru-RU" dirty="0" smtClean="0">
                <a:solidFill>
                  <a:srgbClr val="00796B"/>
                </a:solidFill>
              </a:rPr>
              <a:t>.</a:t>
            </a:r>
          </a:p>
          <a:p>
            <a:pPr algn="just"/>
            <a:r>
              <a:rPr lang="ru-RU" b="1" dirty="0" smtClean="0">
                <a:solidFill>
                  <a:srgbClr val="00796B"/>
                </a:solidFill>
              </a:rPr>
              <a:t>ДОТАЦИИ</a:t>
            </a:r>
            <a:r>
              <a:rPr lang="ru-RU" dirty="0" smtClean="0">
                <a:solidFill>
                  <a:srgbClr val="00796B"/>
                </a:solidFill>
              </a:rPr>
              <a:t> </a:t>
            </a:r>
            <a:r>
              <a:rPr lang="ru-RU" dirty="0">
                <a:solidFill>
                  <a:srgbClr val="00796B"/>
                </a:solidFill>
              </a:rPr>
              <a:t>– средства, предоставляемые одним бюджетом бюджетной системы Российской Федерации другому бюджету на безвозмездной и безвозвратной основе без установления направлений их использования.</a:t>
            </a:r>
          </a:p>
          <a:p>
            <a:pPr algn="just"/>
            <a:r>
              <a:rPr lang="ru-RU" b="1" dirty="0" smtClean="0">
                <a:solidFill>
                  <a:srgbClr val="00796B"/>
                </a:solidFill>
              </a:rPr>
              <a:t>СУБВЕНЦИИ</a:t>
            </a:r>
            <a:r>
              <a:rPr lang="ru-RU" dirty="0" smtClean="0">
                <a:solidFill>
                  <a:srgbClr val="00796B"/>
                </a:solidFill>
              </a:rPr>
              <a:t> </a:t>
            </a:r>
            <a:r>
              <a:rPr lang="ru-RU" dirty="0">
                <a:solidFill>
                  <a:srgbClr val="00796B"/>
                </a:solidFill>
              </a:rPr>
              <a:t>– средства, предоставляемые одним бюджетом бюджетной системы Российской Федерации другому бюджету на безвозмездной и безвозвратной основе на финансирование делегированных публично-правовым образованием полномочий</a:t>
            </a:r>
            <a:r>
              <a:rPr lang="ru-RU" dirty="0" smtClean="0">
                <a:solidFill>
                  <a:srgbClr val="00796B"/>
                </a:solidFill>
              </a:rPr>
              <a:t>.</a:t>
            </a:r>
          </a:p>
          <a:p>
            <a:pPr algn="just"/>
            <a:r>
              <a:rPr lang="ru-RU" b="1" dirty="0" smtClean="0">
                <a:solidFill>
                  <a:srgbClr val="00796B"/>
                </a:solidFill>
              </a:rPr>
              <a:t>СУБСИДИИ</a:t>
            </a:r>
            <a:r>
              <a:rPr lang="ru-RU" dirty="0" smtClean="0">
                <a:solidFill>
                  <a:srgbClr val="00796B"/>
                </a:solidFill>
              </a:rPr>
              <a:t> </a:t>
            </a:r>
            <a:r>
              <a:rPr lang="ru-RU" dirty="0">
                <a:solidFill>
                  <a:srgbClr val="00796B"/>
                </a:solidFill>
              </a:rPr>
              <a:t>– средства, предоставляемые одним бюджетом бюджетной системы Российской Федерации другому бюджету на безвозмездной и безвозвратной основе на условиях долевого </a:t>
            </a:r>
            <a:r>
              <a:rPr lang="ru-RU" dirty="0" err="1">
                <a:solidFill>
                  <a:srgbClr val="00796B"/>
                </a:solidFill>
              </a:rPr>
              <a:t>софинансирования</a:t>
            </a:r>
            <a:r>
              <a:rPr lang="ru-RU" dirty="0">
                <a:solidFill>
                  <a:srgbClr val="00796B"/>
                </a:solidFill>
              </a:rPr>
              <a:t> расходов других бюджетов.</a:t>
            </a:r>
          </a:p>
          <a:p>
            <a:pPr algn="just"/>
            <a:r>
              <a:rPr lang="ru-RU" b="1" dirty="0" smtClean="0">
                <a:solidFill>
                  <a:srgbClr val="00796B"/>
                </a:solidFill>
              </a:rPr>
              <a:t>ГОСУДАРСТВЕННАЯ (МУНИЦИПАЛЬНАЯ) </a:t>
            </a:r>
            <a:r>
              <a:rPr lang="ru-RU" b="1" dirty="0">
                <a:solidFill>
                  <a:srgbClr val="00796B"/>
                </a:solidFill>
              </a:rPr>
              <a:t>ПРОГРАММА </a:t>
            </a:r>
            <a:r>
              <a:rPr lang="ru-RU" dirty="0">
                <a:solidFill>
                  <a:srgbClr val="00796B"/>
                </a:solidFill>
              </a:rPr>
              <a:t>– система мероприятий и инструментов государственной политики, обеспечивающих в рамках реализации ключевых </a:t>
            </a:r>
            <a:r>
              <a:rPr lang="ru-RU" dirty="0" smtClean="0">
                <a:solidFill>
                  <a:srgbClr val="00796B"/>
                </a:solidFill>
              </a:rPr>
              <a:t>государственных (муниципальных) </a:t>
            </a:r>
            <a:r>
              <a:rPr lang="ru-RU" dirty="0">
                <a:solidFill>
                  <a:srgbClr val="00796B"/>
                </a:solidFill>
              </a:rPr>
              <a:t>функций достижение приоритетов и целей государственной политики в сфере социально-экономического развития и безопасности. </a:t>
            </a:r>
            <a:endParaRPr lang="ru-RU" dirty="0" smtClean="0">
              <a:solidFill>
                <a:srgbClr val="00796B"/>
              </a:solidFill>
            </a:endParaRPr>
          </a:p>
          <a:p>
            <a:pPr algn="just"/>
            <a:r>
              <a:rPr lang="ru-RU" b="1" dirty="0" smtClean="0">
                <a:solidFill>
                  <a:srgbClr val="00796B"/>
                </a:solidFill>
              </a:rPr>
              <a:t>ГЛАВНЫЙ </a:t>
            </a:r>
            <a:r>
              <a:rPr lang="ru-RU" b="1" dirty="0">
                <a:solidFill>
                  <a:srgbClr val="00796B"/>
                </a:solidFill>
              </a:rPr>
              <a:t>РАСПОРЯДИТЕЛЬ БЮДЖЕТНЫХ СРЕДСТВ </a:t>
            </a:r>
            <a:r>
              <a:rPr lang="ru-RU" dirty="0">
                <a:solidFill>
                  <a:srgbClr val="00796B"/>
                </a:solidFill>
              </a:rPr>
              <a:t>– орган государственной власти (местное), орган управления государственным внебюджетным фондом, или наиболее значимое учреждение науки, образования, культуры и здравоохранения, напрямую получающий(ее) средства из бюджета и наделенный правом распределять их между подведомственными распорядителями и получателями бюджетных средств.</a:t>
            </a:r>
          </a:p>
          <a:p>
            <a:pPr algn="just"/>
            <a:endParaRPr lang="ru-RU" dirty="0">
              <a:solidFill>
                <a:srgbClr val="00796B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79" y="-2337"/>
            <a:ext cx="138430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0381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20420" y="9774246"/>
            <a:ext cx="30861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dirty="0" smtClean="0">
                <a:latin typeface="Montserrat SemiBold"/>
                <a:cs typeface="Montserrat SemiBold"/>
              </a:rPr>
              <a:t>5</a:t>
            </a:r>
            <a:endParaRPr sz="2950" dirty="0">
              <a:latin typeface="Montserrat SemiBold"/>
              <a:cs typeface="Montserrat Semi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32088" y="211464"/>
            <a:ext cx="1363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sz="2400" dirty="0" smtClean="0"/>
              <a:t>	</a:t>
            </a:r>
            <a:endParaRPr lang="ru-RU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705" y="73491"/>
            <a:ext cx="1322388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50" y="857250"/>
            <a:ext cx="11201400" cy="891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79" y="0"/>
            <a:ext cx="138430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363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20420" y="9774246"/>
            <a:ext cx="30861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dirty="0" smtClean="0">
                <a:latin typeface="Montserrat SemiBold"/>
                <a:cs typeface="Montserrat SemiBold"/>
              </a:rPr>
              <a:t>6</a:t>
            </a:r>
            <a:endParaRPr sz="2950" dirty="0">
              <a:latin typeface="Montserrat SemiBold"/>
              <a:cs typeface="Montserrat Semi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32088" y="211464"/>
            <a:ext cx="1363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796B"/>
                </a:solidFill>
              </a:rPr>
              <a:t>ОБЩАЯ ИНФОРМАЦИЯ О МУНИЦИПАЛЬНОМ РАЙОНЕ</a:t>
            </a:r>
            <a:r>
              <a:rPr lang="ru-RU" sz="2400" dirty="0" smtClean="0"/>
              <a:t>		</a:t>
            </a:r>
            <a:endParaRPr lang="ru-RU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705" y="73491"/>
            <a:ext cx="1322388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58" y="98331"/>
            <a:ext cx="6029666" cy="6685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451850" y="673129"/>
            <a:ext cx="10052050" cy="99411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rgbClr val="00796B"/>
                </a:solidFill>
              </a:rPr>
              <a:t>	</a:t>
            </a:r>
            <a:r>
              <a:rPr lang="ru-RU" sz="2000" dirty="0" smtClean="0">
                <a:solidFill>
                  <a:srgbClr val="00796B"/>
                </a:solidFill>
              </a:rPr>
              <a:t>Район </a:t>
            </a:r>
            <a:r>
              <a:rPr lang="ru-RU" sz="2000" dirty="0">
                <a:solidFill>
                  <a:srgbClr val="00796B"/>
                </a:solidFill>
              </a:rPr>
              <a:t>расположен в центральной части Республики Коми, в бассейне реки </a:t>
            </a:r>
            <a:r>
              <a:rPr lang="ru-RU" sz="2000" dirty="0" err="1">
                <a:solidFill>
                  <a:srgbClr val="00796B"/>
                </a:solidFill>
              </a:rPr>
              <a:t>Вымь</a:t>
            </a:r>
            <a:r>
              <a:rPr lang="ru-RU" sz="2000" dirty="0">
                <a:solidFill>
                  <a:srgbClr val="00796B"/>
                </a:solidFill>
              </a:rPr>
              <a:t>. Граничит с </a:t>
            </a:r>
            <a:r>
              <a:rPr lang="ru-RU" sz="2000" dirty="0" err="1">
                <a:solidFill>
                  <a:srgbClr val="00796B"/>
                </a:solidFill>
              </a:rPr>
              <a:t>Удорским</a:t>
            </a:r>
            <a:r>
              <a:rPr lang="ru-RU" sz="2000" dirty="0">
                <a:solidFill>
                  <a:srgbClr val="00796B"/>
                </a:solidFill>
              </a:rPr>
              <a:t>, </a:t>
            </a:r>
            <a:r>
              <a:rPr lang="ru-RU" sz="2000" dirty="0" err="1">
                <a:solidFill>
                  <a:srgbClr val="00796B"/>
                </a:solidFill>
              </a:rPr>
              <a:t>Усть-Цилемским</a:t>
            </a:r>
            <a:r>
              <a:rPr lang="ru-RU" sz="2000" dirty="0">
                <a:solidFill>
                  <a:srgbClr val="00796B"/>
                </a:solidFill>
              </a:rPr>
              <a:t>, </a:t>
            </a:r>
            <a:r>
              <a:rPr lang="ru-RU" sz="2000" dirty="0" err="1">
                <a:solidFill>
                  <a:srgbClr val="00796B"/>
                </a:solidFill>
              </a:rPr>
              <a:t>Ухтинским</a:t>
            </a:r>
            <a:r>
              <a:rPr lang="ru-RU" sz="2000" dirty="0">
                <a:solidFill>
                  <a:srgbClr val="00796B"/>
                </a:solidFill>
              </a:rPr>
              <a:t>, </a:t>
            </a:r>
            <a:r>
              <a:rPr lang="ru-RU" sz="2000" dirty="0" err="1">
                <a:solidFill>
                  <a:srgbClr val="00796B"/>
                </a:solidFill>
              </a:rPr>
              <a:t>Корткеросским</a:t>
            </a:r>
            <a:r>
              <a:rPr lang="ru-RU" sz="2000" dirty="0">
                <a:solidFill>
                  <a:srgbClr val="00796B"/>
                </a:solidFill>
              </a:rPr>
              <a:t>, </a:t>
            </a:r>
            <a:r>
              <a:rPr lang="ru-RU" sz="2000" dirty="0" err="1">
                <a:solidFill>
                  <a:srgbClr val="00796B"/>
                </a:solidFill>
              </a:rPr>
              <a:t>Сыктывдинским</a:t>
            </a:r>
            <a:r>
              <a:rPr lang="ru-RU" sz="2000" dirty="0">
                <a:solidFill>
                  <a:srgbClr val="00796B"/>
                </a:solidFill>
              </a:rPr>
              <a:t> и </a:t>
            </a:r>
            <a:r>
              <a:rPr lang="ru-RU" sz="2000" dirty="0" err="1">
                <a:solidFill>
                  <a:srgbClr val="00796B"/>
                </a:solidFill>
              </a:rPr>
              <a:t>Усть-Вымскими</a:t>
            </a:r>
            <a:r>
              <a:rPr lang="ru-RU" sz="2000" dirty="0">
                <a:solidFill>
                  <a:srgbClr val="00796B"/>
                </a:solidFill>
              </a:rPr>
              <a:t> районами. Через территорию района проходит железная дорога Котлас—Воркута и автомобильная дорога «Сыктывкар—Сосногорск». Дата образования – 1939 год. Площадь района </a:t>
            </a:r>
            <a:r>
              <a:rPr lang="ru-RU" sz="2000" dirty="0" smtClean="0">
                <a:solidFill>
                  <a:srgbClr val="00796B"/>
                </a:solidFill>
              </a:rPr>
              <a:t>24 615,60 </a:t>
            </a:r>
            <a:r>
              <a:rPr lang="ru-RU" sz="2000" dirty="0">
                <a:solidFill>
                  <a:srgbClr val="00796B"/>
                </a:solidFill>
              </a:rPr>
              <a:t>км². </a:t>
            </a:r>
            <a:r>
              <a:rPr lang="ru-RU" sz="2000" dirty="0" smtClean="0">
                <a:solidFill>
                  <a:srgbClr val="00796B"/>
                </a:solidFill>
              </a:rPr>
              <a:t>Численность </a:t>
            </a:r>
            <a:r>
              <a:rPr lang="ru-RU" sz="2000" dirty="0">
                <a:solidFill>
                  <a:srgbClr val="00796B"/>
                </a:solidFill>
              </a:rPr>
              <a:t>населения по </a:t>
            </a:r>
            <a:r>
              <a:rPr lang="ru-RU" sz="2000" dirty="0" smtClean="0">
                <a:solidFill>
                  <a:srgbClr val="00796B"/>
                </a:solidFill>
              </a:rPr>
              <a:t>состоянию </a:t>
            </a:r>
            <a:r>
              <a:rPr lang="ru-RU" sz="2000" dirty="0">
                <a:solidFill>
                  <a:srgbClr val="00796B"/>
                </a:solidFill>
              </a:rPr>
              <a:t>на </a:t>
            </a:r>
            <a:r>
              <a:rPr lang="ru-RU" sz="2000" dirty="0" smtClean="0">
                <a:solidFill>
                  <a:srgbClr val="00796B"/>
                </a:solidFill>
              </a:rPr>
              <a:t>01.01.2022 </a:t>
            </a:r>
            <a:r>
              <a:rPr lang="ru-RU" sz="2000" dirty="0">
                <a:solidFill>
                  <a:srgbClr val="00796B"/>
                </a:solidFill>
              </a:rPr>
              <a:t>— </a:t>
            </a:r>
            <a:r>
              <a:rPr lang="ru-RU" sz="2000" dirty="0" smtClean="0">
                <a:solidFill>
                  <a:srgbClr val="00796B"/>
                </a:solidFill>
              </a:rPr>
              <a:t>      18 246  человек.</a:t>
            </a:r>
          </a:p>
          <a:p>
            <a:pPr algn="just"/>
            <a:endParaRPr lang="ru-RU" sz="2000" dirty="0">
              <a:solidFill>
                <a:srgbClr val="00796B"/>
              </a:solidFill>
            </a:endParaRPr>
          </a:p>
          <a:p>
            <a:pPr algn="just"/>
            <a:r>
              <a:rPr lang="ru-RU" sz="2000" dirty="0" smtClean="0">
                <a:solidFill>
                  <a:srgbClr val="00796B"/>
                </a:solidFill>
              </a:rPr>
              <a:t>	Флаг </a:t>
            </a:r>
            <a:r>
              <a:rPr lang="ru-RU" sz="2000" dirty="0">
                <a:solidFill>
                  <a:srgbClr val="00796B"/>
                </a:solidFill>
              </a:rPr>
              <a:t>и герб муниципального района «Княжпогостский». Солярный знак в виде круга — символ солнца, покрытый характерным для народа </a:t>
            </a:r>
            <a:r>
              <a:rPr lang="ru-RU" sz="2000" dirty="0" err="1">
                <a:solidFill>
                  <a:srgbClr val="00796B"/>
                </a:solidFill>
              </a:rPr>
              <a:t>коми</a:t>
            </a:r>
            <a:r>
              <a:rPr lang="ru-RU" sz="2000" dirty="0">
                <a:solidFill>
                  <a:srgbClr val="00796B"/>
                </a:solidFill>
              </a:rPr>
              <a:t> узором. Символика солнца многозначна. Это символ источника тепла, энергии. Солнце — символ света, богатства, изобилия. Символ солнца в виде солярного знака, по народным поверьям, был древним оберегом от злых чар и всего недоброго, и являлся источником света, тепла, жизни и добра.</a:t>
            </a:r>
          </a:p>
          <a:p>
            <a:pPr algn="just"/>
            <a:r>
              <a:rPr lang="ru-RU" sz="2000" dirty="0" smtClean="0">
                <a:solidFill>
                  <a:srgbClr val="00796B"/>
                </a:solidFill>
              </a:rPr>
              <a:t>	Составной </a:t>
            </a:r>
            <a:r>
              <a:rPr lang="ru-RU" sz="2000" dirty="0">
                <a:solidFill>
                  <a:srgbClr val="00796B"/>
                </a:solidFill>
              </a:rPr>
              <a:t>пояс в центре флага — символ железной дороги в </a:t>
            </a:r>
            <a:r>
              <a:rPr lang="ru-RU" sz="2000" dirty="0" err="1">
                <a:solidFill>
                  <a:srgbClr val="00796B"/>
                </a:solidFill>
              </a:rPr>
              <a:t>Княжпогостском</a:t>
            </a:r>
            <a:r>
              <a:rPr lang="ru-RU" sz="2000" dirty="0">
                <a:solidFill>
                  <a:srgbClr val="00796B"/>
                </a:solidFill>
              </a:rPr>
              <a:t> районе, имеющей огромное значение в экономике и жизни людей, в развитии района, являясь своеобразной артерией связывающий район со всей Республикой Коми и Российской Федерацией. Освоение природных богатств (Княжпогостский район богат фосфоритами, залежами соли, бокситовыми рудами, древесиной) стало возможным только после прокладки железной дороги.</a:t>
            </a:r>
          </a:p>
          <a:p>
            <a:pPr algn="just"/>
            <a:r>
              <a:rPr lang="ru-RU" sz="2000" dirty="0" smtClean="0">
                <a:solidFill>
                  <a:srgbClr val="00796B"/>
                </a:solidFill>
              </a:rPr>
              <a:t>	Княжеская </a:t>
            </a:r>
            <a:r>
              <a:rPr lang="ru-RU" sz="2000" dirty="0">
                <a:solidFill>
                  <a:srgbClr val="00796B"/>
                </a:solidFill>
              </a:rPr>
              <a:t>шапка на флаге района — гласный символ названия района, связанного с названием старинного села </a:t>
            </a:r>
            <a:r>
              <a:rPr lang="ru-RU" sz="2000" dirty="0" err="1">
                <a:solidFill>
                  <a:srgbClr val="00796B"/>
                </a:solidFill>
              </a:rPr>
              <a:t>Княжпогост</a:t>
            </a:r>
            <a:r>
              <a:rPr lang="ru-RU" sz="2000" dirty="0">
                <a:solidFill>
                  <a:srgbClr val="00796B"/>
                </a:solidFill>
              </a:rPr>
              <a:t>, возраст которого превышает 500 лет. По местным легендам Погост </a:t>
            </a:r>
            <a:r>
              <a:rPr lang="ru-RU" sz="2000" dirty="0" err="1">
                <a:solidFill>
                  <a:srgbClr val="00796B"/>
                </a:solidFill>
              </a:rPr>
              <a:t>Княж</a:t>
            </a:r>
            <a:r>
              <a:rPr lang="ru-RU" sz="2000" dirty="0">
                <a:solidFill>
                  <a:srgbClr val="00796B"/>
                </a:solidFill>
              </a:rPr>
              <a:t> был основан князьями </a:t>
            </a:r>
            <a:r>
              <a:rPr lang="ru-RU" sz="2000" dirty="0" err="1">
                <a:solidFill>
                  <a:srgbClr val="00796B"/>
                </a:solidFill>
              </a:rPr>
              <a:t>Вымскими</a:t>
            </a:r>
            <a:r>
              <a:rPr lang="ru-RU" sz="2000" dirty="0">
                <a:solidFill>
                  <a:srgbClr val="00796B"/>
                </a:solidFill>
              </a:rPr>
              <a:t>, которые управляли Пермью Вычегодской с 1451 по 1502 годы. Пурпурное полотнище флага района символизирует знатность княжеского рода, его древность</a:t>
            </a:r>
            <a:r>
              <a:rPr lang="ru-RU" sz="2000" dirty="0" smtClean="0">
                <a:solidFill>
                  <a:srgbClr val="00796B"/>
                </a:solidFill>
              </a:rPr>
              <a:t>.</a:t>
            </a:r>
            <a:endParaRPr lang="ru-RU" sz="2000" dirty="0">
              <a:solidFill>
                <a:srgbClr val="00796B"/>
              </a:solidFill>
            </a:endParaRPr>
          </a:p>
          <a:p>
            <a:pPr algn="just"/>
            <a:r>
              <a:rPr lang="ru-RU" sz="2000" dirty="0" smtClean="0">
                <a:solidFill>
                  <a:srgbClr val="00796B"/>
                </a:solidFill>
              </a:rPr>
              <a:t>Малиновый </a:t>
            </a:r>
            <a:r>
              <a:rPr lang="ru-RU" sz="2000" dirty="0">
                <a:solidFill>
                  <a:srgbClr val="00796B"/>
                </a:solidFill>
              </a:rPr>
              <a:t>цвет (пурпур) — символ власти, славы, почёта, благородства происхождения, древности</a:t>
            </a:r>
            <a:r>
              <a:rPr lang="ru-RU" sz="2000" dirty="0" smtClean="0">
                <a:solidFill>
                  <a:srgbClr val="00796B"/>
                </a:solidFill>
              </a:rPr>
              <a:t>.</a:t>
            </a:r>
            <a:endParaRPr lang="ru-RU" sz="2000" dirty="0">
              <a:solidFill>
                <a:srgbClr val="00796B"/>
              </a:solidFill>
            </a:endParaRPr>
          </a:p>
          <a:p>
            <a:pPr algn="just"/>
            <a:r>
              <a:rPr lang="ru-RU" sz="2000" dirty="0">
                <a:solidFill>
                  <a:srgbClr val="00796B"/>
                </a:solidFill>
              </a:rPr>
              <a:t>Белый цвет (серебро) — символ чистоты, совершенства, божественной мудрости, благородства, мира</a:t>
            </a:r>
            <a:r>
              <a:rPr lang="ru-RU" sz="2000" dirty="0" smtClean="0">
                <a:solidFill>
                  <a:srgbClr val="00796B"/>
                </a:solidFill>
              </a:rPr>
              <a:t>.</a:t>
            </a:r>
            <a:endParaRPr lang="ru-RU" sz="2000" dirty="0">
              <a:solidFill>
                <a:srgbClr val="00796B"/>
              </a:solidFill>
            </a:endParaRPr>
          </a:p>
          <a:p>
            <a:pPr algn="just"/>
            <a:r>
              <a:rPr lang="ru-RU" sz="2000" dirty="0">
                <a:solidFill>
                  <a:srgbClr val="00796B"/>
                </a:solidFill>
              </a:rPr>
              <a:t>Чёрный цвет символизирует благоразумие, мудрость, скромность, честность</a:t>
            </a:r>
            <a:r>
              <a:rPr lang="ru-RU" sz="2000" dirty="0" smtClean="0">
                <a:solidFill>
                  <a:srgbClr val="00796B"/>
                </a:solidFill>
              </a:rPr>
              <a:t>.</a:t>
            </a:r>
            <a:endParaRPr lang="ru-RU" sz="2000" dirty="0">
              <a:solidFill>
                <a:srgbClr val="00796B"/>
              </a:solidFill>
            </a:endParaRPr>
          </a:p>
          <a:p>
            <a:pPr algn="just"/>
            <a:r>
              <a:rPr lang="ru-RU" sz="2000" dirty="0">
                <a:solidFill>
                  <a:srgbClr val="00796B"/>
                </a:solidFill>
              </a:rPr>
              <a:t>Жёлтый цвет (золото) — символ высшей ценности, величия, великодушия, богатства, урожая</a:t>
            </a:r>
            <a:r>
              <a:rPr lang="ru-RU" sz="2000" dirty="0" smtClean="0">
                <a:solidFill>
                  <a:srgbClr val="00796B"/>
                </a:solidFill>
              </a:rPr>
              <a:t>.</a:t>
            </a:r>
            <a:endParaRPr lang="ru-RU" dirty="0">
              <a:solidFill>
                <a:srgbClr val="00796B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491" y="6783550"/>
            <a:ext cx="2286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8620184"/>
            <a:ext cx="138430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818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20420" y="9774246"/>
            <a:ext cx="30861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dirty="0" smtClean="0">
                <a:latin typeface="Montserrat SemiBold"/>
                <a:cs typeface="Montserrat SemiBold"/>
              </a:rPr>
              <a:t>7</a:t>
            </a:r>
            <a:endParaRPr sz="2950" dirty="0">
              <a:latin typeface="Montserrat SemiBold"/>
              <a:cs typeface="Montserrat Semi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32088" y="211464"/>
            <a:ext cx="1363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796B"/>
                </a:solidFill>
              </a:rPr>
              <a:t>ОСНОВНЫЕ ПОКАЗАТЕЛИ СОЦИАЛЬНО-ЭКОНОМИЧЕСКОГО РАЗВИТИЯ РАЙОНА</a:t>
            </a:r>
            <a:r>
              <a:rPr lang="ru-RU" sz="2400" dirty="0" smtClean="0"/>
              <a:t>		</a:t>
            </a:r>
            <a:endParaRPr lang="ru-RU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705" y="73491"/>
            <a:ext cx="1322388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451850" y="673129"/>
            <a:ext cx="100520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rgbClr val="00796B"/>
                </a:solidFill>
              </a:rPr>
              <a:t>	</a:t>
            </a:r>
            <a:endParaRPr lang="ru-RU" dirty="0">
              <a:solidFill>
                <a:srgbClr val="00796B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259039"/>
              </p:ext>
            </p:extLst>
          </p:nvPr>
        </p:nvGraphicFramePr>
        <p:xfrm>
          <a:off x="4032250" y="1235075"/>
          <a:ext cx="14706599" cy="7619999"/>
        </p:xfrm>
        <a:graphic>
          <a:graphicData uri="http://schemas.openxmlformats.org/drawingml/2006/table">
            <a:tbl>
              <a:tblPr/>
              <a:tblGrid>
                <a:gridCol w="7045513"/>
                <a:gridCol w="1282109"/>
                <a:gridCol w="1243257"/>
                <a:gridCol w="1845460"/>
                <a:gridCol w="1651201"/>
                <a:gridCol w="1639059"/>
              </a:tblGrid>
              <a:tr h="613913">
                <a:tc rowSpan="2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4D40"/>
                          </a:solidFill>
                          <a:effectLst/>
                        </a:rPr>
                        <a:t>Показатели</a:t>
                      </a:r>
                      <a:endParaRPr lang="ru-RU" sz="1800" b="1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4D40"/>
                          </a:solidFill>
                          <a:effectLst/>
                        </a:rPr>
                        <a:t>2021 г.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4D40"/>
                          </a:solidFill>
                          <a:effectLst/>
                        </a:rPr>
                        <a:t>факт</a:t>
                      </a:r>
                      <a:endParaRPr lang="ru-RU" sz="1800" b="1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4D40"/>
                          </a:solidFill>
                          <a:effectLst/>
                        </a:rPr>
                        <a:t>2022 г.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4D40"/>
                          </a:solidFill>
                          <a:effectLst/>
                        </a:rPr>
                        <a:t>оценка</a:t>
                      </a:r>
                      <a:endParaRPr lang="ru-RU" sz="1800" b="1" dirty="0" smtClean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4D40"/>
                          </a:solidFill>
                          <a:effectLst/>
                        </a:rPr>
                        <a:t>Прогноз (базовый-консервативный)</a:t>
                      </a:r>
                      <a:endParaRPr lang="ru-RU" sz="1800" b="1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39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4D40"/>
                          </a:solidFill>
                          <a:effectLst/>
                        </a:rPr>
                        <a:t>2023 г.</a:t>
                      </a:r>
                      <a:endParaRPr lang="ru-RU" sz="1800" b="1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4D40"/>
                          </a:solidFill>
                          <a:effectLst/>
                        </a:rPr>
                        <a:t>2024 г.</a:t>
                      </a:r>
                      <a:endParaRPr lang="ru-RU" sz="1800" b="1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4D40"/>
                          </a:solidFill>
                          <a:effectLst/>
                        </a:rPr>
                        <a:t>2025 г.</a:t>
                      </a:r>
                      <a:endParaRPr lang="ru-RU" sz="1800" b="1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105044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4D40"/>
                          </a:solidFill>
                          <a:effectLst/>
                        </a:rPr>
                        <a:t>Индекс потребительских цен на конец года, в % к декабрю предыдущего года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104,9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104,7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103,7-104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D4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104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D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D4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104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D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613913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4D40"/>
                          </a:solidFill>
                          <a:effectLst/>
                        </a:rPr>
                        <a:t>Ввод в действие жилых домов, тыс. кв. м общей площади</a:t>
                      </a:r>
                      <a:endParaRPr lang="ru-RU" sz="1800" b="0" dirty="0" smtClean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2,1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2,4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2,3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2,3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2,3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70AD47"/>
                      </a:solidFill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1105044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4D40"/>
                          </a:solidFill>
                          <a:effectLst/>
                        </a:rPr>
                        <a:t>Оборот розничной торговли, в %</a:t>
                      </a:r>
                      <a:r>
                        <a:rPr lang="ru-RU" sz="1800" baseline="0" dirty="0" smtClean="0">
                          <a:solidFill>
                            <a:srgbClr val="004D40"/>
                          </a:solidFill>
                          <a:effectLst/>
                        </a:rPr>
                        <a:t> к предыдущему году в сопоставимых ценах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107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105,6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104,8-104,3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104,5-104,0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104,5-104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613913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4D40"/>
                          </a:solidFill>
                          <a:effectLst/>
                        </a:rPr>
                        <a:t>Численность населения (среднегодовая), тыс. человек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15,6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15,6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15,5-15,6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D4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15,5-15,6</a:t>
                      </a:r>
                      <a:endParaRPr kumimoji="0" lang="ru-R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4D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D4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15,5-15,6</a:t>
                      </a:r>
                      <a:endParaRPr kumimoji="0" lang="ru-R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4D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70AD47"/>
                      </a:solidFill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1105044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4D40"/>
                          </a:solidFill>
                          <a:effectLst/>
                        </a:rPr>
                        <a:t>Среднемесячная начисленная заработная плата работников в организациях тыс. рублей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59,6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61,7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61,6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61,6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61,6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1028607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Численность населения в трудоспособном возрасте, тыс. человек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0,2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0,2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0,2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0,2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0,2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70AD47"/>
                      </a:solidFill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820608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4D40"/>
                          </a:solidFill>
                          <a:effectLst/>
                        </a:rPr>
                        <a:t>Уровень зарегистрированной безработицы, %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3,4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3,0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2,9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2,9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4D4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2,9</a:t>
                      </a:r>
                      <a:endParaRPr lang="ru-RU" sz="1800" b="0" dirty="0">
                        <a:solidFill>
                          <a:srgbClr val="004D4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38039" marR="38039" marT="0" marB="0" anchor="ctr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6790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461260" cy="11308715"/>
            <a:chOff x="0" y="0"/>
            <a:chExt cx="2461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460658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959" y="9455209"/>
              <a:ext cx="1172845" cy="1172845"/>
            </a:xfrm>
            <a:custGeom>
              <a:avLst/>
              <a:gdLst/>
              <a:ahLst/>
              <a:cxnLst/>
              <a:rect l="l" t="t" r="r" b="b"/>
              <a:pathLst>
                <a:path w="1172845" h="1172845">
                  <a:moveTo>
                    <a:pt x="586369" y="0"/>
                  </a:moveTo>
                  <a:lnTo>
                    <a:pt x="538278" y="1943"/>
                  </a:lnTo>
                  <a:lnTo>
                    <a:pt x="491257" y="7674"/>
                  </a:lnTo>
                  <a:lnTo>
                    <a:pt x="445457" y="17041"/>
                  </a:lnTo>
                  <a:lnTo>
                    <a:pt x="401031" y="29893"/>
                  </a:lnTo>
                  <a:lnTo>
                    <a:pt x="358127" y="46079"/>
                  </a:lnTo>
                  <a:lnTo>
                    <a:pt x="316898" y="65449"/>
                  </a:lnTo>
                  <a:lnTo>
                    <a:pt x="277494" y="87851"/>
                  </a:lnTo>
                  <a:lnTo>
                    <a:pt x="240067" y="113135"/>
                  </a:lnTo>
                  <a:lnTo>
                    <a:pt x="204766" y="141149"/>
                  </a:lnTo>
                  <a:lnTo>
                    <a:pt x="171743" y="171743"/>
                  </a:lnTo>
                  <a:lnTo>
                    <a:pt x="141149" y="204766"/>
                  </a:lnTo>
                  <a:lnTo>
                    <a:pt x="113135" y="240067"/>
                  </a:lnTo>
                  <a:lnTo>
                    <a:pt x="87851" y="277494"/>
                  </a:lnTo>
                  <a:lnTo>
                    <a:pt x="65449" y="316898"/>
                  </a:lnTo>
                  <a:lnTo>
                    <a:pt x="46079" y="358127"/>
                  </a:lnTo>
                  <a:lnTo>
                    <a:pt x="29893" y="401031"/>
                  </a:lnTo>
                  <a:lnTo>
                    <a:pt x="17041" y="445457"/>
                  </a:lnTo>
                  <a:lnTo>
                    <a:pt x="7674" y="491257"/>
                  </a:lnTo>
                  <a:lnTo>
                    <a:pt x="1943" y="538278"/>
                  </a:lnTo>
                  <a:lnTo>
                    <a:pt x="0" y="586369"/>
                  </a:lnTo>
                  <a:lnTo>
                    <a:pt x="1943" y="634461"/>
                  </a:lnTo>
                  <a:lnTo>
                    <a:pt x="7674" y="681481"/>
                  </a:lnTo>
                  <a:lnTo>
                    <a:pt x="17041" y="727281"/>
                  </a:lnTo>
                  <a:lnTo>
                    <a:pt x="29893" y="771707"/>
                  </a:lnTo>
                  <a:lnTo>
                    <a:pt x="46079" y="814611"/>
                  </a:lnTo>
                  <a:lnTo>
                    <a:pt x="65449" y="855840"/>
                  </a:lnTo>
                  <a:lnTo>
                    <a:pt x="87851" y="895244"/>
                  </a:lnTo>
                  <a:lnTo>
                    <a:pt x="113135" y="932672"/>
                  </a:lnTo>
                  <a:lnTo>
                    <a:pt x="141149" y="967972"/>
                  </a:lnTo>
                  <a:lnTo>
                    <a:pt x="171743" y="1000995"/>
                  </a:lnTo>
                  <a:lnTo>
                    <a:pt x="204766" y="1031589"/>
                  </a:lnTo>
                  <a:lnTo>
                    <a:pt x="240067" y="1059604"/>
                  </a:lnTo>
                  <a:lnTo>
                    <a:pt x="277494" y="1084887"/>
                  </a:lnTo>
                  <a:lnTo>
                    <a:pt x="316898" y="1107289"/>
                  </a:lnTo>
                  <a:lnTo>
                    <a:pt x="358127" y="1126659"/>
                  </a:lnTo>
                  <a:lnTo>
                    <a:pt x="401031" y="1142845"/>
                  </a:lnTo>
                  <a:lnTo>
                    <a:pt x="445457" y="1155697"/>
                  </a:lnTo>
                  <a:lnTo>
                    <a:pt x="491257" y="1165064"/>
                  </a:lnTo>
                  <a:lnTo>
                    <a:pt x="538278" y="1170795"/>
                  </a:lnTo>
                  <a:lnTo>
                    <a:pt x="586369" y="1172739"/>
                  </a:lnTo>
                  <a:lnTo>
                    <a:pt x="634461" y="1170795"/>
                  </a:lnTo>
                  <a:lnTo>
                    <a:pt x="681481" y="1165064"/>
                  </a:lnTo>
                  <a:lnTo>
                    <a:pt x="727281" y="1155697"/>
                  </a:lnTo>
                  <a:lnTo>
                    <a:pt x="771707" y="1142845"/>
                  </a:lnTo>
                  <a:lnTo>
                    <a:pt x="814611" y="1126659"/>
                  </a:lnTo>
                  <a:lnTo>
                    <a:pt x="855840" y="1107289"/>
                  </a:lnTo>
                  <a:lnTo>
                    <a:pt x="895244" y="1084887"/>
                  </a:lnTo>
                  <a:lnTo>
                    <a:pt x="932672" y="1059604"/>
                  </a:lnTo>
                  <a:lnTo>
                    <a:pt x="967972" y="1031589"/>
                  </a:lnTo>
                  <a:lnTo>
                    <a:pt x="1000995" y="1000995"/>
                  </a:lnTo>
                  <a:lnTo>
                    <a:pt x="1031589" y="967972"/>
                  </a:lnTo>
                  <a:lnTo>
                    <a:pt x="1059604" y="932672"/>
                  </a:lnTo>
                  <a:lnTo>
                    <a:pt x="1084887" y="895244"/>
                  </a:lnTo>
                  <a:lnTo>
                    <a:pt x="1107289" y="855840"/>
                  </a:lnTo>
                  <a:lnTo>
                    <a:pt x="1126659" y="814611"/>
                  </a:lnTo>
                  <a:lnTo>
                    <a:pt x="1142845" y="771707"/>
                  </a:lnTo>
                  <a:lnTo>
                    <a:pt x="1155697" y="727281"/>
                  </a:lnTo>
                  <a:lnTo>
                    <a:pt x="1165064" y="681481"/>
                  </a:lnTo>
                  <a:lnTo>
                    <a:pt x="1170795" y="634461"/>
                  </a:lnTo>
                  <a:lnTo>
                    <a:pt x="1172739" y="586369"/>
                  </a:lnTo>
                  <a:lnTo>
                    <a:pt x="1170795" y="538278"/>
                  </a:lnTo>
                  <a:lnTo>
                    <a:pt x="1165064" y="491257"/>
                  </a:lnTo>
                  <a:lnTo>
                    <a:pt x="1155697" y="445457"/>
                  </a:lnTo>
                  <a:lnTo>
                    <a:pt x="1142845" y="401031"/>
                  </a:lnTo>
                  <a:lnTo>
                    <a:pt x="1126659" y="358127"/>
                  </a:lnTo>
                  <a:lnTo>
                    <a:pt x="1107289" y="316898"/>
                  </a:lnTo>
                  <a:lnTo>
                    <a:pt x="1084887" y="277494"/>
                  </a:lnTo>
                  <a:lnTo>
                    <a:pt x="1059604" y="240067"/>
                  </a:lnTo>
                  <a:lnTo>
                    <a:pt x="1031589" y="204766"/>
                  </a:lnTo>
                  <a:lnTo>
                    <a:pt x="1000995" y="171743"/>
                  </a:lnTo>
                  <a:lnTo>
                    <a:pt x="967972" y="141149"/>
                  </a:lnTo>
                  <a:lnTo>
                    <a:pt x="932672" y="113135"/>
                  </a:lnTo>
                  <a:lnTo>
                    <a:pt x="895244" y="87851"/>
                  </a:lnTo>
                  <a:lnTo>
                    <a:pt x="855840" y="65449"/>
                  </a:lnTo>
                  <a:lnTo>
                    <a:pt x="814611" y="46079"/>
                  </a:lnTo>
                  <a:lnTo>
                    <a:pt x="771707" y="29893"/>
                  </a:lnTo>
                  <a:lnTo>
                    <a:pt x="727281" y="17041"/>
                  </a:lnTo>
                  <a:lnTo>
                    <a:pt x="681481" y="7674"/>
                  </a:lnTo>
                  <a:lnTo>
                    <a:pt x="634461" y="1943"/>
                  </a:lnTo>
                  <a:lnTo>
                    <a:pt x="5863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230329" y="0"/>
              <a:ext cx="0" cy="9455785"/>
            </a:xfrm>
            <a:custGeom>
              <a:avLst/>
              <a:gdLst/>
              <a:ahLst/>
              <a:cxnLst/>
              <a:rect l="l" t="t" r="r" b="b"/>
              <a:pathLst>
                <a:path h="9455785">
                  <a:moveTo>
                    <a:pt x="0" y="945520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20420" y="9774246"/>
            <a:ext cx="308610" cy="4565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r>
              <a:rPr lang="ru-RU" sz="2950" dirty="0">
                <a:latin typeface="Montserrat SemiBold"/>
                <a:cs typeface="Montserrat SemiBold"/>
              </a:rPr>
              <a:t>8</a:t>
            </a:r>
            <a:endParaRPr sz="2950" dirty="0">
              <a:latin typeface="Montserrat SemiBold"/>
              <a:cs typeface="Montserrat Semi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32088" y="211464"/>
            <a:ext cx="13639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796B"/>
                </a:solidFill>
              </a:rPr>
              <a:t>ОСНОВНОЙ ВКЛАД В ПОКАЗАТЕЛИ СОЦИАЛЬНО-ЭКОНОМИЧЕСКОГО РАЗВИТИЯ РАЙОНА</a:t>
            </a:r>
            <a:r>
              <a:rPr lang="ru-RU" sz="2400" dirty="0"/>
              <a:t> </a:t>
            </a:r>
            <a:r>
              <a:rPr lang="ru-RU" sz="2400" b="1" dirty="0" smtClean="0">
                <a:solidFill>
                  <a:srgbClr val="00796B"/>
                </a:solidFill>
              </a:rPr>
              <a:t>ВНОСЯТ:	</a:t>
            </a:r>
            <a:endParaRPr lang="ru-RU" sz="2400" b="1" dirty="0">
              <a:solidFill>
                <a:srgbClr val="00796B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705" y="73491"/>
            <a:ext cx="1322388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451850" y="673129"/>
            <a:ext cx="100520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rgbClr val="00796B"/>
                </a:solidFill>
              </a:rPr>
              <a:t>	</a:t>
            </a:r>
            <a:endParaRPr lang="ru-RU" dirty="0">
              <a:solidFill>
                <a:srgbClr val="00796B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0"/>
            <a:ext cx="1384300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026025" y="1592025"/>
            <a:ext cx="10052050" cy="812530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altLang="ru-RU" sz="2450" b="1" spc="15" dirty="0">
                <a:solidFill>
                  <a:srgbClr val="004C3F"/>
                </a:solidFill>
                <a:latin typeface="Montserrat SemiBold"/>
              </a:rPr>
              <a:t>ОАО «Боксит </a:t>
            </a:r>
            <a:r>
              <a:rPr lang="ru-RU" altLang="ru-RU" sz="2450" b="1" spc="15" dirty="0" err="1">
                <a:solidFill>
                  <a:srgbClr val="004C3F"/>
                </a:solidFill>
                <a:latin typeface="Montserrat SemiBold"/>
              </a:rPr>
              <a:t>Тимана</a:t>
            </a:r>
            <a:r>
              <a:rPr lang="ru-RU" altLang="ru-RU" sz="2450" b="1" spc="15" dirty="0">
                <a:solidFill>
                  <a:srgbClr val="004C3F"/>
                </a:solidFill>
                <a:latin typeface="Montserrat SemiBold"/>
              </a:rPr>
              <a:t>»</a:t>
            </a:r>
          </a:p>
          <a:p>
            <a:pPr lvl="0">
              <a:spcAft>
                <a:spcPts val="1200"/>
              </a:spcAft>
            </a:pPr>
            <a:endParaRPr lang="ru-RU" altLang="ru-RU" sz="2450" b="1" spc="15" dirty="0">
              <a:solidFill>
                <a:srgbClr val="004C3F"/>
              </a:solidFill>
              <a:latin typeface="Montserrat SemiBold"/>
            </a:endParaRPr>
          </a:p>
          <a:p>
            <a:pPr marL="342900" lvl="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altLang="ru-RU" sz="2450" b="1" spc="15" dirty="0">
                <a:solidFill>
                  <a:srgbClr val="004C3F"/>
                </a:solidFill>
                <a:latin typeface="Montserrat SemiBold"/>
              </a:rPr>
              <a:t>ОАО «</a:t>
            </a:r>
            <a:r>
              <a:rPr lang="ru-RU" altLang="ru-RU" sz="2450" b="1" spc="15" dirty="0" err="1">
                <a:solidFill>
                  <a:srgbClr val="004C3F"/>
                </a:solidFill>
                <a:latin typeface="Montserrat SemiBold"/>
              </a:rPr>
              <a:t>Автодор</a:t>
            </a:r>
            <a:r>
              <a:rPr lang="ru-RU" altLang="ru-RU" sz="2450" b="1" spc="15" dirty="0">
                <a:solidFill>
                  <a:srgbClr val="004C3F"/>
                </a:solidFill>
                <a:latin typeface="Montserrat SemiBold"/>
              </a:rPr>
              <a:t>»</a:t>
            </a:r>
          </a:p>
          <a:p>
            <a:pPr lvl="0">
              <a:spcAft>
                <a:spcPts val="1200"/>
              </a:spcAft>
            </a:pPr>
            <a:endParaRPr lang="ru-RU" altLang="ru-RU" sz="2450" b="1" spc="15" dirty="0">
              <a:solidFill>
                <a:srgbClr val="004C3F"/>
              </a:solidFill>
              <a:latin typeface="Montserrat SemiBold"/>
            </a:endParaRPr>
          </a:p>
          <a:p>
            <a:pPr marL="342900" lvl="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altLang="ru-RU" sz="2450" b="1" spc="15" dirty="0" err="1">
                <a:solidFill>
                  <a:srgbClr val="004C3F"/>
                </a:solidFill>
                <a:latin typeface="Montserrat SemiBold"/>
              </a:rPr>
              <a:t>Синдорское</a:t>
            </a:r>
            <a:r>
              <a:rPr lang="ru-RU" altLang="ru-RU" sz="2450" b="1" spc="15" dirty="0">
                <a:solidFill>
                  <a:srgbClr val="004C3F"/>
                </a:solidFill>
                <a:latin typeface="Montserrat SemiBold"/>
              </a:rPr>
              <a:t> ЛПУ МГ ООО «Газпром </a:t>
            </a:r>
            <a:r>
              <a:rPr lang="ru-RU" altLang="ru-RU" sz="2450" b="1" spc="15" dirty="0" err="1">
                <a:solidFill>
                  <a:srgbClr val="004C3F"/>
                </a:solidFill>
                <a:latin typeface="Montserrat SemiBold"/>
              </a:rPr>
              <a:t>Трансгаз</a:t>
            </a:r>
            <a:r>
              <a:rPr lang="ru-RU" altLang="ru-RU" sz="2450" b="1" spc="15" dirty="0">
                <a:solidFill>
                  <a:srgbClr val="004C3F"/>
                </a:solidFill>
                <a:latin typeface="Montserrat SemiBold"/>
              </a:rPr>
              <a:t> Ухта»</a:t>
            </a:r>
          </a:p>
          <a:p>
            <a:pPr lvl="0">
              <a:spcAft>
                <a:spcPts val="1200"/>
              </a:spcAft>
            </a:pPr>
            <a:endParaRPr lang="ru-RU" altLang="ru-RU" sz="2450" b="1" spc="15" dirty="0">
              <a:solidFill>
                <a:srgbClr val="004C3F"/>
              </a:solidFill>
              <a:latin typeface="Montserrat SemiBold"/>
            </a:endParaRPr>
          </a:p>
          <a:p>
            <a:pPr marL="342900" lvl="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altLang="ru-RU" sz="2450" b="1" spc="15" dirty="0">
                <a:solidFill>
                  <a:srgbClr val="004C3F"/>
                </a:solidFill>
                <a:latin typeface="Montserrat SemiBold"/>
              </a:rPr>
              <a:t>Нефтеперекачивающая станция «</a:t>
            </a:r>
            <a:r>
              <a:rPr lang="ru-RU" altLang="ru-RU" sz="2450" b="1" spc="15" dirty="0" err="1">
                <a:solidFill>
                  <a:srgbClr val="004C3F"/>
                </a:solidFill>
                <a:latin typeface="Montserrat SemiBold"/>
              </a:rPr>
              <a:t>Синдор</a:t>
            </a:r>
            <a:r>
              <a:rPr lang="ru-RU" altLang="ru-RU" sz="2450" b="1" spc="15" dirty="0">
                <a:solidFill>
                  <a:srgbClr val="004C3F"/>
                </a:solidFill>
                <a:latin typeface="Montserrat SemiBold"/>
              </a:rPr>
              <a:t>» ОАО «Северные магистральные нефтепроводы»</a:t>
            </a:r>
          </a:p>
          <a:p>
            <a:pPr lvl="0">
              <a:spcAft>
                <a:spcPts val="1200"/>
              </a:spcAft>
            </a:pPr>
            <a:endParaRPr lang="ru-RU" altLang="ru-RU" sz="2450" b="1" spc="15" dirty="0">
              <a:solidFill>
                <a:srgbClr val="004C3F"/>
              </a:solidFill>
              <a:latin typeface="Montserrat SemiBold"/>
            </a:endParaRPr>
          </a:p>
          <a:p>
            <a:pPr marL="342900" lvl="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altLang="ru-RU" sz="2450" b="1" spc="15" dirty="0" err="1">
                <a:solidFill>
                  <a:srgbClr val="004C3F"/>
                </a:solidFill>
                <a:latin typeface="Montserrat SemiBold"/>
              </a:rPr>
              <a:t>Княжпогостская</a:t>
            </a:r>
            <a:r>
              <a:rPr lang="ru-RU" altLang="ru-RU" sz="2450" b="1" spc="15" dirty="0">
                <a:solidFill>
                  <a:srgbClr val="004C3F"/>
                </a:solidFill>
                <a:latin typeface="Montserrat SemiBold"/>
              </a:rPr>
              <a:t> дистанция пути </a:t>
            </a:r>
            <a:r>
              <a:rPr lang="ru-RU" altLang="ru-RU" sz="2450" b="1" spc="15" dirty="0" err="1">
                <a:solidFill>
                  <a:srgbClr val="004C3F"/>
                </a:solidFill>
                <a:latin typeface="Montserrat SemiBold"/>
              </a:rPr>
              <a:t>Сосногорского</a:t>
            </a:r>
            <a:r>
              <a:rPr lang="ru-RU" altLang="ru-RU" sz="2450" b="1" spc="15" dirty="0">
                <a:solidFill>
                  <a:srgbClr val="004C3F"/>
                </a:solidFill>
                <a:latin typeface="Montserrat SemiBold"/>
              </a:rPr>
              <a:t> отделения Северной железной дороги</a:t>
            </a:r>
          </a:p>
          <a:p>
            <a:pPr lvl="0">
              <a:spcAft>
                <a:spcPts val="1200"/>
              </a:spcAft>
            </a:pPr>
            <a:endParaRPr lang="ru-RU" altLang="ru-RU" sz="2450" b="1" spc="15" dirty="0">
              <a:solidFill>
                <a:srgbClr val="004C3F"/>
              </a:solidFill>
              <a:latin typeface="Montserrat SemiBold"/>
            </a:endParaRPr>
          </a:p>
          <a:p>
            <a:pPr marL="342900" lvl="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altLang="ru-RU" sz="2450" b="1" spc="15" dirty="0">
                <a:solidFill>
                  <a:srgbClr val="004C3F"/>
                </a:solidFill>
                <a:latin typeface="Montserrat SemiBold"/>
              </a:rPr>
              <a:t>ООО «Плитный мир» </a:t>
            </a:r>
          </a:p>
          <a:p>
            <a:pPr lvl="0">
              <a:spcAft>
                <a:spcPts val="1200"/>
              </a:spcAft>
            </a:pPr>
            <a:endParaRPr lang="ru-RU" altLang="ru-RU" sz="2450" b="1" spc="15" dirty="0">
              <a:solidFill>
                <a:srgbClr val="004C3F"/>
              </a:solidFill>
              <a:latin typeface="Montserrat SemiBold"/>
            </a:endParaRPr>
          </a:p>
          <a:p>
            <a:pPr marL="342900" lvl="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altLang="ru-RU" sz="2450" b="1" spc="15" dirty="0">
                <a:solidFill>
                  <a:srgbClr val="004C3F"/>
                </a:solidFill>
                <a:latin typeface="Montserrat SemiBold"/>
              </a:rPr>
              <a:t>Учреждения ФСИН России по Республике Коми </a:t>
            </a:r>
          </a:p>
          <a:p>
            <a:pPr lvl="0"/>
            <a:endParaRPr lang="ru-RU" altLang="ru-RU" sz="2450" b="1" spc="15" dirty="0">
              <a:solidFill>
                <a:srgbClr val="004C3F"/>
              </a:solidFill>
              <a:latin typeface="Montserrat SemiBold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0650" y="1235075"/>
            <a:ext cx="3097018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6428" y="3511550"/>
            <a:ext cx="3662823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4610" y="5654675"/>
            <a:ext cx="2886930" cy="275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5368" y="7865804"/>
            <a:ext cx="3018317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515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2520</TotalTime>
  <Words>3897</Words>
  <Application>Microsoft Office PowerPoint</Application>
  <PresentationFormat>Произвольный</PresentationFormat>
  <Paragraphs>942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6" baseType="lpstr">
      <vt:lpstr>Arial</vt:lpstr>
      <vt:lpstr>Wingdings</vt:lpstr>
      <vt:lpstr>Montserrat SemiBold</vt:lpstr>
      <vt:lpstr>Times New Roman</vt:lpstr>
      <vt:lpstr>Calibri</vt:lpstr>
      <vt:lpstr>Montserrat Medium</vt:lpstr>
      <vt:lpstr>Arial Cyr</vt:lpstr>
      <vt:lpstr>Office Theme</vt:lpstr>
      <vt:lpstr>БЮДЖЕТ  ДЛЯ ГРАЖДАН                       ПО РЕШЕНИЮ СОВЕТА МР «КНЯЖПОГОСТСКИЙ»  «О БЮДЖЕТЕ МУНИЦИПАЛЬНОГО РАЙОНА «КНЯЖПОГОСТСКИЙ»  НА 2023 ГОД И ПЛАНОВЫЙ ПЕРИОД 2024 И 2025 ГОДОВ»       Г. ЕМВА,  2022 Г.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параметры расходов  бюджета муниципального района «Княжпогостский»  </vt:lpstr>
      <vt:lpstr>Основные параметры расходов  бюджета муниципального района «Княжпогостский»  </vt:lpstr>
      <vt:lpstr>Основные параметры расходов бюджета муниципального района «Княжпогостский»</vt:lpstr>
      <vt:lpstr>Реализация народных проектов на территории  муниципального района «Княжпогостский»</vt:lpstr>
      <vt:lpstr>Реализация народных проектов на территории  муниципального района «Княжпогостский»</vt:lpstr>
      <vt:lpstr>Реализация народных проектов на территории  муниципального района «Княжпогостский»</vt:lpstr>
      <vt:lpstr>Реализация мероприятий по национальному проекту «Жилье и городская среда» на территории  муниципального района «Княжпогостский»</vt:lpstr>
      <vt:lpstr>Основные параметры расходов бюджета муниципального района «Княжпогостский»</vt:lpstr>
      <vt:lpstr>Основные параметры расходов бюджета муниципального района «Княжпогостский»</vt:lpstr>
      <vt:lpstr>Основные параметры расходов бюджета муниципального района «Княжпогостский»</vt:lpstr>
      <vt:lpstr>Основные параметры расходов бюджета муниципального района «Княжпогостский»</vt:lpstr>
      <vt:lpstr>Основные параметры расходов бюджета муниципального района «Княжпогостский»</vt:lpstr>
      <vt:lpstr>Основные параметры расходов бюджета муниципального района «Княжпогостский»</vt:lpstr>
      <vt:lpstr>Основные параметры расходов бюджета муниципального района «Княжпогостский»</vt:lpstr>
      <vt:lpstr>Основные параметры расходов бюджета муниципального района «Княжпогостский»</vt:lpstr>
      <vt:lpstr>Основные параметры расходов бюджета муниципального района «Княжпогостский»</vt:lpstr>
      <vt:lpstr>Финансовая грамотность</vt:lpstr>
      <vt:lpstr>Финансовая грамотность</vt:lpstr>
      <vt:lpstr>Инструменты открытости информации по управлению  муниципальными финансами</vt:lpstr>
      <vt:lpstr>Контактная информация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</dc:title>
  <dc:creator>Alex</dc:creator>
  <cp:lastModifiedBy>Sazonenko</cp:lastModifiedBy>
  <cp:revision>170</cp:revision>
  <cp:lastPrinted>2022-12-13T13:05:35Z</cp:lastPrinted>
  <dcterms:created xsi:type="dcterms:W3CDTF">2022-05-04T13:18:38Z</dcterms:created>
  <dcterms:modified xsi:type="dcterms:W3CDTF">2022-12-22T09:13:36Z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2022-05-04T00:00:00Z</vt:filetime>
  </property>
  <property fmtid="{D5CDD505-2E9C-101B-9397-08002B2CF9AE}" pid="3" name="Creator">
    <vt:lpwstr>Adobe Illustrator CC 2017 (Windows)</vt:lpwstr>
  </property>
  <property fmtid="{D5CDD505-2E9C-101B-9397-08002B2CF9AE}" pid="4" name="LastSaved">
    <vt:filetime>2022-05-04T00:00:00Z</vt:filetime>
  </property>
</Properties>
</file>