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9" r:id="rId3"/>
    <p:sldId id="258" r:id="rId4"/>
    <p:sldId id="260" r:id="rId5"/>
    <p:sldId id="261" r:id="rId6"/>
    <p:sldId id="273" r:id="rId7"/>
    <p:sldId id="262" r:id="rId8"/>
    <p:sldId id="263" r:id="rId9"/>
    <p:sldId id="264" r:id="rId10"/>
    <p:sldId id="267" r:id="rId11"/>
    <p:sldId id="268" r:id="rId12"/>
    <p:sldId id="266" r:id="rId13"/>
    <p:sldId id="27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FF6699"/>
    <a:srgbClr val="FF3399"/>
    <a:srgbClr val="FF505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3" autoAdjust="0"/>
    <p:restoredTop sz="94660"/>
  </p:normalViewPr>
  <p:slideViewPr>
    <p:cSldViewPr>
      <p:cViewPr>
        <p:scale>
          <a:sx n="118" d="100"/>
          <a:sy n="118" d="100"/>
        </p:scale>
        <p:origin x="-1446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E:\Documents\!!!%20&#1055;&#1086;&#1095;&#1090;&#1072;%20&#1074;&#1085;&#1091;&#1090;&#1088;&#1080;%20&#1060;&#1059;%20!!!\2016\&#1073;&#1102;&#1076;&#1078;&#1077;&#1090;%20&#1076;&#1083;&#1103;%20&#1075;&#1088;&#1072;&#1078;&#1072;&#1085;\&#1075;&#1086;&#1076;%20&#1086;&#1090;&#1095;&#1077;&#1090;\&#1076;&#1086;&#1093;%20&#1080;%20&#1088;&#1072;&#1089;&#1093;&#1086;&#1076;&#1099;%20&#1076;&#1080;&#1072;&#1075;&#1088;&#1072;&#1084;&#1084;&#1072;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6BB1C9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</c:dPt>
          <c:dLbls>
            <c:dLbl>
              <c:idx val="0"/>
              <c:layout>
                <c:manualLayout>
                  <c:x val="3.0555330808654111E-2"/>
                  <c:y val="0.49667440579164673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/>
                      <a:t>ДОХОДЫ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932792491655514E-2"/>
                  <c:y val="0.29152316409287859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/>
                      <a:t>РАСХОДЫ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Лист1!$B$2:$B$3</c:f>
              <c:numCache>
                <c:formatCode>General</c:formatCode>
                <c:ptCount val="2"/>
                <c:pt idx="0">
                  <c:v>753149.8</c:v>
                </c:pt>
                <c:pt idx="1">
                  <c:v>725383.3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78423936"/>
        <c:axId val="78425472"/>
        <c:axId val="78381952"/>
      </c:bar3DChart>
      <c:catAx>
        <c:axId val="78423936"/>
        <c:scaling>
          <c:orientation val="minMax"/>
        </c:scaling>
        <c:delete val="1"/>
        <c:axPos val="b"/>
        <c:majorTickMark val="out"/>
        <c:minorTickMark val="none"/>
        <c:tickLblPos val="nextTo"/>
        <c:crossAx val="78425472"/>
        <c:crosses val="autoZero"/>
        <c:auto val="1"/>
        <c:lblAlgn val="ctr"/>
        <c:lblOffset val="100"/>
        <c:noMultiLvlLbl val="0"/>
      </c:catAx>
      <c:valAx>
        <c:axId val="784254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8423936"/>
        <c:crosses val="autoZero"/>
        <c:crossBetween val="between"/>
      </c:valAx>
      <c:serAx>
        <c:axId val="78381952"/>
        <c:scaling>
          <c:orientation val="minMax"/>
        </c:scaling>
        <c:delete val="1"/>
        <c:axPos val="b"/>
        <c:majorTickMark val="out"/>
        <c:minorTickMark val="none"/>
        <c:tickLblPos val="nextTo"/>
        <c:crossAx val="78425472"/>
        <c:crosses val="autoZero"/>
      </c:ser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  <c:perspective val="0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spPr>
            <a:solidFill>
              <a:srgbClr val="6BB1C9">
                <a:lumMod val="60000"/>
                <a:lumOff val="40000"/>
              </a:srgbClr>
            </a:solidFill>
          </c:spPr>
          <c:invertIfNegative val="0"/>
          <c:dLbls>
            <c:dLbl>
              <c:idx val="0"/>
              <c:layout>
                <c:manualLayout>
                  <c:x val="-0.17222222222222222"/>
                  <c:y val="0.16199376947040506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Доходы (план)</a:t>
                    </a:r>
                    <a:endParaRPr lang="en-US"/>
                  </a:p>
                </c:rich>
              </c:tx>
              <c:showLegendKey val="1"/>
              <c:showVal val="1"/>
              <c:showCatName val="0"/>
              <c:showSerName val="1"/>
              <c:showPercent val="0"/>
              <c:showBubbleSize val="0"/>
            </c:dLbl>
            <c:dLbl>
              <c:idx val="1"/>
              <c:layout>
                <c:manualLayout>
                  <c:x val="0.18734429496761335"/>
                  <c:y val="0.55438596491228065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Расходы (план)</a:t>
                    </a:r>
                  </a:p>
                  <a:p>
                    <a:endParaRPr lang="ru-RU"/>
                  </a:p>
                </c:rich>
              </c:tx>
              <c:showLegendKey val="1"/>
              <c:showVal val="1"/>
              <c:showCatName val="0"/>
              <c:showSerName val="1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1"/>
            <c:showVal val="1"/>
            <c:showCatName val="0"/>
            <c:showSerName val="1"/>
            <c:showPercent val="0"/>
            <c:showBubbleSize val="0"/>
            <c:showLeaderLines val="0"/>
          </c:dLbls>
          <c:val>
            <c:numRef>
              <c:f>Лист2!$B$2:$C$2</c:f>
              <c:numCache>
                <c:formatCode>_(* #,##0.00_);_(* \(#,##0.00\);_(* "-"??_);_(@_)</c:formatCode>
                <c:ptCount val="2"/>
                <c:pt idx="0">
                  <c:v>663002.9</c:v>
                </c:pt>
                <c:pt idx="1">
                  <c:v>841056.1</c:v>
                </c:pt>
              </c:numCache>
            </c:numRef>
          </c:val>
        </c:ser>
        <c:ser>
          <c:idx val="1"/>
          <c:order val="1"/>
          <c:spPr>
            <a:solidFill>
              <a:srgbClr val="FF6699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7C8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7C80"/>
              </a:solidFill>
            </c:spPr>
          </c:dPt>
          <c:dLbls>
            <c:dLbl>
              <c:idx val="0"/>
              <c:layout>
                <c:manualLayout>
                  <c:x val="8.3333333333333332E-3"/>
                  <c:y val="-0.11214953271028037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Доходы (факт)</a:t>
                    </a:r>
                    <a:endParaRPr lang="en-US"/>
                  </a:p>
                </c:rich>
              </c:tx>
              <c:showLegendKey val="1"/>
              <c:showVal val="1"/>
              <c:showCatName val="0"/>
              <c:showSerName val="1"/>
              <c:showPercent val="0"/>
              <c:showBubbleSize val="0"/>
            </c:dLbl>
            <c:dLbl>
              <c:idx val="1"/>
              <c:layout>
                <c:manualLayout>
                  <c:x val="0.18680868927258532"/>
                  <c:y val="0.35858350600911726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Расходы (факт)</a:t>
                    </a:r>
                    <a:endParaRPr lang="en-US"/>
                  </a:p>
                </c:rich>
              </c:tx>
              <c:showLegendKey val="1"/>
              <c:showVal val="1"/>
              <c:showCatName val="0"/>
              <c:showSerName val="1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1"/>
            <c:showVal val="1"/>
            <c:showCatName val="0"/>
            <c:showSerName val="1"/>
            <c:showPercent val="0"/>
            <c:showBubbleSize val="0"/>
            <c:showLeaderLines val="0"/>
          </c:dLbls>
          <c:val>
            <c:numRef>
              <c:f>Лист2!$B$3:$C$3</c:f>
              <c:numCache>
                <c:formatCode>_(* #,##0.00_);_(* \(#,##0.00\);_(* "-"??_);_(@_)</c:formatCode>
                <c:ptCount val="2"/>
                <c:pt idx="0">
                  <c:v>651116.4</c:v>
                </c:pt>
                <c:pt idx="1">
                  <c:v>725383.3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78885632"/>
        <c:axId val="78887168"/>
        <c:axId val="79296256"/>
      </c:bar3DChart>
      <c:catAx>
        <c:axId val="78885632"/>
        <c:scaling>
          <c:orientation val="minMax"/>
        </c:scaling>
        <c:delete val="1"/>
        <c:axPos val="b"/>
        <c:majorTickMark val="out"/>
        <c:minorTickMark val="none"/>
        <c:tickLblPos val="nextTo"/>
        <c:crossAx val="78887168"/>
        <c:crosses val="autoZero"/>
        <c:auto val="1"/>
        <c:lblAlgn val="ctr"/>
        <c:lblOffset val="100"/>
        <c:noMultiLvlLbl val="0"/>
      </c:catAx>
      <c:valAx>
        <c:axId val="78887168"/>
        <c:scaling>
          <c:orientation val="minMax"/>
        </c:scaling>
        <c:delete val="1"/>
        <c:axPos val="l"/>
        <c:numFmt formatCode="_(* #,##0.00_);_(* \(#,##0.00\);_(* &quot;-&quot;??_);_(@_)" sourceLinked="1"/>
        <c:majorTickMark val="out"/>
        <c:minorTickMark val="none"/>
        <c:tickLblPos val="nextTo"/>
        <c:crossAx val="78885632"/>
        <c:crosses val="autoZero"/>
        <c:crossBetween val="between"/>
      </c:valAx>
      <c:serAx>
        <c:axId val="79296256"/>
        <c:scaling>
          <c:orientation val="minMax"/>
        </c:scaling>
        <c:delete val="1"/>
        <c:axPos val="b"/>
        <c:majorTickMark val="out"/>
        <c:minorTickMark val="none"/>
        <c:tickLblPos val="nextTo"/>
        <c:crossAx val="78887168"/>
        <c:crosses val="autoZero"/>
      </c:ser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view3D>
      <c:rotX val="15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Налоговые поступления</c:v>
                </c:pt>
                <c:pt idx="1">
                  <c:v>Неналоговые поступления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3"/>
                <c:pt idx="0">
                  <c:v>0.105</c:v>
                </c:pt>
                <c:pt idx="1">
                  <c:v>2.1000000000000001E-2</c:v>
                </c:pt>
                <c:pt idx="2">
                  <c:v>0.874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943B5C-5FC6-4AC7-8904-2A8C7B8C317F}" type="doc">
      <dgm:prSet loTypeId="urn:microsoft.com/office/officeart/2005/8/layout/radial3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A55A208-12F5-4386-80EB-94E615947318}">
      <dgm:prSet phldrT="[Текст]"/>
      <dgm:spPr/>
      <dgm:t>
        <a:bodyPr/>
        <a:lstStyle/>
        <a:p>
          <a:r>
            <a:rPr lang="ru-RU" dirty="0" smtClean="0"/>
            <a:t>Непрограммные мероприятия –</a:t>
          </a:r>
        </a:p>
        <a:p>
          <a:r>
            <a:rPr lang="ru-RU" dirty="0" smtClean="0"/>
            <a:t>3 059,97 </a:t>
          </a:r>
          <a:r>
            <a:rPr lang="ru-RU" dirty="0" err="1" smtClean="0"/>
            <a:t>тыс.руб</a:t>
          </a:r>
          <a:endParaRPr lang="ru-RU" dirty="0"/>
        </a:p>
      </dgm:t>
    </dgm:pt>
    <dgm:pt modelId="{EFE51747-32B0-4588-A274-10A1556A6493}" type="parTrans" cxnId="{A39402FA-81D0-4536-B1FC-851674837117}">
      <dgm:prSet/>
      <dgm:spPr/>
      <dgm:t>
        <a:bodyPr/>
        <a:lstStyle/>
        <a:p>
          <a:endParaRPr lang="ru-RU"/>
        </a:p>
      </dgm:t>
    </dgm:pt>
    <dgm:pt modelId="{F347CEDB-EC01-4BFB-9F33-840676181E92}" type="sibTrans" cxnId="{A39402FA-81D0-4536-B1FC-851674837117}">
      <dgm:prSet/>
      <dgm:spPr/>
      <dgm:t>
        <a:bodyPr/>
        <a:lstStyle/>
        <a:p>
          <a:endParaRPr lang="ru-RU"/>
        </a:p>
      </dgm:t>
    </dgm:pt>
    <dgm:pt modelId="{D1EF46A3-D8AF-4121-B1BC-6C42AC115C30}" type="pres">
      <dgm:prSet presAssocID="{7F943B5C-5FC6-4AC7-8904-2A8C7B8C317F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2CCC0B-D284-4264-83B0-FC90F2F5C468}" type="pres">
      <dgm:prSet presAssocID="{7F943B5C-5FC6-4AC7-8904-2A8C7B8C317F}" presName="radial" presStyleCnt="0">
        <dgm:presLayoutVars>
          <dgm:animLvl val="ctr"/>
        </dgm:presLayoutVars>
      </dgm:prSet>
      <dgm:spPr/>
    </dgm:pt>
    <dgm:pt modelId="{7A06D398-3E3C-42EB-94A9-5696B8AA8B54}" type="pres">
      <dgm:prSet presAssocID="{3A55A208-12F5-4386-80EB-94E615947318}" presName="centerShape" presStyleLbl="vennNode1" presStyleIdx="0" presStyleCnt="1" custScaleX="80814" custScaleY="64556"/>
      <dgm:spPr/>
      <dgm:t>
        <a:bodyPr/>
        <a:lstStyle/>
        <a:p>
          <a:endParaRPr lang="ru-RU"/>
        </a:p>
      </dgm:t>
    </dgm:pt>
  </dgm:ptLst>
  <dgm:cxnLst>
    <dgm:cxn modelId="{A39402FA-81D0-4536-B1FC-851674837117}" srcId="{7F943B5C-5FC6-4AC7-8904-2A8C7B8C317F}" destId="{3A55A208-12F5-4386-80EB-94E615947318}" srcOrd="0" destOrd="0" parTransId="{EFE51747-32B0-4588-A274-10A1556A6493}" sibTransId="{F347CEDB-EC01-4BFB-9F33-840676181E92}"/>
    <dgm:cxn modelId="{27965AF4-30EA-474F-96CE-7A2D170D9057}" type="presOf" srcId="{3A55A208-12F5-4386-80EB-94E615947318}" destId="{7A06D398-3E3C-42EB-94A9-5696B8AA8B54}" srcOrd="0" destOrd="0" presId="urn:microsoft.com/office/officeart/2005/8/layout/radial3"/>
    <dgm:cxn modelId="{83427B92-E1EE-48A9-BFD7-CF76A3181CE5}" type="presOf" srcId="{7F943B5C-5FC6-4AC7-8904-2A8C7B8C317F}" destId="{D1EF46A3-D8AF-4121-B1BC-6C42AC115C30}" srcOrd="0" destOrd="0" presId="urn:microsoft.com/office/officeart/2005/8/layout/radial3"/>
    <dgm:cxn modelId="{30DC60D7-CF08-4A03-A16C-6D0A75001A3D}" type="presParOf" srcId="{D1EF46A3-D8AF-4121-B1BC-6C42AC115C30}" destId="{222CCC0B-D284-4264-83B0-FC90F2F5C468}" srcOrd="0" destOrd="0" presId="urn:microsoft.com/office/officeart/2005/8/layout/radial3"/>
    <dgm:cxn modelId="{3D9F0F62-2A5F-4D12-A91D-51E36A938E7C}" type="presParOf" srcId="{222CCC0B-D284-4264-83B0-FC90F2F5C468}" destId="{7A06D398-3E3C-42EB-94A9-5696B8AA8B54}" srcOrd="0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27418EE-3913-49E0-8932-679F7116F545}" type="doc">
      <dgm:prSet loTypeId="urn:microsoft.com/office/officeart/2005/8/layout/vList3" loCatId="list" qsTypeId="urn:microsoft.com/office/officeart/2005/8/quickstyle/3d2" qsCatId="3D" csTypeId="urn:microsoft.com/office/officeart/2005/8/colors/colorful2" csCatId="colorful" phldr="1"/>
      <dgm:spPr/>
    </dgm:pt>
    <dgm:pt modelId="{EF102B97-8D5C-491F-9869-D92488DD67E4}">
      <dgm:prSet phldrT="[Текст]" custT="1"/>
      <dgm:spPr/>
      <dgm:t>
        <a:bodyPr/>
        <a:lstStyle/>
        <a:p>
          <a:r>
            <a:rPr lang="ru-RU" sz="2000" dirty="0" smtClean="0"/>
            <a:t>Жилищно-коммунальное хозяйство- 789,23 </a:t>
          </a:r>
          <a:r>
            <a:rPr lang="ru-RU" sz="2000" dirty="0" err="1" smtClean="0"/>
            <a:t>тыс.руб</a:t>
          </a:r>
          <a:endParaRPr lang="ru-RU" sz="2000" dirty="0"/>
        </a:p>
      </dgm:t>
    </dgm:pt>
    <dgm:pt modelId="{0B8CCFC7-0433-4EED-9118-FB937600A70D}" type="parTrans" cxnId="{039FBA1E-46BC-4509-BD70-7E6D695AC67E}">
      <dgm:prSet/>
      <dgm:spPr/>
      <dgm:t>
        <a:bodyPr/>
        <a:lstStyle/>
        <a:p>
          <a:endParaRPr lang="ru-RU"/>
        </a:p>
      </dgm:t>
    </dgm:pt>
    <dgm:pt modelId="{323477BA-1FAB-4507-9074-422C0F683E73}" type="sibTrans" cxnId="{039FBA1E-46BC-4509-BD70-7E6D695AC67E}">
      <dgm:prSet/>
      <dgm:spPr/>
      <dgm:t>
        <a:bodyPr/>
        <a:lstStyle/>
        <a:p>
          <a:endParaRPr lang="ru-RU"/>
        </a:p>
      </dgm:t>
    </dgm:pt>
    <dgm:pt modelId="{B32F6958-C1BF-49BB-8398-FEF102AE98BE}">
      <dgm:prSet custT="1"/>
      <dgm:spPr/>
      <dgm:t>
        <a:bodyPr/>
        <a:lstStyle/>
        <a:p>
          <a:r>
            <a:rPr lang="ru-RU" sz="2000" dirty="0" smtClean="0"/>
            <a:t>Общегосударственные вопросы- 2 109,00тыс.руб</a:t>
          </a:r>
          <a:endParaRPr lang="ru-RU" sz="2000" dirty="0"/>
        </a:p>
      </dgm:t>
    </dgm:pt>
    <dgm:pt modelId="{44621BE4-0A64-4D38-9987-FDBD1057B43E}" type="parTrans" cxnId="{49A30D6C-F3F9-4C34-95DD-10E2D974A908}">
      <dgm:prSet/>
      <dgm:spPr/>
      <dgm:t>
        <a:bodyPr/>
        <a:lstStyle/>
        <a:p>
          <a:endParaRPr lang="ru-RU"/>
        </a:p>
      </dgm:t>
    </dgm:pt>
    <dgm:pt modelId="{D6B6870B-887D-495D-825C-952EA240135E}" type="sibTrans" cxnId="{49A30D6C-F3F9-4C34-95DD-10E2D974A908}">
      <dgm:prSet/>
      <dgm:spPr/>
      <dgm:t>
        <a:bodyPr/>
        <a:lstStyle/>
        <a:p>
          <a:endParaRPr lang="ru-RU"/>
        </a:p>
      </dgm:t>
    </dgm:pt>
    <dgm:pt modelId="{FA1DE22A-AF7E-43E0-AD12-C03DDD0EDD2D}" type="pres">
      <dgm:prSet presAssocID="{527418EE-3913-49E0-8932-679F7116F545}" presName="linearFlow" presStyleCnt="0">
        <dgm:presLayoutVars>
          <dgm:dir/>
          <dgm:resizeHandles val="exact"/>
        </dgm:presLayoutVars>
      </dgm:prSet>
      <dgm:spPr/>
    </dgm:pt>
    <dgm:pt modelId="{21908567-69FE-453F-998E-2C249071FCE4}" type="pres">
      <dgm:prSet presAssocID="{EF102B97-8D5C-491F-9869-D92488DD67E4}" presName="composite" presStyleCnt="0"/>
      <dgm:spPr/>
    </dgm:pt>
    <dgm:pt modelId="{FEBCFEB3-34AA-4F7B-B798-88D27A150921}" type="pres">
      <dgm:prSet presAssocID="{EF102B97-8D5C-491F-9869-D92488DD67E4}" presName="imgShp" presStyleLbl="fgImgPlace1" presStyleIdx="0" presStyleCnt="2" custLinFactNeighborX="-96866" custLinFactNeighborY="-313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0E2605C0-72D9-45EE-9A79-CAACE46B3E8A}" type="pres">
      <dgm:prSet presAssocID="{EF102B97-8D5C-491F-9869-D92488DD67E4}" presName="txShp" presStyleLbl="node1" presStyleIdx="0" presStyleCnt="2" custLinFactNeighborX="-232" custLinFactNeighborY="54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8BFF33-5ADA-404A-BB9B-54545B350F7F}" type="pres">
      <dgm:prSet presAssocID="{323477BA-1FAB-4507-9074-422C0F683E73}" presName="spacing" presStyleCnt="0"/>
      <dgm:spPr/>
    </dgm:pt>
    <dgm:pt modelId="{2AF06BCE-4054-4B89-8694-70D6DD355E13}" type="pres">
      <dgm:prSet presAssocID="{B32F6958-C1BF-49BB-8398-FEF102AE98BE}" presName="composite" presStyleCnt="0"/>
      <dgm:spPr/>
    </dgm:pt>
    <dgm:pt modelId="{89A51BDD-A9B9-4500-9B74-DE10982AA294}" type="pres">
      <dgm:prSet presAssocID="{B32F6958-C1BF-49BB-8398-FEF102AE98BE}" presName="imgShp" presStyleLbl="fgImgPlace1" presStyleIdx="1" presStyleCnt="2" custScaleX="120167" custLinFactNeighborX="-95644" custLinFactNeighborY="-462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88BDEBE-1104-4EA5-96A0-AD4873FD9DA6}" type="pres">
      <dgm:prSet presAssocID="{B32F6958-C1BF-49BB-8398-FEF102AE98BE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9FBA1E-46BC-4509-BD70-7E6D695AC67E}" srcId="{527418EE-3913-49E0-8932-679F7116F545}" destId="{EF102B97-8D5C-491F-9869-D92488DD67E4}" srcOrd="0" destOrd="0" parTransId="{0B8CCFC7-0433-4EED-9118-FB937600A70D}" sibTransId="{323477BA-1FAB-4507-9074-422C0F683E73}"/>
    <dgm:cxn modelId="{49A30D6C-F3F9-4C34-95DD-10E2D974A908}" srcId="{527418EE-3913-49E0-8932-679F7116F545}" destId="{B32F6958-C1BF-49BB-8398-FEF102AE98BE}" srcOrd="1" destOrd="0" parTransId="{44621BE4-0A64-4D38-9987-FDBD1057B43E}" sibTransId="{D6B6870B-887D-495D-825C-952EA240135E}"/>
    <dgm:cxn modelId="{35FD499E-EFC6-4FEB-889D-DBFBFC815A31}" type="presOf" srcId="{EF102B97-8D5C-491F-9869-D92488DD67E4}" destId="{0E2605C0-72D9-45EE-9A79-CAACE46B3E8A}" srcOrd="0" destOrd="0" presId="urn:microsoft.com/office/officeart/2005/8/layout/vList3"/>
    <dgm:cxn modelId="{DBA1950C-99BB-426F-8EEE-325D152A53DA}" type="presOf" srcId="{527418EE-3913-49E0-8932-679F7116F545}" destId="{FA1DE22A-AF7E-43E0-AD12-C03DDD0EDD2D}" srcOrd="0" destOrd="0" presId="urn:microsoft.com/office/officeart/2005/8/layout/vList3"/>
    <dgm:cxn modelId="{04BDE0A7-CF1B-48A2-B4C5-D980789E1F7F}" type="presOf" srcId="{B32F6958-C1BF-49BB-8398-FEF102AE98BE}" destId="{188BDEBE-1104-4EA5-96A0-AD4873FD9DA6}" srcOrd="0" destOrd="0" presId="urn:microsoft.com/office/officeart/2005/8/layout/vList3"/>
    <dgm:cxn modelId="{46D89447-BF9C-42A6-9D28-4C8514F6F13B}" type="presParOf" srcId="{FA1DE22A-AF7E-43E0-AD12-C03DDD0EDD2D}" destId="{21908567-69FE-453F-998E-2C249071FCE4}" srcOrd="0" destOrd="0" presId="urn:microsoft.com/office/officeart/2005/8/layout/vList3"/>
    <dgm:cxn modelId="{30CBB8E8-7522-4CF5-A06D-712F8AE1513B}" type="presParOf" srcId="{21908567-69FE-453F-998E-2C249071FCE4}" destId="{FEBCFEB3-34AA-4F7B-B798-88D27A150921}" srcOrd="0" destOrd="0" presId="urn:microsoft.com/office/officeart/2005/8/layout/vList3"/>
    <dgm:cxn modelId="{72F46CD9-DDB6-422A-8945-112D2B4538DC}" type="presParOf" srcId="{21908567-69FE-453F-998E-2C249071FCE4}" destId="{0E2605C0-72D9-45EE-9A79-CAACE46B3E8A}" srcOrd="1" destOrd="0" presId="urn:microsoft.com/office/officeart/2005/8/layout/vList3"/>
    <dgm:cxn modelId="{74D0D12C-A0C9-4F77-A634-F2CC89EA263A}" type="presParOf" srcId="{FA1DE22A-AF7E-43E0-AD12-C03DDD0EDD2D}" destId="{AB8BFF33-5ADA-404A-BB9B-54545B350F7F}" srcOrd="1" destOrd="0" presId="urn:microsoft.com/office/officeart/2005/8/layout/vList3"/>
    <dgm:cxn modelId="{375B92F1-4539-4FC9-A161-6D66DE6D079C}" type="presParOf" srcId="{FA1DE22A-AF7E-43E0-AD12-C03DDD0EDD2D}" destId="{2AF06BCE-4054-4B89-8694-70D6DD355E13}" srcOrd="2" destOrd="0" presId="urn:microsoft.com/office/officeart/2005/8/layout/vList3"/>
    <dgm:cxn modelId="{0585CABF-A69B-44F9-AAB2-C0DD96FACB66}" type="presParOf" srcId="{2AF06BCE-4054-4B89-8694-70D6DD355E13}" destId="{89A51BDD-A9B9-4500-9B74-DE10982AA294}" srcOrd="0" destOrd="0" presId="urn:microsoft.com/office/officeart/2005/8/layout/vList3"/>
    <dgm:cxn modelId="{110FECEE-3314-40B5-8C03-55BD7A88D836}" type="presParOf" srcId="{2AF06BCE-4054-4B89-8694-70D6DD355E13}" destId="{188BDEBE-1104-4EA5-96A0-AD4873FD9DA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27418EE-3913-49E0-8932-679F7116F545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</dgm:pt>
    <dgm:pt modelId="{4F9C0CAC-A58E-4DC9-ADC6-1EEA7D5A9365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Национальная экономика-  44,63 </a:t>
          </a:r>
          <a:r>
            <a:rPr lang="ru-RU" dirty="0" err="1" smtClean="0">
              <a:solidFill>
                <a:schemeClr val="tx1"/>
              </a:solidFill>
            </a:rPr>
            <a:t>тыс.руб</a:t>
          </a:r>
          <a:endParaRPr lang="ru-RU" dirty="0">
            <a:solidFill>
              <a:schemeClr val="tx1"/>
            </a:solidFill>
          </a:endParaRPr>
        </a:p>
      </dgm:t>
    </dgm:pt>
    <dgm:pt modelId="{A0861974-7054-4045-B5F9-06A5DA206BFC}" type="parTrans" cxnId="{1E0ACE31-2DA4-492A-B770-E9995174661E}">
      <dgm:prSet/>
      <dgm:spPr/>
      <dgm:t>
        <a:bodyPr/>
        <a:lstStyle/>
        <a:p>
          <a:endParaRPr lang="ru-RU"/>
        </a:p>
      </dgm:t>
    </dgm:pt>
    <dgm:pt modelId="{0AB3317E-002D-4747-8919-F58CF3B795CE}" type="sibTrans" cxnId="{1E0ACE31-2DA4-492A-B770-E9995174661E}">
      <dgm:prSet/>
      <dgm:spPr/>
      <dgm:t>
        <a:bodyPr/>
        <a:lstStyle/>
        <a:p>
          <a:endParaRPr lang="ru-RU"/>
        </a:p>
      </dgm:t>
    </dgm:pt>
    <dgm:pt modelId="{EF102B97-8D5C-491F-9869-D92488DD67E4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Социальная политика-                  57,12  </a:t>
          </a:r>
          <a:r>
            <a:rPr lang="ru-RU" dirty="0" err="1" smtClean="0">
              <a:solidFill>
                <a:schemeClr val="tx1"/>
              </a:solidFill>
            </a:rPr>
            <a:t>тыс.руб</a:t>
          </a:r>
          <a:endParaRPr lang="ru-RU" dirty="0">
            <a:solidFill>
              <a:schemeClr val="tx1"/>
            </a:solidFill>
          </a:endParaRPr>
        </a:p>
      </dgm:t>
    </dgm:pt>
    <dgm:pt modelId="{0B8CCFC7-0433-4EED-9118-FB937600A70D}" type="parTrans" cxnId="{039FBA1E-46BC-4509-BD70-7E6D695AC67E}">
      <dgm:prSet/>
      <dgm:spPr/>
      <dgm:t>
        <a:bodyPr/>
        <a:lstStyle/>
        <a:p>
          <a:endParaRPr lang="ru-RU"/>
        </a:p>
      </dgm:t>
    </dgm:pt>
    <dgm:pt modelId="{323477BA-1FAB-4507-9074-422C0F683E73}" type="sibTrans" cxnId="{039FBA1E-46BC-4509-BD70-7E6D695AC67E}">
      <dgm:prSet/>
      <dgm:spPr/>
      <dgm:t>
        <a:bodyPr/>
        <a:lstStyle/>
        <a:p>
          <a:endParaRPr lang="ru-RU"/>
        </a:p>
      </dgm:t>
    </dgm:pt>
    <dgm:pt modelId="{6B72BC5B-849D-4F97-B454-BDF3584BCD82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Национальная оборона-                   60,00 </a:t>
          </a:r>
          <a:r>
            <a:rPr lang="ru-RU" dirty="0" err="1" smtClean="0">
              <a:solidFill>
                <a:schemeClr val="tx1"/>
              </a:solidFill>
            </a:rPr>
            <a:t>тыс.руб</a:t>
          </a:r>
          <a:endParaRPr lang="ru-RU" dirty="0">
            <a:solidFill>
              <a:schemeClr val="tx1"/>
            </a:solidFill>
          </a:endParaRPr>
        </a:p>
      </dgm:t>
    </dgm:pt>
    <dgm:pt modelId="{C578E647-531D-4784-B9B0-E36321BDE79E}" type="parTrans" cxnId="{6D789530-C9B1-46C5-99ED-B5409F56FC30}">
      <dgm:prSet/>
      <dgm:spPr/>
      <dgm:t>
        <a:bodyPr/>
        <a:lstStyle/>
        <a:p>
          <a:endParaRPr lang="ru-RU"/>
        </a:p>
      </dgm:t>
    </dgm:pt>
    <dgm:pt modelId="{599DAC69-688E-4CED-9396-9715C7083ADC}" type="sibTrans" cxnId="{6D789530-C9B1-46C5-99ED-B5409F56FC30}">
      <dgm:prSet/>
      <dgm:spPr/>
      <dgm:t>
        <a:bodyPr/>
        <a:lstStyle/>
        <a:p>
          <a:endParaRPr lang="ru-RU"/>
        </a:p>
      </dgm:t>
    </dgm:pt>
    <dgm:pt modelId="{FA1DE22A-AF7E-43E0-AD12-C03DDD0EDD2D}" type="pres">
      <dgm:prSet presAssocID="{527418EE-3913-49E0-8932-679F7116F545}" presName="linearFlow" presStyleCnt="0">
        <dgm:presLayoutVars>
          <dgm:dir/>
          <dgm:resizeHandles val="exact"/>
        </dgm:presLayoutVars>
      </dgm:prSet>
      <dgm:spPr/>
    </dgm:pt>
    <dgm:pt modelId="{4BD5D2B2-ACF8-4178-9F79-4DA45370D984}" type="pres">
      <dgm:prSet presAssocID="{4F9C0CAC-A58E-4DC9-ADC6-1EEA7D5A9365}" presName="composite" presStyleCnt="0"/>
      <dgm:spPr/>
    </dgm:pt>
    <dgm:pt modelId="{0176D582-8568-41E0-BF7E-2E20C7DA3315}" type="pres">
      <dgm:prSet presAssocID="{4F9C0CAC-A58E-4DC9-ADC6-1EEA7D5A9365}" presName="imgShp" presStyleLbl="fgImgPlace1" presStyleIdx="0" presStyleCnt="3" custScaleX="126727" custScaleY="110031" custLinFactNeighborX="-88285" custLinFactNeighborY="-5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7EA01D5-40FD-42F9-931A-7170680AD3AC}" type="pres">
      <dgm:prSet presAssocID="{4F9C0CAC-A58E-4DC9-ADC6-1EEA7D5A9365}" presName="txShp" presStyleLbl="node1" presStyleIdx="0" presStyleCnt="3" custLinFactNeighborX="-1527" custLinFactNeighborY="-58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12ABE0-4403-4E77-BB05-57539906EE55}" type="pres">
      <dgm:prSet presAssocID="{0AB3317E-002D-4747-8919-F58CF3B795CE}" presName="spacing" presStyleCnt="0"/>
      <dgm:spPr/>
    </dgm:pt>
    <dgm:pt modelId="{21908567-69FE-453F-998E-2C249071FCE4}" type="pres">
      <dgm:prSet presAssocID="{EF102B97-8D5C-491F-9869-D92488DD67E4}" presName="composite" presStyleCnt="0"/>
      <dgm:spPr/>
    </dgm:pt>
    <dgm:pt modelId="{FEBCFEB3-34AA-4F7B-B798-88D27A150921}" type="pres">
      <dgm:prSet presAssocID="{EF102B97-8D5C-491F-9869-D92488DD67E4}" presName="imgShp" presStyleLbl="fgImgPlace1" presStyleIdx="1" presStyleCnt="3" custScaleX="133599" custScaleY="116990" custLinFactNeighborX="-94420" custLinFactNeighborY="-1370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0E2605C0-72D9-45EE-9A79-CAACE46B3E8A}" type="pres">
      <dgm:prSet presAssocID="{EF102B97-8D5C-491F-9869-D92488DD67E4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8BFF33-5ADA-404A-BB9B-54545B350F7F}" type="pres">
      <dgm:prSet presAssocID="{323477BA-1FAB-4507-9074-422C0F683E73}" presName="spacing" presStyleCnt="0"/>
      <dgm:spPr/>
    </dgm:pt>
    <dgm:pt modelId="{87995058-79A9-416B-BF72-D58214F6A912}" type="pres">
      <dgm:prSet presAssocID="{6B72BC5B-849D-4F97-B454-BDF3584BCD82}" presName="composite" presStyleCnt="0"/>
      <dgm:spPr/>
    </dgm:pt>
    <dgm:pt modelId="{4782D013-0FFD-45FC-819C-158302105C94}" type="pres">
      <dgm:prSet presAssocID="{6B72BC5B-849D-4F97-B454-BDF3584BCD82}" presName="imgShp" presStyleLbl="fgImgPlace1" presStyleIdx="2" presStyleCnt="3" custScaleX="144287" custScaleY="112030" custLinFactNeighborX="-90174" custLinFactNeighborY="-855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612F0C8E-77C9-4DD2-BA3E-7E8281144AA6}" type="pres">
      <dgm:prSet presAssocID="{6B72BC5B-849D-4F97-B454-BDF3584BCD82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789530-C9B1-46C5-99ED-B5409F56FC30}" srcId="{527418EE-3913-49E0-8932-679F7116F545}" destId="{6B72BC5B-849D-4F97-B454-BDF3584BCD82}" srcOrd="2" destOrd="0" parTransId="{C578E647-531D-4784-B9B0-E36321BDE79E}" sibTransId="{599DAC69-688E-4CED-9396-9715C7083ADC}"/>
    <dgm:cxn modelId="{039FBA1E-46BC-4509-BD70-7E6D695AC67E}" srcId="{527418EE-3913-49E0-8932-679F7116F545}" destId="{EF102B97-8D5C-491F-9869-D92488DD67E4}" srcOrd="1" destOrd="0" parTransId="{0B8CCFC7-0433-4EED-9118-FB937600A70D}" sibTransId="{323477BA-1FAB-4507-9074-422C0F683E73}"/>
    <dgm:cxn modelId="{6E735933-A478-4D1A-83CC-8ECC372715D6}" type="presOf" srcId="{6B72BC5B-849D-4F97-B454-BDF3584BCD82}" destId="{612F0C8E-77C9-4DD2-BA3E-7E8281144AA6}" srcOrd="0" destOrd="0" presId="urn:microsoft.com/office/officeart/2005/8/layout/vList3"/>
    <dgm:cxn modelId="{5238BA82-0B8D-4185-A482-D658A6E3359F}" type="presOf" srcId="{4F9C0CAC-A58E-4DC9-ADC6-1EEA7D5A9365}" destId="{B7EA01D5-40FD-42F9-931A-7170680AD3AC}" srcOrd="0" destOrd="0" presId="urn:microsoft.com/office/officeart/2005/8/layout/vList3"/>
    <dgm:cxn modelId="{F51791C8-A06E-4317-B557-2D86C30EC6DA}" type="presOf" srcId="{527418EE-3913-49E0-8932-679F7116F545}" destId="{FA1DE22A-AF7E-43E0-AD12-C03DDD0EDD2D}" srcOrd="0" destOrd="0" presId="urn:microsoft.com/office/officeart/2005/8/layout/vList3"/>
    <dgm:cxn modelId="{C8447CE4-0807-4EDC-896A-9EAFB69B7F11}" type="presOf" srcId="{EF102B97-8D5C-491F-9869-D92488DD67E4}" destId="{0E2605C0-72D9-45EE-9A79-CAACE46B3E8A}" srcOrd="0" destOrd="0" presId="urn:microsoft.com/office/officeart/2005/8/layout/vList3"/>
    <dgm:cxn modelId="{1E0ACE31-2DA4-492A-B770-E9995174661E}" srcId="{527418EE-3913-49E0-8932-679F7116F545}" destId="{4F9C0CAC-A58E-4DC9-ADC6-1EEA7D5A9365}" srcOrd="0" destOrd="0" parTransId="{A0861974-7054-4045-B5F9-06A5DA206BFC}" sibTransId="{0AB3317E-002D-4747-8919-F58CF3B795CE}"/>
    <dgm:cxn modelId="{CFA9CA08-7B0D-43D7-AEBD-3E6C9D8553B5}" type="presParOf" srcId="{FA1DE22A-AF7E-43E0-AD12-C03DDD0EDD2D}" destId="{4BD5D2B2-ACF8-4178-9F79-4DA45370D984}" srcOrd="0" destOrd="0" presId="urn:microsoft.com/office/officeart/2005/8/layout/vList3"/>
    <dgm:cxn modelId="{6F5C1640-9DAC-4FE6-A5BB-1A9F0575C4A8}" type="presParOf" srcId="{4BD5D2B2-ACF8-4178-9F79-4DA45370D984}" destId="{0176D582-8568-41E0-BF7E-2E20C7DA3315}" srcOrd="0" destOrd="0" presId="urn:microsoft.com/office/officeart/2005/8/layout/vList3"/>
    <dgm:cxn modelId="{62328849-34EE-4C7E-A871-C3FBFBB55DEE}" type="presParOf" srcId="{4BD5D2B2-ACF8-4178-9F79-4DA45370D984}" destId="{B7EA01D5-40FD-42F9-931A-7170680AD3AC}" srcOrd="1" destOrd="0" presId="urn:microsoft.com/office/officeart/2005/8/layout/vList3"/>
    <dgm:cxn modelId="{90249B54-1C32-46B6-B419-8AD3B708D8F5}" type="presParOf" srcId="{FA1DE22A-AF7E-43E0-AD12-C03DDD0EDD2D}" destId="{4E12ABE0-4403-4E77-BB05-57539906EE55}" srcOrd="1" destOrd="0" presId="urn:microsoft.com/office/officeart/2005/8/layout/vList3"/>
    <dgm:cxn modelId="{FD3CE7F4-E7BF-4175-AFB7-828CF53DFC10}" type="presParOf" srcId="{FA1DE22A-AF7E-43E0-AD12-C03DDD0EDD2D}" destId="{21908567-69FE-453F-998E-2C249071FCE4}" srcOrd="2" destOrd="0" presId="urn:microsoft.com/office/officeart/2005/8/layout/vList3"/>
    <dgm:cxn modelId="{0887A6B3-E78B-41AE-BB07-88420F51FCC5}" type="presParOf" srcId="{21908567-69FE-453F-998E-2C249071FCE4}" destId="{FEBCFEB3-34AA-4F7B-B798-88D27A150921}" srcOrd="0" destOrd="0" presId="urn:microsoft.com/office/officeart/2005/8/layout/vList3"/>
    <dgm:cxn modelId="{57CA8EEF-9DCB-40FB-8F65-8F9433FD2829}" type="presParOf" srcId="{21908567-69FE-453F-998E-2C249071FCE4}" destId="{0E2605C0-72D9-45EE-9A79-CAACE46B3E8A}" srcOrd="1" destOrd="0" presId="urn:microsoft.com/office/officeart/2005/8/layout/vList3"/>
    <dgm:cxn modelId="{13383968-B594-4839-8405-0A76F073DE24}" type="presParOf" srcId="{FA1DE22A-AF7E-43E0-AD12-C03DDD0EDD2D}" destId="{AB8BFF33-5ADA-404A-BB9B-54545B350F7F}" srcOrd="3" destOrd="0" presId="urn:microsoft.com/office/officeart/2005/8/layout/vList3"/>
    <dgm:cxn modelId="{E044D8ED-6D5C-4619-B0E6-AC9CDEB6FAEE}" type="presParOf" srcId="{FA1DE22A-AF7E-43E0-AD12-C03DDD0EDD2D}" destId="{87995058-79A9-416B-BF72-D58214F6A912}" srcOrd="4" destOrd="0" presId="urn:microsoft.com/office/officeart/2005/8/layout/vList3"/>
    <dgm:cxn modelId="{BEA8E6A5-B185-4689-BBE1-7D57382D7BB8}" type="presParOf" srcId="{87995058-79A9-416B-BF72-D58214F6A912}" destId="{4782D013-0FFD-45FC-819C-158302105C94}" srcOrd="0" destOrd="0" presId="urn:microsoft.com/office/officeart/2005/8/layout/vList3"/>
    <dgm:cxn modelId="{912AEA86-4873-4E59-B12D-432B99E3EDDA}" type="presParOf" srcId="{87995058-79A9-416B-BF72-D58214F6A912}" destId="{612F0C8E-77C9-4DD2-BA3E-7E8281144AA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/>
          </a:bodyPr>
          <a:lstStyle/>
          <a:p>
            <a:pPr algn="l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268760"/>
            <a:ext cx="8424936" cy="51845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400" dirty="0" smtClean="0"/>
          </a:p>
          <a:p>
            <a:pPr marL="0" indent="0" algn="ctr">
              <a:buNone/>
            </a:pPr>
            <a:r>
              <a:rPr lang="ru-RU" sz="4400" dirty="0" smtClean="0"/>
              <a:t>Отчет об исполнении бюджета сельского поселения «</a:t>
            </a:r>
            <a:r>
              <a:rPr lang="ru-RU" sz="4400" dirty="0" err="1" smtClean="0"/>
              <a:t>Серёгово</a:t>
            </a:r>
            <a:r>
              <a:rPr lang="ru-RU" sz="4400" dirty="0" smtClean="0"/>
              <a:t>»</a:t>
            </a:r>
          </a:p>
          <a:p>
            <a:pPr marL="0" indent="0" algn="ctr">
              <a:buNone/>
            </a:pPr>
            <a:r>
              <a:rPr lang="ru-RU" sz="4400" dirty="0" smtClean="0"/>
              <a:t>за 2015 год</a:t>
            </a:r>
            <a:endParaRPr lang="ru-RU" sz="4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71503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854577106"/>
              </p:ext>
            </p:extLst>
          </p:nvPr>
        </p:nvGraphicFramePr>
        <p:xfrm>
          <a:off x="611560" y="1294110"/>
          <a:ext cx="7920880" cy="5447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249401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Объект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283969918"/>
              </p:ext>
            </p:extLst>
          </p:nvPr>
        </p:nvGraphicFramePr>
        <p:xfrm>
          <a:off x="1143000" y="1196752"/>
          <a:ext cx="724542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75011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Объект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50914166"/>
              </p:ext>
            </p:extLst>
          </p:nvPr>
        </p:nvGraphicFramePr>
        <p:xfrm>
          <a:off x="899344" y="1412776"/>
          <a:ext cx="7273056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26080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86000" y="2690336"/>
            <a:ext cx="52383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/>
              <a:t>Спасибо </a:t>
            </a:r>
          </a:p>
          <a:p>
            <a:r>
              <a:rPr lang="ru-RU" sz="6000" dirty="0" smtClean="0"/>
              <a:t>за внимание! 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347370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268760"/>
            <a:ext cx="8424936" cy="51845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/>
              <a:t>Бюджет сельского </a:t>
            </a:r>
            <a:r>
              <a:rPr lang="ru-RU" sz="2800" dirty="0" err="1" smtClean="0"/>
              <a:t>поселения«Серёгово</a:t>
            </a:r>
            <a:r>
              <a:rPr lang="ru-RU" sz="2800" dirty="0" smtClean="0"/>
              <a:t>» на 2015 год и плановый период 2016-2017годов</a:t>
            </a:r>
          </a:p>
          <a:p>
            <a:pPr marL="0" indent="0" algn="ctr">
              <a:buNone/>
            </a:pPr>
            <a:r>
              <a:rPr lang="ru-RU" sz="2800" dirty="0" smtClean="0"/>
              <a:t> утвержден Решением Совета сельского </a:t>
            </a:r>
            <a:r>
              <a:rPr lang="ru-RU" sz="2800" dirty="0" err="1" smtClean="0"/>
              <a:t>поселения«Серёгово</a:t>
            </a:r>
            <a:r>
              <a:rPr lang="ru-RU" sz="2800" dirty="0" smtClean="0"/>
              <a:t>» </a:t>
            </a:r>
            <a:r>
              <a:rPr lang="ru-RU" sz="2800" dirty="0"/>
              <a:t>от </a:t>
            </a:r>
            <a:r>
              <a:rPr lang="ru-RU" sz="2800" dirty="0" smtClean="0"/>
              <a:t>25.12.2014 </a:t>
            </a:r>
            <a:r>
              <a:rPr lang="ru-RU" sz="2800" dirty="0"/>
              <a:t>г. </a:t>
            </a:r>
            <a:r>
              <a:rPr lang="ru-RU" sz="2800" smtClean="0"/>
              <a:t>№3-22/2 (</a:t>
            </a:r>
            <a:r>
              <a:rPr lang="ru-RU" sz="2800" dirty="0" smtClean="0"/>
              <a:t>изменения в 2015 году вносились 6 раз)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790" y="4152059"/>
            <a:ext cx="3845402" cy="2445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5410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143000" y="1294110"/>
            <a:ext cx="7533456" cy="4871194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 smtClean="0"/>
              <a:t>Основные параметры:</a:t>
            </a:r>
          </a:p>
          <a:p>
            <a:pPr marL="45720" indent="0" algn="ctr">
              <a:buNone/>
            </a:pPr>
            <a:r>
              <a:rPr lang="ru-RU" dirty="0" smtClean="0"/>
              <a:t>Доходы (факт)-2 941,25 </a:t>
            </a:r>
            <a:r>
              <a:rPr lang="ru-RU" dirty="0" err="1" smtClean="0"/>
              <a:t>тыс.рублей</a:t>
            </a:r>
            <a:endParaRPr lang="ru-RU" dirty="0" smtClean="0"/>
          </a:p>
          <a:p>
            <a:pPr marL="45720" indent="0" algn="ctr">
              <a:buNone/>
            </a:pPr>
            <a:r>
              <a:rPr lang="ru-RU" dirty="0" smtClean="0"/>
              <a:t>Расходы (факт)-2 109,00 </a:t>
            </a:r>
            <a:r>
              <a:rPr lang="ru-RU" dirty="0" err="1" smtClean="0"/>
              <a:t>тыс.рублей</a:t>
            </a:r>
            <a:endParaRPr lang="ru-RU" dirty="0" smtClean="0"/>
          </a:p>
          <a:p>
            <a:pPr marL="45720" indent="0" algn="ctr">
              <a:buNone/>
            </a:pPr>
            <a:r>
              <a:rPr lang="ru-RU" smtClean="0"/>
              <a:t>Профицит-832,25 </a:t>
            </a:r>
            <a:r>
              <a:rPr lang="ru-RU" dirty="0" err="1" smtClean="0"/>
              <a:t>тыс.рублей</a:t>
            </a:r>
            <a:endParaRPr lang="ru-RU" dirty="0" smtClean="0"/>
          </a:p>
          <a:p>
            <a:pPr marL="45720" indent="0" algn="ctr">
              <a:buNone/>
            </a:pPr>
            <a:endParaRPr lang="ru-RU" dirty="0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2725349"/>
              </p:ext>
            </p:extLst>
          </p:nvPr>
        </p:nvGraphicFramePr>
        <p:xfrm>
          <a:off x="1475656" y="3068960"/>
          <a:ext cx="6624736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93757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128898801"/>
              </p:ext>
            </p:extLst>
          </p:nvPr>
        </p:nvGraphicFramePr>
        <p:xfrm>
          <a:off x="1547662" y="1131184"/>
          <a:ext cx="6768753" cy="2153799"/>
        </p:xfrm>
        <a:graphic>
          <a:graphicData uri="http://schemas.openxmlformats.org/drawingml/2006/table">
            <a:tbl>
              <a:tblPr/>
              <a:tblGrid>
                <a:gridCol w="2050934"/>
                <a:gridCol w="2393264"/>
                <a:gridCol w="2324555"/>
              </a:tblGrid>
              <a:tr h="69658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(</a:t>
                      </a:r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(</a:t>
                      </a:r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</a:tr>
              <a:tr h="47495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2 928,82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2 125,67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</a:tr>
              <a:tr h="47495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2 941,25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r>
                        <a:rPr lang="ru-RU" sz="20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109,00</a:t>
                      </a:r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</a:tr>
              <a:tr h="507319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99,2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357883"/>
              </p:ext>
            </p:extLst>
          </p:nvPr>
        </p:nvGraphicFramePr>
        <p:xfrm>
          <a:off x="1403648" y="3284984"/>
          <a:ext cx="7272808" cy="3573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87524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36447677"/>
              </p:ext>
            </p:extLst>
          </p:nvPr>
        </p:nvGraphicFramePr>
        <p:xfrm>
          <a:off x="1143000" y="1294108"/>
          <a:ext cx="7533456" cy="5238881"/>
        </p:xfrm>
        <a:graphic>
          <a:graphicData uri="http://schemas.openxmlformats.org/drawingml/2006/table">
            <a:tbl>
              <a:tblPr/>
              <a:tblGrid>
                <a:gridCol w="2794159"/>
                <a:gridCol w="1786969"/>
                <a:gridCol w="1584176"/>
                <a:gridCol w="1368152"/>
              </a:tblGrid>
              <a:tr h="10030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Наименование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План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Факт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исполнения от общего объема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0304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Налоговые поступления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294,4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309,38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10,5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0304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Неналоговые поступления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63,8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61,24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0304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Безвозмездные поступления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2 570,62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2 570,62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87,4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0304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Всего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2 928,82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2 941,24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782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908340129"/>
              </p:ext>
            </p:extLst>
          </p:nvPr>
        </p:nvGraphicFramePr>
        <p:xfrm>
          <a:off x="1547664" y="1844824"/>
          <a:ext cx="6400800" cy="3475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534924243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069732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1763688" y="1700808"/>
            <a:ext cx="5328592" cy="1296144"/>
          </a:xfrm>
          <a:prstGeom prst="downArrow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196752"/>
            <a:ext cx="8208912" cy="5256584"/>
          </a:xfrm>
        </p:spPr>
        <p:txBody>
          <a:bodyPr>
            <a:normAutofit/>
          </a:bodyPr>
          <a:lstStyle/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5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Налоговые </a:t>
            </a:r>
            <a:r>
              <a:rPr lang="ru-RU" sz="35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доходы </a:t>
            </a:r>
            <a:r>
              <a:rPr lang="ru-RU" sz="35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–</a:t>
            </a:r>
          </a:p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5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309,38 </a:t>
            </a:r>
            <a:r>
              <a:rPr lang="ru-RU" sz="35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тыс.руб</a:t>
            </a:r>
            <a:endParaRPr lang="ru-RU" sz="35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/>
              <a:t> </a:t>
            </a:r>
            <a:r>
              <a:rPr lang="ru-RU" sz="2600" dirty="0" smtClean="0"/>
              <a:t>НДФЛ- 226,49 </a:t>
            </a:r>
            <a:r>
              <a:rPr lang="ru-RU" sz="2600" dirty="0" err="1" smtClean="0"/>
              <a:t>тыс.руб</a:t>
            </a:r>
            <a:r>
              <a:rPr lang="ru-RU" sz="2600" dirty="0"/>
              <a:t> </a:t>
            </a:r>
            <a:r>
              <a:rPr lang="ru-RU" sz="2600" dirty="0" smtClean="0"/>
              <a:t>(73,2%)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dirty="0" smtClean="0"/>
              <a:t> Государственная пошлина-7,95 </a:t>
            </a:r>
            <a:r>
              <a:rPr lang="ru-RU" sz="2600" dirty="0" err="1" smtClean="0"/>
              <a:t>тыс.руб</a:t>
            </a:r>
            <a:r>
              <a:rPr lang="ru-RU" sz="2600" dirty="0" smtClean="0"/>
              <a:t> (2,6)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dirty="0" smtClean="0"/>
              <a:t> Налог на имущество-74,94 </a:t>
            </a:r>
            <a:r>
              <a:rPr lang="ru-RU" sz="2600" dirty="0" err="1" smtClean="0"/>
              <a:t>тыс.руб</a:t>
            </a:r>
            <a:r>
              <a:rPr lang="ru-RU" sz="2600" dirty="0" smtClean="0"/>
              <a:t> (24,2%)</a:t>
            </a:r>
            <a:endParaRPr lang="ru-RU" sz="2600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2231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1763688" y="1700808"/>
            <a:ext cx="5328592" cy="1296144"/>
          </a:xfrm>
          <a:prstGeom prst="downArrow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96752"/>
            <a:ext cx="8496944" cy="5256584"/>
          </a:xfrm>
        </p:spPr>
        <p:txBody>
          <a:bodyPr>
            <a:normAutofit fontScale="77500" lnSpcReduction="20000"/>
          </a:bodyPr>
          <a:lstStyle/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4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Неналоговые </a:t>
            </a:r>
            <a:r>
              <a:rPr lang="ru-RU" sz="4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доходы –</a:t>
            </a:r>
          </a:p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4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61,24 </a:t>
            </a:r>
            <a:r>
              <a:rPr lang="ru-RU" sz="4600" dirty="0" err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тыс.руб</a:t>
            </a:r>
            <a:r>
              <a:rPr lang="ru-RU" sz="4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.</a:t>
            </a:r>
            <a:endParaRPr lang="ru-RU" sz="4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endParaRPr lang="ru-RU" dirty="0" smtClean="0"/>
          </a:p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/>
              <a:t> </a:t>
            </a:r>
            <a:r>
              <a:rPr lang="ru-RU" sz="3400" dirty="0" smtClean="0"/>
              <a:t>Арендная плата за имущество-6,33 </a:t>
            </a:r>
            <a:r>
              <a:rPr lang="ru-RU" sz="3400" dirty="0" err="1" smtClean="0"/>
              <a:t>тыс.руб</a:t>
            </a:r>
            <a:r>
              <a:rPr lang="ru-RU" sz="3400" dirty="0" smtClean="0"/>
              <a:t> (10,4%)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400" dirty="0" smtClean="0"/>
              <a:t>Доход, от оказания платных услуг – 0,04 </a:t>
            </a:r>
            <a:r>
              <a:rPr lang="ru-RU" sz="3400" dirty="0" err="1" smtClean="0"/>
              <a:t>тыс.руб</a:t>
            </a:r>
            <a:r>
              <a:rPr lang="ru-RU" sz="3400" dirty="0"/>
              <a:t> </a:t>
            </a:r>
            <a:r>
              <a:rPr lang="ru-RU" sz="3400" dirty="0" smtClean="0"/>
              <a:t>(0,06%)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400" dirty="0" smtClean="0"/>
              <a:t>Штрафы, санкции, возмещение ущерба – 17,00 </a:t>
            </a:r>
            <a:r>
              <a:rPr lang="ru-RU" sz="3400" dirty="0" err="1" smtClean="0"/>
              <a:t>тыс.руб</a:t>
            </a:r>
            <a:r>
              <a:rPr lang="ru-RU" sz="3400" dirty="0" smtClean="0"/>
              <a:t>. (27,7%)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400" dirty="0" smtClean="0"/>
              <a:t>Прочие неналоговые доходы- 37,87 </a:t>
            </a:r>
            <a:r>
              <a:rPr lang="ru-RU" sz="3400" dirty="0" err="1" smtClean="0"/>
              <a:t>тыс.руб</a:t>
            </a:r>
            <a:r>
              <a:rPr lang="ru-RU" sz="3400" dirty="0" smtClean="0"/>
              <a:t> (61,84 %)</a:t>
            </a: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1970750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1763688" y="1700808"/>
            <a:ext cx="5328592" cy="1296144"/>
          </a:xfrm>
          <a:prstGeom prst="downArrow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294110"/>
            <a:ext cx="8784976" cy="5159226"/>
          </a:xfrm>
        </p:spPr>
        <p:txBody>
          <a:bodyPr>
            <a:normAutofit/>
          </a:bodyPr>
          <a:lstStyle/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Безвозмездные поступления–</a:t>
            </a:r>
            <a:endParaRPr lang="ru-RU" sz="3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2 570,62 </a:t>
            </a:r>
            <a:r>
              <a:rPr lang="ru-RU" sz="3000" dirty="0" err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тыс.руб</a:t>
            </a:r>
            <a:endParaRPr lang="ru-RU" sz="3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/>
              <a:t> </a:t>
            </a:r>
            <a:r>
              <a:rPr lang="ru-RU" sz="3200" dirty="0" smtClean="0"/>
              <a:t>Субвенции-147,53 </a:t>
            </a:r>
            <a:r>
              <a:rPr lang="ru-RU" sz="3200" dirty="0" err="1" smtClean="0"/>
              <a:t>тыс.руб</a:t>
            </a:r>
            <a:r>
              <a:rPr lang="ru-RU" sz="3200" dirty="0" smtClean="0"/>
              <a:t> (5,7%)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 smtClean="0"/>
              <a:t> Дотации- 2 423,09 </a:t>
            </a:r>
            <a:r>
              <a:rPr lang="ru-RU" sz="3200" dirty="0" err="1" smtClean="0"/>
              <a:t>тыс.руб</a:t>
            </a:r>
            <a:r>
              <a:rPr lang="ru-RU" sz="3200" dirty="0" smtClean="0"/>
              <a:t> (94,3%)</a:t>
            </a:r>
          </a:p>
          <a:p>
            <a:pPr marL="4572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6517446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982</TotalTime>
  <Words>330</Words>
  <Application>Microsoft Office PowerPoint</Application>
  <PresentationFormat>Экран (4:3)</PresentationFormat>
  <Paragraphs>92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Презентация PowerPoint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Hlupina</dc:creator>
  <cp:lastModifiedBy>Kislyakova</cp:lastModifiedBy>
  <cp:revision>95</cp:revision>
  <dcterms:created xsi:type="dcterms:W3CDTF">2016-03-09T09:58:10Z</dcterms:created>
  <dcterms:modified xsi:type="dcterms:W3CDTF">2016-09-22T14:06:31Z</dcterms:modified>
</cp:coreProperties>
</file>