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9" r:id="rId3"/>
    <p:sldId id="258" r:id="rId4"/>
    <p:sldId id="260" r:id="rId5"/>
    <p:sldId id="261" r:id="rId6"/>
    <p:sldId id="273" r:id="rId7"/>
    <p:sldId id="262" r:id="rId8"/>
    <p:sldId id="263" r:id="rId9"/>
    <p:sldId id="264" r:id="rId10"/>
    <p:sldId id="267" r:id="rId11"/>
    <p:sldId id="268" r:id="rId12"/>
    <p:sldId id="266" r:id="rId13"/>
    <p:sldId id="272" r:id="rId14"/>
    <p:sldId id="270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FF6699"/>
    <a:srgbClr val="FF3399"/>
    <a:srgbClr val="FF505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3" autoAdjust="0"/>
    <p:restoredTop sz="94660"/>
  </p:normalViewPr>
  <p:slideViewPr>
    <p:cSldViewPr>
      <p:cViewPr>
        <p:scale>
          <a:sx n="118" d="100"/>
          <a:sy n="118" d="100"/>
        </p:scale>
        <p:origin x="-144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E:\Documents\!!!%20&#1055;&#1086;&#1095;&#1090;&#1072;%20&#1074;&#1085;&#1091;&#1090;&#1088;&#1080;%20&#1060;&#1059;%20!!!\2016\&#1073;&#1102;&#1076;&#1078;&#1077;&#1090;%20&#1076;&#1083;&#1103;%20&#1075;&#1088;&#1072;&#1078;&#1072;&#1085;\&#1075;&#1086;&#1076;%20&#1086;&#1090;&#1095;&#1077;&#1090;\&#1076;&#1086;&#1093;%20&#1080;%20&#1088;&#1072;&#1089;&#1093;&#1086;&#1076;&#1099;%20&#1076;&#1080;&#1072;&#1075;&#1088;&#1072;&#1084;&#1084;&#1072;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6BB1C9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Lbls>
            <c:dLbl>
              <c:idx val="0"/>
              <c:layout>
                <c:manualLayout>
                  <c:x val="3.0555330808654111E-2"/>
                  <c:y val="0.49667440579164673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/>
                      <a:t>ДОХОДЫ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932792491655514E-2"/>
                  <c:y val="0.29152316409287859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/>
                      <a:t>РАСХОДЫ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Лист1!$B$2:$B$3</c:f>
              <c:numCache>
                <c:formatCode>General</c:formatCode>
                <c:ptCount val="2"/>
                <c:pt idx="0">
                  <c:v>753149.8</c:v>
                </c:pt>
                <c:pt idx="1">
                  <c:v>725383.3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77830784"/>
        <c:axId val="77844864"/>
        <c:axId val="67196224"/>
      </c:bar3DChart>
      <c:catAx>
        <c:axId val="77830784"/>
        <c:scaling>
          <c:orientation val="minMax"/>
        </c:scaling>
        <c:delete val="1"/>
        <c:axPos val="b"/>
        <c:majorTickMark val="out"/>
        <c:minorTickMark val="none"/>
        <c:tickLblPos val="nextTo"/>
        <c:crossAx val="77844864"/>
        <c:crosses val="autoZero"/>
        <c:auto val="1"/>
        <c:lblAlgn val="ctr"/>
        <c:lblOffset val="100"/>
        <c:noMultiLvlLbl val="0"/>
      </c:catAx>
      <c:valAx>
        <c:axId val="778448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7830784"/>
        <c:crosses val="autoZero"/>
        <c:crossBetween val="between"/>
      </c:valAx>
      <c:serAx>
        <c:axId val="67196224"/>
        <c:scaling>
          <c:orientation val="minMax"/>
        </c:scaling>
        <c:delete val="1"/>
        <c:axPos val="b"/>
        <c:majorTickMark val="out"/>
        <c:minorTickMark val="none"/>
        <c:tickLblPos val="nextTo"/>
        <c:crossAx val="77844864"/>
        <c:crosses val="autoZero"/>
      </c:ser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0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spPr>
            <a:solidFill>
              <a:srgbClr val="6BB1C9">
                <a:lumMod val="60000"/>
                <a:lumOff val="40000"/>
              </a:srgbClr>
            </a:solidFill>
          </c:spPr>
          <c:invertIfNegative val="0"/>
          <c:dLbls>
            <c:dLbl>
              <c:idx val="0"/>
              <c:layout>
                <c:manualLayout>
                  <c:x val="-0.17222222222222222"/>
                  <c:y val="0.16199376947040506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Доходы (план)</a:t>
                    </a:r>
                    <a:endParaRPr lang="en-US"/>
                  </a:p>
                </c:rich>
              </c:tx>
              <c:showLegendKey val="1"/>
              <c:showVal val="1"/>
              <c:showCatName val="0"/>
              <c:showSerName val="1"/>
              <c:showPercent val="0"/>
              <c:showBubbleSize val="0"/>
            </c:dLbl>
            <c:dLbl>
              <c:idx val="1"/>
              <c:layout>
                <c:manualLayout>
                  <c:x val="0.18734429496761335"/>
                  <c:y val="0.55438596491228065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Расходы (план)</a:t>
                    </a:r>
                  </a:p>
                  <a:p>
                    <a:endParaRPr lang="ru-RU"/>
                  </a:p>
                </c:rich>
              </c:tx>
              <c:showLegendKey val="1"/>
              <c:showVal val="1"/>
              <c:showCatName val="0"/>
              <c:showSerName val="1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1"/>
            <c:showVal val="1"/>
            <c:showCatName val="0"/>
            <c:showSerName val="1"/>
            <c:showPercent val="0"/>
            <c:showBubbleSize val="0"/>
            <c:showLeaderLines val="0"/>
          </c:dLbls>
          <c:val>
            <c:numRef>
              <c:f>Лист2!$B$2:$C$2</c:f>
              <c:numCache>
                <c:formatCode>_(* #,##0.00_);_(* \(#,##0.00\);_(* "-"??_);_(@_)</c:formatCode>
                <c:ptCount val="2"/>
                <c:pt idx="0">
                  <c:v>663002.9</c:v>
                </c:pt>
                <c:pt idx="1">
                  <c:v>841056.1</c:v>
                </c:pt>
              </c:numCache>
            </c:numRef>
          </c:val>
        </c:ser>
        <c:ser>
          <c:idx val="1"/>
          <c:order val="1"/>
          <c:spPr>
            <a:solidFill>
              <a:srgbClr val="FF6699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7C8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7C80"/>
              </a:solidFill>
            </c:spPr>
          </c:dPt>
          <c:dLbls>
            <c:dLbl>
              <c:idx val="0"/>
              <c:layout>
                <c:manualLayout>
                  <c:x val="8.3333333333333332E-3"/>
                  <c:y val="-0.11214953271028037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Доходы (факт)</a:t>
                    </a:r>
                    <a:endParaRPr lang="en-US"/>
                  </a:p>
                </c:rich>
              </c:tx>
              <c:showLegendKey val="1"/>
              <c:showVal val="1"/>
              <c:showCatName val="0"/>
              <c:showSerName val="1"/>
              <c:showPercent val="0"/>
              <c:showBubbleSize val="0"/>
            </c:dLbl>
            <c:dLbl>
              <c:idx val="1"/>
              <c:layout>
                <c:manualLayout>
                  <c:x val="0.18680868927258532"/>
                  <c:y val="0.35858350600911726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Расходы (факт)</a:t>
                    </a:r>
                    <a:endParaRPr lang="en-US"/>
                  </a:p>
                </c:rich>
              </c:tx>
              <c:showLegendKey val="1"/>
              <c:showVal val="1"/>
              <c:showCatName val="0"/>
              <c:showSerName val="1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1"/>
            <c:showVal val="1"/>
            <c:showCatName val="0"/>
            <c:showSerName val="1"/>
            <c:showPercent val="0"/>
            <c:showBubbleSize val="0"/>
            <c:showLeaderLines val="0"/>
          </c:dLbls>
          <c:val>
            <c:numRef>
              <c:f>Лист2!$B$3:$C$3</c:f>
              <c:numCache>
                <c:formatCode>_(* #,##0.00_);_(* \(#,##0.00\);_(* "-"??_);_(@_)</c:formatCode>
                <c:ptCount val="2"/>
                <c:pt idx="0">
                  <c:v>651116.4</c:v>
                </c:pt>
                <c:pt idx="1">
                  <c:v>725383.3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2195968"/>
        <c:axId val="82241024"/>
        <c:axId val="67283136"/>
      </c:bar3DChart>
      <c:catAx>
        <c:axId val="82195968"/>
        <c:scaling>
          <c:orientation val="minMax"/>
        </c:scaling>
        <c:delete val="1"/>
        <c:axPos val="b"/>
        <c:majorTickMark val="out"/>
        <c:minorTickMark val="none"/>
        <c:tickLblPos val="nextTo"/>
        <c:crossAx val="82241024"/>
        <c:crosses val="autoZero"/>
        <c:auto val="1"/>
        <c:lblAlgn val="ctr"/>
        <c:lblOffset val="100"/>
        <c:noMultiLvlLbl val="0"/>
      </c:catAx>
      <c:valAx>
        <c:axId val="82241024"/>
        <c:scaling>
          <c:orientation val="minMax"/>
        </c:scaling>
        <c:delete val="1"/>
        <c:axPos val="l"/>
        <c:numFmt formatCode="_(* #,##0.00_);_(* \(#,##0.00\);_(* &quot;-&quot;??_);_(@_)" sourceLinked="1"/>
        <c:majorTickMark val="out"/>
        <c:minorTickMark val="none"/>
        <c:tickLblPos val="nextTo"/>
        <c:crossAx val="82195968"/>
        <c:crosses val="autoZero"/>
        <c:crossBetween val="between"/>
      </c:valAx>
      <c:serAx>
        <c:axId val="67283136"/>
        <c:scaling>
          <c:orientation val="minMax"/>
        </c:scaling>
        <c:delete val="1"/>
        <c:axPos val="b"/>
        <c:majorTickMark val="out"/>
        <c:minorTickMark val="none"/>
        <c:tickLblPos val="nextTo"/>
        <c:crossAx val="82241024"/>
        <c:crosses val="autoZero"/>
      </c:ser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view3D>
      <c:rotX val="15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Налоговые поступления</c:v>
                </c:pt>
                <c:pt idx="1">
                  <c:v>Неналоговые поступления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3"/>
                <c:pt idx="0">
                  <c:v>0.44</c:v>
                </c:pt>
                <c:pt idx="1">
                  <c:v>0.09</c:v>
                </c:pt>
                <c:pt idx="2">
                  <c:v>0.47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943B5C-5FC6-4AC7-8904-2A8C7B8C317F}" type="doc">
      <dgm:prSet loTypeId="urn:microsoft.com/office/officeart/2005/8/layout/radial3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A55A208-12F5-4386-80EB-94E615947318}">
      <dgm:prSet phldrT="[Текст]"/>
      <dgm:spPr/>
      <dgm:t>
        <a:bodyPr/>
        <a:lstStyle/>
        <a:p>
          <a:r>
            <a:rPr lang="ru-RU" dirty="0" smtClean="0"/>
            <a:t>2 Муниципальные программы </a:t>
          </a:r>
        </a:p>
        <a:p>
          <a:r>
            <a:rPr lang="ru-RU" dirty="0" smtClean="0"/>
            <a:t>Непрограммные мероприятия -</a:t>
          </a:r>
          <a:endParaRPr lang="ru-RU" dirty="0"/>
        </a:p>
      </dgm:t>
    </dgm:pt>
    <dgm:pt modelId="{EFE51747-32B0-4588-A274-10A1556A6493}" type="parTrans" cxnId="{A39402FA-81D0-4536-B1FC-851674837117}">
      <dgm:prSet/>
      <dgm:spPr/>
      <dgm:t>
        <a:bodyPr/>
        <a:lstStyle/>
        <a:p>
          <a:endParaRPr lang="ru-RU"/>
        </a:p>
      </dgm:t>
    </dgm:pt>
    <dgm:pt modelId="{F347CEDB-EC01-4BFB-9F33-840676181E92}" type="sibTrans" cxnId="{A39402FA-81D0-4536-B1FC-851674837117}">
      <dgm:prSet/>
      <dgm:spPr/>
      <dgm:t>
        <a:bodyPr/>
        <a:lstStyle/>
        <a:p>
          <a:endParaRPr lang="ru-RU"/>
        </a:p>
      </dgm:t>
    </dgm:pt>
    <dgm:pt modelId="{FA8F8C97-C69E-4080-8972-F4091A315365}">
      <dgm:prSet phldrT="[Текст]" custT="1"/>
      <dgm:spPr/>
      <dgm:t>
        <a:bodyPr/>
        <a:lstStyle/>
        <a:p>
          <a:r>
            <a:rPr lang="ru-RU" sz="1400" dirty="0" smtClean="0"/>
            <a:t>Непрограммные мероприятия – 28 491,01 </a:t>
          </a:r>
          <a:r>
            <a:rPr lang="ru-RU" sz="1400" dirty="0" err="1" smtClean="0"/>
            <a:t>тыс.руб</a:t>
          </a:r>
          <a:r>
            <a:rPr lang="ru-RU" sz="1400" dirty="0" smtClean="0"/>
            <a:t>.</a:t>
          </a:r>
          <a:endParaRPr lang="ru-RU" sz="1400" dirty="0"/>
        </a:p>
      </dgm:t>
    </dgm:pt>
    <dgm:pt modelId="{A806FF12-CF23-4A8B-A65C-47DE4FF38037}" type="parTrans" cxnId="{C30F6C00-4AFE-42F7-9948-22C9B6BE8F5A}">
      <dgm:prSet/>
      <dgm:spPr/>
      <dgm:t>
        <a:bodyPr/>
        <a:lstStyle/>
        <a:p>
          <a:endParaRPr lang="ru-RU"/>
        </a:p>
      </dgm:t>
    </dgm:pt>
    <dgm:pt modelId="{4C12275D-489A-4E88-8C54-CCC3BB903B6D}" type="sibTrans" cxnId="{C30F6C00-4AFE-42F7-9948-22C9B6BE8F5A}">
      <dgm:prSet/>
      <dgm:spPr/>
      <dgm:t>
        <a:bodyPr/>
        <a:lstStyle/>
        <a:p>
          <a:endParaRPr lang="ru-RU"/>
        </a:p>
      </dgm:t>
    </dgm:pt>
    <dgm:pt modelId="{5D53D5F3-25C9-498C-BC21-03397D61FA27}">
      <dgm:prSet custT="1"/>
      <dgm:spPr/>
      <dgm:t>
        <a:bodyPr/>
        <a:lstStyle/>
        <a:p>
          <a:r>
            <a:rPr lang="ru-RU" sz="1400" dirty="0" smtClean="0"/>
            <a:t>"Развитие отрасли "Физическая культура и спорт« - 3 962,73 </a:t>
          </a:r>
          <a:r>
            <a:rPr lang="ru-RU" sz="1400" dirty="0" err="1" smtClean="0"/>
            <a:t>тыс.руб</a:t>
          </a:r>
          <a:r>
            <a:rPr lang="ru-RU" sz="1400" dirty="0" smtClean="0"/>
            <a:t>.</a:t>
          </a:r>
          <a:endParaRPr lang="ru-RU" sz="1400" dirty="0"/>
        </a:p>
      </dgm:t>
    </dgm:pt>
    <dgm:pt modelId="{847CD325-54C0-467F-AC4E-D82F31FE7290}" type="parTrans" cxnId="{B8363E2E-F4DD-48A6-A20B-613BF2827657}">
      <dgm:prSet/>
      <dgm:spPr/>
      <dgm:t>
        <a:bodyPr/>
        <a:lstStyle/>
        <a:p>
          <a:endParaRPr lang="ru-RU"/>
        </a:p>
      </dgm:t>
    </dgm:pt>
    <dgm:pt modelId="{7FC55110-887A-4690-9217-DFC611BF48B8}" type="sibTrans" cxnId="{B8363E2E-F4DD-48A6-A20B-613BF2827657}">
      <dgm:prSet/>
      <dgm:spPr/>
      <dgm:t>
        <a:bodyPr/>
        <a:lstStyle/>
        <a:p>
          <a:endParaRPr lang="ru-RU"/>
        </a:p>
      </dgm:t>
    </dgm:pt>
    <dgm:pt modelId="{473CB1F2-518F-4D76-B1D2-85F8E1EA2FD4}">
      <dgm:prSet custT="1"/>
      <dgm:spPr/>
      <dgm:t>
        <a:bodyPr/>
        <a:lstStyle/>
        <a:p>
          <a:r>
            <a:rPr lang="ru-RU" sz="1400" dirty="0" smtClean="0"/>
            <a:t> Развитие жилищно-коммунального хозяйства и благоустройства городского поселения – 22 612,28 </a:t>
          </a:r>
          <a:r>
            <a:rPr lang="ru-RU" sz="1400" dirty="0" err="1" smtClean="0"/>
            <a:t>тыс.руб</a:t>
          </a:r>
          <a:r>
            <a:rPr lang="ru-RU" sz="1400" dirty="0" smtClean="0"/>
            <a:t>.</a:t>
          </a:r>
          <a:endParaRPr lang="ru-RU" sz="1400" dirty="0"/>
        </a:p>
      </dgm:t>
    </dgm:pt>
    <dgm:pt modelId="{D041A332-9D4C-4465-A7F5-887AD28CAF68}" type="parTrans" cxnId="{4DCF1A25-D428-4887-85D2-A1DBFE91EA2F}">
      <dgm:prSet/>
      <dgm:spPr/>
      <dgm:t>
        <a:bodyPr/>
        <a:lstStyle/>
        <a:p>
          <a:endParaRPr lang="ru-RU"/>
        </a:p>
      </dgm:t>
    </dgm:pt>
    <dgm:pt modelId="{DCE94B41-623D-42E8-8706-51365B9CB934}" type="sibTrans" cxnId="{4DCF1A25-D428-4887-85D2-A1DBFE91EA2F}">
      <dgm:prSet/>
      <dgm:spPr/>
      <dgm:t>
        <a:bodyPr/>
        <a:lstStyle/>
        <a:p>
          <a:endParaRPr lang="ru-RU"/>
        </a:p>
      </dgm:t>
    </dgm:pt>
    <dgm:pt modelId="{D1EF46A3-D8AF-4121-B1BC-6C42AC115C30}" type="pres">
      <dgm:prSet presAssocID="{7F943B5C-5FC6-4AC7-8904-2A8C7B8C317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2CCC0B-D284-4264-83B0-FC90F2F5C468}" type="pres">
      <dgm:prSet presAssocID="{7F943B5C-5FC6-4AC7-8904-2A8C7B8C317F}" presName="radial" presStyleCnt="0">
        <dgm:presLayoutVars>
          <dgm:animLvl val="ctr"/>
        </dgm:presLayoutVars>
      </dgm:prSet>
      <dgm:spPr/>
    </dgm:pt>
    <dgm:pt modelId="{7A06D398-3E3C-42EB-94A9-5696B8AA8B54}" type="pres">
      <dgm:prSet presAssocID="{3A55A208-12F5-4386-80EB-94E615947318}" presName="centerShape" presStyleLbl="vennNode1" presStyleIdx="0" presStyleCnt="4" custScaleX="80814" custScaleY="64556"/>
      <dgm:spPr/>
      <dgm:t>
        <a:bodyPr/>
        <a:lstStyle/>
        <a:p>
          <a:endParaRPr lang="ru-RU"/>
        </a:p>
      </dgm:t>
    </dgm:pt>
    <dgm:pt modelId="{2ECD8DE4-6A26-4A81-AEE9-F9F7C9AA47AF}" type="pres">
      <dgm:prSet presAssocID="{5D53D5F3-25C9-498C-BC21-03397D61FA27}" presName="node" presStyleLbl="vennNode1" presStyleIdx="1" presStyleCnt="4" custScaleX="161327" custScaleY="100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67FF73-353F-48C1-A0AA-A399E02CDCAA}" type="pres">
      <dgm:prSet presAssocID="{FA8F8C97-C69E-4080-8972-F4091A315365}" presName="node" presStyleLbl="vennNode1" presStyleIdx="2" presStyleCnt="4" custScaleX="148699" custScaleY="1271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56ABC6-0291-499F-86C9-9AD5B5726968}" type="pres">
      <dgm:prSet presAssocID="{473CB1F2-518F-4D76-B1D2-85F8E1EA2FD4}" presName="node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427B92-E1EE-48A9-BFD7-CF76A3181CE5}" type="presOf" srcId="{7F943B5C-5FC6-4AC7-8904-2A8C7B8C317F}" destId="{D1EF46A3-D8AF-4121-B1BC-6C42AC115C30}" srcOrd="0" destOrd="0" presId="urn:microsoft.com/office/officeart/2005/8/layout/radial3"/>
    <dgm:cxn modelId="{27965AF4-30EA-474F-96CE-7A2D170D9057}" type="presOf" srcId="{3A55A208-12F5-4386-80EB-94E615947318}" destId="{7A06D398-3E3C-42EB-94A9-5696B8AA8B54}" srcOrd="0" destOrd="0" presId="urn:microsoft.com/office/officeart/2005/8/layout/radial3"/>
    <dgm:cxn modelId="{A39402FA-81D0-4536-B1FC-851674837117}" srcId="{7F943B5C-5FC6-4AC7-8904-2A8C7B8C317F}" destId="{3A55A208-12F5-4386-80EB-94E615947318}" srcOrd="0" destOrd="0" parTransId="{EFE51747-32B0-4588-A274-10A1556A6493}" sibTransId="{F347CEDB-EC01-4BFB-9F33-840676181E92}"/>
    <dgm:cxn modelId="{4DCF1A25-D428-4887-85D2-A1DBFE91EA2F}" srcId="{3A55A208-12F5-4386-80EB-94E615947318}" destId="{473CB1F2-518F-4D76-B1D2-85F8E1EA2FD4}" srcOrd="2" destOrd="0" parTransId="{D041A332-9D4C-4465-A7F5-887AD28CAF68}" sibTransId="{DCE94B41-623D-42E8-8706-51365B9CB934}"/>
    <dgm:cxn modelId="{B8363E2E-F4DD-48A6-A20B-613BF2827657}" srcId="{3A55A208-12F5-4386-80EB-94E615947318}" destId="{5D53D5F3-25C9-498C-BC21-03397D61FA27}" srcOrd="0" destOrd="0" parTransId="{847CD325-54C0-467F-AC4E-D82F31FE7290}" sibTransId="{7FC55110-887A-4690-9217-DFC611BF48B8}"/>
    <dgm:cxn modelId="{5AEBEEA8-4B0C-483D-8DD7-8719C67A9CF6}" type="presOf" srcId="{5D53D5F3-25C9-498C-BC21-03397D61FA27}" destId="{2ECD8DE4-6A26-4A81-AEE9-F9F7C9AA47AF}" srcOrd="0" destOrd="0" presId="urn:microsoft.com/office/officeart/2005/8/layout/radial3"/>
    <dgm:cxn modelId="{9E7D3C29-D157-4983-9E62-FA5D38AF3775}" type="presOf" srcId="{FA8F8C97-C69E-4080-8972-F4091A315365}" destId="{0367FF73-353F-48C1-A0AA-A399E02CDCAA}" srcOrd="0" destOrd="0" presId="urn:microsoft.com/office/officeart/2005/8/layout/radial3"/>
    <dgm:cxn modelId="{C30F6C00-4AFE-42F7-9948-22C9B6BE8F5A}" srcId="{3A55A208-12F5-4386-80EB-94E615947318}" destId="{FA8F8C97-C69E-4080-8972-F4091A315365}" srcOrd="1" destOrd="0" parTransId="{A806FF12-CF23-4A8B-A65C-47DE4FF38037}" sibTransId="{4C12275D-489A-4E88-8C54-CCC3BB903B6D}"/>
    <dgm:cxn modelId="{233F43AD-0B85-4131-8585-4716BBAA8D59}" type="presOf" srcId="{473CB1F2-518F-4D76-B1D2-85F8E1EA2FD4}" destId="{AD56ABC6-0291-499F-86C9-9AD5B5726968}" srcOrd="0" destOrd="0" presId="urn:microsoft.com/office/officeart/2005/8/layout/radial3"/>
    <dgm:cxn modelId="{30DC60D7-CF08-4A03-A16C-6D0A75001A3D}" type="presParOf" srcId="{D1EF46A3-D8AF-4121-B1BC-6C42AC115C30}" destId="{222CCC0B-D284-4264-83B0-FC90F2F5C468}" srcOrd="0" destOrd="0" presId="urn:microsoft.com/office/officeart/2005/8/layout/radial3"/>
    <dgm:cxn modelId="{3D9F0F62-2A5F-4D12-A91D-51E36A938E7C}" type="presParOf" srcId="{222CCC0B-D284-4264-83B0-FC90F2F5C468}" destId="{7A06D398-3E3C-42EB-94A9-5696B8AA8B54}" srcOrd="0" destOrd="0" presId="urn:microsoft.com/office/officeart/2005/8/layout/radial3"/>
    <dgm:cxn modelId="{4EE8DF28-79C7-4E19-8D44-61FBC89C0286}" type="presParOf" srcId="{222CCC0B-D284-4264-83B0-FC90F2F5C468}" destId="{2ECD8DE4-6A26-4A81-AEE9-F9F7C9AA47AF}" srcOrd="1" destOrd="0" presId="urn:microsoft.com/office/officeart/2005/8/layout/radial3"/>
    <dgm:cxn modelId="{2EB510EB-F6E6-40FE-B1B4-435E200DC791}" type="presParOf" srcId="{222CCC0B-D284-4264-83B0-FC90F2F5C468}" destId="{0367FF73-353F-48C1-A0AA-A399E02CDCAA}" srcOrd="2" destOrd="0" presId="urn:microsoft.com/office/officeart/2005/8/layout/radial3"/>
    <dgm:cxn modelId="{D5BA62CF-5FC6-4780-9661-60216A61CA6D}" type="presParOf" srcId="{222CCC0B-D284-4264-83B0-FC90F2F5C468}" destId="{AD56ABC6-0291-499F-86C9-9AD5B5726968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7418EE-3913-49E0-8932-679F7116F545}" type="doc">
      <dgm:prSet loTypeId="urn:microsoft.com/office/officeart/2005/8/layout/vList3" loCatId="list" qsTypeId="urn:microsoft.com/office/officeart/2005/8/quickstyle/3d2" qsCatId="3D" csTypeId="urn:microsoft.com/office/officeart/2005/8/colors/colorful2" csCatId="colorful" phldr="1"/>
      <dgm:spPr/>
    </dgm:pt>
    <dgm:pt modelId="{EF102B97-8D5C-491F-9869-D92488DD67E4}">
      <dgm:prSet phldrT="[Текст]" custT="1"/>
      <dgm:spPr/>
      <dgm:t>
        <a:bodyPr/>
        <a:lstStyle/>
        <a:p>
          <a:r>
            <a:rPr lang="ru-RU" sz="2000" dirty="0" smtClean="0"/>
            <a:t>Жилищно-коммунальное хозяйство- 9 557,11  </a:t>
          </a:r>
          <a:r>
            <a:rPr lang="ru-RU" sz="2000" dirty="0" err="1" smtClean="0"/>
            <a:t>тыс.руб</a:t>
          </a:r>
          <a:endParaRPr lang="ru-RU" sz="2000" dirty="0"/>
        </a:p>
      </dgm:t>
    </dgm:pt>
    <dgm:pt modelId="{0B8CCFC7-0433-4EED-9118-FB937600A70D}" type="parTrans" cxnId="{039FBA1E-46BC-4509-BD70-7E6D695AC67E}">
      <dgm:prSet/>
      <dgm:spPr/>
      <dgm:t>
        <a:bodyPr/>
        <a:lstStyle/>
        <a:p>
          <a:endParaRPr lang="ru-RU"/>
        </a:p>
      </dgm:t>
    </dgm:pt>
    <dgm:pt modelId="{323477BA-1FAB-4507-9074-422C0F683E73}" type="sibTrans" cxnId="{039FBA1E-46BC-4509-BD70-7E6D695AC67E}">
      <dgm:prSet/>
      <dgm:spPr/>
      <dgm:t>
        <a:bodyPr/>
        <a:lstStyle/>
        <a:p>
          <a:endParaRPr lang="ru-RU"/>
        </a:p>
      </dgm:t>
    </dgm:pt>
    <dgm:pt modelId="{B32F6958-C1BF-49BB-8398-FEF102AE98BE}">
      <dgm:prSet custT="1"/>
      <dgm:spPr/>
      <dgm:t>
        <a:bodyPr/>
        <a:lstStyle/>
        <a:p>
          <a:r>
            <a:rPr lang="ru-RU" sz="2000" dirty="0" smtClean="0"/>
            <a:t>Общегосударственные вопросы – 8 520,54 </a:t>
          </a:r>
          <a:r>
            <a:rPr lang="ru-RU" sz="2000" dirty="0" err="1" smtClean="0"/>
            <a:t>тыс.руб</a:t>
          </a:r>
          <a:endParaRPr lang="ru-RU" sz="2000" dirty="0"/>
        </a:p>
      </dgm:t>
    </dgm:pt>
    <dgm:pt modelId="{44621BE4-0A64-4D38-9987-FDBD1057B43E}" type="parTrans" cxnId="{49A30D6C-F3F9-4C34-95DD-10E2D974A908}">
      <dgm:prSet/>
      <dgm:spPr/>
      <dgm:t>
        <a:bodyPr/>
        <a:lstStyle/>
        <a:p>
          <a:endParaRPr lang="ru-RU"/>
        </a:p>
      </dgm:t>
    </dgm:pt>
    <dgm:pt modelId="{D6B6870B-887D-495D-825C-952EA240135E}" type="sibTrans" cxnId="{49A30D6C-F3F9-4C34-95DD-10E2D974A908}">
      <dgm:prSet/>
      <dgm:spPr/>
      <dgm:t>
        <a:bodyPr/>
        <a:lstStyle/>
        <a:p>
          <a:endParaRPr lang="ru-RU"/>
        </a:p>
      </dgm:t>
    </dgm:pt>
    <dgm:pt modelId="{FA1DE22A-AF7E-43E0-AD12-C03DDD0EDD2D}" type="pres">
      <dgm:prSet presAssocID="{527418EE-3913-49E0-8932-679F7116F545}" presName="linearFlow" presStyleCnt="0">
        <dgm:presLayoutVars>
          <dgm:dir/>
          <dgm:resizeHandles val="exact"/>
        </dgm:presLayoutVars>
      </dgm:prSet>
      <dgm:spPr/>
    </dgm:pt>
    <dgm:pt modelId="{21908567-69FE-453F-998E-2C249071FCE4}" type="pres">
      <dgm:prSet presAssocID="{EF102B97-8D5C-491F-9869-D92488DD67E4}" presName="composite" presStyleCnt="0"/>
      <dgm:spPr/>
    </dgm:pt>
    <dgm:pt modelId="{FEBCFEB3-34AA-4F7B-B798-88D27A150921}" type="pres">
      <dgm:prSet presAssocID="{EF102B97-8D5C-491F-9869-D92488DD67E4}" presName="imgShp" presStyleLbl="fgImgPlace1" presStyleIdx="0" presStyleCnt="2" custLinFactNeighborX="-96866" custLinFactNeighborY="-313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0E2605C0-72D9-45EE-9A79-CAACE46B3E8A}" type="pres">
      <dgm:prSet presAssocID="{EF102B97-8D5C-491F-9869-D92488DD67E4}" presName="txShp" presStyleLbl="node1" presStyleIdx="0" presStyleCnt="2" custLinFactNeighborX="-2076" custLinFactNeighborY="41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BFF33-5ADA-404A-BB9B-54545B350F7F}" type="pres">
      <dgm:prSet presAssocID="{323477BA-1FAB-4507-9074-422C0F683E73}" presName="spacing" presStyleCnt="0"/>
      <dgm:spPr/>
    </dgm:pt>
    <dgm:pt modelId="{2AF06BCE-4054-4B89-8694-70D6DD355E13}" type="pres">
      <dgm:prSet presAssocID="{B32F6958-C1BF-49BB-8398-FEF102AE98BE}" presName="composite" presStyleCnt="0"/>
      <dgm:spPr/>
    </dgm:pt>
    <dgm:pt modelId="{89A51BDD-A9B9-4500-9B74-DE10982AA294}" type="pres">
      <dgm:prSet presAssocID="{B32F6958-C1BF-49BB-8398-FEF102AE98BE}" presName="imgShp" presStyleLbl="fgImgPlace1" presStyleIdx="1" presStyleCnt="2" custScaleX="120167" custLinFactNeighborX="-95644" custLinFactNeighborY="-462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88BDEBE-1104-4EA5-96A0-AD4873FD9DA6}" type="pres">
      <dgm:prSet presAssocID="{B32F6958-C1BF-49BB-8398-FEF102AE98BE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9FBA1E-46BC-4509-BD70-7E6D695AC67E}" srcId="{527418EE-3913-49E0-8932-679F7116F545}" destId="{EF102B97-8D5C-491F-9869-D92488DD67E4}" srcOrd="0" destOrd="0" parTransId="{0B8CCFC7-0433-4EED-9118-FB937600A70D}" sibTransId="{323477BA-1FAB-4507-9074-422C0F683E73}"/>
    <dgm:cxn modelId="{49A30D6C-F3F9-4C34-95DD-10E2D974A908}" srcId="{527418EE-3913-49E0-8932-679F7116F545}" destId="{B32F6958-C1BF-49BB-8398-FEF102AE98BE}" srcOrd="1" destOrd="0" parTransId="{44621BE4-0A64-4D38-9987-FDBD1057B43E}" sibTransId="{D6B6870B-887D-495D-825C-952EA240135E}"/>
    <dgm:cxn modelId="{35FD499E-EFC6-4FEB-889D-DBFBFC815A31}" type="presOf" srcId="{EF102B97-8D5C-491F-9869-D92488DD67E4}" destId="{0E2605C0-72D9-45EE-9A79-CAACE46B3E8A}" srcOrd="0" destOrd="0" presId="urn:microsoft.com/office/officeart/2005/8/layout/vList3"/>
    <dgm:cxn modelId="{DBA1950C-99BB-426F-8EEE-325D152A53DA}" type="presOf" srcId="{527418EE-3913-49E0-8932-679F7116F545}" destId="{FA1DE22A-AF7E-43E0-AD12-C03DDD0EDD2D}" srcOrd="0" destOrd="0" presId="urn:microsoft.com/office/officeart/2005/8/layout/vList3"/>
    <dgm:cxn modelId="{04BDE0A7-CF1B-48A2-B4C5-D980789E1F7F}" type="presOf" srcId="{B32F6958-C1BF-49BB-8398-FEF102AE98BE}" destId="{188BDEBE-1104-4EA5-96A0-AD4873FD9DA6}" srcOrd="0" destOrd="0" presId="urn:microsoft.com/office/officeart/2005/8/layout/vList3"/>
    <dgm:cxn modelId="{46D89447-BF9C-42A6-9D28-4C8514F6F13B}" type="presParOf" srcId="{FA1DE22A-AF7E-43E0-AD12-C03DDD0EDD2D}" destId="{21908567-69FE-453F-998E-2C249071FCE4}" srcOrd="0" destOrd="0" presId="urn:microsoft.com/office/officeart/2005/8/layout/vList3"/>
    <dgm:cxn modelId="{30CBB8E8-7522-4CF5-A06D-712F8AE1513B}" type="presParOf" srcId="{21908567-69FE-453F-998E-2C249071FCE4}" destId="{FEBCFEB3-34AA-4F7B-B798-88D27A150921}" srcOrd="0" destOrd="0" presId="urn:microsoft.com/office/officeart/2005/8/layout/vList3"/>
    <dgm:cxn modelId="{72F46CD9-DDB6-422A-8945-112D2B4538DC}" type="presParOf" srcId="{21908567-69FE-453F-998E-2C249071FCE4}" destId="{0E2605C0-72D9-45EE-9A79-CAACE46B3E8A}" srcOrd="1" destOrd="0" presId="urn:microsoft.com/office/officeart/2005/8/layout/vList3"/>
    <dgm:cxn modelId="{74D0D12C-A0C9-4F77-A634-F2CC89EA263A}" type="presParOf" srcId="{FA1DE22A-AF7E-43E0-AD12-C03DDD0EDD2D}" destId="{AB8BFF33-5ADA-404A-BB9B-54545B350F7F}" srcOrd="1" destOrd="0" presId="urn:microsoft.com/office/officeart/2005/8/layout/vList3"/>
    <dgm:cxn modelId="{375B92F1-4539-4FC9-A161-6D66DE6D079C}" type="presParOf" srcId="{FA1DE22A-AF7E-43E0-AD12-C03DDD0EDD2D}" destId="{2AF06BCE-4054-4B89-8694-70D6DD355E13}" srcOrd="2" destOrd="0" presId="urn:microsoft.com/office/officeart/2005/8/layout/vList3"/>
    <dgm:cxn modelId="{0585CABF-A69B-44F9-AAB2-C0DD96FACB66}" type="presParOf" srcId="{2AF06BCE-4054-4B89-8694-70D6DD355E13}" destId="{89A51BDD-A9B9-4500-9B74-DE10982AA294}" srcOrd="0" destOrd="0" presId="urn:microsoft.com/office/officeart/2005/8/layout/vList3"/>
    <dgm:cxn modelId="{110FECEE-3314-40B5-8C03-55BD7A88D836}" type="presParOf" srcId="{2AF06BCE-4054-4B89-8694-70D6DD355E13}" destId="{188BDEBE-1104-4EA5-96A0-AD4873FD9DA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27418EE-3913-49E0-8932-679F7116F545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</dgm:pt>
    <dgm:pt modelId="{EF102B97-8D5C-491F-9869-D92488DD67E4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Социальная политика-                  288,99 </a:t>
          </a:r>
          <a:r>
            <a:rPr lang="ru-RU" dirty="0" err="1" smtClean="0">
              <a:solidFill>
                <a:schemeClr val="tx1"/>
              </a:solidFill>
            </a:rPr>
            <a:t>тыс.руб</a:t>
          </a:r>
          <a:endParaRPr lang="ru-RU" dirty="0">
            <a:solidFill>
              <a:schemeClr val="tx1"/>
            </a:solidFill>
          </a:endParaRPr>
        </a:p>
      </dgm:t>
    </dgm:pt>
    <dgm:pt modelId="{0B8CCFC7-0433-4EED-9118-FB937600A70D}" type="parTrans" cxnId="{039FBA1E-46BC-4509-BD70-7E6D695AC67E}">
      <dgm:prSet/>
      <dgm:spPr/>
      <dgm:t>
        <a:bodyPr/>
        <a:lstStyle/>
        <a:p>
          <a:endParaRPr lang="ru-RU"/>
        </a:p>
      </dgm:t>
    </dgm:pt>
    <dgm:pt modelId="{323477BA-1FAB-4507-9074-422C0F683E73}" type="sibTrans" cxnId="{039FBA1E-46BC-4509-BD70-7E6D695AC67E}">
      <dgm:prSet/>
      <dgm:spPr/>
      <dgm:t>
        <a:bodyPr/>
        <a:lstStyle/>
        <a:p>
          <a:endParaRPr lang="ru-RU"/>
        </a:p>
      </dgm:t>
    </dgm:pt>
    <dgm:pt modelId="{B32F6958-C1BF-49BB-8398-FEF102AE98BE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Физическая культура и спорт- 23 896,03 </a:t>
          </a:r>
          <a:r>
            <a:rPr lang="ru-RU" dirty="0" err="1" smtClean="0">
              <a:solidFill>
                <a:schemeClr val="tx1"/>
              </a:solidFill>
            </a:rPr>
            <a:t>тыс.руб</a:t>
          </a:r>
          <a:endParaRPr lang="ru-RU" dirty="0">
            <a:solidFill>
              <a:schemeClr val="tx1"/>
            </a:solidFill>
          </a:endParaRPr>
        </a:p>
      </dgm:t>
    </dgm:pt>
    <dgm:pt modelId="{44621BE4-0A64-4D38-9987-FDBD1057B43E}" type="parTrans" cxnId="{49A30D6C-F3F9-4C34-95DD-10E2D974A908}">
      <dgm:prSet/>
      <dgm:spPr/>
      <dgm:t>
        <a:bodyPr/>
        <a:lstStyle/>
        <a:p>
          <a:endParaRPr lang="ru-RU"/>
        </a:p>
      </dgm:t>
    </dgm:pt>
    <dgm:pt modelId="{D6B6870B-887D-495D-825C-952EA240135E}" type="sibTrans" cxnId="{49A30D6C-F3F9-4C34-95DD-10E2D974A908}">
      <dgm:prSet/>
      <dgm:spPr/>
      <dgm:t>
        <a:bodyPr/>
        <a:lstStyle/>
        <a:p>
          <a:endParaRPr lang="ru-RU"/>
        </a:p>
      </dgm:t>
    </dgm:pt>
    <dgm:pt modelId="{6B72BC5B-849D-4F97-B454-BDF3584BCD82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Охрана окружающей среды-                   406,69 </a:t>
          </a:r>
          <a:r>
            <a:rPr lang="ru-RU" dirty="0" err="1" smtClean="0">
              <a:solidFill>
                <a:schemeClr val="tx1"/>
              </a:solidFill>
            </a:rPr>
            <a:t>тыс.руб</a:t>
          </a:r>
          <a:endParaRPr lang="ru-RU" dirty="0">
            <a:solidFill>
              <a:schemeClr val="tx1"/>
            </a:solidFill>
          </a:endParaRPr>
        </a:p>
      </dgm:t>
    </dgm:pt>
    <dgm:pt modelId="{C578E647-531D-4784-B9B0-E36321BDE79E}" type="parTrans" cxnId="{6D789530-C9B1-46C5-99ED-B5409F56FC30}">
      <dgm:prSet/>
      <dgm:spPr/>
      <dgm:t>
        <a:bodyPr/>
        <a:lstStyle/>
        <a:p>
          <a:endParaRPr lang="ru-RU"/>
        </a:p>
      </dgm:t>
    </dgm:pt>
    <dgm:pt modelId="{599DAC69-688E-4CED-9396-9715C7083ADC}" type="sibTrans" cxnId="{6D789530-C9B1-46C5-99ED-B5409F56FC30}">
      <dgm:prSet/>
      <dgm:spPr/>
      <dgm:t>
        <a:bodyPr/>
        <a:lstStyle/>
        <a:p>
          <a:endParaRPr lang="ru-RU"/>
        </a:p>
      </dgm:t>
    </dgm:pt>
    <dgm:pt modelId="{4F9C0CAC-A58E-4DC9-ADC6-1EEA7D5A9365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Национальная экономика-            12 397,04 </a:t>
          </a:r>
          <a:r>
            <a:rPr lang="ru-RU" dirty="0" err="1" smtClean="0">
              <a:solidFill>
                <a:schemeClr val="tx1"/>
              </a:solidFill>
            </a:rPr>
            <a:t>тыс.руб</a:t>
          </a:r>
          <a:endParaRPr lang="ru-RU" dirty="0">
            <a:solidFill>
              <a:schemeClr val="tx1"/>
            </a:solidFill>
          </a:endParaRPr>
        </a:p>
      </dgm:t>
    </dgm:pt>
    <dgm:pt modelId="{0AB3317E-002D-4747-8919-F58CF3B795CE}" type="sibTrans" cxnId="{1E0ACE31-2DA4-492A-B770-E9995174661E}">
      <dgm:prSet/>
      <dgm:spPr/>
      <dgm:t>
        <a:bodyPr/>
        <a:lstStyle/>
        <a:p>
          <a:endParaRPr lang="ru-RU"/>
        </a:p>
      </dgm:t>
    </dgm:pt>
    <dgm:pt modelId="{A0861974-7054-4045-B5F9-06A5DA206BFC}" type="parTrans" cxnId="{1E0ACE31-2DA4-492A-B770-E9995174661E}">
      <dgm:prSet/>
      <dgm:spPr/>
      <dgm:t>
        <a:bodyPr/>
        <a:lstStyle/>
        <a:p>
          <a:endParaRPr lang="ru-RU"/>
        </a:p>
      </dgm:t>
    </dgm:pt>
    <dgm:pt modelId="{FA1DE22A-AF7E-43E0-AD12-C03DDD0EDD2D}" type="pres">
      <dgm:prSet presAssocID="{527418EE-3913-49E0-8932-679F7116F545}" presName="linearFlow" presStyleCnt="0">
        <dgm:presLayoutVars>
          <dgm:dir/>
          <dgm:resizeHandles val="exact"/>
        </dgm:presLayoutVars>
      </dgm:prSet>
      <dgm:spPr/>
    </dgm:pt>
    <dgm:pt modelId="{4BD5D2B2-ACF8-4178-9F79-4DA45370D984}" type="pres">
      <dgm:prSet presAssocID="{4F9C0CAC-A58E-4DC9-ADC6-1EEA7D5A9365}" presName="composite" presStyleCnt="0"/>
      <dgm:spPr/>
    </dgm:pt>
    <dgm:pt modelId="{0176D582-8568-41E0-BF7E-2E20C7DA3315}" type="pres">
      <dgm:prSet presAssocID="{4F9C0CAC-A58E-4DC9-ADC6-1EEA7D5A9365}" presName="imgShp" presStyleLbl="fgImgPlace1" presStyleIdx="0" presStyleCnt="4" custScaleX="126727" custScaleY="110031" custLinFactNeighborX="-88285" custLinFactNeighborY="-5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7EA01D5-40FD-42F9-931A-7170680AD3AC}" type="pres">
      <dgm:prSet presAssocID="{4F9C0CAC-A58E-4DC9-ADC6-1EEA7D5A9365}" presName="txShp" presStyleLbl="node1" presStyleIdx="0" presStyleCnt="4" custLinFactNeighborX="-1527" custLinFactNeighborY="-58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12ABE0-4403-4E77-BB05-57539906EE55}" type="pres">
      <dgm:prSet presAssocID="{0AB3317E-002D-4747-8919-F58CF3B795CE}" presName="spacing" presStyleCnt="0"/>
      <dgm:spPr/>
    </dgm:pt>
    <dgm:pt modelId="{21908567-69FE-453F-998E-2C249071FCE4}" type="pres">
      <dgm:prSet presAssocID="{EF102B97-8D5C-491F-9869-D92488DD67E4}" presName="composite" presStyleCnt="0"/>
      <dgm:spPr/>
    </dgm:pt>
    <dgm:pt modelId="{FEBCFEB3-34AA-4F7B-B798-88D27A150921}" type="pres">
      <dgm:prSet presAssocID="{EF102B97-8D5C-491F-9869-D92488DD67E4}" presName="imgShp" presStyleLbl="fgImgPlace1" presStyleIdx="1" presStyleCnt="4" custScaleX="133599" custScaleY="116990" custLinFactNeighborX="-94420" custLinFactNeighborY="-1370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0E2605C0-72D9-45EE-9A79-CAACE46B3E8A}" type="pres">
      <dgm:prSet presAssocID="{EF102B97-8D5C-491F-9869-D92488DD67E4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BFF33-5ADA-404A-BB9B-54545B350F7F}" type="pres">
      <dgm:prSet presAssocID="{323477BA-1FAB-4507-9074-422C0F683E73}" presName="spacing" presStyleCnt="0"/>
      <dgm:spPr/>
    </dgm:pt>
    <dgm:pt modelId="{2AF06BCE-4054-4B89-8694-70D6DD355E13}" type="pres">
      <dgm:prSet presAssocID="{B32F6958-C1BF-49BB-8398-FEF102AE98BE}" presName="composite" presStyleCnt="0"/>
      <dgm:spPr/>
    </dgm:pt>
    <dgm:pt modelId="{89A51BDD-A9B9-4500-9B74-DE10982AA294}" type="pres">
      <dgm:prSet presAssocID="{B32F6958-C1BF-49BB-8398-FEF102AE98BE}" presName="imgShp" presStyleLbl="fgImgPlace1" presStyleIdx="2" presStyleCnt="4" custScaleX="137735" custScaleY="123918" custLinFactNeighborX="-77508" custLinFactNeighborY="-740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188BDEBE-1104-4EA5-96A0-AD4873FD9DA6}" type="pres">
      <dgm:prSet presAssocID="{B32F6958-C1BF-49BB-8398-FEF102AE98BE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DF5413-6670-4ABF-918A-D76071B34365}" type="pres">
      <dgm:prSet presAssocID="{D6B6870B-887D-495D-825C-952EA240135E}" presName="spacing" presStyleCnt="0"/>
      <dgm:spPr/>
    </dgm:pt>
    <dgm:pt modelId="{87995058-79A9-416B-BF72-D58214F6A912}" type="pres">
      <dgm:prSet presAssocID="{6B72BC5B-849D-4F97-B454-BDF3584BCD82}" presName="composite" presStyleCnt="0"/>
      <dgm:spPr/>
    </dgm:pt>
    <dgm:pt modelId="{4782D013-0FFD-45FC-819C-158302105C94}" type="pres">
      <dgm:prSet presAssocID="{6B72BC5B-849D-4F97-B454-BDF3584BCD82}" presName="imgShp" presStyleLbl="fgImgPlace1" presStyleIdx="3" presStyleCnt="4" custScaleX="144287" custScaleY="112030" custLinFactNeighborX="-90174" custLinFactNeighborY="-8555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612F0C8E-77C9-4DD2-BA3E-7E8281144AA6}" type="pres">
      <dgm:prSet presAssocID="{6B72BC5B-849D-4F97-B454-BDF3584BCD82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789530-C9B1-46C5-99ED-B5409F56FC30}" srcId="{527418EE-3913-49E0-8932-679F7116F545}" destId="{6B72BC5B-849D-4F97-B454-BDF3584BCD82}" srcOrd="3" destOrd="0" parTransId="{C578E647-531D-4784-B9B0-E36321BDE79E}" sibTransId="{599DAC69-688E-4CED-9396-9715C7083ADC}"/>
    <dgm:cxn modelId="{520D5EC9-8D9C-4AA3-969E-3789DD3EC743}" type="presOf" srcId="{B32F6958-C1BF-49BB-8398-FEF102AE98BE}" destId="{188BDEBE-1104-4EA5-96A0-AD4873FD9DA6}" srcOrd="0" destOrd="0" presId="urn:microsoft.com/office/officeart/2005/8/layout/vList3"/>
    <dgm:cxn modelId="{039FBA1E-46BC-4509-BD70-7E6D695AC67E}" srcId="{527418EE-3913-49E0-8932-679F7116F545}" destId="{EF102B97-8D5C-491F-9869-D92488DD67E4}" srcOrd="1" destOrd="0" parTransId="{0B8CCFC7-0433-4EED-9118-FB937600A70D}" sibTransId="{323477BA-1FAB-4507-9074-422C0F683E73}"/>
    <dgm:cxn modelId="{6E735933-A478-4D1A-83CC-8ECC372715D6}" type="presOf" srcId="{6B72BC5B-849D-4F97-B454-BDF3584BCD82}" destId="{612F0C8E-77C9-4DD2-BA3E-7E8281144AA6}" srcOrd="0" destOrd="0" presId="urn:microsoft.com/office/officeart/2005/8/layout/vList3"/>
    <dgm:cxn modelId="{5238BA82-0B8D-4185-A482-D658A6E3359F}" type="presOf" srcId="{4F9C0CAC-A58E-4DC9-ADC6-1EEA7D5A9365}" destId="{B7EA01D5-40FD-42F9-931A-7170680AD3AC}" srcOrd="0" destOrd="0" presId="urn:microsoft.com/office/officeart/2005/8/layout/vList3"/>
    <dgm:cxn modelId="{F51791C8-A06E-4317-B557-2D86C30EC6DA}" type="presOf" srcId="{527418EE-3913-49E0-8932-679F7116F545}" destId="{FA1DE22A-AF7E-43E0-AD12-C03DDD0EDD2D}" srcOrd="0" destOrd="0" presId="urn:microsoft.com/office/officeart/2005/8/layout/vList3"/>
    <dgm:cxn modelId="{49A30D6C-F3F9-4C34-95DD-10E2D974A908}" srcId="{527418EE-3913-49E0-8932-679F7116F545}" destId="{B32F6958-C1BF-49BB-8398-FEF102AE98BE}" srcOrd="2" destOrd="0" parTransId="{44621BE4-0A64-4D38-9987-FDBD1057B43E}" sibTransId="{D6B6870B-887D-495D-825C-952EA240135E}"/>
    <dgm:cxn modelId="{C8447CE4-0807-4EDC-896A-9EAFB69B7F11}" type="presOf" srcId="{EF102B97-8D5C-491F-9869-D92488DD67E4}" destId="{0E2605C0-72D9-45EE-9A79-CAACE46B3E8A}" srcOrd="0" destOrd="0" presId="urn:microsoft.com/office/officeart/2005/8/layout/vList3"/>
    <dgm:cxn modelId="{1E0ACE31-2DA4-492A-B770-E9995174661E}" srcId="{527418EE-3913-49E0-8932-679F7116F545}" destId="{4F9C0CAC-A58E-4DC9-ADC6-1EEA7D5A9365}" srcOrd="0" destOrd="0" parTransId="{A0861974-7054-4045-B5F9-06A5DA206BFC}" sibTransId="{0AB3317E-002D-4747-8919-F58CF3B795CE}"/>
    <dgm:cxn modelId="{CFA9CA08-7B0D-43D7-AEBD-3E6C9D8553B5}" type="presParOf" srcId="{FA1DE22A-AF7E-43E0-AD12-C03DDD0EDD2D}" destId="{4BD5D2B2-ACF8-4178-9F79-4DA45370D984}" srcOrd="0" destOrd="0" presId="urn:microsoft.com/office/officeart/2005/8/layout/vList3"/>
    <dgm:cxn modelId="{6F5C1640-9DAC-4FE6-A5BB-1A9F0575C4A8}" type="presParOf" srcId="{4BD5D2B2-ACF8-4178-9F79-4DA45370D984}" destId="{0176D582-8568-41E0-BF7E-2E20C7DA3315}" srcOrd="0" destOrd="0" presId="urn:microsoft.com/office/officeart/2005/8/layout/vList3"/>
    <dgm:cxn modelId="{62328849-34EE-4C7E-A871-C3FBFBB55DEE}" type="presParOf" srcId="{4BD5D2B2-ACF8-4178-9F79-4DA45370D984}" destId="{B7EA01D5-40FD-42F9-931A-7170680AD3AC}" srcOrd="1" destOrd="0" presId="urn:microsoft.com/office/officeart/2005/8/layout/vList3"/>
    <dgm:cxn modelId="{90249B54-1C32-46B6-B419-8AD3B708D8F5}" type="presParOf" srcId="{FA1DE22A-AF7E-43E0-AD12-C03DDD0EDD2D}" destId="{4E12ABE0-4403-4E77-BB05-57539906EE55}" srcOrd="1" destOrd="0" presId="urn:microsoft.com/office/officeart/2005/8/layout/vList3"/>
    <dgm:cxn modelId="{FD3CE7F4-E7BF-4175-AFB7-828CF53DFC10}" type="presParOf" srcId="{FA1DE22A-AF7E-43E0-AD12-C03DDD0EDD2D}" destId="{21908567-69FE-453F-998E-2C249071FCE4}" srcOrd="2" destOrd="0" presId="urn:microsoft.com/office/officeart/2005/8/layout/vList3"/>
    <dgm:cxn modelId="{0887A6B3-E78B-41AE-BB07-88420F51FCC5}" type="presParOf" srcId="{21908567-69FE-453F-998E-2C249071FCE4}" destId="{FEBCFEB3-34AA-4F7B-B798-88D27A150921}" srcOrd="0" destOrd="0" presId="urn:microsoft.com/office/officeart/2005/8/layout/vList3"/>
    <dgm:cxn modelId="{57CA8EEF-9DCB-40FB-8F65-8F9433FD2829}" type="presParOf" srcId="{21908567-69FE-453F-998E-2C249071FCE4}" destId="{0E2605C0-72D9-45EE-9A79-CAACE46B3E8A}" srcOrd="1" destOrd="0" presId="urn:microsoft.com/office/officeart/2005/8/layout/vList3"/>
    <dgm:cxn modelId="{13383968-B594-4839-8405-0A76F073DE24}" type="presParOf" srcId="{FA1DE22A-AF7E-43E0-AD12-C03DDD0EDD2D}" destId="{AB8BFF33-5ADA-404A-BB9B-54545B350F7F}" srcOrd="3" destOrd="0" presId="urn:microsoft.com/office/officeart/2005/8/layout/vList3"/>
    <dgm:cxn modelId="{8D7C16BA-DD9A-485E-BB41-DA3C6370F4B2}" type="presParOf" srcId="{FA1DE22A-AF7E-43E0-AD12-C03DDD0EDD2D}" destId="{2AF06BCE-4054-4B89-8694-70D6DD355E13}" srcOrd="4" destOrd="0" presId="urn:microsoft.com/office/officeart/2005/8/layout/vList3"/>
    <dgm:cxn modelId="{04F41266-C898-40EF-A4FF-215F4E4B079C}" type="presParOf" srcId="{2AF06BCE-4054-4B89-8694-70D6DD355E13}" destId="{89A51BDD-A9B9-4500-9B74-DE10982AA294}" srcOrd="0" destOrd="0" presId="urn:microsoft.com/office/officeart/2005/8/layout/vList3"/>
    <dgm:cxn modelId="{FABD1BBD-5C2B-48C0-8639-AAA502020F19}" type="presParOf" srcId="{2AF06BCE-4054-4B89-8694-70D6DD355E13}" destId="{188BDEBE-1104-4EA5-96A0-AD4873FD9DA6}" srcOrd="1" destOrd="0" presId="urn:microsoft.com/office/officeart/2005/8/layout/vList3"/>
    <dgm:cxn modelId="{0B4D61AA-6453-4F43-B545-1BD73772D051}" type="presParOf" srcId="{FA1DE22A-AF7E-43E0-AD12-C03DDD0EDD2D}" destId="{76DF5413-6670-4ABF-918A-D76071B34365}" srcOrd="5" destOrd="0" presId="urn:microsoft.com/office/officeart/2005/8/layout/vList3"/>
    <dgm:cxn modelId="{E044D8ED-6D5C-4619-B0E6-AC9CDEB6FAEE}" type="presParOf" srcId="{FA1DE22A-AF7E-43E0-AD12-C03DDD0EDD2D}" destId="{87995058-79A9-416B-BF72-D58214F6A912}" srcOrd="6" destOrd="0" presId="urn:microsoft.com/office/officeart/2005/8/layout/vList3"/>
    <dgm:cxn modelId="{BEA8E6A5-B185-4689-BBE1-7D57382D7BB8}" type="presParOf" srcId="{87995058-79A9-416B-BF72-D58214F6A912}" destId="{4782D013-0FFD-45FC-819C-158302105C94}" srcOrd="0" destOrd="0" presId="urn:microsoft.com/office/officeart/2005/8/layout/vList3"/>
    <dgm:cxn modelId="{912AEA86-4873-4E59-B12D-432B99E3EDDA}" type="presParOf" srcId="{87995058-79A9-416B-BF72-D58214F6A912}" destId="{612F0C8E-77C9-4DD2-BA3E-7E8281144AA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9223768-21C6-491F-9920-5D83E66F77BE}" type="doc">
      <dgm:prSet loTypeId="urn:microsoft.com/office/officeart/2008/layout/PictureAccent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F18E324-AEDE-46FD-AA9D-B14E8AC93984}">
      <dgm:prSet phldrT="[Текст]"/>
      <dgm:spPr/>
      <dgm:t>
        <a:bodyPr/>
        <a:lstStyle/>
        <a:p>
          <a:r>
            <a:rPr lang="ru-RU" dirty="0" smtClean="0"/>
            <a:t>Физкультура</a:t>
          </a:r>
          <a:endParaRPr lang="ru-RU" dirty="0"/>
        </a:p>
      </dgm:t>
    </dgm:pt>
    <dgm:pt modelId="{164C2A2F-063F-4C77-B8DA-CE30BE91E7DE}" type="parTrans" cxnId="{0556051A-EB7A-4958-B7F4-490AC10681AA}">
      <dgm:prSet/>
      <dgm:spPr/>
      <dgm:t>
        <a:bodyPr/>
        <a:lstStyle/>
        <a:p>
          <a:endParaRPr lang="ru-RU"/>
        </a:p>
      </dgm:t>
    </dgm:pt>
    <dgm:pt modelId="{F90B0BF2-D832-43D0-BA49-0063E0FA5267}" type="sibTrans" cxnId="{0556051A-EB7A-4958-B7F4-490AC10681AA}">
      <dgm:prSet/>
      <dgm:spPr/>
      <dgm:t>
        <a:bodyPr/>
        <a:lstStyle/>
        <a:p>
          <a:endParaRPr lang="ru-RU"/>
        </a:p>
      </dgm:t>
    </dgm:pt>
    <dgm:pt modelId="{21D18463-91AB-45CD-A9F2-003F6E83AF22}">
      <dgm:prSet phldrT="[Текст]" custT="1"/>
      <dgm:spPr/>
      <dgm:t>
        <a:bodyPr/>
        <a:lstStyle/>
        <a:p>
          <a:r>
            <a:rPr lang="ru-RU" sz="1400" dirty="0" smtClean="0"/>
            <a:t>Проведено мероприятий -70 мероприятий, </a:t>
          </a:r>
        </a:p>
        <a:p>
          <a:r>
            <a:rPr lang="ru-RU" sz="1400" dirty="0" smtClean="0"/>
            <a:t>число участников мероприятий – 5000, </a:t>
          </a:r>
        </a:p>
        <a:p>
          <a:r>
            <a:rPr lang="ru-RU" sz="1400" dirty="0" smtClean="0"/>
            <a:t>число зрителей – 6000  человек, </a:t>
          </a:r>
        </a:p>
        <a:p>
          <a:r>
            <a:rPr lang="ru-RU" sz="1400" dirty="0" smtClean="0"/>
            <a:t>число спортивных секций и групп ОФП – 24,</a:t>
          </a:r>
        </a:p>
        <a:p>
          <a:r>
            <a:rPr lang="ru-RU" sz="1400" dirty="0" smtClean="0"/>
            <a:t> количество воспитанников спортивных секций и групп ОФП-405 человек.</a:t>
          </a:r>
        </a:p>
        <a:p>
          <a:endParaRPr lang="ru-RU" sz="1400" dirty="0"/>
        </a:p>
      </dgm:t>
    </dgm:pt>
    <dgm:pt modelId="{51981EA4-59EB-4D89-83AB-C0EFE925CCE8}" type="parTrans" cxnId="{5E509F05-ED9C-4373-9F2E-2A2D08A91962}">
      <dgm:prSet/>
      <dgm:spPr/>
      <dgm:t>
        <a:bodyPr/>
        <a:lstStyle/>
        <a:p>
          <a:endParaRPr lang="ru-RU"/>
        </a:p>
      </dgm:t>
    </dgm:pt>
    <dgm:pt modelId="{C2110B6D-6A5D-437D-A9FE-F0C554FC2CFB}" type="sibTrans" cxnId="{5E509F05-ED9C-4373-9F2E-2A2D08A91962}">
      <dgm:prSet/>
      <dgm:spPr/>
      <dgm:t>
        <a:bodyPr/>
        <a:lstStyle/>
        <a:p>
          <a:endParaRPr lang="ru-RU"/>
        </a:p>
      </dgm:t>
    </dgm:pt>
    <dgm:pt modelId="{355D58BB-543E-4240-879C-9154B9D2A879}" type="pres">
      <dgm:prSet presAssocID="{89223768-21C6-491F-9920-5D83E66F77BE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F7DFF48-F477-4FFA-8BBF-DB641B96326F}" type="pres">
      <dgm:prSet presAssocID="{DF18E324-AEDE-46FD-AA9D-B14E8AC93984}" presName="root" presStyleCnt="0">
        <dgm:presLayoutVars>
          <dgm:chMax/>
          <dgm:chPref val="4"/>
        </dgm:presLayoutVars>
      </dgm:prSet>
      <dgm:spPr/>
    </dgm:pt>
    <dgm:pt modelId="{26F7BC5C-1802-47B7-9967-BF227907D1F6}" type="pres">
      <dgm:prSet presAssocID="{DF18E324-AEDE-46FD-AA9D-B14E8AC93984}" presName="rootComposite" presStyleCnt="0">
        <dgm:presLayoutVars/>
      </dgm:prSet>
      <dgm:spPr/>
    </dgm:pt>
    <dgm:pt modelId="{905EC83A-9597-4042-9824-1CF75EDB54F6}" type="pres">
      <dgm:prSet presAssocID="{DF18E324-AEDE-46FD-AA9D-B14E8AC93984}" presName="rootText" presStyleLbl="node0" presStyleIdx="0" presStyleCnt="1" custScaleY="110877" custLinFactNeighborX="-51" custLinFactNeighborY="-3235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82479961-1202-4FDB-9E4A-1DA502907ACB}" type="pres">
      <dgm:prSet presAssocID="{DF18E324-AEDE-46FD-AA9D-B14E8AC93984}" presName="childShape" presStyleCnt="0">
        <dgm:presLayoutVars>
          <dgm:chMax val="0"/>
          <dgm:chPref val="0"/>
        </dgm:presLayoutVars>
      </dgm:prSet>
      <dgm:spPr/>
    </dgm:pt>
    <dgm:pt modelId="{A2B99B03-55CD-4B14-8619-98888D2AC159}" type="pres">
      <dgm:prSet presAssocID="{21D18463-91AB-45CD-A9F2-003F6E83AF22}" presName="childComposite" presStyleCnt="0">
        <dgm:presLayoutVars>
          <dgm:chMax val="0"/>
          <dgm:chPref val="0"/>
        </dgm:presLayoutVars>
      </dgm:prSet>
      <dgm:spPr/>
    </dgm:pt>
    <dgm:pt modelId="{9E7B1F44-330B-45B5-AA91-E2618180BB05}" type="pres">
      <dgm:prSet presAssocID="{21D18463-91AB-45CD-A9F2-003F6E83AF22}" presName="Image" presStyleLbl="node1" presStyleIdx="0" presStyleCnt="1" custScaleX="109228" custScaleY="10628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988BC09-ED2E-456B-8BF5-2AF595BBB64F}" type="pres">
      <dgm:prSet presAssocID="{21D18463-91AB-45CD-A9F2-003F6E83AF22}" presName="childText" presStyleLbl="lnNode1" presStyleIdx="0" presStyleCnt="1" custScaleY="13980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755845-5D39-48CD-A6B9-6E16D9E71C91}" type="presOf" srcId="{89223768-21C6-491F-9920-5D83E66F77BE}" destId="{355D58BB-543E-4240-879C-9154B9D2A879}" srcOrd="0" destOrd="0" presId="urn:microsoft.com/office/officeart/2008/layout/PictureAccentList"/>
    <dgm:cxn modelId="{C4CBD5C4-9660-47F6-BFCB-3FC53BB086D9}" type="presOf" srcId="{DF18E324-AEDE-46FD-AA9D-B14E8AC93984}" destId="{905EC83A-9597-4042-9824-1CF75EDB54F6}" srcOrd="0" destOrd="0" presId="urn:microsoft.com/office/officeart/2008/layout/PictureAccentList"/>
    <dgm:cxn modelId="{5E509F05-ED9C-4373-9F2E-2A2D08A91962}" srcId="{DF18E324-AEDE-46FD-AA9D-B14E8AC93984}" destId="{21D18463-91AB-45CD-A9F2-003F6E83AF22}" srcOrd="0" destOrd="0" parTransId="{51981EA4-59EB-4D89-83AB-C0EFE925CCE8}" sibTransId="{C2110B6D-6A5D-437D-A9FE-F0C554FC2CFB}"/>
    <dgm:cxn modelId="{A50D9E8D-FF1F-4B9A-A184-5DD5020680B2}" type="presOf" srcId="{21D18463-91AB-45CD-A9F2-003F6E83AF22}" destId="{0988BC09-ED2E-456B-8BF5-2AF595BBB64F}" srcOrd="0" destOrd="0" presId="urn:microsoft.com/office/officeart/2008/layout/PictureAccentList"/>
    <dgm:cxn modelId="{0556051A-EB7A-4958-B7F4-490AC10681AA}" srcId="{89223768-21C6-491F-9920-5D83E66F77BE}" destId="{DF18E324-AEDE-46FD-AA9D-B14E8AC93984}" srcOrd="0" destOrd="0" parTransId="{164C2A2F-063F-4C77-B8DA-CE30BE91E7DE}" sibTransId="{F90B0BF2-D832-43D0-BA49-0063E0FA5267}"/>
    <dgm:cxn modelId="{006BDDA7-557F-4F2C-A5DE-EEC8F57B6B3C}" type="presParOf" srcId="{355D58BB-543E-4240-879C-9154B9D2A879}" destId="{7F7DFF48-F477-4FFA-8BBF-DB641B96326F}" srcOrd="0" destOrd="0" presId="urn:microsoft.com/office/officeart/2008/layout/PictureAccentList"/>
    <dgm:cxn modelId="{E41E5ACF-EB15-46B8-B16E-DAD6885D1E6F}" type="presParOf" srcId="{7F7DFF48-F477-4FFA-8BBF-DB641B96326F}" destId="{26F7BC5C-1802-47B7-9967-BF227907D1F6}" srcOrd="0" destOrd="0" presId="urn:microsoft.com/office/officeart/2008/layout/PictureAccentList"/>
    <dgm:cxn modelId="{135AAA92-B01F-4FC1-85AF-DEC94FBAE7E9}" type="presParOf" srcId="{26F7BC5C-1802-47B7-9967-BF227907D1F6}" destId="{905EC83A-9597-4042-9824-1CF75EDB54F6}" srcOrd="0" destOrd="0" presId="urn:microsoft.com/office/officeart/2008/layout/PictureAccentList"/>
    <dgm:cxn modelId="{A051619B-CA57-43CC-94E0-9C44B7CBB7B9}" type="presParOf" srcId="{7F7DFF48-F477-4FFA-8BBF-DB641B96326F}" destId="{82479961-1202-4FDB-9E4A-1DA502907ACB}" srcOrd="1" destOrd="0" presId="urn:microsoft.com/office/officeart/2008/layout/PictureAccentList"/>
    <dgm:cxn modelId="{247466EF-5A12-4806-BF1B-81AF8DED10DC}" type="presParOf" srcId="{82479961-1202-4FDB-9E4A-1DA502907ACB}" destId="{A2B99B03-55CD-4B14-8619-98888D2AC159}" srcOrd="0" destOrd="0" presId="urn:microsoft.com/office/officeart/2008/layout/PictureAccentList"/>
    <dgm:cxn modelId="{A3DF93C0-8DB0-4299-AE8C-5DD4E4226154}" type="presParOf" srcId="{A2B99B03-55CD-4B14-8619-98888D2AC159}" destId="{9E7B1F44-330B-45B5-AA91-E2618180BB05}" srcOrd="0" destOrd="0" presId="urn:microsoft.com/office/officeart/2008/layout/PictureAccentList"/>
    <dgm:cxn modelId="{EC81F815-99FB-467D-86A4-F2C8CF46F6AA}" type="presParOf" srcId="{A2B99B03-55CD-4B14-8619-98888D2AC159}" destId="{0988BC09-ED2E-456B-8BF5-2AF595BBB64F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9223768-21C6-491F-9920-5D83E66F77BE}" type="doc">
      <dgm:prSet loTypeId="urn:microsoft.com/office/officeart/2008/layout/PictureAccent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F18E324-AEDE-46FD-AA9D-B14E8AC93984}">
      <dgm:prSet phldrT="[Текст]"/>
      <dgm:spPr/>
      <dgm:t>
        <a:bodyPr/>
        <a:lstStyle/>
        <a:p>
          <a:r>
            <a:rPr lang="ru-RU" dirty="0" smtClean="0"/>
            <a:t>Жилищно-коммунальное хозяйство</a:t>
          </a:r>
          <a:endParaRPr lang="ru-RU" dirty="0"/>
        </a:p>
      </dgm:t>
    </dgm:pt>
    <dgm:pt modelId="{164C2A2F-063F-4C77-B8DA-CE30BE91E7DE}" type="parTrans" cxnId="{0556051A-EB7A-4958-B7F4-490AC10681AA}">
      <dgm:prSet/>
      <dgm:spPr/>
      <dgm:t>
        <a:bodyPr/>
        <a:lstStyle/>
        <a:p>
          <a:endParaRPr lang="ru-RU"/>
        </a:p>
      </dgm:t>
    </dgm:pt>
    <dgm:pt modelId="{F90B0BF2-D832-43D0-BA49-0063E0FA5267}" type="sibTrans" cxnId="{0556051A-EB7A-4958-B7F4-490AC10681AA}">
      <dgm:prSet/>
      <dgm:spPr/>
      <dgm:t>
        <a:bodyPr/>
        <a:lstStyle/>
        <a:p>
          <a:endParaRPr lang="ru-RU"/>
        </a:p>
      </dgm:t>
    </dgm:pt>
    <dgm:pt modelId="{2A972339-5B39-49EA-80D4-B5D4B3F6DCA4}">
      <dgm:prSet/>
      <dgm:spPr/>
      <dgm:t>
        <a:bodyPr/>
        <a:lstStyle/>
        <a:p>
          <a:r>
            <a:rPr lang="ru-RU" dirty="0" smtClean="0"/>
            <a:t>Ремонт памятника – 7,8 </a:t>
          </a:r>
          <a:r>
            <a:rPr lang="ru-RU" dirty="0" err="1" smtClean="0"/>
            <a:t>тыс.руб</a:t>
          </a:r>
          <a:r>
            <a:rPr lang="ru-RU" dirty="0" smtClean="0"/>
            <a:t>, ремонт деревянного моста -  63,9 </a:t>
          </a:r>
          <a:r>
            <a:rPr lang="ru-RU" dirty="0" err="1" smtClean="0"/>
            <a:t>тыс.руб</a:t>
          </a:r>
          <a:r>
            <a:rPr lang="ru-RU" dirty="0" smtClean="0"/>
            <a:t>., вырубка и уборка тополей (кустарников) – 267,31 </a:t>
          </a:r>
          <a:r>
            <a:rPr lang="ru-RU" dirty="0" err="1" smtClean="0"/>
            <a:t>тыс.руб</a:t>
          </a:r>
          <a:r>
            <a:rPr lang="ru-RU" smtClean="0"/>
            <a:t>.</a:t>
          </a:r>
          <a:endParaRPr lang="ru-RU" dirty="0"/>
        </a:p>
      </dgm:t>
    </dgm:pt>
    <dgm:pt modelId="{A79CC5D2-4D1A-4EE4-8665-EF7FB6422C17}" type="parTrans" cxnId="{ED80A986-C69B-4638-9344-C647C5AE0CC5}">
      <dgm:prSet/>
      <dgm:spPr/>
      <dgm:t>
        <a:bodyPr/>
        <a:lstStyle/>
        <a:p>
          <a:endParaRPr lang="ru-RU"/>
        </a:p>
      </dgm:t>
    </dgm:pt>
    <dgm:pt modelId="{CDB551A9-9A82-4E98-95AE-1BBB76C0A8B2}" type="sibTrans" cxnId="{ED80A986-C69B-4638-9344-C647C5AE0CC5}">
      <dgm:prSet/>
      <dgm:spPr/>
      <dgm:t>
        <a:bodyPr/>
        <a:lstStyle/>
        <a:p>
          <a:endParaRPr lang="ru-RU"/>
        </a:p>
      </dgm:t>
    </dgm:pt>
    <dgm:pt modelId="{6DCBB9BA-4165-45C2-840F-83722BF3C736}">
      <dgm:prSet/>
      <dgm:spPr/>
      <dgm:t>
        <a:bodyPr/>
        <a:lstStyle/>
        <a:p>
          <a:r>
            <a:rPr lang="ru-RU" dirty="0" smtClean="0"/>
            <a:t>Реализация малых проектов в сфере благоустройства- 661,63 </a:t>
          </a:r>
          <a:r>
            <a:rPr lang="ru-RU" dirty="0" err="1" smtClean="0"/>
            <a:t>тыс.руб</a:t>
          </a:r>
          <a:r>
            <a:rPr lang="ru-RU" dirty="0" smtClean="0"/>
            <a:t> ( в том числе: установка детской площадки 330,0 </a:t>
          </a:r>
          <a:r>
            <a:rPr lang="ru-RU" dirty="0" err="1" smtClean="0"/>
            <a:t>тыс.руб</a:t>
          </a:r>
          <a:r>
            <a:rPr lang="ru-RU" dirty="0" smtClean="0"/>
            <a:t>., работы по благоустройству мини-парка – 331,63 </a:t>
          </a:r>
          <a:r>
            <a:rPr lang="ru-RU" dirty="0" err="1" smtClean="0"/>
            <a:t>тыс.руб</a:t>
          </a:r>
          <a:r>
            <a:rPr lang="ru-RU" dirty="0" smtClean="0"/>
            <a:t>.)</a:t>
          </a:r>
          <a:endParaRPr lang="ru-RU" dirty="0"/>
        </a:p>
      </dgm:t>
    </dgm:pt>
    <dgm:pt modelId="{B53E3E24-0E1B-4A57-B450-5DB19C1915AF}" type="sibTrans" cxnId="{513F267F-C3BE-4877-98C9-08CF205779AB}">
      <dgm:prSet/>
      <dgm:spPr/>
      <dgm:t>
        <a:bodyPr/>
        <a:lstStyle/>
        <a:p>
          <a:endParaRPr lang="ru-RU"/>
        </a:p>
      </dgm:t>
    </dgm:pt>
    <dgm:pt modelId="{B5BC90BD-FDCC-45BF-80BC-D408C2A62E3C}" type="parTrans" cxnId="{513F267F-C3BE-4877-98C9-08CF205779AB}">
      <dgm:prSet/>
      <dgm:spPr/>
      <dgm:t>
        <a:bodyPr/>
        <a:lstStyle/>
        <a:p>
          <a:endParaRPr lang="ru-RU"/>
        </a:p>
      </dgm:t>
    </dgm:pt>
    <dgm:pt modelId="{355D58BB-543E-4240-879C-9154B9D2A879}" type="pres">
      <dgm:prSet presAssocID="{89223768-21C6-491F-9920-5D83E66F77BE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F7DFF48-F477-4FFA-8BBF-DB641B96326F}" type="pres">
      <dgm:prSet presAssocID="{DF18E324-AEDE-46FD-AA9D-B14E8AC93984}" presName="root" presStyleCnt="0">
        <dgm:presLayoutVars>
          <dgm:chMax/>
          <dgm:chPref val="4"/>
        </dgm:presLayoutVars>
      </dgm:prSet>
      <dgm:spPr/>
    </dgm:pt>
    <dgm:pt modelId="{26F7BC5C-1802-47B7-9967-BF227907D1F6}" type="pres">
      <dgm:prSet presAssocID="{DF18E324-AEDE-46FD-AA9D-B14E8AC93984}" presName="rootComposite" presStyleCnt="0">
        <dgm:presLayoutVars/>
      </dgm:prSet>
      <dgm:spPr/>
    </dgm:pt>
    <dgm:pt modelId="{905EC83A-9597-4042-9824-1CF75EDB54F6}" type="pres">
      <dgm:prSet presAssocID="{DF18E324-AEDE-46FD-AA9D-B14E8AC93984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82479961-1202-4FDB-9E4A-1DA502907ACB}" type="pres">
      <dgm:prSet presAssocID="{DF18E324-AEDE-46FD-AA9D-B14E8AC93984}" presName="childShape" presStyleCnt="0">
        <dgm:presLayoutVars>
          <dgm:chMax val="0"/>
          <dgm:chPref val="0"/>
        </dgm:presLayoutVars>
      </dgm:prSet>
      <dgm:spPr/>
    </dgm:pt>
    <dgm:pt modelId="{E77F8ECB-AFD6-4412-A0FE-53729F357216}" type="pres">
      <dgm:prSet presAssocID="{2A972339-5B39-49EA-80D4-B5D4B3F6DCA4}" presName="childComposite" presStyleCnt="0">
        <dgm:presLayoutVars>
          <dgm:chMax val="0"/>
          <dgm:chPref val="0"/>
        </dgm:presLayoutVars>
      </dgm:prSet>
      <dgm:spPr/>
    </dgm:pt>
    <dgm:pt modelId="{1B9D1920-F7C6-4042-9724-9667DFEE97A4}" type="pres">
      <dgm:prSet presAssocID="{2A972339-5B39-49EA-80D4-B5D4B3F6DCA4}" presName="Image" presStyleLbl="node1" presStyleIdx="0" presStyleCnt="2" custScaleY="48985"/>
      <dgm:spPr/>
    </dgm:pt>
    <dgm:pt modelId="{E64F1658-64E6-47E6-80CF-7BF9922BA6A0}" type="pres">
      <dgm:prSet presAssocID="{2A972339-5B39-49EA-80D4-B5D4B3F6DCA4}" presName="childText" presStyleLbl="lnNode1" presStyleIdx="0" presStyleCnt="2" custScaleY="48985" custLinFactNeighborX="538" custLinFactNeighborY="-25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E6D60E-2D94-4959-A354-AAA25537147C}" type="pres">
      <dgm:prSet presAssocID="{6DCBB9BA-4165-45C2-840F-83722BF3C736}" presName="childComposite" presStyleCnt="0">
        <dgm:presLayoutVars>
          <dgm:chMax val="0"/>
          <dgm:chPref val="0"/>
        </dgm:presLayoutVars>
      </dgm:prSet>
      <dgm:spPr/>
    </dgm:pt>
    <dgm:pt modelId="{D78DD969-7125-45CD-A545-592E626C86B6}" type="pres">
      <dgm:prSet presAssocID="{6DCBB9BA-4165-45C2-840F-83722BF3C736}" presName="Image" presStyleLbl="node1" presStyleIdx="1" presStyleCnt="2" custScaleX="131252" custScaleY="109345" custLinFactNeighborX="5506" custLinFactNeighborY="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4D4F2C6-9F35-4A18-8C27-AA14BC260D4F}" type="pres">
      <dgm:prSet presAssocID="{6DCBB9BA-4165-45C2-840F-83722BF3C736}" presName="childText" presStyleLbl="lnNode1" presStyleIdx="1" presStyleCnt="2" custScaleY="654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80A986-C69B-4638-9344-C647C5AE0CC5}" srcId="{DF18E324-AEDE-46FD-AA9D-B14E8AC93984}" destId="{2A972339-5B39-49EA-80D4-B5D4B3F6DCA4}" srcOrd="0" destOrd="0" parTransId="{A79CC5D2-4D1A-4EE4-8665-EF7FB6422C17}" sibTransId="{CDB551A9-9A82-4E98-95AE-1BBB76C0A8B2}"/>
    <dgm:cxn modelId="{D2984E75-5844-41AF-9C13-EC04A49F578B}" type="presOf" srcId="{6DCBB9BA-4165-45C2-840F-83722BF3C736}" destId="{94D4F2C6-9F35-4A18-8C27-AA14BC260D4F}" srcOrd="0" destOrd="0" presId="urn:microsoft.com/office/officeart/2008/layout/PictureAccentList"/>
    <dgm:cxn modelId="{14717DBB-7514-4BB5-97F2-97B24043F863}" type="presOf" srcId="{89223768-21C6-491F-9920-5D83E66F77BE}" destId="{355D58BB-543E-4240-879C-9154B9D2A879}" srcOrd="0" destOrd="0" presId="urn:microsoft.com/office/officeart/2008/layout/PictureAccentList"/>
    <dgm:cxn modelId="{0556051A-EB7A-4958-B7F4-490AC10681AA}" srcId="{89223768-21C6-491F-9920-5D83E66F77BE}" destId="{DF18E324-AEDE-46FD-AA9D-B14E8AC93984}" srcOrd="0" destOrd="0" parTransId="{164C2A2F-063F-4C77-B8DA-CE30BE91E7DE}" sibTransId="{F90B0BF2-D832-43D0-BA49-0063E0FA5267}"/>
    <dgm:cxn modelId="{0BC5C7C3-CF99-4655-8887-4A7C2C08F199}" type="presOf" srcId="{DF18E324-AEDE-46FD-AA9D-B14E8AC93984}" destId="{905EC83A-9597-4042-9824-1CF75EDB54F6}" srcOrd="0" destOrd="0" presId="urn:microsoft.com/office/officeart/2008/layout/PictureAccentList"/>
    <dgm:cxn modelId="{415C7C8B-F967-4FD2-A836-26D827749E49}" type="presOf" srcId="{2A972339-5B39-49EA-80D4-B5D4B3F6DCA4}" destId="{E64F1658-64E6-47E6-80CF-7BF9922BA6A0}" srcOrd="0" destOrd="0" presId="urn:microsoft.com/office/officeart/2008/layout/PictureAccentList"/>
    <dgm:cxn modelId="{513F267F-C3BE-4877-98C9-08CF205779AB}" srcId="{DF18E324-AEDE-46FD-AA9D-B14E8AC93984}" destId="{6DCBB9BA-4165-45C2-840F-83722BF3C736}" srcOrd="1" destOrd="0" parTransId="{B5BC90BD-FDCC-45BF-80BC-D408C2A62E3C}" sibTransId="{B53E3E24-0E1B-4A57-B450-5DB19C1915AF}"/>
    <dgm:cxn modelId="{E9033F29-79FF-4A65-8D95-E68DC71734F2}" type="presParOf" srcId="{355D58BB-543E-4240-879C-9154B9D2A879}" destId="{7F7DFF48-F477-4FFA-8BBF-DB641B96326F}" srcOrd="0" destOrd="0" presId="urn:microsoft.com/office/officeart/2008/layout/PictureAccentList"/>
    <dgm:cxn modelId="{D16A8475-E928-4E9E-BFB7-ECEB639189B6}" type="presParOf" srcId="{7F7DFF48-F477-4FFA-8BBF-DB641B96326F}" destId="{26F7BC5C-1802-47B7-9967-BF227907D1F6}" srcOrd="0" destOrd="0" presId="urn:microsoft.com/office/officeart/2008/layout/PictureAccentList"/>
    <dgm:cxn modelId="{03ED3863-2240-4393-805B-39DA975C20EB}" type="presParOf" srcId="{26F7BC5C-1802-47B7-9967-BF227907D1F6}" destId="{905EC83A-9597-4042-9824-1CF75EDB54F6}" srcOrd="0" destOrd="0" presId="urn:microsoft.com/office/officeart/2008/layout/PictureAccentList"/>
    <dgm:cxn modelId="{B50AE9C8-6650-4E81-AFE0-54232B845CAB}" type="presParOf" srcId="{7F7DFF48-F477-4FFA-8BBF-DB641B96326F}" destId="{82479961-1202-4FDB-9E4A-1DA502907ACB}" srcOrd="1" destOrd="0" presId="urn:microsoft.com/office/officeart/2008/layout/PictureAccentList"/>
    <dgm:cxn modelId="{9F14DAE1-6B98-4ABD-97D2-EBCCDC4B56C7}" type="presParOf" srcId="{82479961-1202-4FDB-9E4A-1DA502907ACB}" destId="{E77F8ECB-AFD6-4412-A0FE-53729F357216}" srcOrd="0" destOrd="0" presId="urn:microsoft.com/office/officeart/2008/layout/PictureAccentList"/>
    <dgm:cxn modelId="{89B08213-F355-4993-BCCE-CD2BE855D3CA}" type="presParOf" srcId="{E77F8ECB-AFD6-4412-A0FE-53729F357216}" destId="{1B9D1920-F7C6-4042-9724-9667DFEE97A4}" srcOrd="0" destOrd="0" presId="urn:microsoft.com/office/officeart/2008/layout/PictureAccentList"/>
    <dgm:cxn modelId="{27CA24F5-C10E-4B4C-AC3B-535401385706}" type="presParOf" srcId="{E77F8ECB-AFD6-4412-A0FE-53729F357216}" destId="{E64F1658-64E6-47E6-80CF-7BF9922BA6A0}" srcOrd="1" destOrd="0" presId="urn:microsoft.com/office/officeart/2008/layout/PictureAccentList"/>
    <dgm:cxn modelId="{A588E942-8C03-42DA-A9A0-718BE5E1443E}" type="presParOf" srcId="{82479961-1202-4FDB-9E4A-1DA502907ACB}" destId="{72E6D60E-2D94-4959-A354-AAA25537147C}" srcOrd="1" destOrd="0" presId="urn:microsoft.com/office/officeart/2008/layout/PictureAccentList"/>
    <dgm:cxn modelId="{1F128A72-8072-455E-ABC9-721A6F27CB42}" type="presParOf" srcId="{72E6D60E-2D94-4959-A354-AAA25537147C}" destId="{D78DD969-7125-45CD-A545-592E626C86B6}" srcOrd="0" destOrd="0" presId="urn:microsoft.com/office/officeart/2008/layout/PictureAccentList"/>
    <dgm:cxn modelId="{D3591712-30D5-4CD8-A711-2C0AD1A8C1A9}" type="presParOf" srcId="{72E6D60E-2D94-4959-A354-AAA25537147C}" destId="{94D4F2C6-9F35-4A18-8C27-AA14BC260D4F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06D398-3E3C-42EB-94A9-5696B8AA8B54}">
      <dsp:nvSpPr>
        <dsp:cNvPr id="0" name=""/>
        <dsp:cNvSpPr/>
      </dsp:nvSpPr>
      <dsp:spPr>
        <a:xfrm>
          <a:off x="2404728" y="2074600"/>
          <a:ext cx="2704053" cy="2160057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2 Муниципальные программы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Непрограммные мероприятия -</a:t>
          </a:r>
          <a:endParaRPr lang="ru-RU" sz="1900" kern="1200" dirty="0"/>
        </a:p>
      </dsp:txBody>
      <dsp:txXfrm>
        <a:off x="2800727" y="2390933"/>
        <a:ext cx="1912055" cy="1527391"/>
      </dsp:txXfrm>
    </dsp:sp>
    <dsp:sp modelId="{2ECD8DE4-6A26-4A81-AEE9-F9F7C9AA47AF}">
      <dsp:nvSpPr>
        <dsp:cNvPr id="0" name=""/>
        <dsp:cNvSpPr/>
      </dsp:nvSpPr>
      <dsp:spPr>
        <a:xfrm>
          <a:off x="2407246" y="140630"/>
          <a:ext cx="2699017" cy="1674198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"Развитие отрасли "Физическая культура и спорт« - 3 962,73 </a:t>
          </a:r>
          <a:r>
            <a:rPr lang="ru-RU" sz="1400" kern="1200" dirty="0" err="1" smtClean="0"/>
            <a:t>тыс.руб</a:t>
          </a:r>
          <a:r>
            <a:rPr lang="ru-RU" sz="1400" kern="1200" dirty="0" smtClean="0"/>
            <a:t>.</a:t>
          </a:r>
          <a:endParaRPr lang="ru-RU" sz="1400" kern="1200" dirty="0"/>
        </a:p>
      </dsp:txBody>
      <dsp:txXfrm>
        <a:off x="2802508" y="385811"/>
        <a:ext cx="1908493" cy="1183836"/>
      </dsp:txXfrm>
    </dsp:sp>
    <dsp:sp modelId="{0367FF73-353F-48C1-A0AA-A399E02CDCAA}">
      <dsp:nvSpPr>
        <dsp:cNvPr id="0" name=""/>
        <dsp:cNvSpPr/>
      </dsp:nvSpPr>
      <dsp:spPr>
        <a:xfrm>
          <a:off x="4398130" y="3179528"/>
          <a:ext cx="2487749" cy="2127098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Непрограммные мероприятия – 28 491,01 </a:t>
          </a:r>
          <a:r>
            <a:rPr lang="ru-RU" sz="1400" kern="1200" dirty="0" err="1" smtClean="0"/>
            <a:t>тыс.руб</a:t>
          </a:r>
          <a:r>
            <a:rPr lang="ru-RU" sz="1400" kern="1200" dirty="0" smtClean="0"/>
            <a:t>.</a:t>
          </a:r>
          <a:endParaRPr lang="ru-RU" sz="1400" kern="1200" dirty="0"/>
        </a:p>
      </dsp:txBody>
      <dsp:txXfrm>
        <a:off x="4762452" y="3491034"/>
        <a:ext cx="1759105" cy="1504086"/>
      </dsp:txXfrm>
    </dsp:sp>
    <dsp:sp modelId="{AD56ABC6-0291-499F-86C9-9AD5B5726968}">
      <dsp:nvSpPr>
        <dsp:cNvPr id="0" name=""/>
        <dsp:cNvSpPr/>
      </dsp:nvSpPr>
      <dsp:spPr>
        <a:xfrm>
          <a:off x="1034999" y="3406573"/>
          <a:ext cx="1673010" cy="1673010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Развитие жилищно-коммунального хозяйства и благоустройства городского поселения – 22 612,28 </a:t>
          </a:r>
          <a:r>
            <a:rPr lang="ru-RU" sz="1400" kern="1200" dirty="0" err="1" smtClean="0"/>
            <a:t>тыс.руб</a:t>
          </a:r>
          <a:r>
            <a:rPr lang="ru-RU" sz="1400" kern="1200" dirty="0" smtClean="0"/>
            <a:t>.</a:t>
          </a:r>
          <a:endParaRPr lang="ru-RU" sz="1400" kern="1200" dirty="0"/>
        </a:p>
      </dsp:txBody>
      <dsp:txXfrm>
        <a:off x="1280006" y="3651580"/>
        <a:ext cx="1182996" cy="11829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2605C0-72D9-45EE-9A79-CAACE46B3E8A}">
      <dsp:nvSpPr>
        <dsp:cNvPr id="0" name=""/>
        <dsp:cNvSpPr/>
      </dsp:nvSpPr>
      <dsp:spPr>
        <a:xfrm rot="10800000">
          <a:off x="1700831" y="97368"/>
          <a:ext cx="4818206" cy="2348996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35842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Жилищно-коммунальное хозяйство- 9 557,11  </a:t>
          </a:r>
          <a:r>
            <a:rPr lang="ru-RU" sz="2000" kern="1200" dirty="0" err="1" smtClean="0"/>
            <a:t>тыс.руб</a:t>
          </a:r>
          <a:endParaRPr lang="ru-RU" sz="2000" kern="1200" dirty="0"/>
        </a:p>
      </dsp:txBody>
      <dsp:txXfrm rot="10800000">
        <a:off x="2288080" y="97368"/>
        <a:ext cx="4230957" cy="2348996"/>
      </dsp:txXfrm>
    </dsp:sp>
    <dsp:sp modelId="{FEBCFEB3-34AA-4F7B-B798-88D27A150921}">
      <dsp:nvSpPr>
        <dsp:cNvPr id="0" name=""/>
        <dsp:cNvSpPr/>
      </dsp:nvSpPr>
      <dsp:spPr>
        <a:xfrm>
          <a:off x="0" y="0"/>
          <a:ext cx="2348996" cy="2348996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8BDEBE-1104-4EA5-96A0-AD4873FD9DA6}">
      <dsp:nvSpPr>
        <dsp:cNvPr id="0" name=""/>
        <dsp:cNvSpPr/>
      </dsp:nvSpPr>
      <dsp:spPr>
        <a:xfrm rot="10800000">
          <a:off x="1919288" y="3050896"/>
          <a:ext cx="4818206" cy="2348996"/>
        </a:xfrm>
        <a:prstGeom prst="homePlate">
          <a:avLst/>
        </a:prstGeom>
        <a:gradFill rotWithShape="0">
          <a:gsLst>
            <a:gs pos="0">
              <a:schemeClr val="accent2">
                <a:hueOff val="6482786"/>
                <a:satOff val="24753"/>
                <a:lumOff val="0"/>
                <a:alphaOff val="0"/>
                <a:lumMod val="95000"/>
              </a:schemeClr>
            </a:gs>
            <a:gs pos="100000">
              <a:schemeClr val="accent2">
                <a:hueOff val="6482786"/>
                <a:satOff val="24753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35842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Общегосударственные вопросы – 8 520,54 </a:t>
          </a:r>
          <a:r>
            <a:rPr lang="ru-RU" sz="2000" kern="1200" dirty="0" err="1" smtClean="0"/>
            <a:t>тыс.руб</a:t>
          </a:r>
          <a:endParaRPr lang="ru-RU" sz="2000" kern="1200" dirty="0"/>
        </a:p>
      </dsp:txBody>
      <dsp:txXfrm rot="10800000">
        <a:off x="2506537" y="3050896"/>
        <a:ext cx="4230957" cy="2348996"/>
      </dsp:txXfrm>
    </dsp:sp>
    <dsp:sp modelId="{89A51BDD-A9B9-4500-9B74-DE10982AA294}">
      <dsp:nvSpPr>
        <dsp:cNvPr id="0" name=""/>
        <dsp:cNvSpPr/>
      </dsp:nvSpPr>
      <dsp:spPr>
        <a:xfrm>
          <a:off x="0" y="2942278"/>
          <a:ext cx="2822718" cy="2348996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EA01D5-40FD-42F9-931A-7170680AD3AC}">
      <dsp:nvSpPr>
        <dsp:cNvPr id="0" name=""/>
        <dsp:cNvSpPr/>
      </dsp:nvSpPr>
      <dsp:spPr>
        <a:xfrm rot="10800000">
          <a:off x="1416890" y="0"/>
          <a:ext cx="4836582" cy="86014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9299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Национальная экономика-            12 397,04 </a:t>
          </a:r>
          <a:r>
            <a:rPr lang="ru-RU" sz="2400" kern="1200" dirty="0" err="1" smtClean="0">
              <a:solidFill>
                <a:schemeClr val="tx1"/>
              </a:solidFill>
            </a:rPr>
            <a:t>тыс.руб</a:t>
          </a:r>
          <a:endParaRPr lang="ru-RU" sz="2400" kern="1200" dirty="0">
            <a:solidFill>
              <a:schemeClr val="tx1"/>
            </a:solidFill>
          </a:endParaRPr>
        </a:p>
      </dsp:txBody>
      <dsp:txXfrm rot="10800000">
        <a:off x="1631925" y="0"/>
        <a:ext cx="4621547" cy="860141"/>
      </dsp:txXfrm>
    </dsp:sp>
    <dsp:sp modelId="{0176D582-8568-41E0-BF7E-2E20C7DA3315}">
      <dsp:nvSpPr>
        <dsp:cNvPr id="0" name=""/>
        <dsp:cNvSpPr/>
      </dsp:nvSpPr>
      <dsp:spPr>
        <a:xfrm>
          <a:off x="186352" y="0"/>
          <a:ext cx="1090031" cy="946422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2605C0-72D9-45EE-9A79-CAACE46B3E8A}">
      <dsp:nvSpPr>
        <dsp:cNvPr id="0" name=""/>
        <dsp:cNvSpPr/>
      </dsp:nvSpPr>
      <dsp:spPr>
        <a:xfrm rot="10800000">
          <a:off x="1505522" y="1276281"/>
          <a:ext cx="4836582" cy="860141"/>
        </a:xfrm>
        <a:prstGeom prst="homePlate">
          <a:avLst/>
        </a:prstGeom>
        <a:solidFill>
          <a:schemeClr val="accent2">
            <a:hueOff val="2160929"/>
            <a:satOff val="8251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9299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Социальная политика-                  288,99 </a:t>
          </a:r>
          <a:r>
            <a:rPr lang="ru-RU" sz="2400" kern="1200" dirty="0" err="1" smtClean="0">
              <a:solidFill>
                <a:schemeClr val="tx1"/>
              </a:solidFill>
            </a:rPr>
            <a:t>тыс.руб</a:t>
          </a:r>
          <a:endParaRPr lang="ru-RU" sz="2400" kern="1200" dirty="0">
            <a:solidFill>
              <a:schemeClr val="tx1"/>
            </a:solidFill>
          </a:endParaRPr>
        </a:p>
      </dsp:txBody>
      <dsp:txXfrm rot="10800000">
        <a:off x="1720557" y="1276281"/>
        <a:ext cx="4621547" cy="860141"/>
      </dsp:txXfrm>
    </dsp:sp>
    <dsp:sp modelId="{FEBCFEB3-34AA-4F7B-B798-88D27A150921}">
      <dsp:nvSpPr>
        <dsp:cNvPr id="0" name=""/>
        <dsp:cNvSpPr/>
      </dsp:nvSpPr>
      <dsp:spPr>
        <a:xfrm>
          <a:off x="118805" y="1085329"/>
          <a:ext cx="1149140" cy="1006279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8BDEBE-1104-4EA5-96A0-AD4873FD9DA6}">
      <dsp:nvSpPr>
        <dsp:cNvPr id="0" name=""/>
        <dsp:cNvSpPr/>
      </dsp:nvSpPr>
      <dsp:spPr>
        <a:xfrm rot="10800000">
          <a:off x="1514415" y="2569115"/>
          <a:ext cx="4836582" cy="860141"/>
        </a:xfrm>
        <a:prstGeom prst="homePlate">
          <a:avLst/>
        </a:prstGeom>
        <a:solidFill>
          <a:schemeClr val="accent2">
            <a:hueOff val="4321858"/>
            <a:satOff val="16502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9299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Физическая культура и спорт- 23 896,03 </a:t>
          </a:r>
          <a:r>
            <a:rPr lang="ru-RU" sz="2400" kern="1200" dirty="0" err="1" smtClean="0">
              <a:solidFill>
                <a:schemeClr val="tx1"/>
              </a:solidFill>
            </a:rPr>
            <a:t>тыс.руб</a:t>
          </a:r>
          <a:endParaRPr lang="ru-RU" sz="2400" kern="1200" dirty="0">
            <a:solidFill>
              <a:schemeClr val="tx1"/>
            </a:solidFill>
          </a:endParaRPr>
        </a:p>
      </dsp:txBody>
      <dsp:txXfrm rot="10800000">
        <a:off x="1729450" y="2569115"/>
        <a:ext cx="4621547" cy="860141"/>
      </dsp:txXfrm>
    </dsp:sp>
    <dsp:sp modelId="{89A51BDD-A9B9-4500-9B74-DE10982AA294}">
      <dsp:nvSpPr>
        <dsp:cNvPr id="0" name=""/>
        <dsp:cNvSpPr/>
      </dsp:nvSpPr>
      <dsp:spPr>
        <a:xfrm>
          <a:off x="255379" y="2402557"/>
          <a:ext cx="1184716" cy="1065870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2F0C8E-77C9-4DD2-BA3E-7E8281144AA6}">
      <dsp:nvSpPr>
        <dsp:cNvPr id="0" name=""/>
        <dsp:cNvSpPr/>
      </dsp:nvSpPr>
      <dsp:spPr>
        <a:xfrm rot="10800000">
          <a:off x="1528505" y="3840617"/>
          <a:ext cx="4836582" cy="860141"/>
        </a:xfrm>
        <a:prstGeom prst="homePlate">
          <a:avLst/>
        </a:prstGeom>
        <a:solidFill>
          <a:schemeClr val="accent2">
            <a:hueOff val="6482786"/>
            <a:satOff val="24753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9299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Охрана окружающей среды-                   406,69 </a:t>
          </a:r>
          <a:r>
            <a:rPr lang="ru-RU" sz="2400" kern="1200" dirty="0" err="1" smtClean="0">
              <a:solidFill>
                <a:schemeClr val="tx1"/>
              </a:solidFill>
            </a:rPr>
            <a:t>тыс.руб</a:t>
          </a:r>
          <a:endParaRPr lang="ru-RU" sz="2400" kern="1200" dirty="0">
            <a:solidFill>
              <a:schemeClr val="tx1"/>
            </a:solidFill>
          </a:endParaRPr>
        </a:p>
      </dsp:txBody>
      <dsp:txXfrm rot="10800000">
        <a:off x="1743540" y="3840617"/>
        <a:ext cx="4621547" cy="860141"/>
      </dsp:txXfrm>
    </dsp:sp>
    <dsp:sp modelId="{4782D013-0FFD-45FC-819C-158302105C94}">
      <dsp:nvSpPr>
        <dsp:cNvPr id="0" name=""/>
        <dsp:cNvSpPr/>
      </dsp:nvSpPr>
      <dsp:spPr>
        <a:xfrm>
          <a:off x="132344" y="3715295"/>
          <a:ext cx="1241072" cy="963616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5EC83A-9597-4042-9824-1CF75EDB54F6}">
      <dsp:nvSpPr>
        <dsp:cNvPr id="0" name=""/>
        <dsp:cNvSpPr/>
      </dsp:nvSpPr>
      <dsp:spPr>
        <a:xfrm>
          <a:off x="27912" y="830429"/>
          <a:ext cx="8144779" cy="14387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3825" tIns="82550" rIns="123825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Физкультура</a:t>
          </a:r>
          <a:endParaRPr lang="ru-RU" sz="6500" kern="1200" dirty="0"/>
        </a:p>
      </dsp:txBody>
      <dsp:txXfrm>
        <a:off x="70051" y="872568"/>
        <a:ext cx="8060501" cy="1354452"/>
      </dsp:txXfrm>
    </dsp:sp>
    <dsp:sp modelId="{9E7B1F44-330B-45B5-AA91-E2618180BB05}">
      <dsp:nvSpPr>
        <dsp:cNvPr id="0" name=""/>
        <dsp:cNvSpPr/>
      </dsp:nvSpPr>
      <dsp:spPr>
        <a:xfrm>
          <a:off x="2130" y="2762166"/>
          <a:ext cx="1417332" cy="1379196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88BC09-ED2E-456B-8BF5-2AF595BBB64F}">
      <dsp:nvSpPr>
        <dsp:cNvPr id="0" name=""/>
        <dsp:cNvSpPr/>
      </dsp:nvSpPr>
      <dsp:spPr>
        <a:xfrm>
          <a:off x="1437448" y="2544703"/>
          <a:ext cx="6769333" cy="1814123"/>
        </a:xfrm>
        <a:prstGeom prst="roundRect">
          <a:avLst>
            <a:gd name="adj" fmla="val 166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Проведено мероприятий -70 мероприятий,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число участников мероприятий – 5000,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число зрителей – 6000  человек,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число спортивных секций и групп ОФП – 24,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количество воспитанников спортивных секций и групп ОФП-405 человек.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1526022" y="2633277"/>
        <a:ext cx="6592185" cy="163697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5EC83A-9597-4042-9824-1CF75EDB54F6}">
      <dsp:nvSpPr>
        <dsp:cNvPr id="0" name=""/>
        <dsp:cNvSpPr/>
      </dsp:nvSpPr>
      <dsp:spPr>
        <a:xfrm>
          <a:off x="99643" y="778086"/>
          <a:ext cx="7649584" cy="12746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105" tIns="52070" rIns="78105" bIns="5207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Жилищно-коммунальное хозяйство</a:t>
          </a:r>
          <a:endParaRPr lang="ru-RU" sz="4100" kern="1200" dirty="0"/>
        </a:p>
      </dsp:txBody>
      <dsp:txXfrm>
        <a:off x="136975" y="815418"/>
        <a:ext cx="7574920" cy="1199938"/>
      </dsp:txXfrm>
    </dsp:sp>
    <dsp:sp modelId="{1B9D1920-F7C6-4042-9724-9667DFEE97A4}">
      <dsp:nvSpPr>
        <dsp:cNvPr id="0" name=""/>
        <dsp:cNvSpPr/>
      </dsp:nvSpPr>
      <dsp:spPr>
        <a:xfrm>
          <a:off x="199228" y="2282117"/>
          <a:ext cx="1274602" cy="624363"/>
        </a:xfrm>
        <a:prstGeom prst="roundRect">
          <a:avLst>
            <a:gd name="adj" fmla="val 166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4F1658-64E6-47E6-80CF-7BF9922BA6A0}">
      <dsp:nvSpPr>
        <dsp:cNvPr id="0" name=""/>
        <dsp:cNvSpPr/>
      </dsp:nvSpPr>
      <dsp:spPr>
        <a:xfrm>
          <a:off x="1550366" y="2278905"/>
          <a:ext cx="6298505" cy="624363"/>
        </a:xfrm>
        <a:prstGeom prst="roundRect">
          <a:avLst>
            <a:gd name="adj" fmla="val 166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Ремонт памятника – 7,8 </a:t>
          </a:r>
          <a:r>
            <a:rPr lang="ru-RU" sz="1300" kern="1200" dirty="0" err="1" smtClean="0"/>
            <a:t>тыс.руб</a:t>
          </a:r>
          <a:r>
            <a:rPr lang="ru-RU" sz="1300" kern="1200" dirty="0" smtClean="0"/>
            <a:t>, ремонт деревянного моста -  63,9 </a:t>
          </a:r>
          <a:r>
            <a:rPr lang="ru-RU" sz="1300" kern="1200" dirty="0" err="1" smtClean="0"/>
            <a:t>тыс.руб</a:t>
          </a:r>
          <a:r>
            <a:rPr lang="ru-RU" sz="1300" kern="1200" dirty="0" smtClean="0"/>
            <a:t>., вырубка и уборка тополей (кустарников) – 267,31 </a:t>
          </a:r>
          <a:r>
            <a:rPr lang="ru-RU" sz="1300" kern="1200" dirty="0" err="1" smtClean="0"/>
            <a:t>тыс.руб</a:t>
          </a:r>
          <a:r>
            <a:rPr lang="ru-RU" sz="1300" kern="1200" smtClean="0"/>
            <a:t>.</a:t>
          </a:r>
          <a:endParaRPr lang="ru-RU" sz="1300" kern="1200" dirty="0"/>
        </a:p>
      </dsp:txBody>
      <dsp:txXfrm>
        <a:off x="1580850" y="2309389"/>
        <a:ext cx="6237537" cy="563395"/>
      </dsp:txXfrm>
    </dsp:sp>
    <dsp:sp modelId="{D78DD969-7125-45CD-A545-592E626C86B6}">
      <dsp:nvSpPr>
        <dsp:cNvPr id="0" name=""/>
        <dsp:cNvSpPr/>
      </dsp:nvSpPr>
      <dsp:spPr>
        <a:xfrm>
          <a:off x="70238" y="3059433"/>
          <a:ext cx="1672941" cy="1393714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D4F2C6-9F35-4A18-8C27-AA14BC260D4F}">
      <dsp:nvSpPr>
        <dsp:cNvPr id="0" name=""/>
        <dsp:cNvSpPr/>
      </dsp:nvSpPr>
      <dsp:spPr>
        <a:xfrm>
          <a:off x="1550307" y="3339170"/>
          <a:ext cx="6298505" cy="834240"/>
        </a:xfrm>
        <a:prstGeom prst="roundRect">
          <a:avLst>
            <a:gd name="adj" fmla="val 16670"/>
          </a:avLst>
        </a:prstGeom>
        <a:solidFill>
          <a:schemeClr val="accent5">
            <a:hueOff val="1563246"/>
            <a:satOff val="-13862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Реализация малых проектов в сфере благоустройства- 661,63 </a:t>
          </a:r>
          <a:r>
            <a:rPr lang="ru-RU" sz="1300" kern="1200" dirty="0" err="1" smtClean="0"/>
            <a:t>тыс.руб</a:t>
          </a:r>
          <a:r>
            <a:rPr lang="ru-RU" sz="1300" kern="1200" dirty="0" smtClean="0"/>
            <a:t> ( в том числе: установка детской площадки 330,0 </a:t>
          </a:r>
          <a:r>
            <a:rPr lang="ru-RU" sz="1300" kern="1200" dirty="0" err="1" smtClean="0"/>
            <a:t>тыс.руб</a:t>
          </a:r>
          <a:r>
            <a:rPr lang="ru-RU" sz="1300" kern="1200" dirty="0" smtClean="0"/>
            <a:t>., работы по благоустройству мини-парка – 331,63 </a:t>
          </a:r>
          <a:r>
            <a:rPr lang="ru-RU" sz="1300" kern="1200" dirty="0" err="1" smtClean="0"/>
            <a:t>тыс.руб</a:t>
          </a:r>
          <a:r>
            <a:rPr lang="ru-RU" sz="1300" kern="1200" dirty="0" smtClean="0"/>
            <a:t>.)</a:t>
          </a:r>
          <a:endParaRPr lang="ru-RU" sz="1300" kern="1200" dirty="0"/>
        </a:p>
      </dsp:txBody>
      <dsp:txXfrm>
        <a:off x="1591039" y="3379902"/>
        <a:ext cx="6217041" cy="7527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/>
          </a:bodyPr>
          <a:lstStyle/>
          <a:p>
            <a:pPr algn="l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268760"/>
            <a:ext cx="8424936" cy="51845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400" dirty="0" smtClean="0"/>
          </a:p>
          <a:p>
            <a:pPr marL="0" indent="0" algn="ctr">
              <a:buNone/>
            </a:pPr>
            <a:r>
              <a:rPr lang="ru-RU" sz="4400" dirty="0" smtClean="0"/>
              <a:t>Отчет об исполнении бюджета городского поселения «</a:t>
            </a:r>
            <a:r>
              <a:rPr lang="ru-RU" sz="4400" dirty="0" err="1" smtClean="0"/>
              <a:t>Емва</a:t>
            </a:r>
            <a:r>
              <a:rPr lang="ru-RU" sz="4400" dirty="0" smtClean="0"/>
              <a:t>»</a:t>
            </a:r>
          </a:p>
          <a:p>
            <a:pPr marL="0" indent="0" algn="ctr">
              <a:buNone/>
            </a:pPr>
            <a:r>
              <a:rPr lang="ru-RU" sz="4400" dirty="0" smtClean="0"/>
              <a:t>за 2015 год</a:t>
            </a:r>
            <a:endParaRPr lang="ru-RU" sz="4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71503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23455604"/>
              </p:ext>
            </p:extLst>
          </p:nvPr>
        </p:nvGraphicFramePr>
        <p:xfrm>
          <a:off x="611560" y="1294110"/>
          <a:ext cx="7920880" cy="5447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24940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89329613"/>
              </p:ext>
            </p:extLst>
          </p:nvPr>
        </p:nvGraphicFramePr>
        <p:xfrm>
          <a:off x="1143000" y="1196752"/>
          <a:ext cx="724542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75011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2828549"/>
              </p:ext>
            </p:extLst>
          </p:nvPr>
        </p:nvGraphicFramePr>
        <p:xfrm>
          <a:off x="899344" y="1412776"/>
          <a:ext cx="7273056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26080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784728299"/>
              </p:ext>
            </p:extLst>
          </p:nvPr>
        </p:nvGraphicFramePr>
        <p:xfrm>
          <a:off x="467544" y="1302421"/>
          <a:ext cx="8208912" cy="52312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834786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38709931"/>
              </p:ext>
            </p:extLst>
          </p:nvPr>
        </p:nvGraphicFramePr>
        <p:xfrm>
          <a:off x="683568" y="1294110"/>
          <a:ext cx="7848872" cy="52312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262169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6000" y="2690336"/>
            <a:ext cx="52383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/>
              <a:t>Спасибо </a:t>
            </a:r>
          </a:p>
          <a:p>
            <a:r>
              <a:rPr lang="ru-RU" sz="6000" dirty="0" smtClean="0"/>
              <a:t>за внимание!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347370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268760"/>
            <a:ext cx="8424936" cy="51845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/>
              <a:t>Бюджет городского </a:t>
            </a:r>
            <a:r>
              <a:rPr lang="ru-RU" sz="2800" dirty="0" err="1" smtClean="0"/>
              <a:t>поселения«Емва</a:t>
            </a:r>
            <a:r>
              <a:rPr lang="ru-RU" sz="2800" dirty="0" smtClean="0"/>
              <a:t>» на 2015год и плановый период 2016-2017годов</a:t>
            </a:r>
          </a:p>
          <a:p>
            <a:pPr marL="0" indent="0" algn="ctr">
              <a:buNone/>
            </a:pPr>
            <a:r>
              <a:rPr lang="ru-RU" sz="2800" dirty="0" smtClean="0"/>
              <a:t> утвержден Решением Совета городского </a:t>
            </a:r>
            <a:r>
              <a:rPr lang="ru-RU" sz="2800" dirty="0" err="1" smtClean="0"/>
              <a:t>поселения«Емва</a:t>
            </a:r>
            <a:r>
              <a:rPr lang="ru-RU" sz="2800" dirty="0" smtClean="0"/>
              <a:t>» </a:t>
            </a:r>
            <a:r>
              <a:rPr lang="ru-RU" sz="2800" dirty="0"/>
              <a:t>от </a:t>
            </a:r>
            <a:r>
              <a:rPr lang="ru-RU" sz="2800" dirty="0" smtClean="0"/>
              <a:t>25.12.2014 </a:t>
            </a:r>
            <a:r>
              <a:rPr lang="ru-RU" sz="2800" dirty="0"/>
              <a:t>г. </a:t>
            </a:r>
            <a:r>
              <a:rPr lang="ru-RU" sz="2800" dirty="0" smtClean="0"/>
              <a:t>№</a:t>
            </a:r>
            <a:r>
              <a:rPr lang="en-US" sz="2800" dirty="0" smtClean="0"/>
              <a:t>I-29/162</a:t>
            </a:r>
            <a:endParaRPr lang="ru-RU" sz="2800" dirty="0" smtClean="0"/>
          </a:p>
          <a:p>
            <a:pPr marL="0" indent="0" algn="ctr">
              <a:buNone/>
            </a:pPr>
            <a:r>
              <a:rPr lang="ru-RU" sz="2800" dirty="0" smtClean="0"/>
              <a:t>(изменения в 2015 году вносились </a:t>
            </a:r>
            <a:r>
              <a:rPr lang="en-US" sz="2800" dirty="0" smtClean="0"/>
              <a:t>7</a:t>
            </a:r>
            <a:r>
              <a:rPr lang="ru-RU" sz="2800" dirty="0" smtClean="0"/>
              <a:t> раз)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790" y="4152059"/>
            <a:ext cx="3845402" cy="2445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5410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143000" y="1294110"/>
            <a:ext cx="7533456" cy="4871194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 smtClean="0"/>
              <a:t>Основные параметры:</a:t>
            </a:r>
          </a:p>
          <a:p>
            <a:pPr marL="45720" indent="0" algn="ctr">
              <a:buNone/>
            </a:pPr>
            <a:r>
              <a:rPr lang="ru-RU" dirty="0" smtClean="0"/>
              <a:t>Доходы (факт)-</a:t>
            </a:r>
            <a:r>
              <a:rPr lang="en-US" dirty="0" smtClean="0"/>
              <a:t>55 297,68</a:t>
            </a:r>
            <a:r>
              <a:rPr lang="ru-RU" dirty="0" err="1" smtClean="0"/>
              <a:t>тыс.рублей</a:t>
            </a:r>
            <a:endParaRPr lang="ru-RU" dirty="0" smtClean="0"/>
          </a:p>
          <a:p>
            <a:pPr marL="45720" indent="0" algn="ctr">
              <a:buNone/>
            </a:pPr>
            <a:r>
              <a:rPr lang="ru-RU" dirty="0" smtClean="0"/>
              <a:t>Расходы (факт)-</a:t>
            </a:r>
            <a:r>
              <a:rPr lang="en-US" dirty="0" smtClean="0"/>
              <a:t>55 066,42</a:t>
            </a:r>
            <a:r>
              <a:rPr lang="ru-RU" dirty="0" smtClean="0"/>
              <a:t> </a:t>
            </a:r>
            <a:r>
              <a:rPr lang="ru-RU" dirty="0" err="1" smtClean="0"/>
              <a:t>тыс.рублей</a:t>
            </a:r>
            <a:endParaRPr lang="ru-RU" dirty="0" smtClean="0"/>
          </a:p>
          <a:p>
            <a:pPr marL="45720" indent="0" algn="ctr">
              <a:buNone/>
            </a:pPr>
            <a:r>
              <a:rPr lang="ru-RU" dirty="0" smtClean="0"/>
              <a:t>Профицит-231,26 </a:t>
            </a:r>
            <a:r>
              <a:rPr lang="ru-RU" dirty="0" err="1" smtClean="0"/>
              <a:t>тыс.рублей</a:t>
            </a:r>
            <a:endParaRPr lang="ru-RU" dirty="0" smtClean="0"/>
          </a:p>
          <a:p>
            <a:pPr marL="45720" indent="0" algn="ctr">
              <a:buNone/>
            </a:pPr>
            <a:endParaRPr lang="ru-RU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8892915"/>
              </p:ext>
            </p:extLst>
          </p:nvPr>
        </p:nvGraphicFramePr>
        <p:xfrm>
          <a:off x="1475656" y="3068960"/>
          <a:ext cx="6624736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93757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13139613"/>
              </p:ext>
            </p:extLst>
          </p:nvPr>
        </p:nvGraphicFramePr>
        <p:xfrm>
          <a:off x="1547662" y="1131184"/>
          <a:ext cx="6768753" cy="2153799"/>
        </p:xfrm>
        <a:graphic>
          <a:graphicData uri="http://schemas.openxmlformats.org/drawingml/2006/table">
            <a:tbl>
              <a:tblPr/>
              <a:tblGrid>
                <a:gridCol w="2050934"/>
                <a:gridCol w="2393264"/>
                <a:gridCol w="2324555"/>
              </a:tblGrid>
              <a:tr h="69658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(</a:t>
                      </a:r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(</a:t>
                      </a:r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  <a:tr h="47495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55 434,03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52</a:t>
                      </a:r>
                      <a:r>
                        <a:rPr lang="ru-RU" sz="20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281,53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  <a:tr h="47495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55 297,68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55 066,42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  <a:tr h="507319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357883"/>
              </p:ext>
            </p:extLst>
          </p:nvPr>
        </p:nvGraphicFramePr>
        <p:xfrm>
          <a:off x="1403648" y="3284984"/>
          <a:ext cx="7272808" cy="3573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87524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462103487"/>
              </p:ext>
            </p:extLst>
          </p:nvPr>
        </p:nvGraphicFramePr>
        <p:xfrm>
          <a:off x="1143000" y="1294108"/>
          <a:ext cx="7533456" cy="5238881"/>
        </p:xfrm>
        <a:graphic>
          <a:graphicData uri="http://schemas.openxmlformats.org/drawingml/2006/table">
            <a:tbl>
              <a:tblPr/>
              <a:tblGrid>
                <a:gridCol w="2794159"/>
                <a:gridCol w="1786969"/>
                <a:gridCol w="1584176"/>
                <a:gridCol w="1368152"/>
              </a:tblGrid>
              <a:tr h="10030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Наименование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Факт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исполнения от общего объема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0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Налоговые поступления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23 216,9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24 330,27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0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Неналоговые поступления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4 401,29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4 898,15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0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Безвозмездные поступления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27 815,84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26 069,26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0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Всего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12 363,17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297,68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782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908340129"/>
              </p:ext>
            </p:extLst>
          </p:nvPr>
        </p:nvGraphicFramePr>
        <p:xfrm>
          <a:off x="1547664" y="1844824"/>
          <a:ext cx="6400800" cy="3475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570164277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069732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1763688" y="1700808"/>
            <a:ext cx="5328592" cy="1296144"/>
          </a:xfrm>
          <a:prstGeom prst="downArrow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196752"/>
            <a:ext cx="8208912" cy="5256584"/>
          </a:xfrm>
        </p:spPr>
        <p:txBody>
          <a:bodyPr>
            <a:normAutofit/>
          </a:bodyPr>
          <a:lstStyle/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5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Налоговые </a:t>
            </a:r>
            <a:r>
              <a:rPr lang="ru-RU" sz="35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доходы </a:t>
            </a:r>
            <a:r>
              <a:rPr lang="ru-RU" sz="35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–</a:t>
            </a:r>
          </a:p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5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24 330,27 </a:t>
            </a:r>
            <a:r>
              <a:rPr lang="ru-RU" sz="3500" dirty="0" err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тыс.руб</a:t>
            </a:r>
            <a:endParaRPr lang="ru-RU" sz="35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indent="0" algn="ctr">
              <a:buNone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/>
              <a:t> </a:t>
            </a:r>
            <a:r>
              <a:rPr lang="ru-RU" sz="2600" dirty="0" smtClean="0"/>
              <a:t>НДФЛ- 19 945,36 </a:t>
            </a:r>
            <a:r>
              <a:rPr lang="ru-RU" sz="2600" dirty="0" err="1" smtClean="0"/>
              <a:t>тыс.руб</a:t>
            </a:r>
            <a:r>
              <a:rPr lang="ru-RU" sz="2600" dirty="0" smtClean="0"/>
              <a:t> (82%)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dirty="0" smtClean="0"/>
              <a:t> Доходы </a:t>
            </a:r>
            <a:r>
              <a:rPr lang="ru-RU" sz="2600" dirty="0"/>
              <a:t>от уплаты акцизов- </a:t>
            </a:r>
            <a:r>
              <a:rPr lang="ru-RU" sz="2600" dirty="0" smtClean="0"/>
              <a:t>1 666,42 </a:t>
            </a:r>
            <a:r>
              <a:rPr lang="ru-RU" sz="2600" dirty="0" err="1" smtClean="0"/>
              <a:t>тыс.руб</a:t>
            </a:r>
            <a:r>
              <a:rPr lang="ru-RU" sz="2600" dirty="0" smtClean="0"/>
              <a:t> (</a:t>
            </a:r>
            <a:r>
              <a:rPr lang="ru-RU" sz="2600" dirty="0"/>
              <a:t>7</a:t>
            </a:r>
            <a:r>
              <a:rPr lang="ru-RU" sz="2600" dirty="0" smtClean="0"/>
              <a:t>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dirty="0" smtClean="0"/>
              <a:t> Единый сельскохозяйственный налог – 10,33 </a:t>
            </a:r>
            <a:r>
              <a:rPr lang="ru-RU" sz="2600" dirty="0" err="1" smtClean="0"/>
              <a:t>тыс.руб</a:t>
            </a:r>
            <a:r>
              <a:rPr lang="ru-RU" sz="2600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dirty="0" smtClean="0"/>
              <a:t> Налог на имущество- 1 266,56 </a:t>
            </a:r>
            <a:r>
              <a:rPr lang="ru-RU" sz="2600" dirty="0" err="1" smtClean="0"/>
              <a:t>тыс.руб</a:t>
            </a:r>
            <a:r>
              <a:rPr lang="ru-RU" sz="2600" dirty="0" smtClean="0"/>
              <a:t> (</a:t>
            </a:r>
            <a:r>
              <a:rPr lang="ru-RU" sz="2600" dirty="0"/>
              <a:t>5</a:t>
            </a:r>
            <a:r>
              <a:rPr lang="ru-RU" sz="2600" dirty="0" smtClean="0"/>
              <a:t>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dirty="0" smtClean="0"/>
              <a:t>Земельный налог – 1441,6 </a:t>
            </a:r>
            <a:r>
              <a:rPr lang="ru-RU" sz="2600" dirty="0" err="1" smtClean="0"/>
              <a:t>тыс.руб</a:t>
            </a:r>
            <a:r>
              <a:rPr lang="ru-RU" sz="2600" dirty="0" smtClean="0"/>
              <a:t>. (6%)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2600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2231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1763688" y="1700808"/>
            <a:ext cx="5328592" cy="1296144"/>
          </a:xfrm>
          <a:prstGeom prst="downArrow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96752"/>
            <a:ext cx="8496944" cy="5256584"/>
          </a:xfrm>
        </p:spPr>
        <p:txBody>
          <a:bodyPr>
            <a:normAutofit fontScale="62500" lnSpcReduction="20000"/>
          </a:bodyPr>
          <a:lstStyle/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4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Неналоговые </a:t>
            </a:r>
            <a:r>
              <a:rPr lang="ru-RU" sz="4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доходы –</a:t>
            </a:r>
          </a:p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4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4 898,15 </a:t>
            </a:r>
            <a:r>
              <a:rPr lang="ru-RU" sz="4600" dirty="0" err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тыс.руб</a:t>
            </a:r>
            <a:endParaRPr lang="ru-RU" dirty="0" smtClean="0"/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/>
              <a:t> </a:t>
            </a:r>
            <a:r>
              <a:rPr lang="ru-RU" sz="3400" dirty="0" smtClean="0"/>
              <a:t>Арендная плата за земельные участки и имущества-3 230,19 </a:t>
            </a:r>
            <a:r>
              <a:rPr lang="ru-RU" sz="3400" dirty="0" err="1" smtClean="0"/>
              <a:t>тыс.руб</a:t>
            </a:r>
            <a:r>
              <a:rPr lang="ru-RU" sz="3400" dirty="0" smtClean="0"/>
              <a:t> (66%)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dirty="0"/>
              <a:t>Доходы от сдачи в аренду </a:t>
            </a:r>
            <a:r>
              <a:rPr lang="ru-RU" sz="3400" dirty="0" smtClean="0"/>
              <a:t>имущества – 30,81 </a:t>
            </a:r>
            <a:r>
              <a:rPr lang="ru-RU" sz="3400" dirty="0" err="1" smtClean="0"/>
              <a:t>тыс.руб</a:t>
            </a:r>
            <a:r>
              <a:rPr lang="ru-RU" sz="3400" dirty="0" smtClean="0"/>
              <a:t> (0,6 %)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dirty="0"/>
              <a:t>Прочие поступления от использования </a:t>
            </a:r>
            <a:r>
              <a:rPr lang="ru-RU" sz="3400" dirty="0" smtClean="0"/>
              <a:t>имущества – 1 323,87 </a:t>
            </a:r>
            <a:r>
              <a:rPr lang="ru-RU" sz="3400" dirty="0" err="1" smtClean="0"/>
              <a:t>тыс.руб</a:t>
            </a:r>
            <a:r>
              <a:rPr lang="ru-RU" sz="3400" dirty="0" smtClean="0"/>
              <a:t>.(27 %)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dirty="0" smtClean="0"/>
              <a:t>Доходы </a:t>
            </a:r>
            <a:r>
              <a:rPr lang="ru-RU" sz="3400" dirty="0"/>
              <a:t>от оказания платных </a:t>
            </a:r>
            <a:r>
              <a:rPr lang="ru-RU" sz="3400" dirty="0" smtClean="0"/>
              <a:t>услуг – 31,16 </a:t>
            </a:r>
            <a:r>
              <a:rPr lang="ru-RU" sz="3400" dirty="0" err="1" smtClean="0"/>
              <a:t>тыс.руб</a:t>
            </a:r>
            <a:r>
              <a:rPr lang="ru-RU" sz="3400" dirty="0" smtClean="0"/>
              <a:t>. (0,6%)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dirty="0"/>
              <a:t>Доходы от продажи земельных </a:t>
            </a:r>
            <a:r>
              <a:rPr lang="ru-RU" sz="3400" dirty="0" smtClean="0"/>
              <a:t>участков – 116,75 </a:t>
            </a:r>
            <a:r>
              <a:rPr lang="ru-RU" sz="3400" dirty="0" err="1" smtClean="0"/>
              <a:t>тыс.руб</a:t>
            </a:r>
            <a:r>
              <a:rPr lang="ru-RU" sz="3400" dirty="0" smtClean="0"/>
              <a:t>. (2,4)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dirty="0"/>
              <a:t>Прочие поступления от денежных взысканий (</a:t>
            </a:r>
            <a:r>
              <a:rPr lang="ru-RU" sz="3400" dirty="0" smtClean="0"/>
              <a:t>штрафов) -53,2 </a:t>
            </a:r>
            <a:r>
              <a:rPr lang="ru-RU" sz="3400" dirty="0" err="1" smtClean="0"/>
              <a:t>тыс.руб</a:t>
            </a:r>
            <a:r>
              <a:rPr lang="ru-RU" sz="3400" dirty="0" smtClean="0"/>
              <a:t>.(1,1%)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dirty="0" smtClean="0"/>
              <a:t>Прочие неналоговые доходы- 112,17 </a:t>
            </a:r>
            <a:r>
              <a:rPr lang="ru-RU" sz="3400" dirty="0" err="1" smtClean="0"/>
              <a:t>тыс.руб</a:t>
            </a:r>
            <a:r>
              <a:rPr lang="ru-RU" sz="3400" dirty="0" smtClean="0"/>
              <a:t> (2,3 %)</a:t>
            </a: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1970750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1763688" y="1700808"/>
            <a:ext cx="5328592" cy="1296144"/>
          </a:xfrm>
          <a:prstGeom prst="downArrow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294110"/>
            <a:ext cx="8784976" cy="5159226"/>
          </a:xfrm>
        </p:spPr>
        <p:txBody>
          <a:bodyPr>
            <a:normAutofit fontScale="92500" lnSpcReduction="20000"/>
          </a:bodyPr>
          <a:lstStyle/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Безвозмездные поступления–</a:t>
            </a:r>
            <a:endParaRPr lang="ru-RU" sz="3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26 069,26 </a:t>
            </a:r>
            <a:r>
              <a:rPr lang="ru-RU" sz="3000" dirty="0" err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тыс.руб</a:t>
            </a:r>
            <a:endParaRPr lang="ru-RU" sz="3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 smtClean="0"/>
              <a:t>Дотации- 11 419,64 </a:t>
            </a:r>
            <a:r>
              <a:rPr lang="ru-RU" sz="3200" dirty="0" err="1" smtClean="0"/>
              <a:t>тыс.руб</a:t>
            </a:r>
            <a:r>
              <a:rPr lang="ru-RU" sz="3200" dirty="0" smtClean="0"/>
              <a:t> (44%)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/>
              <a:t> </a:t>
            </a:r>
            <a:r>
              <a:rPr lang="ru-RU" sz="3200" dirty="0" smtClean="0"/>
              <a:t>Субсидии- 3 681,38 </a:t>
            </a:r>
            <a:r>
              <a:rPr lang="ru-RU" sz="3200" dirty="0" err="1" smtClean="0"/>
              <a:t>тыс.руб</a:t>
            </a:r>
            <a:r>
              <a:rPr lang="ru-RU" sz="3200" dirty="0" smtClean="0"/>
              <a:t> (14%)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 smtClean="0"/>
              <a:t>Субвенции- 18,08 </a:t>
            </a:r>
            <a:r>
              <a:rPr lang="ru-RU" sz="3200" dirty="0" err="1" smtClean="0"/>
              <a:t>тыс.руб</a:t>
            </a:r>
            <a:endParaRPr lang="ru-RU" sz="32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/>
              <a:t> </a:t>
            </a:r>
            <a:r>
              <a:rPr lang="ru-RU" sz="3200" dirty="0" smtClean="0"/>
              <a:t>Межбюджетные трансферты-10 915,1 </a:t>
            </a:r>
            <a:r>
              <a:rPr lang="ru-RU" sz="3200" dirty="0" err="1" smtClean="0"/>
              <a:t>тыс.руб</a:t>
            </a:r>
            <a:r>
              <a:rPr lang="ru-RU" sz="3200" dirty="0" smtClean="0"/>
              <a:t> (42%)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 smtClean="0"/>
              <a:t>Доходы от возврата остатков субсидий – 35,06 </a:t>
            </a:r>
            <a:r>
              <a:rPr lang="ru-RU" sz="3200" dirty="0" err="1" smtClean="0"/>
              <a:t>тыс.руб</a:t>
            </a:r>
            <a:endParaRPr lang="ru-RU" sz="3200" dirty="0" smtClean="0"/>
          </a:p>
          <a:p>
            <a:pPr>
              <a:buFont typeface="Wingdings" panose="05000000000000000000" pitchFamily="2" charset="2"/>
              <a:buChar char="Ø"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6517446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1038</TotalTime>
  <Words>565</Words>
  <Application>Microsoft Office PowerPoint</Application>
  <PresentationFormat>Экран (4:3)</PresentationFormat>
  <Paragraphs>113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Презентация PowerPoint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Hlupina</dc:creator>
  <cp:lastModifiedBy>Kislyakova</cp:lastModifiedBy>
  <cp:revision>102</cp:revision>
  <dcterms:created xsi:type="dcterms:W3CDTF">2016-03-09T09:58:10Z</dcterms:created>
  <dcterms:modified xsi:type="dcterms:W3CDTF">2016-09-29T12:04:59Z</dcterms:modified>
</cp:coreProperties>
</file>