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82" r:id="rId17"/>
    <p:sldId id="288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0D8"/>
    <a:srgbClr val="BBCF8D"/>
    <a:srgbClr val="FFFF99"/>
    <a:srgbClr val="FFCCFF"/>
    <a:srgbClr val="CCFFCC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585" autoAdjust="0"/>
  </p:normalViewPr>
  <p:slideViewPr>
    <p:cSldViewPr>
      <p:cViewPr varScale="1">
        <p:scale>
          <a:sx n="84" d="100"/>
          <a:sy n="84" d="100"/>
        </p:scale>
        <p:origin x="-143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9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района с учетом приоритетов экономической политики по стимулированию развития новых производств и инвестиционной деятельности, создания новых рабочих мест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органом местного самоуправления закрепленных за ним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10135" custLinFactNeighborY="-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-2027" custLinFactNeighborY="-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-2027" custLinFactNeighborY="-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2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2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Дотации</a:t>
          </a:r>
          <a:endParaRPr lang="ru-RU" sz="12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Субсидии</a:t>
          </a:r>
          <a:endParaRPr lang="ru-RU" sz="12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A17FDD05-C3F9-47C3-BF7C-1E1B1E46543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Акцизы по подакцизным товарам (продукции), производимым на территории РФ</a:t>
          </a:r>
          <a:endParaRPr lang="ru-RU" sz="1200" dirty="0">
            <a:solidFill>
              <a:srgbClr val="7030A0"/>
            </a:solidFill>
          </a:endParaRPr>
        </a:p>
      </dgm:t>
    </dgm:pt>
    <dgm:pt modelId="{2FC9E0D4-8A9F-4523-99E4-89A61C10EFAD}" type="parTrans" cxnId="{12A67C99-9084-463A-8798-F8E2AA51EDDC}">
      <dgm:prSet/>
      <dgm:spPr/>
      <dgm:t>
        <a:bodyPr/>
        <a:lstStyle/>
        <a:p>
          <a:endParaRPr lang="ru-RU"/>
        </a:p>
      </dgm:t>
    </dgm:pt>
    <dgm:pt modelId="{DDE99581-9A39-4EBB-8CDC-6626FA7026E5}" type="sibTrans" cxnId="{12A67C99-9084-463A-8798-F8E2AA51EDDC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1C8CBB50-D3B5-4C8B-839E-B9AFF7EC915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200" dirty="0">
            <a:solidFill>
              <a:srgbClr val="7030A0"/>
            </a:solidFill>
          </a:endParaRPr>
        </a:p>
      </dgm:t>
    </dgm:pt>
    <dgm:pt modelId="{C5700687-973D-4D08-94FD-F6A003889F28}" type="parTrans" cxnId="{D55EE8C6-D2DF-4A54-9F1E-4D6AF6D1BD09}">
      <dgm:prSet/>
      <dgm:spPr/>
      <dgm:t>
        <a:bodyPr/>
        <a:lstStyle/>
        <a:p>
          <a:endParaRPr lang="ru-RU"/>
        </a:p>
      </dgm:t>
    </dgm:pt>
    <dgm:pt modelId="{A7AB393B-5842-4822-81B5-B5D20FF1F9F2}" type="sibTrans" cxnId="{D55EE8C6-D2DF-4A54-9F1E-4D6AF6D1BD09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2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2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A88E4361-1F5E-464F-A303-71B36A543BF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Доходы от сдачи в аренду имущества</a:t>
          </a:r>
          <a:endParaRPr lang="ru-RU" sz="1200" dirty="0">
            <a:solidFill>
              <a:srgbClr val="7030A0"/>
            </a:solidFill>
          </a:endParaRPr>
        </a:p>
      </dgm:t>
    </dgm:pt>
    <dgm:pt modelId="{508AD90C-2F33-4CC0-B12F-E3A2B6DD209C}" type="parTrans" cxnId="{64BC6772-6673-41F0-8107-6DDC624DE08A}">
      <dgm:prSet/>
      <dgm:spPr/>
      <dgm:t>
        <a:bodyPr/>
        <a:lstStyle/>
        <a:p>
          <a:endParaRPr lang="ru-RU"/>
        </a:p>
      </dgm:t>
    </dgm:pt>
    <dgm:pt modelId="{58A09449-A582-4E05-B00D-2DFA987D6DF4}" type="sibTrans" cxnId="{64BC6772-6673-41F0-8107-6DDC624DE08A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D11641EA-AB4F-4E68-B0AD-DA3572C760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Доходы от продажи земельных участков</a:t>
          </a:r>
          <a:endParaRPr lang="ru-RU" sz="1200" dirty="0">
            <a:solidFill>
              <a:srgbClr val="7030A0"/>
            </a:solidFill>
          </a:endParaRPr>
        </a:p>
      </dgm:t>
    </dgm:pt>
    <dgm:pt modelId="{E41AEEF9-BB83-4753-9BB1-E7231A3A028D}" type="parTrans" cxnId="{2D108DB9-D448-4AA6-A054-55FE985DE6B7}">
      <dgm:prSet/>
      <dgm:spPr/>
      <dgm:t>
        <a:bodyPr/>
        <a:lstStyle/>
        <a:p>
          <a:endParaRPr lang="ru-RU"/>
        </a:p>
      </dgm:t>
    </dgm:pt>
    <dgm:pt modelId="{1F173BB6-69ED-4E57-B172-8EA46AA970AD}" type="sibTrans" cxnId="{2D108DB9-D448-4AA6-A054-55FE985DE6B7}">
      <dgm:prSet/>
      <dgm:spPr/>
      <dgm:t>
        <a:bodyPr/>
        <a:lstStyle/>
        <a:p>
          <a:endParaRPr lang="ru-RU"/>
        </a:p>
      </dgm:t>
    </dgm:pt>
    <dgm:pt modelId="{54D5525A-29C0-4942-A9EC-709BD1058DA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200" dirty="0">
            <a:solidFill>
              <a:srgbClr val="7030A0"/>
            </a:solidFill>
          </a:endParaRPr>
        </a:p>
      </dgm:t>
    </dgm:pt>
    <dgm:pt modelId="{32FEAA5D-B6F4-455B-85A2-F0F085725ECB}" type="parTrans" cxnId="{0BEA5BCE-6EB6-4160-B39B-92600DB87AF7}">
      <dgm:prSet/>
      <dgm:spPr/>
      <dgm:t>
        <a:bodyPr/>
        <a:lstStyle/>
        <a:p>
          <a:endParaRPr lang="ru-RU"/>
        </a:p>
      </dgm:t>
    </dgm:pt>
    <dgm:pt modelId="{F501FD2C-9CE0-438E-85BA-F4E12D469E6B}" type="sibTrans" cxnId="{0BEA5BCE-6EB6-4160-B39B-92600DB87AF7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Субвенции</a:t>
          </a:r>
          <a:endParaRPr lang="ru-RU" sz="12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2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4AA721A5-757C-4A4E-9EED-199EE8CA7E8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Земельный налог</a:t>
          </a:r>
          <a:endParaRPr lang="ru-RU" sz="1200" dirty="0">
            <a:solidFill>
              <a:srgbClr val="7030A0"/>
            </a:solidFill>
          </a:endParaRPr>
        </a:p>
      </dgm:t>
    </dgm:pt>
    <dgm:pt modelId="{E3241713-2B12-4690-93E9-AFE50316712B}" type="parTrans" cxnId="{1C55D7DC-D3E6-4DF9-919F-CB04F1B0069E}">
      <dgm:prSet/>
      <dgm:spPr/>
      <dgm:t>
        <a:bodyPr/>
        <a:lstStyle/>
        <a:p>
          <a:endParaRPr lang="ru-RU"/>
        </a:p>
      </dgm:t>
    </dgm:pt>
    <dgm:pt modelId="{05C0D098-85AC-436E-BA0C-277A88ECEC1D}" type="sibTrans" cxnId="{1C55D7DC-D3E6-4DF9-919F-CB04F1B0069E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7457" custScaleY="103792" custLinFactNeighborX="-2965" custLinFactNeighborY="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5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4" presId="urn:microsoft.com/office/officeart/2005/8/layout/hList1"/>
    <dgm:cxn modelId="{0B9EB43A-0742-4184-8D7A-6690F981C8FC}" type="presOf" srcId="{2A944D7F-7343-43F6-AB19-41824C6715A5}" destId="{DD1FF82A-8571-4949-9B53-8D3D55E4B826}" srcOrd="0" destOrd="4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D55EE8C6-D2DF-4A54-9F1E-4D6AF6D1BD09}" srcId="{98CE632A-9F22-44D3-8FF7-1AE34BEEE7B1}" destId="{1C8CBB50-D3B5-4C8B-839E-B9AFF7EC915D}" srcOrd="2" destOrd="0" parTransId="{C5700687-973D-4D08-94FD-F6A003889F28}" sibTransId="{A7AB393B-5842-4822-81B5-B5D20FF1F9F2}"/>
    <dgm:cxn modelId="{8AE17D1C-0647-48B4-98E8-B22CAEE7C23E}" type="presOf" srcId="{54D5525A-29C0-4942-A9EC-709BD1058DAF}" destId="{DD1FF82A-8571-4949-9B53-8D3D55E4B826}" srcOrd="0" destOrd="3" presId="urn:microsoft.com/office/officeart/2005/8/layout/hList1"/>
    <dgm:cxn modelId="{12A67C99-9084-463A-8798-F8E2AA51EDDC}" srcId="{98CE632A-9F22-44D3-8FF7-1AE34BEEE7B1}" destId="{A17FDD05-C3F9-47C3-BF7C-1E1B1E46543F}" srcOrd="1" destOrd="0" parTransId="{2FC9E0D4-8A9F-4523-99E4-89A61C10EFAD}" sibTransId="{DDE99581-9A39-4EBB-8CDC-6626FA7026E5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4A9B82DB-B79D-457E-8E69-32AF8C4CC6A5}" type="presOf" srcId="{D11641EA-AB4F-4E68-B0AD-DA3572C76090}" destId="{DD1FF82A-8571-4949-9B53-8D3D55E4B826}" srcOrd="0" destOrd="2" presId="urn:microsoft.com/office/officeart/2005/8/layout/hList1"/>
    <dgm:cxn modelId="{05291499-AE77-4F3F-A740-87CAD9C7AB24}" type="presOf" srcId="{4AA721A5-757C-4A4E-9EED-199EE8CA7E83}" destId="{322CFEFD-4518-4BB0-BDCF-8849EDEBC7D5}" srcOrd="0" destOrd="3" presId="urn:microsoft.com/office/officeart/2005/8/layout/hList1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44FBF838-5153-4E62-BEEA-96C35FCCCCB9}" type="presOf" srcId="{A17FDD05-C3F9-47C3-BF7C-1E1B1E46543F}" destId="{322CFEFD-4518-4BB0-BDCF-8849EDEBC7D5}" srcOrd="0" destOrd="1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BFB8D0B9-A03C-4E2F-A854-D0B7928D7EA5}" type="presOf" srcId="{1C8CBB50-D3B5-4C8B-839E-B9AFF7EC915D}" destId="{322CFEFD-4518-4BB0-BDCF-8849EDEBC7D5}" srcOrd="0" destOrd="2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2D108DB9-D448-4AA6-A054-55FE985DE6B7}" srcId="{A8BCBA04-C4C1-471F-B3D5-DF4691525E22}" destId="{D11641EA-AB4F-4E68-B0AD-DA3572C76090}" srcOrd="2" destOrd="0" parTransId="{E41AEEF9-BB83-4753-9BB1-E7231A3A028D}" sibTransId="{1F173BB6-69ED-4E57-B172-8EA46AA970AD}"/>
    <dgm:cxn modelId="{13015AC9-D735-46BC-9EC9-2D1F660D0D38}" srcId="{98CE632A-9F22-44D3-8FF7-1AE34BEEE7B1}" destId="{676F481A-4B86-4E0F-9894-A23D54109B22}" srcOrd="7" destOrd="0" parTransId="{9D8B8A09-6F10-4690-85A8-E7E10F9E1E03}" sibTransId="{174F3E2C-F6BB-4AEC-A4F7-502164AB387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6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39370109-A402-4A72-82C2-8B692C152E22}" srcId="{A8BCBA04-C4C1-471F-B3D5-DF4691525E22}" destId="{2A944D7F-7343-43F6-AB19-41824C6715A5}" srcOrd="4" destOrd="0" parTransId="{EC5241DE-DC95-42D4-8CD1-F3A2C4D93411}" sibTransId="{C8AF7DAA-52C2-4199-B30C-58F993259F8F}"/>
    <dgm:cxn modelId="{64BC6772-6673-41F0-8107-6DDC624DE08A}" srcId="{A8BCBA04-C4C1-471F-B3D5-DF4691525E22}" destId="{A88E4361-1F5E-464F-A303-71B36A543BF9}" srcOrd="1" destOrd="0" parTransId="{508AD90C-2F33-4CC0-B12F-E3A2B6DD209C}" sibTransId="{58A09449-A582-4E05-B00D-2DFA987D6DF4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5" presId="urn:microsoft.com/office/officeart/2005/8/layout/hList1"/>
    <dgm:cxn modelId="{0BEA5BCE-6EB6-4160-B39B-92600DB87AF7}" srcId="{A8BCBA04-C4C1-471F-B3D5-DF4691525E22}" destId="{54D5525A-29C0-4942-A9EC-709BD1058DAF}" srcOrd="3" destOrd="0" parTransId="{32FEAA5D-B6F4-455B-85A2-F0F085725ECB}" sibTransId="{F501FD2C-9CE0-438E-85BA-F4E12D469E6B}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E87DCD7A-B30F-4840-8A88-6429F1E97938}" type="presOf" srcId="{A88E4361-1F5E-464F-A303-71B36A543BF9}" destId="{DD1FF82A-8571-4949-9B53-8D3D55E4B826}" srcOrd="0" destOrd="1" presId="urn:microsoft.com/office/officeart/2005/8/layout/hList1"/>
    <dgm:cxn modelId="{1C55D7DC-D3E6-4DF9-919F-CB04F1B0069E}" srcId="{98CE632A-9F22-44D3-8FF7-1AE34BEEE7B1}" destId="{4AA721A5-757C-4A4E-9EED-199EE8CA7E83}" srcOrd="3" destOrd="0" parTransId="{E3241713-2B12-4690-93E9-AFE50316712B}" sibTransId="{05C0D098-85AC-436E-BA0C-277A88ECEC1D}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6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98D17D40-6C91-4374-B21C-21C0CEDD69AB}" type="presOf" srcId="{676F481A-4B86-4E0F-9894-A23D54109B22}" destId="{322CFEFD-4518-4BB0-BDCF-8849EDEBC7D5}" srcOrd="0" destOrd="7" presId="urn:microsoft.com/office/officeart/2005/8/layout/hList1"/>
    <dgm:cxn modelId="{46895ED9-24AF-465E-A823-9C27E06A59DD}" srcId="{98CE632A-9F22-44D3-8FF7-1AE34BEEE7B1}" destId="{59841725-4710-4ADF-BCF2-4EE35805CCBA}" srcOrd="4" destOrd="0" parTransId="{7825AD6B-94AB-4ACC-B591-629532C53694}" sibTransId="{161FFF2F-4784-42F2-A7C5-34DF0FD3083A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3341B1-5FEF-471B-AE9E-FF99578D3B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C8801-A73C-4841-AD52-96C2B281D3A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>
            <a:solidFill>
              <a:schemeClr val="tx1"/>
            </a:solidFill>
          </a:endParaRPr>
        </a:p>
      </dgm:t>
    </dgm:pt>
    <dgm:pt modelId="{662A5BD6-C4AB-4A75-B011-BFD420599627}" type="parTrans" cxnId="{1BCFF848-7836-49F1-8755-8C1C3B606214}">
      <dgm:prSet/>
      <dgm:spPr/>
      <dgm:t>
        <a:bodyPr/>
        <a:lstStyle/>
        <a:p>
          <a:endParaRPr lang="ru-RU"/>
        </a:p>
      </dgm:t>
    </dgm:pt>
    <dgm:pt modelId="{00E6F784-03C9-44D8-AB11-C37E7A516D5E}" type="sibTrans" cxnId="{1BCFF848-7836-49F1-8755-8C1C3B606214}">
      <dgm:prSet/>
      <dgm:spPr/>
      <dgm:t>
        <a:bodyPr/>
        <a:lstStyle/>
        <a:p>
          <a:endParaRPr lang="ru-RU"/>
        </a:p>
      </dgm:t>
    </dgm:pt>
    <dgm:pt modelId="{B96A488C-EEF6-40AA-9F81-F46724976147}">
      <dgm:prSet/>
      <dgm:spPr/>
      <dgm:t>
        <a:bodyPr/>
        <a:lstStyle/>
        <a:p>
          <a:pPr rtl="0"/>
          <a:r>
            <a:rPr lang="ru-RU" b="1" smtClean="0"/>
            <a:t>Предоставление муниципальных услуг в отрасли «Физическая культура и спорт»</a:t>
          </a:r>
          <a:endParaRPr lang="ru-RU"/>
        </a:p>
      </dgm:t>
    </dgm:pt>
    <dgm:pt modelId="{AA84C503-5E4F-4808-AC80-29042691DC2D}" type="parTrans" cxnId="{482997D9-AE9C-4C2B-8778-366B6E0544B3}">
      <dgm:prSet/>
      <dgm:spPr/>
      <dgm:t>
        <a:bodyPr/>
        <a:lstStyle/>
        <a:p>
          <a:endParaRPr lang="ru-RU"/>
        </a:p>
      </dgm:t>
    </dgm:pt>
    <dgm:pt modelId="{165F28BF-F97E-45A9-8778-3D4D60E1CDC5}" type="sibTrans" cxnId="{482997D9-AE9C-4C2B-8778-366B6E0544B3}">
      <dgm:prSet/>
      <dgm:spPr/>
      <dgm:t>
        <a:bodyPr/>
        <a:lstStyle/>
        <a:p>
          <a:endParaRPr lang="ru-RU"/>
        </a:p>
      </dgm:t>
    </dgm:pt>
    <dgm:pt modelId="{116D7643-76FD-4421-A9C9-6ECBA59FD8E5}">
      <dgm:prSet/>
      <dgm:spPr/>
      <dgm:t>
        <a:bodyPr/>
        <a:lstStyle/>
        <a:p>
          <a:pPr rtl="0"/>
          <a:r>
            <a:rPr lang="ru-RU" b="1" dirty="0" smtClean="0"/>
            <a:t>Содержание и организация деятельности учреждения </a:t>
          </a:r>
          <a:endParaRPr lang="ru-RU" dirty="0"/>
        </a:p>
      </dgm:t>
    </dgm:pt>
    <dgm:pt modelId="{60D5014C-2AA9-4ECE-A653-9D24EDF62D29}" type="parTrans" cxnId="{69B3A6FF-702A-45C6-A1A4-C8E7309D0DE0}">
      <dgm:prSet/>
      <dgm:spPr/>
      <dgm:t>
        <a:bodyPr/>
        <a:lstStyle/>
        <a:p>
          <a:endParaRPr lang="ru-RU"/>
        </a:p>
      </dgm:t>
    </dgm:pt>
    <dgm:pt modelId="{8483051B-7BD6-4290-A336-A18BF8A44FCD}" type="sibTrans" cxnId="{69B3A6FF-702A-45C6-A1A4-C8E7309D0DE0}">
      <dgm:prSet/>
      <dgm:spPr/>
      <dgm:t>
        <a:bodyPr/>
        <a:lstStyle/>
        <a:p>
          <a:endParaRPr lang="ru-RU"/>
        </a:p>
      </dgm:t>
    </dgm:pt>
    <dgm:pt modelId="{E703680D-C61C-48E0-BEA9-510E3C6D7BD7}">
      <dgm:prSet/>
      <dgm:spPr/>
      <dgm:t>
        <a:bodyPr/>
        <a:lstStyle/>
        <a:p>
          <a:pPr rtl="0"/>
          <a:r>
            <a:rPr lang="ru-RU" b="1" dirty="0" smtClean="0"/>
            <a:t>Укрепление материально-технической базы учреждения</a:t>
          </a:r>
          <a:endParaRPr lang="ru-RU" dirty="0"/>
        </a:p>
      </dgm:t>
    </dgm:pt>
    <dgm:pt modelId="{F4212ED5-7397-4970-BB38-5DA7B258232B}" type="parTrans" cxnId="{374BCD73-84B2-44ED-AAFB-2F785A733AB7}">
      <dgm:prSet/>
      <dgm:spPr/>
      <dgm:t>
        <a:bodyPr/>
        <a:lstStyle/>
        <a:p>
          <a:endParaRPr lang="ru-RU"/>
        </a:p>
      </dgm:t>
    </dgm:pt>
    <dgm:pt modelId="{31E28CC9-2C56-4676-9D60-E5F8C4C49366}" type="sibTrans" cxnId="{374BCD73-84B2-44ED-AAFB-2F785A733AB7}">
      <dgm:prSet/>
      <dgm:spPr/>
      <dgm:t>
        <a:bodyPr/>
        <a:lstStyle/>
        <a:p>
          <a:endParaRPr lang="ru-RU"/>
        </a:p>
      </dgm:t>
    </dgm:pt>
    <dgm:pt modelId="{25FEB89F-DC49-458C-A905-6566D81FD166}">
      <dgm:prSet/>
      <dgm:spPr/>
      <dgm:t>
        <a:bodyPr/>
        <a:lstStyle/>
        <a:p>
          <a:pPr rtl="0"/>
          <a:r>
            <a:rPr lang="ru-RU" b="1" dirty="0" smtClean="0"/>
            <a:t>Проведение мероприятий на уровне поселений и района</a:t>
          </a:r>
          <a:endParaRPr lang="ru-RU" dirty="0"/>
        </a:p>
      </dgm:t>
    </dgm:pt>
    <dgm:pt modelId="{F26FC12B-0CBE-4209-8B29-9ADFBC8E597C}" type="parTrans" cxnId="{D58F7BC7-FE97-4F8A-A7BD-30294B698B6B}">
      <dgm:prSet/>
      <dgm:spPr/>
      <dgm:t>
        <a:bodyPr/>
        <a:lstStyle/>
        <a:p>
          <a:endParaRPr lang="ru-RU"/>
        </a:p>
      </dgm:t>
    </dgm:pt>
    <dgm:pt modelId="{8AA726A5-A4FF-45A6-874F-7EC56027308C}" type="sibTrans" cxnId="{D58F7BC7-FE97-4F8A-A7BD-30294B698B6B}">
      <dgm:prSet/>
      <dgm:spPr/>
      <dgm:t>
        <a:bodyPr/>
        <a:lstStyle/>
        <a:p>
          <a:endParaRPr lang="ru-RU"/>
        </a:p>
      </dgm:t>
    </dgm:pt>
    <dgm:pt modelId="{03219EE5-3D4E-4F37-AA69-29808C98D559}">
      <dgm:prSet/>
      <dgm:spPr/>
      <dgm:t>
        <a:bodyPr/>
        <a:lstStyle/>
        <a:p>
          <a:pPr rtl="0"/>
          <a:r>
            <a:rPr lang="ru-RU" b="1" dirty="0" smtClean="0"/>
            <a:t>Участие спортсменов на республиканском, межрегиональном и всероссийском  уровнях</a:t>
          </a:r>
          <a:endParaRPr lang="ru-RU" dirty="0"/>
        </a:p>
      </dgm:t>
    </dgm:pt>
    <dgm:pt modelId="{0170818E-CBCC-4DEF-8162-F0C1C8BDA30A}" type="parTrans" cxnId="{97F1B453-7486-487E-8E53-23699EDACD45}">
      <dgm:prSet/>
      <dgm:spPr/>
      <dgm:t>
        <a:bodyPr/>
        <a:lstStyle/>
        <a:p>
          <a:endParaRPr lang="ru-RU"/>
        </a:p>
      </dgm:t>
    </dgm:pt>
    <dgm:pt modelId="{7C874DA7-469E-402B-970C-8DC3CB2FDC12}" type="sibTrans" cxnId="{97F1B453-7486-487E-8E53-23699EDACD45}">
      <dgm:prSet/>
      <dgm:spPr/>
      <dgm:t>
        <a:bodyPr/>
        <a:lstStyle/>
        <a:p>
          <a:endParaRPr lang="ru-RU"/>
        </a:p>
      </dgm:t>
    </dgm:pt>
    <dgm:pt modelId="{702EED50-85ED-4D86-BFBF-A03D472C63A6}" type="pres">
      <dgm:prSet presAssocID="{5F3341B1-5FEF-471B-AE9E-FF99578D3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56FC6-EF8D-4BCF-9449-4041BB65CB71}" type="pres">
      <dgm:prSet presAssocID="{88FC8801-A73C-4841-AD52-96C2B281D3A8}" presName="linNode" presStyleCnt="0"/>
      <dgm:spPr/>
    </dgm:pt>
    <dgm:pt modelId="{24533631-6905-429C-B001-45905CAA99F8}" type="pres">
      <dgm:prSet presAssocID="{88FC8801-A73C-4841-AD52-96C2B281D3A8}" presName="parentText" presStyleLbl="node1" presStyleIdx="0" presStyleCnt="1" custScaleY="54199" custLinFactNeighborX="1263" custLinFactNeighborY="193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3DF9F-66C1-4A90-B539-FE6BFFCC8D34}" type="pres">
      <dgm:prSet presAssocID="{88FC8801-A73C-4841-AD52-96C2B281D3A8}" presName="descendantText" presStyleLbl="alignAccFollowNode1" presStyleIdx="0" presStyleCnt="1" custScaleY="125000" custLinFactNeighborX="5626" custLinFactNeighborY="18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BCD73-84B2-44ED-AAFB-2F785A733AB7}" srcId="{88FC8801-A73C-4841-AD52-96C2B281D3A8}" destId="{E703680D-C61C-48E0-BEA9-510E3C6D7BD7}" srcOrd="2" destOrd="0" parTransId="{F4212ED5-7397-4970-BB38-5DA7B258232B}" sibTransId="{31E28CC9-2C56-4676-9D60-E5F8C4C49366}"/>
    <dgm:cxn modelId="{9C83A14A-C25E-4E2E-BE20-5B4EC5BDEE34}" type="presOf" srcId="{116D7643-76FD-4421-A9C9-6ECBA59FD8E5}" destId="{2383DF9F-66C1-4A90-B539-FE6BFFCC8D34}" srcOrd="0" destOrd="1" presId="urn:microsoft.com/office/officeart/2005/8/layout/vList5"/>
    <dgm:cxn modelId="{768B130C-AF21-4EFE-BAFF-E75821E2A036}" type="presOf" srcId="{B96A488C-EEF6-40AA-9F81-F46724976147}" destId="{2383DF9F-66C1-4A90-B539-FE6BFFCC8D34}" srcOrd="0" destOrd="0" presId="urn:microsoft.com/office/officeart/2005/8/layout/vList5"/>
    <dgm:cxn modelId="{54D58BFE-766C-4D1A-9216-44ACA7CA5F43}" type="presOf" srcId="{5F3341B1-5FEF-471B-AE9E-FF99578D3B6D}" destId="{702EED50-85ED-4D86-BFBF-A03D472C63A6}" srcOrd="0" destOrd="0" presId="urn:microsoft.com/office/officeart/2005/8/layout/vList5"/>
    <dgm:cxn modelId="{482997D9-AE9C-4C2B-8778-366B6E0544B3}" srcId="{88FC8801-A73C-4841-AD52-96C2B281D3A8}" destId="{B96A488C-EEF6-40AA-9F81-F46724976147}" srcOrd="0" destOrd="0" parTransId="{AA84C503-5E4F-4808-AC80-29042691DC2D}" sibTransId="{165F28BF-F97E-45A9-8778-3D4D60E1CDC5}"/>
    <dgm:cxn modelId="{CD742360-0942-4CA5-BDBB-FCED3E73D372}" type="presOf" srcId="{88FC8801-A73C-4841-AD52-96C2B281D3A8}" destId="{24533631-6905-429C-B001-45905CAA99F8}" srcOrd="0" destOrd="0" presId="urn:microsoft.com/office/officeart/2005/8/layout/vList5"/>
    <dgm:cxn modelId="{BB84861D-BA30-4196-A765-37C0D1E4E777}" type="presOf" srcId="{E703680D-C61C-48E0-BEA9-510E3C6D7BD7}" destId="{2383DF9F-66C1-4A90-B539-FE6BFFCC8D34}" srcOrd="0" destOrd="2" presId="urn:microsoft.com/office/officeart/2005/8/layout/vList5"/>
    <dgm:cxn modelId="{97F1B453-7486-487E-8E53-23699EDACD45}" srcId="{88FC8801-A73C-4841-AD52-96C2B281D3A8}" destId="{03219EE5-3D4E-4F37-AA69-29808C98D559}" srcOrd="4" destOrd="0" parTransId="{0170818E-CBCC-4DEF-8162-F0C1C8BDA30A}" sibTransId="{7C874DA7-469E-402B-970C-8DC3CB2FDC12}"/>
    <dgm:cxn modelId="{1BCFF848-7836-49F1-8755-8C1C3B606214}" srcId="{5F3341B1-5FEF-471B-AE9E-FF99578D3B6D}" destId="{88FC8801-A73C-4841-AD52-96C2B281D3A8}" srcOrd="0" destOrd="0" parTransId="{662A5BD6-C4AB-4A75-B011-BFD420599627}" sibTransId="{00E6F784-03C9-44D8-AB11-C37E7A516D5E}"/>
    <dgm:cxn modelId="{D58F7BC7-FE97-4F8A-A7BD-30294B698B6B}" srcId="{88FC8801-A73C-4841-AD52-96C2B281D3A8}" destId="{25FEB89F-DC49-458C-A905-6566D81FD166}" srcOrd="3" destOrd="0" parTransId="{F26FC12B-0CBE-4209-8B29-9ADFBC8E597C}" sibTransId="{8AA726A5-A4FF-45A6-874F-7EC56027308C}"/>
    <dgm:cxn modelId="{82486BA2-3A27-4406-8854-8BBBBCF5EE51}" type="presOf" srcId="{25FEB89F-DC49-458C-A905-6566D81FD166}" destId="{2383DF9F-66C1-4A90-B539-FE6BFFCC8D34}" srcOrd="0" destOrd="3" presId="urn:microsoft.com/office/officeart/2005/8/layout/vList5"/>
    <dgm:cxn modelId="{69B3A6FF-702A-45C6-A1A4-C8E7309D0DE0}" srcId="{88FC8801-A73C-4841-AD52-96C2B281D3A8}" destId="{116D7643-76FD-4421-A9C9-6ECBA59FD8E5}" srcOrd="1" destOrd="0" parTransId="{60D5014C-2AA9-4ECE-A653-9D24EDF62D29}" sibTransId="{8483051B-7BD6-4290-A336-A18BF8A44FCD}"/>
    <dgm:cxn modelId="{AE582E3A-8F7A-4476-B72E-3FA4AA503631}" type="presOf" srcId="{03219EE5-3D4E-4F37-AA69-29808C98D559}" destId="{2383DF9F-66C1-4A90-B539-FE6BFFCC8D34}" srcOrd="0" destOrd="4" presId="urn:microsoft.com/office/officeart/2005/8/layout/vList5"/>
    <dgm:cxn modelId="{95D23C9F-0846-4E71-9756-31230A891BB7}" type="presParOf" srcId="{702EED50-85ED-4D86-BFBF-A03D472C63A6}" destId="{E4056FC6-EF8D-4BCF-9449-4041BB65CB71}" srcOrd="0" destOrd="0" presId="urn:microsoft.com/office/officeart/2005/8/layout/vList5"/>
    <dgm:cxn modelId="{D87B6264-C0E1-432C-B365-1F156DCA92F3}" type="presParOf" srcId="{E4056FC6-EF8D-4BCF-9449-4041BB65CB71}" destId="{24533631-6905-429C-B001-45905CAA99F8}" srcOrd="0" destOrd="0" presId="urn:microsoft.com/office/officeart/2005/8/layout/vList5"/>
    <dgm:cxn modelId="{ED118CD4-168B-4A45-AA1B-56E19E39E268}" type="presParOf" srcId="{E4056FC6-EF8D-4BCF-9449-4041BB65CB71}" destId="{2383DF9F-66C1-4A90-B539-FE6BFFCC8D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района с учетом приоритетов экономической политики по стимулированию развития новых производств и инвестиционной деятельности, создания новых рабочих мест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255882">
          <a:off x="778783" y="4065368"/>
          <a:ext cx="1006962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42424">
          <a:off x="1307357" y="4414110"/>
          <a:ext cx="297217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44017" y="4464497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011" y="4483491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200000">
          <a:off x="3699226" y="3678232"/>
          <a:ext cx="11542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397143" y="3816422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6023" y="3855302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6038798">
          <a:off x="3752422" y="2597208"/>
          <a:ext cx="100096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397143" y="3024335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4431" y="3041623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7147">
          <a:off x="6238800" y="907001"/>
          <a:ext cx="170192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241">
          <a:off x="5904409" y="2954147"/>
          <a:ext cx="2359065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39800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органом местного самоуправления закрепленных за ним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812838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Акцизы по подакцизным товарам (продукции), производимым на территории РФ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Земельный налог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253891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Доходы от сдачи в аренду имущества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Доходы от продажи земельных участков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187999" y="2253891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232237"/>
          <a:ext cx="2646845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Дотации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Субсидии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Субвенции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6120680" y="2232237"/>
        <a:ext cx="2646845" cy="2917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DF9F-66C1-4A90-B539-FE6BFFCC8D34}">
      <dsp:nvSpPr>
        <dsp:cNvPr id="0" name=""/>
        <dsp:cNvSpPr/>
      </dsp:nvSpPr>
      <dsp:spPr>
        <a:xfrm rot="5400000">
          <a:off x="3538105" y="-349707"/>
          <a:ext cx="4968850" cy="5668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smtClean="0"/>
            <a:t>Предоставление муниципальных услуг в отрасли «Физическая культура и спорт»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Содержание и организация деятельности учреждения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Укрепление материально-технической базы учреждения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Проведение мероприятий на уровне поселений и района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Участие спортсменов на республиканском, межрегиональном и всероссийском  уровнях</a:t>
          </a:r>
          <a:endParaRPr lang="ru-RU" sz="2200" kern="1200" dirty="0"/>
        </a:p>
      </dsp:txBody>
      <dsp:txXfrm rot="-5400000">
        <a:off x="3188399" y="242558"/>
        <a:ext cx="5425705" cy="4483732"/>
      </dsp:txXfrm>
    </dsp:sp>
    <dsp:sp modelId="{24533631-6905-429C-B001-45905CAA99F8}">
      <dsp:nvSpPr>
        <dsp:cNvPr id="0" name=""/>
        <dsp:cNvSpPr/>
      </dsp:nvSpPr>
      <dsp:spPr>
        <a:xfrm>
          <a:off x="71590" y="2101599"/>
          <a:ext cx="3188398" cy="26930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</a:endParaRPr>
        </a:p>
      </dsp:txBody>
      <dsp:txXfrm>
        <a:off x="203055" y="2233064"/>
        <a:ext cx="2925468" cy="243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800" dirty="0" smtClean="0">
                <a:solidFill>
                  <a:srgbClr val="0070C0"/>
                </a:solidFill>
              </a:rPr>
              <a:t>ГОРОДСКОГО ПОСЕЛЕНИЯ «ЕМВА»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муниципального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«Княжпогостский»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30603624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12812"/>
              </p:ext>
            </p:extLst>
          </p:nvPr>
        </p:nvGraphicFramePr>
        <p:xfrm>
          <a:off x="1259632" y="1988840"/>
          <a:ext cx="6782444" cy="3888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0718"/>
                <a:gridCol w="1380504"/>
                <a:gridCol w="1695611"/>
                <a:gridCol w="1695611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51 576,14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46 758,00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45 135,07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 </a:t>
                      </a:r>
                    </a:p>
                    <a:p>
                      <a:r>
                        <a:rPr lang="ru-RU" sz="1200" dirty="0" smtClean="0"/>
                        <a:t>в том числе</a:t>
                      </a:r>
                      <a:r>
                        <a:rPr lang="ru-RU" sz="1200" baseline="0" dirty="0" smtClean="0"/>
                        <a:t> на 1 жителя (13 303 на 01.01.2016 г)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54 882,95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4,13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49 152,47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3,69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48 164,47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3,62</a:t>
                      </a:r>
                      <a:endParaRPr lang="ru-RU" sz="12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-3 306,81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-2 394,47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- 3,029,40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7164048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04867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городского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Емва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 бюджет муниципального городского поселения «</a:t>
            </a:r>
            <a:r>
              <a:rPr kumimoji="0" lang="ru-RU" sz="24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Емва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принят на основе муниципальных программ (более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80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sz="1500" b="1" dirty="0" err="1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500" b="1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42" name="Таблица 348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29956"/>
              </p:ext>
            </p:extLst>
          </p:nvPr>
        </p:nvGraphicFramePr>
        <p:xfrm>
          <a:off x="539750" y="1916833"/>
          <a:ext cx="7849368" cy="4248472"/>
        </p:xfrm>
        <a:graphic>
          <a:graphicData uri="http://schemas.openxmlformats.org/drawingml/2006/table">
            <a:tbl>
              <a:tblPr/>
              <a:tblGrid>
                <a:gridCol w="3131010"/>
                <a:gridCol w="1572786"/>
                <a:gridCol w="1572786"/>
                <a:gridCol w="1572786"/>
              </a:tblGrid>
              <a:tr h="766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2016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57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Муниципальная программа "Развитие жилищно-коммунального хозяйства и благоустройства городского поселения "</a:t>
                      </a:r>
                      <a:r>
                        <a:rPr lang="ru-RU" sz="1500" b="0" i="0" u="none" strike="noStrike" dirty="0" err="1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22 421,98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16 599,50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16 599,50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57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физической культуры и спорта"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24 000,00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23 000,00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21 000,00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66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 </a:t>
                      </a:r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46 421,98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39 599,50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37 599,50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городского поселения «</a:t>
            </a:r>
            <a:r>
              <a:rPr lang="ru-RU" sz="1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мва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32975"/>
              </p:ext>
            </p:extLst>
          </p:nvPr>
        </p:nvGraphicFramePr>
        <p:xfrm>
          <a:off x="251520" y="1484784"/>
          <a:ext cx="8712968" cy="3901621"/>
        </p:xfrm>
        <a:graphic>
          <a:graphicData uri="http://schemas.openxmlformats.org/drawingml/2006/table">
            <a:tbl>
              <a:tblPr/>
              <a:tblGrid>
                <a:gridCol w="5616624"/>
                <a:gridCol w="1008112"/>
                <a:gridCol w="1048690"/>
                <a:gridCol w="1039542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 год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8 087,89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8 069,89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8 069,89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9 763,78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6 315,70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6 315,70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434,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5 671,20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5 487,80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5 487,80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F0D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F8D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54 882,95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49 152,47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48 164,47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78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городском поселении «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функционирует отрасль 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 в данной отрасли                       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осуществляет:</a:t>
            </a:r>
          </a:p>
          <a:p>
            <a:pPr algn="ctr"/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Физкультурно-спортивный комплекс г. 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включает в себя 4 объекта: </a:t>
            </a: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спорта, Лыжная база, Спортивный комплекс</a:t>
            </a: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центр единоборств «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Кёкусинкай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Годовое посещение 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населением</a:t>
            </a:r>
          </a:p>
          <a:p>
            <a:pPr algn="l"/>
            <a:r>
              <a:rPr lang="ru-RU" sz="1800" b="1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пределах  73 000 человек</a:t>
            </a:r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20131203-bassein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34" y="4365104"/>
            <a:ext cx="3042491" cy="2027759"/>
          </a:xfrm>
          <a:prstGeom prst="rect">
            <a:avLst/>
          </a:prstGeom>
          <a:noFill/>
        </p:spPr>
      </p:pic>
      <p:pic>
        <p:nvPicPr>
          <p:cNvPr id="38914" name="Picture 2" descr="http://f.bnkomi.ru/content/news/images/32157/KIR_8130_preview_610_prev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365104"/>
            <a:ext cx="2722319" cy="20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80606" cy="23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592288" cy="20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4439599"/>
              </p:ext>
            </p:extLst>
          </p:nvPr>
        </p:nvGraphicFramePr>
        <p:xfrm>
          <a:off x="107950" y="1628800"/>
          <a:ext cx="8856663" cy="49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17581" y="1124744"/>
            <a:ext cx="7175351" cy="288031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отрасли «Физическая культура и спорт»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городского поселения «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"Бюджет для граждан". 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социальную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жилищно-коммунальное хозяйство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отрасли? 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Ключевые параметры бюджета 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2017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"Бюджет для граждан" будет интересен для каждого жителя 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024824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городского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(городского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19438" y="360902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45076" y="4489527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45076" y="537321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  <a:r>
              <a:rPr lang="ru-RU" sz="2200" b="1" dirty="0" smtClean="0">
                <a:solidFill>
                  <a:srgbClr val="B31D48"/>
                </a:solidFill>
              </a:rPr>
              <a:t>поселения</a:t>
            </a:r>
          </a:p>
          <a:p>
            <a:pPr algn="l" fontAlgn="auto">
              <a:buClr>
                <a:srgbClr val="1A12C2"/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  <a:endParaRPr lang="ru-RU" sz="2200" b="1" dirty="0" smtClean="0">
              <a:solidFill>
                <a:srgbClr val="B31D48"/>
              </a:solidFill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2671</TotalTime>
  <Words>956</Words>
  <Application>Microsoft Office PowerPoint</Application>
  <PresentationFormat>Экран (4:3)</PresentationFormat>
  <Paragraphs>263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БЮДЖЕТ ДЛЯ ГРАЖДАН ГОРОДСКОГО ПОСЕЛЕНИЯ «ЕМВА»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 БЮДЖЕТ ДЛЯ ГРАЖДАН</vt:lpstr>
      <vt:lpstr>БЮДЖЕТ ДЛЯ ГРАЖДАН </vt:lpstr>
      <vt:lpstr>БЮДЖЕТ ДЛЯ ГРАЖДАН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Podryadchikova</cp:lastModifiedBy>
  <cp:revision>214</cp:revision>
  <dcterms:created xsi:type="dcterms:W3CDTF">2014-01-31T09:07:24Z</dcterms:created>
  <dcterms:modified xsi:type="dcterms:W3CDTF">2016-11-16T12:00:33Z</dcterms:modified>
</cp:coreProperties>
</file>