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58" r:id="rId4"/>
    <p:sldId id="260" r:id="rId5"/>
    <p:sldId id="261" r:id="rId6"/>
    <p:sldId id="273" r:id="rId7"/>
    <p:sldId id="262" r:id="rId8"/>
    <p:sldId id="263" r:id="rId9"/>
    <p:sldId id="264" r:id="rId10"/>
    <p:sldId id="267" r:id="rId11"/>
    <p:sldId id="268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6699"/>
    <a:srgbClr val="FF3399"/>
    <a:srgbClr val="FF505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3" autoAdjust="0"/>
    <p:restoredTop sz="94660"/>
  </p:normalViewPr>
  <p:slideViewPr>
    <p:cSldViewPr>
      <p:cViewPr>
        <p:scale>
          <a:sx n="118" d="100"/>
          <a:sy n="11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Documents\!!!%20&#1055;&#1086;&#1095;&#1090;&#1072;%20&#1074;&#1085;&#1091;&#1090;&#1088;&#1080;%20&#1060;&#1059;%20!!!\2016\&#1073;&#1102;&#1076;&#1078;&#1077;&#1090;%20&#1076;&#1083;&#1103;%20&#1075;&#1088;&#1072;&#1078;&#1072;&#1085;\&#1075;&#1086;&#1076;%20&#1086;&#1090;&#1095;&#1077;&#1090;\&#1076;&#1086;&#1093;%20&#1080;%20&#1088;&#1072;&#1089;&#1093;&#1086;&#1076;&#1099;%20&#1076;&#1080;&#1072;&#1075;&#1088;&#1072;&#1084;&#1084;&#1072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6BB1C9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3.0555330808654111E-2"/>
                  <c:y val="0.49667440579164673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РАСХОД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932792491655514E-2"/>
                  <c:y val="0.29152316409287859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ДОХОД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Лист1!$B$2:$B$3</c:f>
              <c:numCache>
                <c:formatCode>General</c:formatCode>
                <c:ptCount val="2"/>
                <c:pt idx="0">
                  <c:v>753149.8</c:v>
                </c:pt>
                <c:pt idx="1">
                  <c:v>725383.3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7066624"/>
        <c:axId val="37068160"/>
        <c:axId val="67262208"/>
      </c:bar3DChart>
      <c:catAx>
        <c:axId val="37066624"/>
        <c:scaling>
          <c:orientation val="minMax"/>
        </c:scaling>
        <c:delete val="1"/>
        <c:axPos val="b"/>
        <c:majorTickMark val="out"/>
        <c:minorTickMark val="none"/>
        <c:tickLblPos val="nextTo"/>
        <c:crossAx val="37068160"/>
        <c:crosses val="autoZero"/>
        <c:auto val="1"/>
        <c:lblAlgn val="ctr"/>
        <c:lblOffset val="100"/>
        <c:noMultiLvlLbl val="0"/>
      </c:catAx>
      <c:valAx>
        <c:axId val="370681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7066624"/>
        <c:crosses val="autoZero"/>
        <c:crossBetween val="between"/>
      </c:valAx>
      <c:serAx>
        <c:axId val="67262208"/>
        <c:scaling>
          <c:orientation val="minMax"/>
        </c:scaling>
        <c:delete val="1"/>
        <c:axPos val="b"/>
        <c:majorTickMark val="out"/>
        <c:minorTickMark val="none"/>
        <c:tickLblPos val="nextTo"/>
        <c:crossAx val="37068160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rgbClr val="6BB1C9">
                <a:lumMod val="60000"/>
                <a:lumOff val="40000"/>
              </a:srgbClr>
            </a:solidFill>
          </c:spPr>
          <c:invertIfNegative val="0"/>
          <c:dLbls>
            <c:dLbl>
              <c:idx val="0"/>
              <c:layout>
                <c:manualLayout>
                  <c:x val="-0.17222222222222222"/>
                  <c:y val="0.16199376947040506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Доходы (план)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>
                <c:manualLayout>
                  <c:x val="0.18734429496761335"/>
                  <c:y val="0.55438596491228065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Расходы (план)</a:t>
                    </a:r>
                  </a:p>
                  <a:p>
                    <a:endParaRPr lang="ru-RU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1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Лист2!$B$2:$C$2</c:f>
              <c:numCache>
                <c:formatCode>_(* #,##0.00_);_(* \(#,##0.00\);_(* "-"??_);_(@_)</c:formatCode>
                <c:ptCount val="2"/>
                <c:pt idx="0">
                  <c:v>663002.9</c:v>
                </c:pt>
                <c:pt idx="1">
                  <c:v>841056.1</c:v>
                </c:pt>
              </c:numCache>
            </c:numRef>
          </c:val>
        </c:ser>
        <c:ser>
          <c:idx val="1"/>
          <c:order val="1"/>
          <c:spPr>
            <a:solidFill>
              <a:srgbClr val="FF6699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7C8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7C80"/>
              </a:solidFill>
            </c:spPr>
          </c:dPt>
          <c:dLbls>
            <c:dLbl>
              <c:idx val="0"/>
              <c:layout>
                <c:manualLayout>
                  <c:x val="8.3333333333333332E-3"/>
                  <c:y val="-0.11214953271028037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Доходы (факт)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>
                <c:manualLayout>
                  <c:x val="0.18680868927258532"/>
                  <c:y val="0.35858350600911726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Расходы (факт)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1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Лист2!$B$3:$C$3</c:f>
              <c:numCache>
                <c:formatCode>_(* #,##0.00_);_(* \(#,##0.00\);_(* "-"??_);_(@_)</c:formatCode>
                <c:ptCount val="2"/>
                <c:pt idx="0">
                  <c:v>651116.4</c:v>
                </c:pt>
                <c:pt idx="1">
                  <c:v>725383.3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7338624"/>
        <c:axId val="67340160"/>
        <c:axId val="36799808"/>
      </c:bar3DChart>
      <c:catAx>
        <c:axId val="67338624"/>
        <c:scaling>
          <c:orientation val="minMax"/>
        </c:scaling>
        <c:delete val="1"/>
        <c:axPos val="b"/>
        <c:majorTickMark val="out"/>
        <c:minorTickMark val="none"/>
        <c:tickLblPos val="nextTo"/>
        <c:crossAx val="67340160"/>
        <c:crosses val="autoZero"/>
        <c:auto val="1"/>
        <c:lblAlgn val="ctr"/>
        <c:lblOffset val="100"/>
        <c:noMultiLvlLbl val="0"/>
      </c:catAx>
      <c:valAx>
        <c:axId val="67340160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extTo"/>
        <c:crossAx val="67338624"/>
        <c:crosses val="autoZero"/>
        <c:crossBetween val="between"/>
      </c:valAx>
      <c:serAx>
        <c:axId val="36799808"/>
        <c:scaling>
          <c:orientation val="minMax"/>
        </c:scaling>
        <c:delete val="1"/>
        <c:axPos val="b"/>
        <c:majorTickMark val="out"/>
        <c:minorTickMark val="none"/>
        <c:tickLblPos val="nextTo"/>
        <c:crossAx val="67340160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Налоговые поступления</c:v>
                </c:pt>
                <c:pt idx="1">
                  <c:v>Неналоговые поступления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3"/>
                <c:pt idx="0">
                  <c:v>0.03</c:v>
                </c:pt>
                <c:pt idx="1">
                  <c:v>0.01</c:v>
                </c:pt>
                <c:pt idx="2">
                  <c:v>0.96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943B5C-5FC6-4AC7-8904-2A8C7B8C317F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A55A208-12F5-4386-80EB-94E615947318}">
      <dgm:prSet phldrT="[Текст]"/>
      <dgm:spPr/>
      <dgm:t>
        <a:bodyPr/>
        <a:lstStyle/>
        <a:p>
          <a:r>
            <a:rPr lang="ru-RU" dirty="0" smtClean="0"/>
            <a:t>Непрограммные мероприятия –</a:t>
          </a:r>
        </a:p>
        <a:p>
          <a:r>
            <a:rPr lang="ru-RU" dirty="0" smtClean="0"/>
            <a:t>1 924,65 </a:t>
          </a:r>
          <a:r>
            <a:rPr lang="ru-RU" dirty="0" err="1" smtClean="0"/>
            <a:t>тыс.руб</a:t>
          </a:r>
          <a:endParaRPr lang="ru-RU" dirty="0" smtClean="0"/>
        </a:p>
        <a:p>
          <a:r>
            <a:rPr lang="ru-RU" dirty="0" smtClean="0"/>
            <a:t>2 муниципальные программы-</a:t>
          </a:r>
        </a:p>
        <a:p>
          <a:r>
            <a:rPr lang="ru-RU" dirty="0" smtClean="0"/>
            <a:t>459,79 </a:t>
          </a:r>
          <a:r>
            <a:rPr lang="ru-RU" dirty="0" err="1" smtClean="0"/>
            <a:t>тыс.руб</a:t>
          </a:r>
          <a:endParaRPr lang="ru-RU" dirty="0"/>
        </a:p>
      </dgm:t>
    </dgm:pt>
    <dgm:pt modelId="{EFE51747-32B0-4588-A274-10A1556A6493}" type="parTrans" cxnId="{A39402FA-81D0-4536-B1FC-851674837117}">
      <dgm:prSet/>
      <dgm:spPr/>
      <dgm:t>
        <a:bodyPr/>
        <a:lstStyle/>
        <a:p>
          <a:endParaRPr lang="ru-RU"/>
        </a:p>
      </dgm:t>
    </dgm:pt>
    <dgm:pt modelId="{F347CEDB-EC01-4BFB-9F33-840676181E92}" type="sibTrans" cxnId="{A39402FA-81D0-4536-B1FC-851674837117}">
      <dgm:prSet/>
      <dgm:spPr/>
      <dgm:t>
        <a:bodyPr/>
        <a:lstStyle/>
        <a:p>
          <a:endParaRPr lang="ru-RU"/>
        </a:p>
      </dgm:t>
    </dgm:pt>
    <dgm:pt modelId="{2F4B5711-524B-4219-A122-C23017E27E4F}">
      <dgm:prSet/>
      <dgm:spPr/>
      <dgm:t>
        <a:bodyPr/>
        <a:lstStyle/>
        <a:p>
          <a:r>
            <a:rPr lang="ru-RU" dirty="0" smtClean="0"/>
            <a:t>«Безопасность жизнедеятельности населения» -</a:t>
          </a:r>
        </a:p>
        <a:p>
          <a:r>
            <a:rPr lang="ru-RU" dirty="0" smtClean="0"/>
            <a:t>28,97 </a:t>
          </a:r>
          <a:r>
            <a:rPr lang="ru-RU" dirty="0" err="1" smtClean="0"/>
            <a:t>тыс.руб</a:t>
          </a:r>
          <a:r>
            <a:rPr lang="ru-RU" dirty="0" smtClean="0"/>
            <a:t>.</a:t>
          </a:r>
          <a:endParaRPr lang="ru-RU" dirty="0"/>
        </a:p>
      </dgm:t>
    </dgm:pt>
    <dgm:pt modelId="{3C43234B-0A58-4965-B46F-3F195F39CFC2}" type="parTrans" cxnId="{9C8C9FDB-68AF-4E72-94E6-AE0E9A9C2587}">
      <dgm:prSet/>
      <dgm:spPr/>
      <dgm:t>
        <a:bodyPr/>
        <a:lstStyle/>
        <a:p>
          <a:endParaRPr lang="ru-RU"/>
        </a:p>
      </dgm:t>
    </dgm:pt>
    <dgm:pt modelId="{4EFA6033-001B-4A3A-9C82-4933A9D1E7FE}" type="sibTrans" cxnId="{9C8C9FDB-68AF-4E72-94E6-AE0E9A9C2587}">
      <dgm:prSet/>
      <dgm:spPr/>
      <dgm:t>
        <a:bodyPr/>
        <a:lstStyle/>
        <a:p>
          <a:endParaRPr lang="ru-RU"/>
        </a:p>
      </dgm:t>
    </dgm:pt>
    <dgm:pt modelId="{6F294C8A-E35F-4BAD-83C6-F8BF5852AD1E}">
      <dgm:prSet/>
      <dgm:spPr/>
      <dgm:t>
        <a:bodyPr/>
        <a:lstStyle/>
        <a:p>
          <a:r>
            <a:rPr lang="ru-RU" dirty="0" smtClean="0"/>
            <a:t>Развитие коммунального хозяйства и повышение степени благоустройства – 430,82 </a:t>
          </a:r>
          <a:r>
            <a:rPr lang="ru-RU" dirty="0" err="1" smtClean="0"/>
            <a:t>тыс.руб</a:t>
          </a:r>
          <a:r>
            <a:rPr lang="ru-RU" dirty="0" smtClean="0"/>
            <a:t>.</a:t>
          </a:r>
          <a:endParaRPr lang="ru-RU" dirty="0"/>
        </a:p>
      </dgm:t>
    </dgm:pt>
    <dgm:pt modelId="{C6C19835-D7EF-4029-B6BC-FE5D55060045}" type="parTrans" cxnId="{F822B7A5-D11A-4B9E-8B4F-822E39186630}">
      <dgm:prSet/>
      <dgm:spPr/>
      <dgm:t>
        <a:bodyPr/>
        <a:lstStyle/>
        <a:p>
          <a:endParaRPr lang="ru-RU"/>
        </a:p>
      </dgm:t>
    </dgm:pt>
    <dgm:pt modelId="{8E7F901E-5E09-41BA-A347-DC9826670876}" type="sibTrans" cxnId="{F822B7A5-D11A-4B9E-8B4F-822E39186630}">
      <dgm:prSet/>
      <dgm:spPr/>
      <dgm:t>
        <a:bodyPr/>
        <a:lstStyle/>
        <a:p>
          <a:endParaRPr lang="ru-RU"/>
        </a:p>
      </dgm:t>
    </dgm:pt>
    <dgm:pt modelId="{D1EF46A3-D8AF-4121-B1BC-6C42AC115C30}" type="pres">
      <dgm:prSet presAssocID="{7F943B5C-5FC6-4AC7-8904-2A8C7B8C317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2CCC0B-D284-4264-83B0-FC90F2F5C468}" type="pres">
      <dgm:prSet presAssocID="{7F943B5C-5FC6-4AC7-8904-2A8C7B8C317F}" presName="radial" presStyleCnt="0">
        <dgm:presLayoutVars>
          <dgm:animLvl val="ctr"/>
        </dgm:presLayoutVars>
      </dgm:prSet>
      <dgm:spPr/>
    </dgm:pt>
    <dgm:pt modelId="{7A06D398-3E3C-42EB-94A9-5696B8AA8B54}" type="pres">
      <dgm:prSet presAssocID="{3A55A208-12F5-4386-80EB-94E615947318}" presName="centerShape" presStyleLbl="vennNode1" presStyleIdx="0" presStyleCnt="3" custScaleX="80814" custScaleY="64556"/>
      <dgm:spPr/>
      <dgm:t>
        <a:bodyPr/>
        <a:lstStyle/>
        <a:p>
          <a:endParaRPr lang="ru-RU"/>
        </a:p>
      </dgm:t>
    </dgm:pt>
    <dgm:pt modelId="{9405D618-7B77-4689-AFEA-9483375F7AC8}" type="pres">
      <dgm:prSet presAssocID="{2F4B5711-524B-4219-A122-C23017E27E4F}" presName="node" presStyleLbl="vennNode1" presStyleIdx="1" presStyleCnt="3" custRadScaleRad="83208" custRadScaleInc="2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41A99-AB8C-4A07-8FDA-0EF2AD590A15}" type="pres">
      <dgm:prSet presAssocID="{6F294C8A-E35F-4BAD-83C6-F8BF5852AD1E}" presName="node" presStyleLbl="vennNode1" presStyleIdx="2" presStyleCnt="3" custRadScaleRad="94551" custRadScaleInc="313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427B92-E1EE-48A9-BFD7-CF76A3181CE5}" type="presOf" srcId="{7F943B5C-5FC6-4AC7-8904-2A8C7B8C317F}" destId="{D1EF46A3-D8AF-4121-B1BC-6C42AC115C30}" srcOrd="0" destOrd="0" presId="urn:microsoft.com/office/officeart/2005/8/layout/radial3"/>
    <dgm:cxn modelId="{27965AF4-30EA-474F-96CE-7A2D170D9057}" type="presOf" srcId="{3A55A208-12F5-4386-80EB-94E615947318}" destId="{7A06D398-3E3C-42EB-94A9-5696B8AA8B54}" srcOrd="0" destOrd="0" presId="urn:microsoft.com/office/officeart/2005/8/layout/radial3"/>
    <dgm:cxn modelId="{A39402FA-81D0-4536-B1FC-851674837117}" srcId="{7F943B5C-5FC6-4AC7-8904-2A8C7B8C317F}" destId="{3A55A208-12F5-4386-80EB-94E615947318}" srcOrd="0" destOrd="0" parTransId="{EFE51747-32B0-4588-A274-10A1556A6493}" sibTransId="{F347CEDB-EC01-4BFB-9F33-840676181E92}"/>
    <dgm:cxn modelId="{9C8C9FDB-68AF-4E72-94E6-AE0E9A9C2587}" srcId="{3A55A208-12F5-4386-80EB-94E615947318}" destId="{2F4B5711-524B-4219-A122-C23017E27E4F}" srcOrd="0" destOrd="0" parTransId="{3C43234B-0A58-4965-B46F-3F195F39CFC2}" sibTransId="{4EFA6033-001B-4A3A-9C82-4933A9D1E7FE}"/>
    <dgm:cxn modelId="{F822B7A5-D11A-4B9E-8B4F-822E39186630}" srcId="{3A55A208-12F5-4386-80EB-94E615947318}" destId="{6F294C8A-E35F-4BAD-83C6-F8BF5852AD1E}" srcOrd="1" destOrd="0" parTransId="{C6C19835-D7EF-4029-B6BC-FE5D55060045}" sibTransId="{8E7F901E-5E09-41BA-A347-DC9826670876}"/>
    <dgm:cxn modelId="{C3783349-057D-4950-AEB8-DF7759E80250}" type="presOf" srcId="{2F4B5711-524B-4219-A122-C23017E27E4F}" destId="{9405D618-7B77-4689-AFEA-9483375F7AC8}" srcOrd="0" destOrd="0" presId="urn:microsoft.com/office/officeart/2005/8/layout/radial3"/>
    <dgm:cxn modelId="{CEE0B2F4-4DF8-432B-A2FF-F4D38C718E19}" type="presOf" srcId="{6F294C8A-E35F-4BAD-83C6-F8BF5852AD1E}" destId="{79441A99-AB8C-4A07-8FDA-0EF2AD590A15}" srcOrd="0" destOrd="0" presId="urn:microsoft.com/office/officeart/2005/8/layout/radial3"/>
    <dgm:cxn modelId="{30DC60D7-CF08-4A03-A16C-6D0A75001A3D}" type="presParOf" srcId="{D1EF46A3-D8AF-4121-B1BC-6C42AC115C30}" destId="{222CCC0B-D284-4264-83B0-FC90F2F5C468}" srcOrd="0" destOrd="0" presId="urn:microsoft.com/office/officeart/2005/8/layout/radial3"/>
    <dgm:cxn modelId="{3D9F0F62-2A5F-4D12-A91D-51E36A938E7C}" type="presParOf" srcId="{222CCC0B-D284-4264-83B0-FC90F2F5C468}" destId="{7A06D398-3E3C-42EB-94A9-5696B8AA8B54}" srcOrd="0" destOrd="0" presId="urn:microsoft.com/office/officeart/2005/8/layout/radial3"/>
    <dgm:cxn modelId="{C19FBC84-9FAD-4A96-99B8-35486C189293}" type="presParOf" srcId="{222CCC0B-D284-4264-83B0-FC90F2F5C468}" destId="{9405D618-7B77-4689-AFEA-9483375F7AC8}" srcOrd="1" destOrd="0" presId="urn:microsoft.com/office/officeart/2005/8/layout/radial3"/>
    <dgm:cxn modelId="{42951AAD-B090-47AB-99B6-2662A7757429}" type="presParOf" srcId="{222CCC0B-D284-4264-83B0-FC90F2F5C468}" destId="{79441A99-AB8C-4A07-8FDA-0EF2AD590A15}" srcOrd="2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7418EE-3913-49E0-8932-679F7116F545}" type="doc">
      <dgm:prSet loTypeId="urn:microsoft.com/office/officeart/2005/8/layout/vList3" loCatId="list" qsTypeId="urn:microsoft.com/office/officeart/2005/8/quickstyle/3d2" qsCatId="3D" csTypeId="urn:microsoft.com/office/officeart/2005/8/colors/colorful2" csCatId="colorful" phldr="1"/>
      <dgm:spPr/>
    </dgm:pt>
    <dgm:pt modelId="{EF102B97-8D5C-491F-9869-D92488DD67E4}">
      <dgm:prSet phldrT="[Текст]" custT="1"/>
      <dgm:spPr/>
      <dgm:t>
        <a:bodyPr/>
        <a:lstStyle/>
        <a:p>
          <a:r>
            <a:rPr lang="ru-RU" sz="2000" dirty="0" smtClean="0"/>
            <a:t>Жилищно-коммунальное хозяйство- 430,82 </a:t>
          </a:r>
          <a:r>
            <a:rPr lang="ru-RU" sz="2000" dirty="0" err="1" smtClean="0"/>
            <a:t>тыс.руб</a:t>
          </a:r>
          <a:endParaRPr lang="ru-RU" sz="2000" dirty="0"/>
        </a:p>
      </dgm:t>
    </dgm:pt>
    <dgm:pt modelId="{0B8CCFC7-0433-4EED-9118-FB937600A70D}" type="parTrans" cxnId="{039FBA1E-46BC-4509-BD70-7E6D695AC67E}">
      <dgm:prSet/>
      <dgm:spPr/>
      <dgm:t>
        <a:bodyPr/>
        <a:lstStyle/>
        <a:p>
          <a:endParaRPr lang="ru-RU"/>
        </a:p>
      </dgm:t>
    </dgm:pt>
    <dgm:pt modelId="{323477BA-1FAB-4507-9074-422C0F683E73}" type="sibTrans" cxnId="{039FBA1E-46BC-4509-BD70-7E6D695AC67E}">
      <dgm:prSet/>
      <dgm:spPr/>
      <dgm:t>
        <a:bodyPr/>
        <a:lstStyle/>
        <a:p>
          <a:endParaRPr lang="ru-RU"/>
        </a:p>
      </dgm:t>
    </dgm:pt>
    <dgm:pt modelId="{B32F6958-C1BF-49BB-8398-FEF102AE98BE}">
      <dgm:prSet custT="1"/>
      <dgm:spPr/>
      <dgm:t>
        <a:bodyPr/>
        <a:lstStyle/>
        <a:p>
          <a:r>
            <a:rPr lang="ru-RU" sz="2000" dirty="0" smtClean="0"/>
            <a:t>Общегосударственные вопросы- 1 621,32 </a:t>
          </a:r>
          <a:r>
            <a:rPr lang="ru-RU" sz="2000" dirty="0" err="1" smtClean="0"/>
            <a:t>тыс.руб</a:t>
          </a:r>
          <a:endParaRPr lang="ru-RU" sz="2000" dirty="0"/>
        </a:p>
      </dgm:t>
    </dgm:pt>
    <dgm:pt modelId="{44621BE4-0A64-4D38-9987-FDBD1057B43E}" type="parTrans" cxnId="{49A30D6C-F3F9-4C34-95DD-10E2D974A908}">
      <dgm:prSet/>
      <dgm:spPr/>
      <dgm:t>
        <a:bodyPr/>
        <a:lstStyle/>
        <a:p>
          <a:endParaRPr lang="ru-RU"/>
        </a:p>
      </dgm:t>
    </dgm:pt>
    <dgm:pt modelId="{D6B6870B-887D-495D-825C-952EA240135E}" type="sibTrans" cxnId="{49A30D6C-F3F9-4C34-95DD-10E2D974A908}">
      <dgm:prSet/>
      <dgm:spPr/>
      <dgm:t>
        <a:bodyPr/>
        <a:lstStyle/>
        <a:p>
          <a:endParaRPr lang="ru-RU"/>
        </a:p>
      </dgm:t>
    </dgm:pt>
    <dgm:pt modelId="{1F55B62F-B9AE-4A9D-ACB4-4DB8F306EAC4}">
      <dgm:prSet custT="1"/>
      <dgm:spPr/>
      <dgm:t>
        <a:bodyPr/>
        <a:lstStyle/>
        <a:p>
          <a:r>
            <a:rPr lang="ru-RU" sz="2000" dirty="0" smtClean="0"/>
            <a:t>Социальная политика – 303,33 </a:t>
          </a:r>
          <a:r>
            <a:rPr lang="ru-RU" sz="2000" dirty="0" err="1" smtClean="0"/>
            <a:t>тыс.руб</a:t>
          </a:r>
          <a:r>
            <a:rPr lang="ru-RU" sz="2000" dirty="0" smtClean="0"/>
            <a:t>.</a:t>
          </a:r>
          <a:endParaRPr lang="ru-RU" sz="2000" dirty="0"/>
        </a:p>
      </dgm:t>
    </dgm:pt>
    <dgm:pt modelId="{8834E7C3-198C-421C-8C06-1F6AFC78F8FA}" type="parTrans" cxnId="{8635EB7F-BE13-4EB9-9927-5E06B9642B5B}">
      <dgm:prSet/>
      <dgm:spPr/>
      <dgm:t>
        <a:bodyPr/>
        <a:lstStyle/>
        <a:p>
          <a:endParaRPr lang="ru-RU"/>
        </a:p>
      </dgm:t>
    </dgm:pt>
    <dgm:pt modelId="{A8BAEC96-EF58-407B-8EE2-1BA4FE4BD5DD}" type="sibTrans" cxnId="{8635EB7F-BE13-4EB9-9927-5E06B9642B5B}">
      <dgm:prSet/>
      <dgm:spPr/>
      <dgm:t>
        <a:bodyPr/>
        <a:lstStyle/>
        <a:p>
          <a:endParaRPr lang="ru-RU"/>
        </a:p>
      </dgm:t>
    </dgm:pt>
    <dgm:pt modelId="{AC5B7921-08CF-4552-B98B-DC23D9B4A65E}">
      <dgm:prSet custT="1"/>
      <dgm:spPr/>
      <dgm:t>
        <a:bodyPr/>
        <a:lstStyle/>
        <a:p>
          <a:r>
            <a:rPr lang="ru-RU" sz="2000" dirty="0" smtClean="0"/>
            <a:t>Национальная безопасность- 28 97 </a:t>
          </a:r>
          <a:r>
            <a:rPr lang="ru-RU" sz="2000" dirty="0" err="1" smtClean="0"/>
            <a:t>тыс.руб</a:t>
          </a:r>
          <a:r>
            <a:rPr lang="ru-RU" sz="2000" dirty="0" smtClean="0"/>
            <a:t>.</a:t>
          </a:r>
          <a:endParaRPr lang="ru-RU" sz="2000" dirty="0"/>
        </a:p>
      </dgm:t>
    </dgm:pt>
    <dgm:pt modelId="{62813F54-05FB-478F-90AA-55C305B063CF}" type="parTrans" cxnId="{8E021DE1-13DF-4DBD-A716-092C77714DC9}">
      <dgm:prSet/>
      <dgm:spPr/>
      <dgm:t>
        <a:bodyPr/>
        <a:lstStyle/>
        <a:p>
          <a:endParaRPr lang="ru-RU"/>
        </a:p>
      </dgm:t>
    </dgm:pt>
    <dgm:pt modelId="{E676A377-E885-4844-8D95-F3E087BC47DB}" type="sibTrans" cxnId="{8E021DE1-13DF-4DBD-A716-092C77714DC9}">
      <dgm:prSet/>
      <dgm:spPr/>
      <dgm:t>
        <a:bodyPr/>
        <a:lstStyle/>
        <a:p>
          <a:endParaRPr lang="ru-RU"/>
        </a:p>
      </dgm:t>
    </dgm:pt>
    <dgm:pt modelId="{FA1DE22A-AF7E-43E0-AD12-C03DDD0EDD2D}" type="pres">
      <dgm:prSet presAssocID="{527418EE-3913-49E0-8932-679F7116F545}" presName="linearFlow" presStyleCnt="0">
        <dgm:presLayoutVars>
          <dgm:dir/>
          <dgm:resizeHandles val="exact"/>
        </dgm:presLayoutVars>
      </dgm:prSet>
      <dgm:spPr/>
    </dgm:pt>
    <dgm:pt modelId="{21908567-69FE-453F-998E-2C249071FCE4}" type="pres">
      <dgm:prSet presAssocID="{EF102B97-8D5C-491F-9869-D92488DD67E4}" presName="composite" presStyleCnt="0"/>
      <dgm:spPr/>
    </dgm:pt>
    <dgm:pt modelId="{FEBCFEB3-34AA-4F7B-B798-88D27A150921}" type="pres">
      <dgm:prSet presAssocID="{EF102B97-8D5C-491F-9869-D92488DD67E4}" presName="imgShp" presStyleLbl="fgImgPlace1" presStyleIdx="0" presStyleCnt="4" custLinFactNeighborX="-96866" custLinFactNeighborY="-313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E2605C0-72D9-45EE-9A79-CAACE46B3E8A}" type="pres">
      <dgm:prSet presAssocID="{EF102B97-8D5C-491F-9869-D92488DD67E4}" presName="txShp" presStyleLbl="node1" presStyleIdx="0" presStyleCnt="4" custLinFactNeighborX="-232" custLinFactNeighborY="5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BFF33-5ADA-404A-BB9B-54545B350F7F}" type="pres">
      <dgm:prSet presAssocID="{323477BA-1FAB-4507-9074-422C0F683E73}" presName="spacing" presStyleCnt="0"/>
      <dgm:spPr/>
    </dgm:pt>
    <dgm:pt modelId="{2AF06BCE-4054-4B89-8694-70D6DD355E13}" type="pres">
      <dgm:prSet presAssocID="{B32F6958-C1BF-49BB-8398-FEF102AE98BE}" presName="composite" presStyleCnt="0"/>
      <dgm:spPr/>
    </dgm:pt>
    <dgm:pt modelId="{89A51BDD-A9B9-4500-9B74-DE10982AA294}" type="pres">
      <dgm:prSet presAssocID="{B32F6958-C1BF-49BB-8398-FEF102AE98BE}" presName="imgShp" presStyleLbl="fgImgPlace1" presStyleIdx="1" presStyleCnt="4" custScaleX="120167" custLinFactNeighborX="-95644" custLinFactNeighborY="-462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88BDEBE-1104-4EA5-96A0-AD4873FD9DA6}" type="pres">
      <dgm:prSet presAssocID="{B32F6958-C1BF-49BB-8398-FEF102AE98BE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BE7C6B-ACC6-49E9-8856-A05F7D3FD3B6}" type="pres">
      <dgm:prSet presAssocID="{D6B6870B-887D-495D-825C-952EA240135E}" presName="spacing" presStyleCnt="0"/>
      <dgm:spPr/>
    </dgm:pt>
    <dgm:pt modelId="{A80A79C2-F3B2-4FB6-B498-D8FBA623592E}" type="pres">
      <dgm:prSet presAssocID="{1F55B62F-B9AE-4A9D-ACB4-4DB8F306EAC4}" presName="composite" presStyleCnt="0"/>
      <dgm:spPr/>
    </dgm:pt>
    <dgm:pt modelId="{AF8A0DC5-E702-4950-B351-32A88B988974}" type="pres">
      <dgm:prSet presAssocID="{1F55B62F-B9AE-4A9D-ACB4-4DB8F306EAC4}" presName="imgShp" presStyleLbl="fgImgPlace1" presStyleIdx="2" presStyleCnt="4" custLinFactNeighborX="-42948" custLinFactNeighborY="-1506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1C1BB5BB-BAE0-4C29-9066-60D0FE574092}" type="pres">
      <dgm:prSet presAssocID="{1F55B62F-B9AE-4A9D-ACB4-4DB8F306EAC4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B0A9AC-849B-4943-9182-E8121C445186}" type="pres">
      <dgm:prSet presAssocID="{A8BAEC96-EF58-407B-8EE2-1BA4FE4BD5DD}" presName="spacing" presStyleCnt="0"/>
      <dgm:spPr/>
    </dgm:pt>
    <dgm:pt modelId="{BF015BB1-B69E-4739-B408-EF45E7F9F5C7}" type="pres">
      <dgm:prSet presAssocID="{AC5B7921-08CF-4552-B98B-DC23D9B4A65E}" presName="composite" presStyleCnt="0"/>
      <dgm:spPr/>
    </dgm:pt>
    <dgm:pt modelId="{EB646A19-F700-411B-B00E-BB6B0F3FB201}" type="pres">
      <dgm:prSet presAssocID="{AC5B7921-08CF-4552-B98B-DC23D9B4A65E}" presName="imgShp" presStyleLbl="fgImgPlace1" presStyleIdx="3" presStyleCnt="4" custScaleX="139199" custLinFactNeighborX="-54926" custLinFactNeighborY="-10848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4A13B7DA-1CE0-4E84-AA47-8D28D8F04C7D}" type="pres">
      <dgm:prSet presAssocID="{AC5B7921-08CF-4552-B98B-DC23D9B4A65E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35EB7F-BE13-4EB9-9927-5E06B9642B5B}" srcId="{527418EE-3913-49E0-8932-679F7116F545}" destId="{1F55B62F-B9AE-4A9D-ACB4-4DB8F306EAC4}" srcOrd="2" destOrd="0" parTransId="{8834E7C3-198C-421C-8C06-1F6AFC78F8FA}" sibTransId="{A8BAEC96-EF58-407B-8EE2-1BA4FE4BD5DD}"/>
    <dgm:cxn modelId="{F82C0B9C-0004-4436-81D2-3D183676AEAB}" type="presOf" srcId="{AC5B7921-08CF-4552-B98B-DC23D9B4A65E}" destId="{4A13B7DA-1CE0-4E84-AA47-8D28D8F04C7D}" srcOrd="0" destOrd="0" presId="urn:microsoft.com/office/officeart/2005/8/layout/vList3"/>
    <dgm:cxn modelId="{59A5BA2B-605E-45B6-8344-CBE6BA43BC2D}" type="presOf" srcId="{1F55B62F-B9AE-4A9D-ACB4-4DB8F306EAC4}" destId="{1C1BB5BB-BAE0-4C29-9066-60D0FE574092}" srcOrd="0" destOrd="0" presId="urn:microsoft.com/office/officeart/2005/8/layout/vList3"/>
    <dgm:cxn modelId="{039FBA1E-46BC-4509-BD70-7E6D695AC67E}" srcId="{527418EE-3913-49E0-8932-679F7116F545}" destId="{EF102B97-8D5C-491F-9869-D92488DD67E4}" srcOrd="0" destOrd="0" parTransId="{0B8CCFC7-0433-4EED-9118-FB937600A70D}" sibTransId="{323477BA-1FAB-4507-9074-422C0F683E73}"/>
    <dgm:cxn modelId="{04BDE0A7-CF1B-48A2-B4C5-D980789E1F7F}" type="presOf" srcId="{B32F6958-C1BF-49BB-8398-FEF102AE98BE}" destId="{188BDEBE-1104-4EA5-96A0-AD4873FD9DA6}" srcOrd="0" destOrd="0" presId="urn:microsoft.com/office/officeart/2005/8/layout/vList3"/>
    <dgm:cxn modelId="{49A30D6C-F3F9-4C34-95DD-10E2D974A908}" srcId="{527418EE-3913-49E0-8932-679F7116F545}" destId="{B32F6958-C1BF-49BB-8398-FEF102AE98BE}" srcOrd="1" destOrd="0" parTransId="{44621BE4-0A64-4D38-9987-FDBD1057B43E}" sibTransId="{D6B6870B-887D-495D-825C-952EA240135E}"/>
    <dgm:cxn modelId="{DBA1950C-99BB-426F-8EEE-325D152A53DA}" type="presOf" srcId="{527418EE-3913-49E0-8932-679F7116F545}" destId="{FA1DE22A-AF7E-43E0-AD12-C03DDD0EDD2D}" srcOrd="0" destOrd="0" presId="urn:microsoft.com/office/officeart/2005/8/layout/vList3"/>
    <dgm:cxn modelId="{8E021DE1-13DF-4DBD-A716-092C77714DC9}" srcId="{527418EE-3913-49E0-8932-679F7116F545}" destId="{AC5B7921-08CF-4552-B98B-DC23D9B4A65E}" srcOrd="3" destOrd="0" parTransId="{62813F54-05FB-478F-90AA-55C305B063CF}" sibTransId="{E676A377-E885-4844-8D95-F3E087BC47DB}"/>
    <dgm:cxn modelId="{35FD499E-EFC6-4FEB-889D-DBFBFC815A31}" type="presOf" srcId="{EF102B97-8D5C-491F-9869-D92488DD67E4}" destId="{0E2605C0-72D9-45EE-9A79-CAACE46B3E8A}" srcOrd="0" destOrd="0" presId="urn:microsoft.com/office/officeart/2005/8/layout/vList3"/>
    <dgm:cxn modelId="{46D89447-BF9C-42A6-9D28-4C8514F6F13B}" type="presParOf" srcId="{FA1DE22A-AF7E-43E0-AD12-C03DDD0EDD2D}" destId="{21908567-69FE-453F-998E-2C249071FCE4}" srcOrd="0" destOrd="0" presId="urn:microsoft.com/office/officeart/2005/8/layout/vList3"/>
    <dgm:cxn modelId="{30CBB8E8-7522-4CF5-A06D-712F8AE1513B}" type="presParOf" srcId="{21908567-69FE-453F-998E-2C249071FCE4}" destId="{FEBCFEB3-34AA-4F7B-B798-88D27A150921}" srcOrd="0" destOrd="0" presId="urn:microsoft.com/office/officeart/2005/8/layout/vList3"/>
    <dgm:cxn modelId="{72F46CD9-DDB6-422A-8945-112D2B4538DC}" type="presParOf" srcId="{21908567-69FE-453F-998E-2C249071FCE4}" destId="{0E2605C0-72D9-45EE-9A79-CAACE46B3E8A}" srcOrd="1" destOrd="0" presId="urn:microsoft.com/office/officeart/2005/8/layout/vList3"/>
    <dgm:cxn modelId="{74D0D12C-A0C9-4F77-A634-F2CC89EA263A}" type="presParOf" srcId="{FA1DE22A-AF7E-43E0-AD12-C03DDD0EDD2D}" destId="{AB8BFF33-5ADA-404A-BB9B-54545B350F7F}" srcOrd="1" destOrd="0" presId="urn:microsoft.com/office/officeart/2005/8/layout/vList3"/>
    <dgm:cxn modelId="{375B92F1-4539-4FC9-A161-6D66DE6D079C}" type="presParOf" srcId="{FA1DE22A-AF7E-43E0-AD12-C03DDD0EDD2D}" destId="{2AF06BCE-4054-4B89-8694-70D6DD355E13}" srcOrd="2" destOrd="0" presId="urn:microsoft.com/office/officeart/2005/8/layout/vList3"/>
    <dgm:cxn modelId="{0585CABF-A69B-44F9-AAB2-C0DD96FACB66}" type="presParOf" srcId="{2AF06BCE-4054-4B89-8694-70D6DD355E13}" destId="{89A51BDD-A9B9-4500-9B74-DE10982AA294}" srcOrd="0" destOrd="0" presId="urn:microsoft.com/office/officeart/2005/8/layout/vList3"/>
    <dgm:cxn modelId="{110FECEE-3314-40B5-8C03-55BD7A88D836}" type="presParOf" srcId="{2AF06BCE-4054-4B89-8694-70D6DD355E13}" destId="{188BDEBE-1104-4EA5-96A0-AD4873FD9DA6}" srcOrd="1" destOrd="0" presId="urn:microsoft.com/office/officeart/2005/8/layout/vList3"/>
    <dgm:cxn modelId="{7B66E1B8-774A-42F6-845E-41B5C03B5175}" type="presParOf" srcId="{FA1DE22A-AF7E-43E0-AD12-C03DDD0EDD2D}" destId="{B1BE7C6B-ACC6-49E9-8856-A05F7D3FD3B6}" srcOrd="3" destOrd="0" presId="urn:microsoft.com/office/officeart/2005/8/layout/vList3"/>
    <dgm:cxn modelId="{96D7BE27-AAAB-484A-B5B5-78B9BE27F2F9}" type="presParOf" srcId="{FA1DE22A-AF7E-43E0-AD12-C03DDD0EDD2D}" destId="{A80A79C2-F3B2-4FB6-B498-D8FBA623592E}" srcOrd="4" destOrd="0" presId="urn:microsoft.com/office/officeart/2005/8/layout/vList3"/>
    <dgm:cxn modelId="{E01BD56E-2FE3-4A48-BC00-B079C02A46E2}" type="presParOf" srcId="{A80A79C2-F3B2-4FB6-B498-D8FBA623592E}" destId="{AF8A0DC5-E702-4950-B351-32A88B988974}" srcOrd="0" destOrd="0" presId="urn:microsoft.com/office/officeart/2005/8/layout/vList3"/>
    <dgm:cxn modelId="{2BD39CDF-D6FE-4CC3-9A4F-416476551DE9}" type="presParOf" srcId="{A80A79C2-F3B2-4FB6-B498-D8FBA623592E}" destId="{1C1BB5BB-BAE0-4C29-9066-60D0FE574092}" srcOrd="1" destOrd="0" presId="urn:microsoft.com/office/officeart/2005/8/layout/vList3"/>
    <dgm:cxn modelId="{9B720448-2381-4085-BB61-02E5E22949F7}" type="presParOf" srcId="{FA1DE22A-AF7E-43E0-AD12-C03DDD0EDD2D}" destId="{1DB0A9AC-849B-4943-9182-E8121C445186}" srcOrd="5" destOrd="0" presId="urn:microsoft.com/office/officeart/2005/8/layout/vList3"/>
    <dgm:cxn modelId="{01B354F9-9E7A-4BDF-B070-FD1E58A1F1AF}" type="presParOf" srcId="{FA1DE22A-AF7E-43E0-AD12-C03DDD0EDD2D}" destId="{BF015BB1-B69E-4739-B408-EF45E7F9F5C7}" srcOrd="6" destOrd="0" presId="urn:microsoft.com/office/officeart/2005/8/layout/vList3"/>
    <dgm:cxn modelId="{87985B6C-804E-4D9E-A8B0-1D47BDCAA168}" type="presParOf" srcId="{BF015BB1-B69E-4739-B408-EF45E7F9F5C7}" destId="{EB646A19-F700-411B-B00E-BB6B0F3FB201}" srcOrd="0" destOrd="0" presId="urn:microsoft.com/office/officeart/2005/8/layout/vList3"/>
    <dgm:cxn modelId="{EC0B34BC-D248-42F8-A2D1-682BDE6A731E}" type="presParOf" srcId="{BF015BB1-B69E-4739-B408-EF45E7F9F5C7}" destId="{4A13B7DA-1CE0-4E84-AA47-8D28D8F04C7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06D398-3E3C-42EB-94A9-5696B8AA8B54}">
      <dsp:nvSpPr>
        <dsp:cNvPr id="0" name=""/>
        <dsp:cNvSpPr/>
      </dsp:nvSpPr>
      <dsp:spPr>
        <a:xfrm>
          <a:off x="2739532" y="1748340"/>
          <a:ext cx="2441815" cy="1950576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Непрограммные мероприятия –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1 924,65 </a:t>
          </a:r>
          <a:r>
            <a:rPr lang="ru-RU" sz="1400" kern="1200" dirty="0" err="1" smtClean="0"/>
            <a:t>тыс.руб</a:t>
          </a: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 муниципальные программы-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459,79 </a:t>
          </a:r>
          <a:r>
            <a:rPr lang="ru-RU" sz="1400" kern="1200" dirty="0" err="1" smtClean="0"/>
            <a:t>тыс.руб</a:t>
          </a:r>
          <a:endParaRPr lang="ru-RU" sz="1400" kern="1200" dirty="0"/>
        </a:p>
      </dsp:txBody>
      <dsp:txXfrm>
        <a:off x="3097128" y="2033995"/>
        <a:ext cx="1726623" cy="1379266"/>
      </dsp:txXfrm>
    </dsp:sp>
    <dsp:sp modelId="{9405D618-7B77-4689-AFEA-9483375F7AC8}">
      <dsp:nvSpPr>
        <dsp:cNvPr id="0" name=""/>
        <dsp:cNvSpPr/>
      </dsp:nvSpPr>
      <dsp:spPr>
        <a:xfrm>
          <a:off x="3326543" y="335470"/>
          <a:ext cx="1510762" cy="151076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«Безопасность жизнедеятельности населения» -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28,97 </a:t>
          </a:r>
          <a:r>
            <a:rPr lang="ru-RU" sz="800" kern="1200" dirty="0" err="1" smtClean="0"/>
            <a:t>тыс.руб</a:t>
          </a:r>
          <a:r>
            <a:rPr lang="ru-RU" sz="800" kern="1200" dirty="0" smtClean="0"/>
            <a:t>.</a:t>
          </a:r>
          <a:endParaRPr lang="ru-RU" sz="800" kern="1200" dirty="0"/>
        </a:p>
      </dsp:txBody>
      <dsp:txXfrm>
        <a:off x="3547789" y="556716"/>
        <a:ext cx="1068270" cy="1068270"/>
      </dsp:txXfrm>
    </dsp:sp>
    <dsp:sp modelId="{79441A99-AB8C-4A07-8FDA-0EF2AD590A15}">
      <dsp:nvSpPr>
        <dsp:cNvPr id="0" name=""/>
        <dsp:cNvSpPr/>
      </dsp:nvSpPr>
      <dsp:spPr>
        <a:xfrm>
          <a:off x="1656173" y="2998961"/>
          <a:ext cx="1510762" cy="1510762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Развитие коммунального хозяйства и повышение степени благоустройства – 430,82 </a:t>
          </a:r>
          <a:r>
            <a:rPr lang="ru-RU" sz="800" kern="1200" dirty="0" err="1" smtClean="0"/>
            <a:t>тыс.руб</a:t>
          </a:r>
          <a:r>
            <a:rPr lang="ru-RU" sz="800" kern="1200" dirty="0" smtClean="0"/>
            <a:t>.</a:t>
          </a:r>
          <a:endParaRPr lang="ru-RU" sz="800" kern="1200" dirty="0"/>
        </a:p>
      </dsp:txBody>
      <dsp:txXfrm>
        <a:off x="1877419" y="3220207"/>
        <a:ext cx="1068270" cy="10682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2605C0-72D9-45EE-9A79-CAACE46B3E8A}">
      <dsp:nvSpPr>
        <dsp:cNvPr id="0" name=""/>
        <dsp:cNvSpPr/>
      </dsp:nvSpPr>
      <dsp:spPr>
        <a:xfrm rot="10800000">
          <a:off x="1477981" y="62142"/>
          <a:ext cx="4818206" cy="1102203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604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Жилищно-коммунальное хозяйство- 430,82 </a:t>
          </a:r>
          <a:r>
            <a:rPr lang="ru-RU" sz="2000" kern="1200" dirty="0" err="1" smtClean="0"/>
            <a:t>тыс.руб</a:t>
          </a:r>
          <a:endParaRPr lang="ru-RU" sz="2000" kern="1200" dirty="0"/>
        </a:p>
      </dsp:txBody>
      <dsp:txXfrm rot="10800000">
        <a:off x="1753532" y="62142"/>
        <a:ext cx="4542655" cy="1102203"/>
      </dsp:txXfrm>
    </dsp:sp>
    <dsp:sp modelId="{FEBCFEB3-34AA-4F7B-B798-88D27A150921}">
      <dsp:nvSpPr>
        <dsp:cNvPr id="0" name=""/>
        <dsp:cNvSpPr/>
      </dsp:nvSpPr>
      <dsp:spPr>
        <a:xfrm>
          <a:off x="0" y="0"/>
          <a:ext cx="1102203" cy="110220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8BDEBE-1104-4EA5-96A0-AD4873FD9DA6}">
      <dsp:nvSpPr>
        <dsp:cNvPr id="0" name=""/>
        <dsp:cNvSpPr/>
      </dsp:nvSpPr>
      <dsp:spPr>
        <a:xfrm rot="10800000">
          <a:off x="1544729" y="1433589"/>
          <a:ext cx="4818206" cy="1102203"/>
        </a:xfrm>
        <a:prstGeom prst="homePlate">
          <a:avLst/>
        </a:prstGeom>
        <a:gradFill rotWithShape="0">
          <a:gsLst>
            <a:gs pos="0">
              <a:schemeClr val="accent2">
                <a:hueOff val="2160929"/>
                <a:satOff val="8251"/>
                <a:lumOff val="0"/>
                <a:alphaOff val="0"/>
                <a:lumMod val="95000"/>
              </a:schemeClr>
            </a:gs>
            <a:gs pos="100000">
              <a:schemeClr val="accent2">
                <a:hueOff val="2160929"/>
                <a:satOff val="8251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604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Общегосударственные вопросы- 1 621,32 </a:t>
          </a:r>
          <a:r>
            <a:rPr lang="ru-RU" sz="2000" kern="1200" dirty="0" err="1" smtClean="0"/>
            <a:t>тыс.руб</a:t>
          </a:r>
          <a:endParaRPr lang="ru-RU" sz="2000" kern="1200" dirty="0"/>
        </a:p>
      </dsp:txBody>
      <dsp:txXfrm rot="10800000">
        <a:off x="1820280" y="1433589"/>
        <a:ext cx="4542655" cy="1102203"/>
      </dsp:txXfrm>
    </dsp:sp>
    <dsp:sp modelId="{89A51BDD-A9B9-4500-9B74-DE10982AA294}">
      <dsp:nvSpPr>
        <dsp:cNvPr id="0" name=""/>
        <dsp:cNvSpPr/>
      </dsp:nvSpPr>
      <dsp:spPr>
        <a:xfrm>
          <a:off x="0" y="1382623"/>
          <a:ext cx="1324484" cy="1102203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1BB5BB-BAE0-4C29-9066-60D0FE574092}">
      <dsp:nvSpPr>
        <dsp:cNvPr id="0" name=""/>
        <dsp:cNvSpPr/>
      </dsp:nvSpPr>
      <dsp:spPr>
        <a:xfrm rot="10800000">
          <a:off x="1489159" y="2864807"/>
          <a:ext cx="4818206" cy="1102203"/>
        </a:xfrm>
        <a:prstGeom prst="homePlate">
          <a:avLst/>
        </a:prstGeom>
        <a:gradFill rotWithShape="0">
          <a:gsLst>
            <a:gs pos="0">
              <a:schemeClr val="accent2">
                <a:hueOff val="4321858"/>
                <a:satOff val="16502"/>
                <a:lumOff val="0"/>
                <a:alphaOff val="0"/>
                <a:lumMod val="95000"/>
              </a:schemeClr>
            </a:gs>
            <a:gs pos="100000">
              <a:schemeClr val="accent2">
                <a:hueOff val="4321858"/>
                <a:satOff val="16502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604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Социальная политика – 303,33 </a:t>
          </a:r>
          <a:r>
            <a:rPr lang="ru-RU" sz="2000" kern="1200" dirty="0" err="1" smtClean="0"/>
            <a:t>тыс.руб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 rot="10800000">
        <a:off x="1764710" y="2864807"/>
        <a:ext cx="4542655" cy="1102203"/>
      </dsp:txXfrm>
    </dsp:sp>
    <dsp:sp modelId="{AF8A0DC5-E702-4950-B351-32A88B988974}">
      <dsp:nvSpPr>
        <dsp:cNvPr id="0" name=""/>
        <dsp:cNvSpPr/>
      </dsp:nvSpPr>
      <dsp:spPr>
        <a:xfrm>
          <a:off x="464683" y="2698794"/>
          <a:ext cx="1102203" cy="1102203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13B7DA-1CE0-4E84-AA47-8D28D8F04C7D}">
      <dsp:nvSpPr>
        <dsp:cNvPr id="0" name=""/>
        <dsp:cNvSpPr/>
      </dsp:nvSpPr>
      <dsp:spPr>
        <a:xfrm rot="10800000">
          <a:off x="1597172" y="4296026"/>
          <a:ext cx="4818206" cy="1102203"/>
        </a:xfrm>
        <a:prstGeom prst="homePlate">
          <a:avLst/>
        </a:prstGeom>
        <a:gradFill rotWithShape="0">
          <a:gsLst>
            <a:gs pos="0">
              <a:schemeClr val="accent2">
                <a:hueOff val="6482786"/>
                <a:satOff val="24753"/>
                <a:lumOff val="0"/>
                <a:alphaOff val="0"/>
                <a:lumMod val="95000"/>
              </a:schemeClr>
            </a:gs>
            <a:gs pos="100000">
              <a:schemeClr val="accent2">
                <a:hueOff val="6482786"/>
                <a:satOff val="24753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6041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Национальная безопасность- 28 97 </a:t>
          </a:r>
          <a:r>
            <a:rPr lang="ru-RU" sz="2000" kern="1200" dirty="0" err="1" smtClean="0"/>
            <a:t>тыс.руб</a:t>
          </a:r>
          <a:r>
            <a:rPr lang="ru-RU" sz="2000" kern="1200" dirty="0" smtClean="0"/>
            <a:t>.</a:t>
          </a:r>
          <a:endParaRPr lang="ru-RU" sz="2000" kern="1200" dirty="0"/>
        </a:p>
      </dsp:txBody>
      <dsp:txXfrm rot="10800000">
        <a:off x="1872723" y="4296026"/>
        <a:ext cx="4542655" cy="1102203"/>
      </dsp:txXfrm>
    </dsp:sp>
    <dsp:sp modelId="{EB646A19-F700-411B-B00E-BB6B0F3FB201}">
      <dsp:nvSpPr>
        <dsp:cNvPr id="0" name=""/>
        <dsp:cNvSpPr/>
      </dsp:nvSpPr>
      <dsp:spPr>
        <a:xfrm>
          <a:off x="224648" y="4176459"/>
          <a:ext cx="1534255" cy="1102203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/>
          </a:bodyPr>
          <a:lstStyle/>
          <a:p>
            <a:pPr algn="l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8424936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Отчет об исполнении бюджета сельского поселения «Мещура»</a:t>
            </a:r>
          </a:p>
          <a:p>
            <a:pPr marL="0" indent="0" algn="ctr">
              <a:buNone/>
            </a:pPr>
            <a:r>
              <a:rPr lang="ru-RU" sz="4400" dirty="0" smtClean="0"/>
              <a:t>за 2015 год</a:t>
            </a:r>
            <a:endParaRPr lang="ru-RU" sz="4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1503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74027004"/>
              </p:ext>
            </p:extLst>
          </p:nvPr>
        </p:nvGraphicFramePr>
        <p:xfrm>
          <a:off x="611560" y="1294110"/>
          <a:ext cx="7920880" cy="5447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24940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48942395"/>
              </p:ext>
            </p:extLst>
          </p:nvPr>
        </p:nvGraphicFramePr>
        <p:xfrm>
          <a:off x="1143000" y="1196752"/>
          <a:ext cx="724542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5011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2690336"/>
            <a:ext cx="5238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Спасибо </a:t>
            </a:r>
          </a:p>
          <a:p>
            <a:r>
              <a:rPr lang="ru-RU" sz="6000" dirty="0" smtClean="0"/>
              <a:t>за внимание!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47370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8424936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Бюджет сельского </a:t>
            </a:r>
            <a:r>
              <a:rPr lang="ru-RU" sz="2800" dirty="0" err="1" smtClean="0"/>
              <a:t>поселения«Мещура</a:t>
            </a:r>
            <a:r>
              <a:rPr lang="ru-RU" sz="2800" dirty="0" smtClean="0"/>
              <a:t>» на 2015 год и плановый период 2016-2017годов</a:t>
            </a:r>
          </a:p>
          <a:p>
            <a:pPr marL="0" indent="0" algn="ctr">
              <a:buNone/>
            </a:pPr>
            <a:r>
              <a:rPr lang="ru-RU" sz="2800" dirty="0" smtClean="0"/>
              <a:t> утвержден Решением Совета сельского </a:t>
            </a:r>
            <a:r>
              <a:rPr lang="ru-RU" sz="2800" dirty="0" err="1" smtClean="0"/>
              <a:t>поселения«Мещура</a:t>
            </a:r>
            <a:r>
              <a:rPr lang="ru-RU" sz="2800" dirty="0" smtClean="0"/>
              <a:t>» </a:t>
            </a:r>
            <a:r>
              <a:rPr lang="ru-RU" sz="2800" dirty="0"/>
              <a:t>от </a:t>
            </a:r>
            <a:r>
              <a:rPr lang="ru-RU" sz="2800" dirty="0" smtClean="0"/>
              <a:t>23.12.2014 </a:t>
            </a:r>
            <a:r>
              <a:rPr lang="ru-RU" sz="2800" dirty="0"/>
              <a:t>г. </a:t>
            </a:r>
            <a:r>
              <a:rPr lang="ru-RU" sz="2800" dirty="0" smtClean="0"/>
              <a:t>№3-22/1 (изменения в 2015 году вносились 5 раз)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790" y="4152059"/>
            <a:ext cx="3845402" cy="244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5410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143000" y="1294110"/>
            <a:ext cx="7533456" cy="4871194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Основные параметры:</a:t>
            </a:r>
          </a:p>
          <a:p>
            <a:pPr marL="45720" indent="0" algn="ctr">
              <a:buNone/>
            </a:pPr>
            <a:r>
              <a:rPr lang="ru-RU" dirty="0" smtClean="0"/>
              <a:t>Доходы (факт)-2 293,27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Расходы (факт)-2 384,45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Дефицит-91,18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endParaRPr lang="ru-RU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5772466"/>
              </p:ext>
            </p:extLst>
          </p:nvPr>
        </p:nvGraphicFramePr>
        <p:xfrm>
          <a:off x="1475656" y="3068960"/>
          <a:ext cx="662473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93757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08925620"/>
              </p:ext>
            </p:extLst>
          </p:nvPr>
        </p:nvGraphicFramePr>
        <p:xfrm>
          <a:off x="1547662" y="1131184"/>
          <a:ext cx="6768753" cy="2153799"/>
        </p:xfrm>
        <a:graphic>
          <a:graphicData uri="http://schemas.openxmlformats.org/drawingml/2006/table">
            <a:tbl>
              <a:tblPr/>
              <a:tblGrid>
                <a:gridCol w="2050934"/>
                <a:gridCol w="2393264"/>
                <a:gridCol w="2324555"/>
              </a:tblGrid>
              <a:tr h="69658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(</a:t>
                      </a:r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(</a:t>
                      </a:r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47495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2 313,32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2 384,45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47495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2 293,27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ru-RU" sz="2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405,95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50731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357883"/>
              </p:ext>
            </p:extLst>
          </p:nvPr>
        </p:nvGraphicFramePr>
        <p:xfrm>
          <a:off x="1403648" y="3284984"/>
          <a:ext cx="7272808" cy="3573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87524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93981753"/>
              </p:ext>
            </p:extLst>
          </p:nvPr>
        </p:nvGraphicFramePr>
        <p:xfrm>
          <a:off x="1143000" y="1294108"/>
          <a:ext cx="7533456" cy="5238881"/>
        </p:xfrm>
        <a:graphic>
          <a:graphicData uri="http://schemas.openxmlformats.org/drawingml/2006/table">
            <a:tbl>
              <a:tblPr/>
              <a:tblGrid>
                <a:gridCol w="2794159"/>
                <a:gridCol w="1786969"/>
                <a:gridCol w="1584176"/>
                <a:gridCol w="1368152"/>
              </a:tblGrid>
              <a:tr h="1003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Факт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исполнения от общего объема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Налоговые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59,04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55,99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Неналоговые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6,0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Безвозмездные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2 248,28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2 231,28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2 313,32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2 293,27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782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08340129"/>
              </p:ext>
            </p:extLst>
          </p:nvPr>
        </p:nvGraphicFramePr>
        <p:xfrm>
          <a:off x="1547664" y="1844824"/>
          <a:ext cx="6400800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2456292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06973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96752"/>
            <a:ext cx="8208912" cy="5256584"/>
          </a:xfrm>
        </p:spPr>
        <p:txBody>
          <a:bodyPr>
            <a:normAutofit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Налоговые </a:t>
            </a:r>
            <a:r>
              <a:rPr lang="ru-RU" sz="35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доходы </a:t>
            </a: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–</a:t>
            </a: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55,99 </a:t>
            </a:r>
            <a:r>
              <a:rPr lang="ru-RU" sz="35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endParaRPr lang="ru-RU" sz="35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/>
              <a:t> </a:t>
            </a:r>
            <a:r>
              <a:rPr lang="ru-RU" sz="2600" dirty="0" smtClean="0"/>
              <a:t>НДФЛ- 41,76 </a:t>
            </a:r>
            <a:r>
              <a:rPr lang="ru-RU" sz="2600" dirty="0" err="1" smtClean="0"/>
              <a:t>тыс.руб</a:t>
            </a:r>
            <a:r>
              <a:rPr lang="ru-RU" sz="2600" dirty="0"/>
              <a:t> </a:t>
            </a:r>
            <a:r>
              <a:rPr lang="ru-RU" sz="2600" dirty="0" smtClean="0"/>
              <a:t>(75%)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Налог на совокупный доход – 0,09 </a:t>
            </a:r>
            <a:r>
              <a:rPr lang="ru-RU" sz="2600" dirty="0" err="1" smtClean="0"/>
              <a:t>тыс.руб</a:t>
            </a:r>
            <a:endParaRPr lang="ru-RU" sz="26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Государственная пошлина-8,85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(16%)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Налог на имущество-5,29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(9%)</a:t>
            </a:r>
            <a:endParaRPr lang="ru-RU" sz="26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231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8496944" cy="5256584"/>
          </a:xfrm>
        </p:spPr>
        <p:txBody>
          <a:bodyPr>
            <a:normAutofit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Неналоговые </a:t>
            </a: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доходы 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–</a:t>
            </a: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6,0 </a:t>
            </a:r>
            <a:r>
              <a:rPr lang="ru-RU" sz="32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r>
              <a:rPr lang="ru-RU" sz="4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  <a:endParaRPr lang="ru-RU" sz="4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>
              <a:buNone/>
            </a:pPr>
            <a:endParaRPr lang="ru-RU" sz="3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Доход от оказания платных услуг – 1,0 </a:t>
            </a:r>
            <a:r>
              <a:rPr lang="ru-RU" sz="3400" dirty="0" err="1" smtClean="0"/>
              <a:t>тыс.руб</a:t>
            </a:r>
            <a:r>
              <a:rPr lang="ru-RU" sz="3400" dirty="0"/>
              <a:t> </a:t>
            </a:r>
            <a:r>
              <a:rPr lang="ru-RU" sz="3400" dirty="0" smtClean="0"/>
              <a:t>(17%)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Штрафы, санкции, возмещение ущерба – </a:t>
            </a:r>
            <a:r>
              <a:rPr lang="ru-RU" sz="3400" dirty="0"/>
              <a:t>5</a:t>
            </a:r>
            <a:r>
              <a:rPr lang="ru-RU" sz="3400" dirty="0" smtClean="0"/>
              <a:t>,00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. (83%)</a:t>
            </a:r>
          </a:p>
        </p:txBody>
      </p:sp>
    </p:spTree>
    <p:extLst>
      <p:ext uri="{BB962C8B-B14F-4D97-AF65-F5344CB8AC3E}">
        <p14:creationId xmlns:p14="http://schemas.microsoft.com/office/powerpoint/2010/main" val="1970750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94110"/>
            <a:ext cx="8784976" cy="5159226"/>
          </a:xfrm>
        </p:spPr>
        <p:txBody>
          <a:bodyPr>
            <a:normAutofit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Безвозмездные поступления–</a:t>
            </a:r>
            <a:endParaRPr lang="ru-RU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2 231,28 </a:t>
            </a:r>
            <a:r>
              <a:rPr lang="ru-RU" sz="30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endParaRPr lang="ru-RU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/>
              <a:t> </a:t>
            </a:r>
            <a:r>
              <a:rPr lang="ru-RU" sz="3200" dirty="0" smtClean="0"/>
              <a:t>Субвенции-71,86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(5,7%)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/>
              <a:t> Дотации- 2 159,42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(94,3%)</a:t>
            </a:r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6517446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1013</TotalTime>
  <Words>340</Words>
  <Application>Microsoft Office PowerPoint</Application>
  <PresentationFormat>Экран (4:3)</PresentationFormat>
  <Paragraphs>91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Hlupina</dc:creator>
  <cp:lastModifiedBy>Kislyakova</cp:lastModifiedBy>
  <cp:revision>100</cp:revision>
  <dcterms:created xsi:type="dcterms:W3CDTF">2016-03-09T09:58:10Z</dcterms:created>
  <dcterms:modified xsi:type="dcterms:W3CDTF">2016-09-29T12:03:47Z</dcterms:modified>
</cp:coreProperties>
</file>