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9" r:id="rId3"/>
    <p:sldId id="258" r:id="rId4"/>
    <p:sldId id="260" r:id="rId5"/>
    <p:sldId id="261" r:id="rId6"/>
    <p:sldId id="273" r:id="rId7"/>
    <p:sldId id="262" r:id="rId8"/>
    <p:sldId id="263" r:id="rId9"/>
    <p:sldId id="264" r:id="rId10"/>
    <p:sldId id="267" r:id="rId11"/>
    <p:sldId id="268" r:id="rId12"/>
    <p:sldId id="274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7C80"/>
    <a:srgbClr val="FF6699"/>
    <a:srgbClr val="FF3399"/>
    <a:srgbClr val="FF5050"/>
    <a:srgbClr val="FF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43" autoAdjust="0"/>
    <p:restoredTop sz="94660"/>
  </p:normalViewPr>
  <p:slideViewPr>
    <p:cSldViewPr>
      <p:cViewPr>
        <p:scale>
          <a:sx n="118" d="100"/>
          <a:sy n="118" d="100"/>
        </p:scale>
        <p:origin x="-1446" y="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E:\Documents\!!!%20&#1055;&#1086;&#1095;&#1090;&#1072;%20&#1074;&#1085;&#1091;&#1090;&#1088;&#1080;%20&#1060;&#1059;%20!!!\2016\&#1073;&#1102;&#1076;&#1078;&#1077;&#1090;%20&#1076;&#1083;&#1103;%20&#1075;&#1088;&#1072;&#1078;&#1072;&#1085;\&#1075;&#1086;&#1076;%20&#1086;&#1090;&#1095;&#1077;&#1090;\&#1076;&#1086;&#1093;%20&#1080;%20&#1088;&#1072;&#1089;&#1093;&#1086;&#1076;&#1099;%20&#1076;&#1080;&#1072;&#1075;&#1088;&#1072;&#1084;&#1084;&#1072;.xlsx" TargetMode="External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ndard"/>
        <c:varyColors val="0"/>
        <c:ser>
          <c:idx val="0"/>
          <c:order val="0"/>
          <c:spPr>
            <a:solidFill>
              <a:schemeClr val="accent2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rgbClr val="6BB1C9">
                  <a:lumMod val="75000"/>
                </a:srgbClr>
              </a:solidFill>
            </c:spPr>
          </c:dPt>
          <c:dPt>
            <c:idx val="1"/>
            <c:invertIfNegative val="0"/>
            <c:bubble3D val="0"/>
            <c:spPr>
              <a:solidFill>
                <a:schemeClr val="accent3">
                  <a:lumMod val="40000"/>
                  <a:lumOff val="60000"/>
                </a:schemeClr>
              </a:solidFill>
            </c:spPr>
          </c:dPt>
          <c:dLbls>
            <c:dLbl>
              <c:idx val="0"/>
              <c:layout>
                <c:manualLayout>
                  <c:x val="3.0555330808654111E-2"/>
                  <c:y val="0.49667440579164673"/>
                </c:manualLayout>
              </c:layout>
              <c:tx>
                <c:rich>
                  <a:bodyPr/>
                  <a:lstStyle/>
                  <a:p>
                    <a:r>
                      <a:rPr lang="ru-RU" sz="1800" dirty="0" smtClean="0"/>
                      <a:t>РАСХОДЫ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6932792491655514E-2"/>
                  <c:y val="0.29152316409287859"/>
                </c:manualLayout>
              </c:layout>
              <c:tx>
                <c:rich>
                  <a:bodyPr/>
                  <a:lstStyle/>
                  <a:p>
                    <a:r>
                      <a:rPr lang="ru-RU" sz="1800" dirty="0" smtClean="0"/>
                      <a:t>ДОХОДЫ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Лист1!$B$2:$B$3</c:f>
              <c:numCache>
                <c:formatCode>General</c:formatCode>
                <c:ptCount val="2"/>
                <c:pt idx="0">
                  <c:v>753149.8</c:v>
                </c:pt>
                <c:pt idx="1">
                  <c:v>725383.3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78428416"/>
        <c:axId val="78438400"/>
        <c:axId val="65418112"/>
      </c:bar3DChart>
      <c:catAx>
        <c:axId val="78428416"/>
        <c:scaling>
          <c:orientation val="minMax"/>
        </c:scaling>
        <c:delete val="1"/>
        <c:axPos val="b"/>
        <c:majorTickMark val="out"/>
        <c:minorTickMark val="none"/>
        <c:tickLblPos val="nextTo"/>
        <c:crossAx val="78438400"/>
        <c:crosses val="autoZero"/>
        <c:auto val="1"/>
        <c:lblAlgn val="ctr"/>
        <c:lblOffset val="100"/>
        <c:noMultiLvlLbl val="0"/>
      </c:catAx>
      <c:valAx>
        <c:axId val="7843840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78428416"/>
        <c:crosses val="autoZero"/>
        <c:crossBetween val="between"/>
      </c:valAx>
      <c:serAx>
        <c:axId val="65418112"/>
        <c:scaling>
          <c:orientation val="minMax"/>
        </c:scaling>
        <c:delete val="1"/>
        <c:axPos val="b"/>
        <c:majorTickMark val="out"/>
        <c:minorTickMark val="none"/>
        <c:tickLblPos val="nextTo"/>
        <c:crossAx val="78438400"/>
        <c:crosses val="autoZero"/>
      </c:serAx>
    </c:plotArea>
    <c:plotVisOnly val="1"/>
    <c:dispBlanksAs val="gap"/>
    <c:showDLblsOverMax val="0"/>
  </c:chart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15"/>
      <c:rotY val="20"/>
      <c:rAngAx val="0"/>
      <c:perspective val="0"/>
    </c:view3D>
    <c:floor>
      <c:thickness val="0"/>
      <c:spPr>
        <a:noFill/>
        <a:ln w="9525">
          <a:noFill/>
        </a:ln>
      </c:spPr>
    </c:floor>
    <c:sideWall>
      <c:thickness val="0"/>
    </c:sideWall>
    <c:backWall>
      <c:thickness val="0"/>
    </c:backWall>
    <c:plotArea>
      <c:layout/>
      <c:bar3DChart>
        <c:barDir val="col"/>
        <c:grouping val="standard"/>
        <c:varyColors val="0"/>
        <c:ser>
          <c:idx val="0"/>
          <c:order val="0"/>
          <c:spPr>
            <a:solidFill>
              <a:srgbClr val="6BB1C9">
                <a:lumMod val="60000"/>
                <a:lumOff val="40000"/>
              </a:srgbClr>
            </a:solidFill>
          </c:spPr>
          <c:invertIfNegative val="0"/>
          <c:dLbls>
            <c:dLbl>
              <c:idx val="0"/>
              <c:layout>
                <c:manualLayout>
                  <c:x val="-0.17222222222222222"/>
                  <c:y val="0.16199376947040506"/>
                </c:manualLayout>
              </c:layout>
              <c:tx>
                <c:rich>
                  <a:bodyPr/>
                  <a:lstStyle/>
                  <a:p>
                    <a:r>
                      <a:rPr lang="ru-RU" sz="1600"/>
                      <a:t>Доходы (план)</a:t>
                    </a:r>
                    <a:endParaRPr lang="en-US"/>
                  </a:p>
                </c:rich>
              </c:tx>
              <c:showLegendKey val="1"/>
              <c:showVal val="1"/>
              <c:showCatName val="0"/>
              <c:showSerName val="1"/>
              <c:showPercent val="0"/>
              <c:showBubbleSize val="0"/>
            </c:dLbl>
            <c:dLbl>
              <c:idx val="1"/>
              <c:layout>
                <c:manualLayout>
                  <c:x val="0.18734429496761335"/>
                  <c:y val="0.55438596491228065"/>
                </c:manualLayout>
              </c:layout>
              <c:tx>
                <c:rich>
                  <a:bodyPr/>
                  <a:lstStyle/>
                  <a:p>
                    <a:r>
                      <a:rPr lang="ru-RU" sz="1600"/>
                      <a:t>Расходы (план)</a:t>
                    </a:r>
                  </a:p>
                  <a:p>
                    <a:endParaRPr lang="ru-RU"/>
                  </a:p>
                </c:rich>
              </c:tx>
              <c:showLegendKey val="1"/>
              <c:showVal val="1"/>
              <c:showCatName val="0"/>
              <c:showSerName val="1"/>
              <c:showPercent val="0"/>
              <c:showBubbleSize val="0"/>
            </c:dLbl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LegendKey val="1"/>
            <c:showVal val="1"/>
            <c:showCatName val="0"/>
            <c:showSerName val="1"/>
            <c:showPercent val="0"/>
            <c:showBubbleSize val="0"/>
            <c:showLeaderLines val="0"/>
          </c:dLbls>
          <c:val>
            <c:numRef>
              <c:f>Лист2!$B$2:$C$2</c:f>
              <c:numCache>
                <c:formatCode>_(* #,##0.00_);_(* \(#,##0.00\);_(* "-"??_);_(@_)</c:formatCode>
                <c:ptCount val="2"/>
                <c:pt idx="0">
                  <c:v>663002.9</c:v>
                </c:pt>
                <c:pt idx="1">
                  <c:v>841056.1</c:v>
                </c:pt>
              </c:numCache>
            </c:numRef>
          </c:val>
        </c:ser>
        <c:ser>
          <c:idx val="1"/>
          <c:order val="1"/>
          <c:spPr>
            <a:solidFill>
              <a:srgbClr val="FF6699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rgbClr val="FF7C80"/>
              </a:solidFill>
            </c:spPr>
          </c:dPt>
          <c:dPt>
            <c:idx val="1"/>
            <c:invertIfNegative val="0"/>
            <c:bubble3D val="0"/>
            <c:spPr>
              <a:solidFill>
                <a:srgbClr val="FF7C80"/>
              </a:solidFill>
            </c:spPr>
          </c:dPt>
          <c:dLbls>
            <c:dLbl>
              <c:idx val="0"/>
              <c:layout>
                <c:manualLayout>
                  <c:x val="8.3333333333333332E-3"/>
                  <c:y val="-0.11214953271028037"/>
                </c:manualLayout>
              </c:layout>
              <c:tx>
                <c:rich>
                  <a:bodyPr/>
                  <a:lstStyle/>
                  <a:p>
                    <a:r>
                      <a:rPr lang="ru-RU" sz="1600"/>
                      <a:t>Доходы (факт)</a:t>
                    </a:r>
                    <a:endParaRPr lang="en-US"/>
                  </a:p>
                </c:rich>
              </c:tx>
              <c:showLegendKey val="1"/>
              <c:showVal val="1"/>
              <c:showCatName val="0"/>
              <c:showSerName val="1"/>
              <c:showPercent val="0"/>
              <c:showBubbleSize val="0"/>
            </c:dLbl>
            <c:dLbl>
              <c:idx val="1"/>
              <c:layout>
                <c:manualLayout>
                  <c:x val="0.18680868927258532"/>
                  <c:y val="0.35858350600911726"/>
                </c:manualLayout>
              </c:layout>
              <c:tx>
                <c:rich>
                  <a:bodyPr/>
                  <a:lstStyle/>
                  <a:p>
                    <a:r>
                      <a:rPr lang="ru-RU" sz="1600"/>
                      <a:t>Расходы (факт)</a:t>
                    </a:r>
                    <a:endParaRPr lang="en-US"/>
                  </a:p>
                </c:rich>
              </c:tx>
              <c:showLegendKey val="1"/>
              <c:showVal val="1"/>
              <c:showCatName val="0"/>
              <c:showSerName val="1"/>
              <c:showPercent val="0"/>
              <c:showBubbleSize val="0"/>
            </c:dLbl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LegendKey val="1"/>
            <c:showVal val="1"/>
            <c:showCatName val="0"/>
            <c:showSerName val="1"/>
            <c:showPercent val="0"/>
            <c:showBubbleSize val="0"/>
            <c:showLeaderLines val="0"/>
          </c:dLbls>
          <c:val>
            <c:numRef>
              <c:f>Лист2!$B$3:$C$3</c:f>
              <c:numCache>
                <c:formatCode>_(* #,##0.00_);_(* \(#,##0.00\);_(* "-"??_);_(@_)</c:formatCode>
                <c:ptCount val="2"/>
                <c:pt idx="0">
                  <c:v>651116.4</c:v>
                </c:pt>
                <c:pt idx="1">
                  <c:v>725383.3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65516288"/>
        <c:axId val="65517824"/>
        <c:axId val="84338880"/>
      </c:bar3DChart>
      <c:catAx>
        <c:axId val="65516288"/>
        <c:scaling>
          <c:orientation val="minMax"/>
        </c:scaling>
        <c:delete val="1"/>
        <c:axPos val="b"/>
        <c:majorTickMark val="out"/>
        <c:minorTickMark val="none"/>
        <c:tickLblPos val="nextTo"/>
        <c:crossAx val="65517824"/>
        <c:crosses val="autoZero"/>
        <c:auto val="1"/>
        <c:lblAlgn val="ctr"/>
        <c:lblOffset val="100"/>
        <c:noMultiLvlLbl val="0"/>
      </c:catAx>
      <c:valAx>
        <c:axId val="65517824"/>
        <c:scaling>
          <c:orientation val="minMax"/>
        </c:scaling>
        <c:delete val="1"/>
        <c:axPos val="l"/>
        <c:numFmt formatCode="_(* #,##0.00_);_(* \(#,##0.00\);_(* &quot;-&quot;??_);_(@_)" sourceLinked="1"/>
        <c:majorTickMark val="out"/>
        <c:minorTickMark val="none"/>
        <c:tickLblPos val="nextTo"/>
        <c:crossAx val="65516288"/>
        <c:crosses val="autoZero"/>
        <c:crossBetween val="between"/>
      </c:valAx>
      <c:serAx>
        <c:axId val="84338880"/>
        <c:scaling>
          <c:orientation val="minMax"/>
        </c:scaling>
        <c:delete val="1"/>
        <c:axPos val="b"/>
        <c:majorTickMark val="out"/>
        <c:minorTickMark val="none"/>
        <c:tickLblPos val="nextTo"/>
        <c:crossAx val="65517824"/>
        <c:crosses val="autoZero"/>
      </c:serAx>
    </c:plotArea>
    <c:plotVisOnly val="1"/>
    <c:dispBlanksAs val="gap"/>
    <c:showDLblsOverMax val="0"/>
  </c:chart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0"/>
    <c:view3D>
      <c:rotX val="15"/>
      <c:rotY val="0"/>
      <c:rAngAx val="1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view3D>
      <c:rotX val="15"/>
      <c:rotY val="0"/>
      <c:rAngAx val="1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strRef>
              <c:f>Лист1!$A$2:$A$5</c:f>
              <c:strCache>
                <c:ptCount val="3"/>
                <c:pt idx="0">
                  <c:v>Налоговые поступления</c:v>
                </c:pt>
                <c:pt idx="1">
                  <c:v>Неналоговые поступления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3"/>
                <c:pt idx="0">
                  <c:v>0.04</c:v>
                </c:pt>
                <c:pt idx="1">
                  <c:v>0.02</c:v>
                </c:pt>
                <c:pt idx="2">
                  <c:v>0.94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F943B5C-5FC6-4AC7-8904-2A8C7B8C317F}" type="doc">
      <dgm:prSet loTypeId="urn:microsoft.com/office/officeart/2005/8/layout/radial3" loCatId="cycle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3A55A208-12F5-4386-80EB-94E615947318}">
      <dgm:prSet phldrT="[Текст]"/>
      <dgm:spPr/>
      <dgm:t>
        <a:bodyPr/>
        <a:lstStyle/>
        <a:p>
          <a:r>
            <a:rPr lang="ru-RU" dirty="0" smtClean="0"/>
            <a:t>Непрограммные мероприятия –</a:t>
          </a:r>
        </a:p>
        <a:p>
          <a:r>
            <a:rPr lang="ru-RU" dirty="0" smtClean="0"/>
            <a:t>2 193,85 </a:t>
          </a:r>
          <a:r>
            <a:rPr lang="ru-RU" dirty="0" err="1" smtClean="0"/>
            <a:t>тыс.руб</a:t>
          </a:r>
          <a:endParaRPr lang="ru-RU" dirty="0" smtClean="0"/>
        </a:p>
        <a:p>
          <a:r>
            <a:rPr lang="ru-RU" dirty="0" smtClean="0"/>
            <a:t>1 муниципальная программа – 2 345,62 </a:t>
          </a:r>
          <a:r>
            <a:rPr lang="ru-RU" dirty="0" err="1" smtClean="0"/>
            <a:t>тыс.руб</a:t>
          </a:r>
          <a:endParaRPr lang="ru-RU" dirty="0"/>
        </a:p>
      </dgm:t>
    </dgm:pt>
    <dgm:pt modelId="{EFE51747-32B0-4588-A274-10A1556A6493}" type="parTrans" cxnId="{A39402FA-81D0-4536-B1FC-851674837117}">
      <dgm:prSet/>
      <dgm:spPr/>
      <dgm:t>
        <a:bodyPr/>
        <a:lstStyle/>
        <a:p>
          <a:endParaRPr lang="ru-RU"/>
        </a:p>
      </dgm:t>
    </dgm:pt>
    <dgm:pt modelId="{F347CEDB-EC01-4BFB-9F33-840676181E92}" type="sibTrans" cxnId="{A39402FA-81D0-4536-B1FC-851674837117}">
      <dgm:prSet/>
      <dgm:spPr/>
      <dgm:t>
        <a:bodyPr/>
        <a:lstStyle/>
        <a:p>
          <a:endParaRPr lang="ru-RU"/>
        </a:p>
      </dgm:t>
    </dgm:pt>
    <dgm:pt modelId="{31DB3A21-CF27-41F5-9776-60123A423614}">
      <dgm:prSet/>
      <dgm:spPr/>
      <dgm:t>
        <a:bodyPr/>
        <a:lstStyle/>
        <a:p>
          <a:r>
            <a:rPr lang="ru-RU" dirty="0" smtClean="0"/>
            <a:t>«Развитие жилищно-коммунального хозяйства и степени благоустройства» </a:t>
          </a:r>
          <a:endParaRPr lang="ru-RU" dirty="0"/>
        </a:p>
      </dgm:t>
    </dgm:pt>
    <dgm:pt modelId="{0411FDC5-7CD4-4DE6-B4DD-6DB8EE51E5BB}" type="parTrans" cxnId="{E0DE88ED-BA49-489D-B522-640C38A5FA50}">
      <dgm:prSet/>
      <dgm:spPr/>
      <dgm:t>
        <a:bodyPr/>
        <a:lstStyle/>
        <a:p>
          <a:endParaRPr lang="ru-RU"/>
        </a:p>
      </dgm:t>
    </dgm:pt>
    <dgm:pt modelId="{D590546F-CC37-4DB7-BDCC-F11ECC7DAEF9}" type="sibTrans" cxnId="{E0DE88ED-BA49-489D-B522-640C38A5FA50}">
      <dgm:prSet/>
      <dgm:spPr/>
      <dgm:t>
        <a:bodyPr/>
        <a:lstStyle/>
        <a:p>
          <a:endParaRPr lang="ru-RU"/>
        </a:p>
      </dgm:t>
    </dgm:pt>
    <dgm:pt modelId="{BE94CB59-2A6D-46B5-A4D3-C41625C0CBDE}">
      <dgm:prSet/>
      <dgm:spPr/>
      <dgm:t>
        <a:bodyPr/>
        <a:lstStyle/>
        <a:p>
          <a:r>
            <a:rPr lang="ru-RU" dirty="0" smtClean="0"/>
            <a:t>«</a:t>
          </a:r>
          <a:endParaRPr lang="ru-RU" dirty="0"/>
        </a:p>
      </dgm:t>
    </dgm:pt>
    <dgm:pt modelId="{A39C9E1B-E93B-4F2F-97AD-692566BA821D}" type="parTrans" cxnId="{445B1D32-FEDF-41C8-BE58-DEFACA53E364}">
      <dgm:prSet/>
      <dgm:spPr/>
      <dgm:t>
        <a:bodyPr/>
        <a:lstStyle/>
        <a:p>
          <a:endParaRPr lang="ru-RU"/>
        </a:p>
      </dgm:t>
    </dgm:pt>
    <dgm:pt modelId="{3D1365A7-BDBA-4B13-8206-66ADCC902989}" type="sibTrans" cxnId="{445B1D32-FEDF-41C8-BE58-DEFACA53E364}">
      <dgm:prSet/>
      <dgm:spPr/>
      <dgm:t>
        <a:bodyPr/>
        <a:lstStyle/>
        <a:p>
          <a:endParaRPr lang="ru-RU"/>
        </a:p>
      </dgm:t>
    </dgm:pt>
    <dgm:pt modelId="{66BFDB3B-FE86-4F59-88DC-7EA088FD4B0F}">
      <dgm:prSet/>
      <dgm:spPr/>
      <dgm:t>
        <a:bodyPr/>
        <a:lstStyle/>
        <a:p>
          <a:r>
            <a:rPr lang="ru-RU" dirty="0" smtClean="0"/>
            <a:t>Непрограммные мероприятия</a:t>
          </a:r>
          <a:endParaRPr lang="ru-RU" dirty="0"/>
        </a:p>
      </dgm:t>
    </dgm:pt>
    <dgm:pt modelId="{8E7B3FDA-BD45-4613-9D58-9CA961D1092D}" type="parTrans" cxnId="{8FC48570-68D6-45CA-AEF6-249AA28E770E}">
      <dgm:prSet/>
      <dgm:spPr/>
      <dgm:t>
        <a:bodyPr/>
        <a:lstStyle/>
        <a:p>
          <a:endParaRPr lang="ru-RU"/>
        </a:p>
      </dgm:t>
    </dgm:pt>
    <dgm:pt modelId="{E6DC55C6-3A15-4C0E-B1F2-BCC3D1D1C7DF}" type="sibTrans" cxnId="{8FC48570-68D6-45CA-AEF6-249AA28E770E}">
      <dgm:prSet/>
      <dgm:spPr/>
      <dgm:t>
        <a:bodyPr/>
        <a:lstStyle/>
        <a:p>
          <a:endParaRPr lang="ru-RU"/>
        </a:p>
      </dgm:t>
    </dgm:pt>
    <dgm:pt modelId="{D1EF46A3-D8AF-4121-B1BC-6C42AC115C30}" type="pres">
      <dgm:prSet presAssocID="{7F943B5C-5FC6-4AC7-8904-2A8C7B8C317F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22CCC0B-D284-4264-83B0-FC90F2F5C468}" type="pres">
      <dgm:prSet presAssocID="{7F943B5C-5FC6-4AC7-8904-2A8C7B8C317F}" presName="radial" presStyleCnt="0">
        <dgm:presLayoutVars>
          <dgm:animLvl val="ctr"/>
        </dgm:presLayoutVars>
      </dgm:prSet>
      <dgm:spPr/>
      <dgm:t>
        <a:bodyPr/>
        <a:lstStyle/>
        <a:p>
          <a:endParaRPr lang="ru-RU"/>
        </a:p>
      </dgm:t>
    </dgm:pt>
    <dgm:pt modelId="{7A06D398-3E3C-42EB-94A9-5696B8AA8B54}" type="pres">
      <dgm:prSet presAssocID="{3A55A208-12F5-4386-80EB-94E615947318}" presName="centerShape" presStyleLbl="vennNode1" presStyleIdx="0" presStyleCnt="4" custScaleX="80814" custScaleY="64556" custLinFactNeighborX="-805" custLinFactNeighborY="80"/>
      <dgm:spPr/>
      <dgm:t>
        <a:bodyPr/>
        <a:lstStyle/>
        <a:p>
          <a:endParaRPr lang="ru-RU"/>
        </a:p>
      </dgm:t>
    </dgm:pt>
    <dgm:pt modelId="{BA91510C-AC9D-44E8-9A1F-38B0DB11D6C3}" type="pres">
      <dgm:prSet presAssocID="{31DB3A21-CF27-41F5-9776-60123A423614}" presName="node" presStyleLbl="vennNode1" presStyleIdx="1" presStyleCnt="4" custRadScaleRad="76603" custRadScaleInc="1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600974-1C2B-475B-8900-CECF9F7FBA5F}" type="pres">
      <dgm:prSet presAssocID="{BE94CB59-2A6D-46B5-A4D3-C41625C0CBDE}" presName="node" presStyleLbl="vennNode1" presStyleIdx="2" presStyleCnt="4" custRadScaleRad="87272" custRadScaleInc="1252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30BDC4-8509-4A5C-98FC-6F59C7CB416B}" type="pres">
      <dgm:prSet presAssocID="{66BFDB3B-FE86-4F59-88DC-7EA088FD4B0F}" presName="node" presStyleLbl="vennNode1" presStyleIdx="3" presStyleCnt="4" custRadScaleRad="87272" custRadScaleInc="252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45B1D32-FEDF-41C8-BE58-DEFACA53E364}" srcId="{3A55A208-12F5-4386-80EB-94E615947318}" destId="{BE94CB59-2A6D-46B5-A4D3-C41625C0CBDE}" srcOrd="1" destOrd="0" parTransId="{A39C9E1B-E93B-4F2F-97AD-692566BA821D}" sibTransId="{3D1365A7-BDBA-4B13-8206-66ADCC902989}"/>
    <dgm:cxn modelId="{83427B92-E1EE-48A9-BFD7-CF76A3181CE5}" type="presOf" srcId="{7F943B5C-5FC6-4AC7-8904-2A8C7B8C317F}" destId="{D1EF46A3-D8AF-4121-B1BC-6C42AC115C30}" srcOrd="0" destOrd="0" presId="urn:microsoft.com/office/officeart/2005/8/layout/radial3"/>
    <dgm:cxn modelId="{27965AF4-30EA-474F-96CE-7A2D170D9057}" type="presOf" srcId="{3A55A208-12F5-4386-80EB-94E615947318}" destId="{7A06D398-3E3C-42EB-94A9-5696B8AA8B54}" srcOrd="0" destOrd="0" presId="urn:microsoft.com/office/officeart/2005/8/layout/radial3"/>
    <dgm:cxn modelId="{A39402FA-81D0-4536-B1FC-851674837117}" srcId="{7F943B5C-5FC6-4AC7-8904-2A8C7B8C317F}" destId="{3A55A208-12F5-4386-80EB-94E615947318}" srcOrd="0" destOrd="0" parTransId="{EFE51747-32B0-4588-A274-10A1556A6493}" sibTransId="{F347CEDB-EC01-4BFB-9F33-840676181E92}"/>
    <dgm:cxn modelId="{8DD1B917-EF15-4953-9DAE-6CB722A9878C}" type="presOf" srcId="{BE94CB59-2A6D-46B5-A4D3-C41625C0CBDE}" destId="{8E600974-1C2B-475B-8900-CECF9F7FBA5F}" srcOrd="0" destOrd="0" presId="urn:microsoft.com/office/officeart/2005/8/layout/radial3"/>
    <dgm:cxn modelId="{8FC48570-68D6-45CA-AEF6-249AA28E770E}" srcId="{3A55A208-12F5-4386-80EB-94E615947318}" destId="{66BFDB3B-FE86-4F59-88DC-7EA088FD4B0F}" srcOrd="2" destOrd="0" parTransId="{8E7B3FDA-BD45-4613-9D58-9CA961D1092D}" sibTransId="{E6DC55C6-3A15-4C0E-B1F2-BCC3D1D1C7DF}"/>
    <dgm:cxn modelId="{308A3C6F-D9B2-4766-95CB-25C43F465C70}" type="presOf" srcId="{31DB3A21-CF27-41F5-9776-60123A423614}" destId="{BA91510C-AC9D-44E8-9A1F-38B0DB11D6C3}" srcOrd="0" destOrd="0" presId="urn:microsoft.com/office/officeart/2005/8/layout/radial3"/>
    <dgm:cxn modelId="{E0DE88ED-BA49-489D-B522-640C38A5FA50}" srcId="{3A55A208-12F5-4386-80EB-94E615947318}" destId="{31DB3A21-CF27-41F5-9776-60123A423614}" srcOrd="0" destOrd="0" parTransId="{0411FDC5-7CD4-4DE6-B4DD-6DB8EE51E5BB}" sibTransId="{D590546F-CC37-4DB7-BDCC-F11ECC7DAEF9}"/>
    <dgm:cxn modelId="{807C6DF3-8BF3-4C77-802B-9EAACAE6DE91}" type="presOf" srcId="{66BFDB3B-FE86-4F59-88DC-7EA088FD4B0F}" destId="{5930BDC4-8509-4A5C-98FC-6F59C7CB416B}" srcOrd="0" destOrd="0" presId="urn:microsoft.com/office/officeart/2005/8/layout/radial3"/>
    <dgm:cxn modelId="{30DC60D7-CF08-4A03-A16C-6D0A75001A3D}" type="presParOf" srcId="{D1EF46A3-D8AF-4121-B1BC-6C42AC115C30}" destId="{222CCC0B-D284-4264-83B0-FC90F2F5C468}" srcOrd="0" destOrd="0" presId="urn:microsoft.com/office/officeart/2005/8/layout/radial3"/>
    <dgm:cxn modelId="{3D9F0F62-2A5F-4D12-A91D-51E36A938E7C}" type="presParOf" srcId="{222CCC0B-D284-4264-83B0-FC90F2F5C468}" destId="{7A06D398-3E3C-42EB-94A9-5696B8AA8B54}" srcOrd="0" destOrd="0" presId="urn:microsoft.com/office/officeart/2005/8/layout/radial3"/>
    <dgm:cxn modelId="{C3F4F8B7-B6FF-44FB-8D41-92D732A76498}" type="presParOf" srcId="{222CCC0B-D284-4264-83B0-FC90F2F5C468}" destId="{BA91510C-AC9D-44E8-9A1F-38B0DB11D6C3}" srcOrd="1" destOrd="0" presId="urn:microsoft.com/office/officeart/2005/8/layout/radial3"/>
    <dgm:cxn modelId="{D7B31863-EEB2-485A-BD5D-D5A2E5D57AB3}" type="presParOf" srcId="{222CCC0B-D284-4264-83B0-FC90F2F5C468}" destId="{8E600974-1C2B-475B-8900-CECF9F7FBA5F}" srcOrd="2" destOrd="0" presId="urn:microsoft.com/office/officeart/2005/8/layout/radial3"/>
    <dgm:cxn modelId="{2D9D9A6C-5CE4-4580-B9D6-C13879BEB1E5}" type="presParOf" srcId="{222CCC0B-D284-4264-83B0-FC90F2F5C468}" destId="{5930BDC4-8509-4A5C-98FC-6F59C7CB416B}" srcOrd="3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27418EE-3913-49E0-8932-679F7116F545}" type="doc">
      <dgm:prSet loTypeId="urn:microsoft.com/office/officeart/2005/8/layout/vList3" loCatId="list" qsTypeId="urn:microsoft.com/office/officeart/2005/8/quickstyle/3d2" qsCatId="3D" csTypeId="urn:microsoft.com/office/officeart/2005/8/colors/colorful2" csCatId="colorful" phldr="1"/>
      <dgm:spPr/>
    </dgm:pt>
    <dgm:pt modelId="{EF102B97-8D5C-491F-9869-D92488DD67E4}">
      <dgm:prSet phldrT="[Текст]" custT="1"/>
      <dgm:spPr/>
      <dgm:t>
        <a:bodyPr/>
        <a:lstStyle/>
        <a:p>
          <a:r>
            <a:rPr lang="ru-RU" sz="2000" dirty="0" smtClean="0"/>
            <a:t>Жилищно-коммунальное хозяйство- 2 345,62 </a:t>
          </a:r>
          <a:r>
            <a:rPr lang="ru-RU" sz="2000" dirty="0" err="1" smtClean="0"/>
            <a:t>тыс.руб</a:t>
          </a:r>
          <a:endParaRPr lang="ru-RU" sz="2000" dirty="0"/>
        </a:p>
      </dgm:t>
    </dgm:pt>
    <dgm:pt modelId="{0B8CCFC7-0433-4EED-9118-FB937600A70D}" type="parTrans" cxnId="{039FBA1E-46BC-4509-BD70-7E6D695AC67E}">
      <dgm:prSet/>
      <dgm:spPr/>
      <dgm:t>
        <a:bodyPr/>
        <a:lstStyle/>
        <a:p>
          <a:endParaRPr lang="ru-RU"/>
        </a:p>
      </dgm:t>
    </dgm:pt>
    <dgm:pt modelId="{323477BA-1FAB-4507-9074-422C0F683E73}" type="sibTrans" cxnId="{039FBA1E-46BC-4509-BD70-7E6D695AC67E}">
      <dgm:prSet/>
      <dgm:spPr/>
      <dgm:t>
        <a:bodyPr/>
        <a:lstStyle/>
        <a:p>
          <a:endParaRPr lang="ru-RU"/>
        </a:p>
      </dgm:t>
    </dgm:pt>
    <dgm:pt modelId="{B32F6958-C1BF-49BB-8398-FEF102AE98BE}">
      <dgm:prSet custT="1"/>
      <dgm:spPr/>
      <dgm:t>
        <a:bodyPr/>
        <a:lstStyle/>
        <a:p>
          <a:r>
            <a:rPr lang="ru-RU" sz="2000" dirty="0" smtClean="0"/>
            <a:t>Общегосударственные вопросы- 2 063,37 </a:t>
          </a:r>
          <a:r>
            <a:rPr lang="ru-RU" sz="2000" dirty="0" err="1" smtClean="0"/>
            <a:t>тыс.руб</a:t>
          </a:r>
          <a:endParaRPr lang="ru-RU" sz="2000" dirty="0"/>
        </a:p>
      </dgm:t>
    </dgm:pt>
    <dgm:pt modelId="{44621BE4-0A64-4D38-9987-FDBD1057B43E}" type="parTrans" cxnId="{49A30D6C-F3F9-4C34-95DD-10E2D974A908}">
      <dgm:prSet/>
      <dgm:spPr/>
      <dgm:t>
        <a:bodyPr/>
        <a:lstStyle/>
        <a:p>
          <a:endParaRPr lang="ru-RU"/>
        </a:p>
      </dgm:t>
    </dgm:pt>
    <dgm:pt modelId="{D6B6870B-887D-495D-825C-952EA240135E}" type="sibTrans" cxnId="{49A30D6C-F3F9-4C34-95DD-10E2D974A908}">
      <dgm:prSet/>
      <dgm:spPr/>
      <dgm:t>
        <a:bodyPr/>
        <a:lstStyle/>
        <a:p>
          <a:endParaRPr lang="ru-RU"/>
        </a:p>
      </dgm:t>
    </dgm:pt>
    <dgm:pt modelId="{10A1EC6E-2FF1-4EE2-A700-53C241ACA433}">
      <dgm:prSet phldrT="[Текст]" custT="1"/>
      <dgm:spPr/>
      <dgm:t>
        <a:bodyPr/>
        <a:lstStyle/>
        <a:p>
          <a:r>
            <a:rPr lang="ru-RU" sz="2000" dirty="0" smtClean="0">
              <a:solidFill>
                <a:schemeClr val="tx1"/>
              </a:solidFill>
            </a:rPr>
            <a:t>Социальная политика-                  130,48  </a:t>
          </a:r>
          <a:r>
            <a:rPr lang="ru-RU" sz="2000" dirty="0" err="1" smtClean="0">
              <a:solidFill>
                <a:schemeClr val="tx1"/>
              </a:solidFill>
            </a:rPr>
            <a:t>тыс.руб</a:t>
          </a:r>
          <a:endParaRPr lang="ru-RU" sz="2000" dirty="0"/>
        </a:p>
      </dgm:t>
    </dgm:pt>
    <dgm:pt modelId="{086BBBAF-37DF-40C1-B880-58BEB106F337}" type="parTrans" cxnId="{1B26DE32-2956-49CF-8F8B-16ABBC42EBA4}">
      <dgm:prSet/>
      <dgm:spPr/>
      <dgm:t>
        <a:bodyPr/>
        <a:lstStyle/>
        <a:p>
          <a:endParaRPr lang="ru-RU"/>
        </a:p>
      </dgm:t>
    </dgm:pt>
    <dgm:pt modelId="{7818A47E-E44D-4DD6-9762-C8983A9BFD18}" type="sibTrans" cxnId="{1B26DE32-2956-49CF-8F8B-16ABBC42EBA4}">
      <dgm:prSet/>
      <dgm:spPr/>
      <dgm:t>
        <a:bodyPr/>
        <a:lstStyle/>
        <a:p>
          <a:endParaRPr lang="ru-RU"/>
        </a:p>
      </dgm:t>
    </dgm:pt>
    <dgm:pt modelId="{FA1DE22A-AF7E-43E0-AD12-C03DDD0EDD2D}" type="pres">
      <dgm:prSet presAssocID="{527418EE-3913-49E0-8932-679F7116F545}" presName="linearFlow" presStyleCnt="0">
        <dgm:presLayoutVars>
          <dgm:dir/>
          <dgm:resizeHandles val="exact"/>
        </dgm:presLayoutVars>
      </dgm:prSet>
      <dgm:spPr/>
    </dgm:pt>
    <dgm:pt modelId="{21908567-69FE-453F-998E-2C249071FCE4}" type="pres">
      <dgm:prSet presAssocID="{EF102B97-8D5C-491F-9869-D92488DD67E4}" presName="composite" presStyleCnt="0"/>
      <dgm:spPr/>
    </dgm:pt>
    <dgm:pt modelId="{FEBCFEB3-34AA-4F7B-B798-88D27A150921}" type="pres">
      <dgm:prSet presAssocID="{EF102B97-8D5C-491F-9869-D92488DD67E4}" presName="imgShp" presStyleLbl="fgImgPlace1" presStyleIdx="0" presStyleCnt="3" custLinFactNeighborX="-96866" custLinFactNeighborY="-3135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0E2605C0-72D9-45EE-9A79-CAACE46B3E8A}" type="pres">
      <dgm:prSet presAssocID="{EF102B97-8D5C-491F-9869-D92488DD67E4}" presName="txShp" presStyleLbl="node1" presStyleIdx="0" presStyleCnt="3" custLinFactNeighborX="-582" custLinFactNeighborY="41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8BFF33-5ADA-404A-BB9B-54545B350F7F}" type="pres">
      <dgm:prSet presAssocID="{323477BA-1FAB-4507-9074-422C0F683E73}" presName="spacing" presStyleCnt="0"/>
      <dgm:spPr/>
    </dgm:pt>
    <dgm:pt modelId="{2AF06BCE-4054-4B89-8694-70D6DD355E13}" type="pres">
      <dgm:prSet presAssocID="{B32F6958-C1BF-49BB-8398-FEF102AE98BE}" presName="composite" presStyleCnt="0"/>
      <dgm:spPr/>
    </dgm:pt>
    <dgm:pt modelId="{89A51BDD-A9B9-4500-9B74-DE10982AA294}" type="pres">
      <dgm:prSet presAssocID="{B32F6958-C1BF-49BB-8398-FEF102AE98BE}" presName="imgShp" presStyleLbl="fgImgPlace1" presStyleIdx="1" presStyleCnt="3" custScaleX="120167" custLinFactNeighborX="-95644" custLinFactNeighborY="-4624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188BDEBE-1104-4EA5-96A0-AD4873FD9DA6}" type="pres">
      <dgm:prSet presAssocID="{B32F6958-C1BF-49BB-8398-FEF102AE98BE}" presName="tx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2872E0-990C-45F2-A0D9-A9D06D473B34}" type="pres">
      <dgm:prSet presAssocID="{D6B6870B-887D-495D-825C-952EA240135E}" presName="spacing" presStyleCnt="0"/>
      <dgm:spPr/>
    </dgm:pt>
    <dgm:pt modelId="{C76724B7-4D85-419A-92F1-F33EEC41A2D0}" type="pres">
      <dgm:prSet presAssocID="{10A1EC6E-2FF1-4EE2-A700-53C241ACA433}" presName="composite" presStyleCnt="0"/>
      <dgm:spPr/>
    </dgm:pt>
    <dgm:pt modelId="{CFA646EF-1D37-47D8-8002-D3A418B10528}" type="pres">
      <dgm:prSet presAssocID="{10A1EC6E-2FF1-4EE2-A700-53C241ACA433}" presName="imgShp" presStyleLbl="fgImgPlace1" presStyleIdx="2" presStyleCnt="3" custScaleX="120829" custLinFactNeighborX="-49480" custLinFactNeighborY="-5463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  <dgm:pt modelId="{64B8D021-1EC8-4D08-A24C-FC3C4900CA44}" type="pres">
      <dgm:prSet presAssocID="{10A1EC6E-2FF1-4EE2-A700-53C241ACA433}" presName="txShp" presStyleLbl="node1" presStyleIdx="2" presStyleCnt="3" custScaleX="9235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DDE798B-287B-4BC4-ADDB-C3F28FEB7D4E}" type="presOf" srcId="{10A1EC6E-2FF1-4EE2-A700-53C241ACA433}" destId="{64B8D021-1EC8-4D08-A24C-FC3C4900CA44}" srcOrd="0" destOrd="0" presId="urn:microsoft.com/office/officeart/2005/8/layout/vList3"/>
    <dgm:cxn modelId="{039FBA1E-46BC-4509-BD70-7E6D695AC67E}" srcId="{527418EE-3913-49E0-8932-679F7116F545}" destId="{EF102B97-8D5C-491F-9869-D92488DD67E4}" srcOrd="0" destOrd="0" parTransId="{0B8CCFC7-0433-4EED-9118-FB937600A70D}" sibTransId="{323477BA-1FAB-4507-9074-422C0F683E73}"/>
    <dgm:cxn modelId="{04BDE0A7-CF1B-48A2-B4C5-D980789E1F7F}" type="presOf" srcId="{B32F6958-C1BF-49BB-8398-FEF102AE98BE}" destId="{188BDEBE-1104-4EA5-96A0-AD4873FD9DA6}" srcOrd="0" destOrd="0" presId="urn:microsoft.com/office/officeart/2005/8/layout/vList3"/>
    <dgm:cxn modelId="{1B26DE32-2956-49CF-8F8B-16ABBC42EBA4}" srcId="{527418EE-3913-49E0-8932-679F7116F545}" destId="{10A1EC6E-2FF1-4EE2-A700-53C241ACA433}" srcOrd="2" destOrd="0" parTransId="{086BBBAF-37DF-40C1-B880-58BEB106F337}" sibTransId="{7818A47E-E44D-4DD6-9762-C8983A9BFD18}"/>
    <dgm:cxn modelId="{49A30D6C-F3F9-4C34-95DD-10E2D974A908}" srcId="{527418EE-3913-49E0-8932-679F7116F545}" destId="{B32F6958-C1BF-49BB-8398-FEF102AE98BE}" srcOrd="1" destOrd="0" parTransId="{44621BE4-0A64-4D38-9987-FDBD1057B43E}" sibTransId="{D6B6870B-887D-495D-825C-952EA240135E}"/>
    <dgm:cxn modelId="{DBA1950C-99BB-426F-8EEE-325D152A53DA}" type="presOf" srcId="{527418EE-3913-49E0-8932-679F7116F545}" destId="{FA1DE22A-AF7E-43E0-AD12-C03DDD0EDD2D}" srcOrd="0" destOrd="0" presId="urn:microsoft.com/office/officeart/2005/8/layout/vList3"/>
    <dgm:cxn modelId="{35FD499E-EFC6-4FEB-889D-DBFBFC815A31}" type="presOf" srcId="{EF102B97-8D5C-491F-9869-D92488DD67E4}" destId="{0E2605C0-72D9-45EE-9A79-CAACE46B3E8A}" srcOrd="0" destOrd="0" presId="urn:microsoft.com/office/officeart/2005/8/layout/vList3"/>
    <dgm:cxn modelId="{46D89447-BF9C-42A6-9D28-4C8514F6F13B}" type="presParOf" srcId="{FA1DE22A-AF7E-43E0-AD12-C03DDD0EDD2D}" destId="{21908567-69FE-453F-998E-2C249071FCE4}" srcOrd="0" destOrd="0" presId="urn:microsoft.com/office/officeart/2005/8/layout/vList3"/>
    <dgm:cxn modelId="{30CBB8E8-7522-4CF5-A06D-712F8AE1513B}" type="presParOf" srcId="{21908567-69FE-453F-998E-2C249071FCE4}" destId="{FEBCFEB3-34AA-4F7B-B798-88D27A150921}" srcOrd="0" destOrd="0" presId="urn:microsoft.com/office/officeart/2005/8/layout/vList3"/>
    <dgm:cxn modelId="{72F46CD9-DDB6-422A-8945-112D2B4538DC}" type="presParOf" srcId="{21908567-69FE-453F-998E-2C249071FCE4}" destId="{0E2605C0-72D9-45EE-9A79-CAACE46B3E8A}" srcOrd="1" destOrd="0" presId="urn:microsoft.com/office/officeart/2005/8/layout/vList3"/>
    <dgm:cxn modelId="{74D0D12C-A0C9-4F77-A634-F2CC89EA263A}" type="presParOf" srcId="{FA1DE22A-AF7E-43E0-AD12-C03DDD0EDD2D}" destId="{AB8BFF33-5ADA-404A-BB9B-54545B350F7F}" srcOrd="1" destOrd="0" presId="urn:microsoft.com/office/officeart/2005/8/layout/vList3"/>
    <dgm:cxn modelId="{375B92F1-4539-4FC9-A161-6D66DE6D079C}" type="presParOf" srcId="{FA1DE22A-AF7E-43E0-AD12-C03DDD0EDD2D}" destId="{2AF06BCE-4054-4B89-8694-70D6DD355E13}" srcOrd="2" destOrd="0" presId="urn:microsoft.com/office/officeart/2005/8/layout/vList3"/>
    <dgm:cxn modelId="{0585CABF-A69B-44F9-AAB2-C0DD96FACB66}" type="presParOf" srcId="{2AF06BCE-4054-4B89-8694-70D6DD355E13}" destId="{89A51BDD-A9B9-4500-9B74-DE10982AA294}" srcOrd="0" destOrd="0" presId="urn:microsoft.com/office/officeart/2005/8/layout/vList3"/>
    <dgm:cxn modelId="{110FECEE-3314-40B5-8C03-55BD7A88D836}" type="presParOf" srcId="{2AF06BCE-4054-4B89-8694-70D6DD355E13}" destId="{188BDEBE-1104-4EA5-96A0-AD4873FD9DA6}" srcOrd="1" destOrd="0" presId="urn:microsoft.com/office/officeart/2005/8/layout/vList3"/>
    <dgm:cxn modelId="{619AB95B-265A-430B-9D26-2BE987AF9776}" type="presParOf" srcId="{FA1DE22A-AF7E-43E0-AD12-C03DDD0EDD2D}" destId="{3C2872E0-990C-45F2-A0D9-A9D06D473B34}" srcOrd="3" destOrd="0" presId="urn:microsoft.com/office/officeart/2005/8/layout/vList3"/>
    <dgm:cxn modelId="{989FE838-725D-4BD8-9CF6-8D48F2757760}" type="presParOf" srcId="{FA1DE22A-AF7E-43E0-AD12-C03DDD0EDD2D}" destId="{C76724B7-4D85-419A-92F1-F33EEC41A2D0}" srcOrd="4" destOrd="0" presId="urn:microsoft.com/office/officeart/2005/8/layout/vList3"/>
    <dgm:cxn modelId="{0D18D29D-58F6-4A4C-B77E-406FEB65594A}" type="presParOf" srcId="{C76724B7-4D85-419A-92F1-F33EEC41A2D0}" destId="{CFA646EF-1D37-47D8-8002-D3A418B10528}" srcOrd="0" destOrd="0" presId="urn:microsoft.com/office/officeart/2005/8/layout/vList3"/>
    <dgm:cxn modelId="{2250858B-9CA0-4F6A-928A-0A98CF682A47}" type="presParOf" srcId="{C76724B7-4D85-419A-92F1-F33EEC41A2D0}" destId="{64B8D021-1EC8-4D08-A24C-FC3C4900CA44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A06D398-3E3C-42EB-94A9-5696B8AA8B54}">
      <dsp:nvSpPr>
        <dsp:cNvPr id="0" name=""/>
        <dsp:cNvSpPr/>
      </dsp:nvSpPr>
      <dsp:spPr>
        <a:xfrm>
          <a:off x="2573365" y="2191308"/>
          <a:ext cx="2704053" cy="2160057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Непрограммные мероприятия –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2 193,85 </a:t>
          </a:r>
          <a:r>
            <a:rPr lang="ru-RU" sz="1600" kern="1200" dirty="0" err="1" smtClean="0"/>
            <a:t>тыс.руб</a:t>
          </a:r>
          <a:endParaRPr lang="ru-RU" sz="1600" kern="1200" dirty="0" smtClean="0"/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1 муниципальная программа – 2 345,62 </a:t>
          </a:r>
          <a:r>
            <a:rPr lang="ru-RU" sz="1600" kern="1200" dirty="0" err="1" smtClean="0"/>
            <a:t>тыс.руб</a:t>
          </a:r>
          <a:endParaRPr lang="ru-RU" sz="1600" kern="1200" dirty="0"/>
        </a:p>
      </dsp:txBody>
      <dsp:txXfrm>
        <a:off x="2969364" y="2507641"/>
        <a:ext cx="1912055" cy="1527391"/>
      </dsp:txXfrm>
    </dsp:sp>
    <dsp:sp modelId="{BA91510C-AC9D-44E8-9A1F-38B0DB11D6C3}">
      <dsp:nvSpPr>
        <dsp:cNvPr id="0" name=""/>
        <dsp:cNvSpPr/>
      </dsp:nvSpPr>
      <dsp:spPr>
        <a:xfrm>
          <a:off x="3130640" y="763791"/>
          <a:ext cx="1673010" cy="1673010"/>
        </a:xfrm>
        <a:prstGeom prst="ellipse">
          <a:avLst/>
        </a:prstGeom>
        <a:solidFill>
          <a:schemeClr val="accent3">
            <a:alpha val="5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«Развитие жилищно-коммунального хозяйства и степени благоустройства» </a:t>
          </a:r>
          <a:endParaRPr lang="ru-RU" sz="1100" kern="1200" dirty="0"/>
        </a:p>
      </dsp:txBody>
      <dsp:txXfrm>
        <a:off x="3375647" y="1008798"/>
        <a:ext cx="1182996" cy="1182996"/>
      </dsp:txXfrm>
    </dsp:sp>
    <dsp:sp modelId="{8E600974-1C2B-475B-8900-CECF9F7FBA5F}">
      <dsp:nvSpPr>
        <dsp:cNvPr id="0" name=""/>
        <dsp:cNvSpPr/>
      </dsp:nvSpPr>
      <dsp:spPr>
        <a:xfrm>
          <a:off x="1224130" y="2422913"/>
          <a:ext cx="1673010" cy="1673010"/>
        </a:xfrm>
        <a:prstGeom prst="ellipse">
          <a:avLst/>
        </a:prstGeom>
        <a:solidFill>
          <a:schemeClr val="accent4">
            <a:alpha val="5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«</a:t>
          </a:r>
          <a:endParaRPr lang="ru-RU" sz="1100" kern="1200" dirty="0"/>
        </a:p>
      </dsp:txBody>
      <dsp:txXfrm>
        <a:off x="1469137" y="2667920"/>
        <a:ext cx="1182996" cy="1182996"/>
      </dsp:txXfrm>
    </dsp:sp>
    <dsp:sp modelId="{5930BDC4-8509-4A5C-98FC-6F59C7CB416B}">
      <dsp:nvSpPr>
        <dsp:cNvPr id="0" name=""/>
        <dsp:cNvSpPr/>
      </dsp:nvSpPr>
      <dsp:spPr>
        <a:xfrm>
          <a:off x="1224130" y="2422913"/>
          <a:ext cx="1673010" cy="1673010"/>
        </a:xfrm>
        <a:prstGeom prst="ellipse">
          <a:avLst/>
        </a:prstGeom>
        <a:solidFill>
          <a:schemeClr val="accent5">
            <a:alpha val="5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Непрограммные мероприятия</a:t>
          </a:r>
          <a:endParaRPr lang="ru-RU" sz="1100" kern="1200" dirty="0"/>
        </a:p>
      </dsp:txBody>
      <dsp:txXfrm>
        <a:off x="1469137" y="2667920"/>
        <a:ext cx="1182996" cy="118299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E2605C0-72D9-45EE-9A79-CAACE46B3E8A}">
      <dsp:nvSpPr>
        <dsp:cNvPr id="0" name=""/>
        <dsp:cNvSpPr/>
      </dsp:nvSpPr>
      <dsp:spPr>
        <a:xfrm rot="10800000">
          <a:off x="1560671" y="63528"/>
          <a:ext cx="4818206" cy="1500418"/>
        </a:xfrm>
        <a:prstGeom prst="homePlat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95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61643" tIns="76200" rIns="14224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Жилищно-коммунальное хозяйство- 2 345,62 </a:t>
          </a:r>
          <a:r>
            <a:rPr lang="ru-RU" sz="2000" kern="1200" dirty="0" err="1" smtClean="0"/>
            <a:t>тыс.руб</a:t>
          </a:r>
          <a:endParaRPr lang="ru-RU" sz="2000" kern="1200" dirty="0"/>
        </a:p>
      </dsp:txBody>
      <dsp:txXfrm rot="10800000">
        <a:off x="1935775" y="63528"/>
        <a:ext cx="4443102" cy="1500418"/>
      </dsp:txXfrm>
    </dsp:sp>
    <dsp:sp modelId="{FEBCFEB3-34AA-4F7B-B798-88D27A150921}">
      <dsp:nvSpPr>
        <dsp:cNvPr id="0" name=""/>
        <dsp:cNvSpPr/>
      </dsp:nvSpPr>
      <dsp:spPr>
        <a:xfrm>
          <a:off x="0" y="0"/>
          <a:ext cx="1500418" cy="1500418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88BDEBE-1104-4EA5-96A0-AD4873FD9DA6}">
      <dsp:nvSpPr>
        <dsp:cNvPr id="0" name=""/>
        <dsp:cNvSpPr/>
      </dsp:nvSpPr>
      <dsp:spPr>
        <a:xfrm rot="10800000">
          <a:off x="1664360" y="1950090"/>
          <a:ext cx="4818206" cy="1500418"/>
        </a:xfrm>
        <a:prstGeom prst="homePlate">
          <a:avLst/>
        </a:prstGeom>
        <a:gradFill rotWithShape="0">
          <a:gsLst>
            <a:gs pos="0">
              <a:schemeClr val="accent2">
                <a:hueOff val="3241393"/>
                <a:satOff val="12376"/>
                <a:lumOff val="0"/>
                <a:alphaOff val="0"/>
                <a:lumMod val="95000"/>
              </a:schemeClr>
            </a:gs>
            <a:gs pos="100000">
              <a:schemeClr val="accent2">
                <a:hueOff val="3241393"/>
                <a:satOff val="12376"/>
                <a:lumOff val="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61643" tIns="76200" rIns="14224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Общегосударственные вопросы- 2 063,37 </a:t>
          </a:r>
          <a:r>
            <a:rPr lang="ru-RU" sz="2000" kern="1200" dirty="0" err="1" smtClean="0"/>
            <a:t>тыс.руб</a:t>
          </a:r>
          <a:endParaRPr lang="ru-RU" sz="2000" kern="1200" dirty="0"/>
        </a:p>
      </dsp:txBody>
      <dsp:txXfrm rot="10800000">
        <a:off x="2039464" y="1950090"/>
        <a:ext cx="4443102" cy="1500418"/>
      </dsp:txXfrm>
    </dsp:sp>
    <dsp:sp modelId="{89A51BDD-A9B9-4500-9B74-DE10982AA294}">
      <dsp:nvSpPr>
        <dsp:cNvPr id="0" name=""/>
        <dsp:cNvSpPr/>
      </dsp:nvSpPr>
      <dsp:spPr>
        <a:xfrm>
          <a:off x="0" y="1880711"/>
          <a:ext cx="1803007" cy="1500418"/>
        </a:xfrm>
        <a:prstGeom prst="ellipse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4B8D021-1EC8-4D08-A24C-FC3C4900CA44}">
      <dsp:nvSpPr>
        <dsp:cNvPr id="0" name=""/>
        <dsp:cNvSpPr/>
      </dsp:nvSpPr>
      <dsp:spPr>
        <a:xfrm rot="10800000">
          <a:off x="1942999" y="3898395"/>
          <a:ext cx="4449999" cy="1500418"/>
        </a:xfrm>
        <a:prstGeom prst="homePlate">
          <a:avLst/>
        </a:prstGeom>
        <a:gradFill rotWithShape="0">
          <a:gsLst>
            <a:gs pos="0">
              <a:schemeClr val="accent2">
                <a:hueOff val="6482786"/>
                <a:satOff val="24753"/>
                <a:lumOff val="0"/>
                <a:alphaOff val="0"/>
                <a:lumMod val="95000"/>
              </a:schemeClr>
            </a:gs>
            <a:gs pos="100000">
              <a:schemeClr val="accent2">
                <a:hueOff val="6482786"/>
                <a:satOff val="24753"/>
                <a:lumOff val="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61643" tIns="76200" rIns="14224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</a:rPr>
            <a:t>Социальная политика-                  130,48  </a:t>
          </a:r>
          <a:r>
            <a:rPr lang="ru-RU" sz="2000" kern="1200" dirty="0" err="1" smtClean="0">
              <a:solidFill>
                <a:schemeClr val="tx1"/>
              </a:solidFill>
            </a:rPr>
            <a:t>тыс.руб</a:t>
          </a:r>
          <a:endParaRPr lang="ru-RU" sz="2000" kern="1200" dirty="0"/>
        </a:p>
      </dsp:txBody>
      <dsp:txXfrm rot="10800000">
        <a:off x="2318103" y="3898395"/>
        <a:ext cx="4074895" cy="1500418"/>
      </dsp:txXfrm>
    </dsp:sp>
    <dsp:sp modelId="{CFA646EF-1D37-47D8-8002-D3A418B10528}">
      <dsp:nvSpPr>
        <dsp:cNvPr id="0" name=""/>
        <dsp:cNvSpPr/>
      </dsp:nvSpPr>
      <dsp:spPr>
        <a:xfrm>
          <a:off x="110018" y="3816427"/>
          <a:ext cx="1812940" cy="1500418"/>
        </a:xfrm>
        <a:prstGeom prst="ellipse">
          <a:avLst/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29.09.2016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29.09.2016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29.09.2016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29.09.2016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29.09.2016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29.09.2016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29.09.2016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29.09.2016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29.09.2016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29.09.2016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29.09.2016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29.09.2016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68152"/>
          </a:xfrm>
        </p:spPr>
        <p:txBody>
          <a:bodyPr>
            <a:normAutofit/>
          </a:bodyPr>
          <a:lstStyle/>
          <a:p>
            <a:pPr algn="l"/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1268760"/>
            <a:ext cx="8424936" cy="518457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4400" dirty="0" smtClean="0"/>
          </a:p>
          <a:p>
            <a:pPr marL="0" indent="0" algn="ctr">
              <a:buNone/>
            </a:pPr>
            <a:r>
              <a:rPr lang="ru-RU" sz="4400" dirty="0" smtClean="0"/>
              <a:t>Отчет об исполнении бюджета сельского поселения «</a:t>
            </a:r>
            <a:r>
              <a:rPr lang="ru-RU" sz="4400" dirty="0" err="1" smtClean="0"/>
              <a:t>Иоссер</a:t>
            </a:r>
            <a:r>
              <a:rPr lang="ru-RU" sz="4400" dirty="0" smtClean="0"/>
              <a:t>»</a:t>
            </a:r>
          </a:p>
          <a:p>
            <a:pPr marL="0" indent="0" algn="ctr">
              <a:buNone/>
            </a:pPr>
            <a:r>
              <a:rPr lang="ru-RU" sz="4400" dirty="0" smtClean="0"/>
              <a:t>за 2015 год</a:t>
            </a:r>
            <a:endParaRPr lang="ru-RU" sz="4400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936" y="260648"/>
            <a:ext cx="863600" cy="103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715036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68152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>    </a:t>
            </a:r>
            <a:r>
              <a:rPr lang="ru-RU" sz="4000" dirty="0" smtClean="0">
                <a:solidFill>
                  <a:schemeClr val="accent5">
                    <a:lumMod val="75000"/>
                  </a:schemeClr>
                </a:solidFill>
              </a:rPr>
              <a:t>Отчет об исполнении бюджета </a:t>
            </a:r>
            <a:endParaRPr lang="ru-RU" sz="40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863600" cy="103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166884863"/>
              </p:ext>
            </p:extLst>
          </p:nvPr>
        </p:nvGraphicFramePr>
        <p:xfrm>
          <a:off x="611560" y="1294110"/>
          <a:ext cx="7920880" cy="54472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9249401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68152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>    </a:t>
            </a:r>
            <a:r>
              <a:rPr lang="ru-RU" sz="4000" dirty="0" smtClean="0">
                <a:solidFill>
                  <a:schemeClr val="accent5">
                    <a:lumMod val="75000"/>
                  </a:schemeClr>
                </a:solidFill>
              </a:rPr>
              <a:t>Отчет об исполнении бюджета </a:t>
            </a:r>
            <a:endParaRPr lang="ru-RU" sz="40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863600" cy="103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Объект 7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415129592"/>
              </p:ext>
            </p:extLst>
          </p:nvPr>
        </p:nvGraphicFramePr>
        <p:xfrm>
          <a:off x="1143000" y="1196752"/>
          <a:ext cx="7245424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8750118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68152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>    </a:t>
            </a:r>
            <a:r>
              <a:rPr lang="ru-RU" sz="4000" dirty="0" smtClean="0">
                <a:solidFill>
                  <a:schemeClr val="accent5">
                    <a:lumMod val="75000"/>
                  </a:schemeClr>
                </a:solidFill>
              </a:rPr>
              <a:t>Отчет об исполнении бюджета </a:t>
            </a:r>
            <a:endParaRPr lang="ru-RU" sz="40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863600" cy="103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286000" y="2690336"/>
            <a:ext cx="523832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dirty="0" smtClean="0"/>
              <a:t>Спасибо </a:t>
            </a:r>
          </a:p>
          <a:p>
            <a:r>
              <a:rPr lang="ru-RU" sz="6000" dirty="0" smtClean="0"/>
              <a:t>за внимание! 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33473702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68152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>    </a:t>
            </a:r>
            <a:r>
              <a:rPr lang="ru-RU" sz="4000" dirty="0" smtClean="0">
                <a:solidFill>
                  <a:schemeClr val="accent5">
                    <a:lumMod val="75000"/>
                  </a:schemeClr>
                </a:solidFill>
              </a:rPr>
              <a:t>Отчет об исполнении бюджета </a:t>
            </a:r>
            <a:endParaRPr lang="ru-RU" sz="40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1268760"/>
            <a:ext cx="8424936" cy="518457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dirty="0" smtClean="0"/>
              <a:t>Бюджет сельского поселения «</a:t>
            </a:r>
            <a:r>
              <a:rPr lang="ru-RU" sz="2800" dirty="0" err="1" smtClean="0"/>
              <a:t>Иоссер</a:t>
            </a:r>
            <a:r>
              <a:rPr lang="ru-RU" sz="2800" dirty="0" smtClean="0"/>
              <a:t>» на 2015 год и плановый период 2016-2017годов</a:t>
            </a:r>
          </a:p>
          <a:p>
            <a:pPr marL="0" indent="0" algn="ctr">
              <a:buNone/>
            </a:pPr>
            <a:r>
              <a:rPr lang="ru-RU" sz="2800" dirty="0" smtClean="0"/>
              <a:t> утвержден Решением Совета сельского поселения «</a:t>
            </a:r>
            <a:r>
              <a:rPr lang="ru-RU" sz="2800" smtClean="0"/>
              <a:t>Иоссер» </a:t>
            </a:r>
            <a:r>
              <a:rPr lang="ru-RU" sz="2800" dirty="0"/>
              <a:t>от </a:t>
            </a:r>
            <a:r>
              <a:rPr lang="ru-RU" sz="2800" dirty="0" smtClean="0"/>
              <a:t>23.12.2014 </a:t>
            </a:r>
            <a:r>
              <a:rPr lang="ru-RU" sz="2800" dirty="0"/>
              <a:t>г. </a:t>
            </a:r>
            <a:r>
              <a:rPr lang="ru-RU" sz="2800" dirty="0" smtClean="0"/>
              <a:t>№3-20/1</a:t>
            </a:r>
          </a:p>
          <a:p>
            <a:pPr marL="0" indent="0" algn="ctr">
              <a:buNone/>
            </a:pPr>
            <a:r>
              <a:rPr lang="ru-RU" sz="2800" dirty="0" smtClean="0"/>
              <a:t>(изменения в 2015 году вносились 5 раз)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863600" cy="103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4790" y="4152059"/>
            <a:ext cx="3845402" cy="2445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254107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68152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>    </a:t>
            </a:r>
            <a:r>
              <a:rPr lang="ru-RU" sz="4000" dirty="0" smtClean="0">
                <a:solidFill>
                  <a:schemeClr val="accent5">
                    <a:lumMod val="75000"/>
                  </a:schemeClr>
                </a:solidFill>
              </a:rPr>
              <a:t>Отчет об исполнении бюджета </a:t>
            </a:r>
            <a:endParaRPr lang="ru-RU" sz="40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863600" cy="103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>
          <a:xfrm>
            <a:off x="1143000" y="1294110"/>
            <a:ext cx="7533456" cy="4871194"/>
          </a:xfrm>
        </p:spPr>
        <p:txBody>
          <a:bodyPr/>
          <a:lstStyle/>
          <a:p>
            <a:pPr marL="45720" indent="0" algn="ctr">
              <a:buNone/>
            </a:pPr>
            <a:r>
              <a:rPr lang="ru-RU" dirty="0" smtClean="0"/>
              <a:t>Основные параметры:</a:t>
            </a:r>
          </a:p>
          <a:p>
            <a:pPr marL="45720" indent="0" algn="ctr">
              <a:buNone/>
            </a:pPr>
            <a:r>
              <a:rPr lang="ru-RU" dirty="0" smtClean="0"/>
              <a:t>Доходы (факт)-4 274,23 </a:t>
            </a:r>
            <a:r>
              <a:rPr lang="ru-RU" dirty="0" err="1" smtClean="0"/>
              <a:t>тыс.рублей</a:t>
            </a:r>
            <a:endParaRPr lang="ru-RU" dirty="0" smtClean="0"/>
          </a:p>
          <a:p>
            <a:pPr marL="45720" indent="0" algn="ctr">
              <a:buNone/>
            </a:pPr>
            <a:r>
              <a:rPr lang="ru-RU" dirty="0" smtClean="0"/>
              <a:t>Расходы (факт)-4 539,47 </a:t>
            </a:r>
            <a:r>
              <a:rPr lang="ru-RU" dirty="0" err="1" smtClean="0"/>
              <a:t>тыс.рублей</a:t>
            </a:r>
            <a:endParaRPr lang="ru-RU" dirty="0" smtClean="0"/>
          </a:p>
          <a:p>
            <a:pPr marL="45720" indent="0" algn="ctr">
              <a:buNone/>
            </a:pPr>
            <a:r>
              <a:rPr lang="ru-RU" dirty="0" smtClean="0"/>
              <a:t>Дефицит-265,24 </a:t>
            </a:r>
            <a:r>
              <a:rPr lang="ru-RU" dirty="0" err="1" smtClean="0"/>
              <a:t>тыс.рублей</a:t>
            </a:r>
            <a:endParaRPr lang="ru-RU" dirty="0" smtClean="0"/>
          </a:p>
          <a:p>
            <a:pPr marL="45720" indent="0" algn="ctr">
              <a:buNone/>
            </a:pPr>
            <a:endParaRPr lang="ru-RU" dirty="0"/>
          </a:p>
        </p:txBody>
      </p:sp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81324687"/>
              </p:ext>
            </p:extLst>
          </p:nvPr>
        </p:nvGraphicFramePr>
        <p:xfrm>
          <a:off x="1475656" y="3068960"/>
          <a:ext cx="6624736" cy="35283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2937570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68152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>    </a:t>
            </a:r>
            <a:r>
              <a:rPr lang="ru-RU" sz="4000" dirty="0" smtClean="0">
                <a:solidFill>
                  <a:schemeClr val="accent5">
                    <a:lumMod val="75000"/>
                  </a:schemeClr>
                </a:solidFill>
              </a:rPr>
              <a:t>Отчет об исполнении бюджета </a:t>
            </a:r>
            <a:endParaRPr lang="ru-RU" sz="4000" dirty="0">
              <a:solidFill>
                <a:schemeClr val="accent5">
                  <a:lumMod val="75000"/>
                </a:schemeClr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976995217"/>
              </p:ext>
            </p:extLst>
          </p:nvPr>
        </p:nvGraphicFramePr>
        <p:xfrm>
          <a:off x="1547662" y="1131184"/>
          <a:ext cx="6768753" cy="2153799"/>
        </p:xfrm>
        <a:graphic>
          <a:graphicData uri="http://schemas.openxmlformats.org/drawingml/2006/table">
            <a:tbl>
              <a:tblPr/>
              <a:tblGrid>
                <a:gridCol w="2050934"/>
                <a:gridCol w="2393264"/>
                <a:gridCol w="2324555"/>
              </a:tblGrid>
              <a:tr h="696580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Показатель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(</a:t>
                      </a:r>
                      <a:r>
                        <a:rPr lang="ru-RU" sz="2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Расходы (</a:t>
                      </a:r>
                      <a:r>
                        <a:rPr lang="ru-RU" sz="2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</a:t>
                      </a:r>
                      <a:r>
                        <a:rPr lang="ru-RU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7C80"/>
                    </a:solidFill>
                  </a:tcPr>
                </a:tc>
              </a:tr>
              <a:tr h="474950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sz="2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314,71</a:t>
                      </a:r>
                      <a:endParaRPr lang="ru-RU" sz="2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</a:t>
                      </a:r>
                      <a:r>
                        <a:rPr lang="ru-RU" sz="2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4</a:t>
                      </a:r>
                      <a:r>
                        <a:rPr lang="ru-RU" sz="20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539,48</a:t>
                      </a:r>
                      <a:endParaRPr lang="ru-RU" sz="2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7C80"/>
                    </a:solidFill>
                  </a:tcPr>
                </a:tc>
              </a:tr>
              <a:tr h="474950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sz="2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274,23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</a:t>
                      </a:r>
                      <a:r>
                        <a:rPr lang="ru-RU" sz="2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4</a:t>
                      </a:r>
                      <a:r>
                        <a:rPr lang="ru-RU" sz="20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539,47</a:t>
                      </a:r>
                      <a:endParaRPr lang="ru-RU" sz="2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7C80"/>
                    </a:solidFill>
                  </a:tcPr>
                </a:tc>
              </a:tr>
              <a:tr h="507319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 Исполнения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2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7C80"/>
                    </a:solidFill>
                  </a:tcPr>
                </a:tc>
              </a:tr>
            </a:tbl>
          </a:graphicData>
        </a:graphic>
      </p:graphicFrame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863600" cy="103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8357883"/>
              </p:ext>
            </p:extLst>
          </p:nvPr>
        </p:nvGraphicFramePr>
        <p:xfrm>
          <a:off x="1403648" y="3284984"/>
          <a:ext cx="7272808" cy="35730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8875243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68152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>    </a:t>
            </a:r>
            <a:r>
              <a:rPr lang="ru-RU" sz="4000" dirty="0" smtClean="0">
                <a:solidFill>
                  <a:schemeClr val="accent5">
                    <a:lumMod val="75000"/>
                  </a:schemeClr>
                </a:solidFill>
              </a:rPr>
              <a:t>Отчет об исполнении бюджета </a:t>
            </a:r>
            <a:endParaRPr lang="ru-RU" sz="40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863600" cy="103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Объект 6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606369905"/>
              </p:ext>
            </p:extLst>
          </p:nvPr>
        </p:nvGraphicFramePr>
        <p:xfrm>
          <a:off x="1143000" y="1294108"/>
          <a:ext cx="7533456" cy="5238881"/>
        </p:xfrm>
        <a:graphic>
          <a:graphicData uri="http://schemas.openxmlformats.org/drawingml/2006/table">
            <a:tbl>
              <a:tblPr/>
              <a:tblGrid>
                <a:gridCol w="2794159"/>
                <a:gridCol w="1786969"/>
                <a:gridCol w="1584176"/>
                <a:gridCol w="1368152"/>
              </a:tblGrid>
              <a:tr h="1003042"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Наименование</a:t>
                      </a:r>
                    </a:p>
                  </a:txBody>
                  <a:tcPr marL="7513" marR="7513" marT="7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План</a:t>
                      </a:r>
                    </a:p>
                  </a:txBody>
                  <a:tcPr marL="7513" marR="7513" marT="7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Факт</a:t>
                      </a:r>
                    </a:p>
                  </a:txBody>
                  <a:tcPr marL="7513" marR="7513" marT="7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 </a:t>
                      </a:r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исполнения от общего объема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3" marR="7513" marT="7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</a:tr>
              <a:tr h="1003042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Налоговые поступления</a:t>
                      </a:r>
                    </a:p>
                  </a:txBody>
                  <a:tcPr marL="7513" marR="7513" marT="7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203,0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3" marR="7513" marT="7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170,1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3" marR="7513" marT="7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3" marR="7513" marT="7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</a:tr>
              <a:tr h="1003042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Неналоговые поступления</a:t>
                      </a:r>
                    </a:p>
                  </a:txBody>
                  <a:tcPr marL="7513" marR="7513" marT="7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         </a:t>
                      </a:r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69,79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3" marR="7513" marT="7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72,71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3" marR="7513" marT="7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3" marR="7513" marT="7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</a:tr>
              <a:tr h="1003042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Безвозмездные поступления</a:t>
                      </a:r>
                    </a:p>
                  </a:txBody>
                  <a:tcPr marL="7513" marR="7513" marT="7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 4</a:t>
                      </a:r>
                      <a:r>
                        <a:rPr lang="ru-RU" sz="2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041,92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3" marR="7513" marT="7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4 031,42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3" marR="7513" marT="7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94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3" marR="7513" marT="7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</a:tr>
              <a:tr h="1003042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Всего</a:t>
                      </a:r>
                    </a:p>
                  </a:txBody>
                  <a:tcPr marL="7513" marR="7513" marT="7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  <a:r>
                        <a:rPr lang="ru-RU" sz="2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314,71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3" marR="7513" marT="7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  <a:r>
                        <a:rPr lang="ru-RU" sz="2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274,23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3" marR="7513" marT="7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3" marR="7513" marT="7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97822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68152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>    </a:t>
            </a:r>
            <a:r>
              <a:rPr lang="ru-RU" sz="4000" dirty="0" smtClean="0">
                <a:solidFill>
                  <a:schemeClr val="accent5">
                    <a:lumMod val="75000"/>
                  </a:schemeClr>
                </a:solidFill>
              </a:rPr>
              <a:t>Отчет об исполнении бюджета </a:t>
            </a:r>
            <a:endParaRPr lang="ru-RU" sz="40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863600" cy="103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Объект 6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908340129"/>
              </p:ext>
            </p:extLst>
          </p:nvPr>
        </p:nvGraphicFramePr>
        <p:xfrm>
          <a:off x="1547664" y="1844824"/>
          <a:ext cx="6400800" cy="34750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204336963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7069732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ыноска со стрелкой вниз 3"/>
          <p:cNvSpPr/>
          <p:nvPr/>
        </p:nvSpPr>
        <p:spPr>
          <a:xfrm>
            <a:off x="1763688" y="1700808"/>
            <a:ext cx="5328592" cy="1296144"/>
          </a:xfrm>
          <a:prstGeom prst="downArrowCallou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68152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>    </a:t>
            </a:r>
            <a:r>
              <a:rPr lang="ru-RU" sz="4000" dirty="0" smtClean="0">
                <a:solidFill>
                  <a:schemeClr val="accent5">
                    <a:lumMod val="75000"/>
                  </a:schemeClr>
                </a:solidFill>
              </a:rPr>
              <a:t>Отчет об исполнении бюджета </a:t>
            </a:r>
            <a:endParaRPr lang="ru-RU" sz="40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863600" cy="103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7544" y="1196752"/>
            <a:ext cx="8208912" cy="5256584"/>
          </a:xfrm>
        </p:spPr>
        <p:txBody>
          <a:bodyPr>
            <a:normAutofit/>
          </a:bodyPr>
          <a:lstStyle/>
          <a:p>
            <a:pPr marL="45720" lvl="0" indent="0" algn="ctr">
              <a:buClr>
                <a:srgbClr val="A379BB">
                  <a:lumMod val="75000"/>
                </a:srgbClr>
              </a:buClr>
              <a:buNone/>
            </a:pPr>
            <a:r>
              <a:rPr lang="ru-RU" sz="35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Налоговые </a:t>
            </a:r>
            <a:r>
              <a:rPr lang="ru-RU" sz="3500" dirty="0">
                <a:solidFill>
                  <a:prstClr val="black">
                    <a:lumMod val="75000"/>
                    <a:lumOff val="25000"/>
                  </a:prstClr>
                </a:solidFill>
              </a:rPr>
              <a:t>доходы </a:t>
            </a:r>
            <a:r>
              <a:rPr lang="ru-RU" sz="35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–</a:t>
            </a:r>
          </a:p>
          <a:p>
            <a:pPr marL="45720" lvl="0" indent="0" algn="ctr">
              <a:buClr>
                <a:srgbClr val="A379BB">
                  <a:lumMod val="75000"/>
                </a:srgbClr>
              </a:buClr>
              <a:buNone/>
            </a:pPr>
            <a:r>
              <a:rPr lang="ru-RU" sz="35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170,1 </a:t>
            </a:r>
            <a:r>
              <a:rPr lang="ru-RU" sz="3500" dirty="0" err="1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тыс.руб</a:t>
            </a:r>
            <a:endParaRPr lang="ru-RU" sz="3500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marL="45720" indent="0" algn="ctr">
              <a:buNone/>
            </a:pPr>
            <a:endParaRPr lang="ru-RU" dirty="0"/>
          </a:p>
          <a:p>
            <a:pPr marL="45720" indent="0" algn="ctr">
              <a:buNone/>
            </a:pPr>
            <a:endParaRPr lang="ru-RU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ru-RU" sz="3600" dirty="0" smtClean="0"/>
              <a:t> </a:t>
            </a:r>
            <a:r>
              <a:rPr lang="ru-RU" sz="2600" dirty="0" smtClean="0"/>
              <a:t>НДФЛ- 168,06 </a:t>
            </a:r>
            <a:r>
              <a:rPr lang="ru-RU" sz="2600" dirty="0" err="1" smtClean="0"/>
              <a:t>тыс.руб</a:t>
            </a:r>
            <a:r>
              <a:rPr lang="ru-RU" sz="2600" dirty="0"/>
              <a:t> </a:t>
            </a:r>
            <a:r>
              <a:rPr lang="ru-RU" sz="2600" dirty="0" smtClean="0"/>
              <a:t>(98,8%)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600" dirty="0" smtClean="0"/>
              <a:t> Государственная пошлина-1,4 </a:t>
            </a:r>
            <a:r>
              <a:rPr lang="ru-RU" sz="2600" dirty="0" err="1" smtClean="0"/>
              <a:t>тыс.руб</a:t>
            </a:r>
            <a:r>
              <a:rPr lang="ru-RU" sz="2600" dirty="0" smtClean="0"/>
              <a:t> (0,8%)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600" dirty="0" smtClean="0"/>
              <a:t> Налог на имущество-0,64 </a:t>
            </a:r>
            <a:r>
              <a:rPr lang="ru-RU" sz="2600" dirty="0" err="1" smtClean="0"/>
              <a:t>тыс.руб</a:t>
            </a:r>
            <a:r>
              <a:rPr lang="ru-RU" sz="2600" dirty="0" smtClean="0"/>
              <a:t> (0,4%)</a:t>
            </a:r>
            <a:endParaRPr lang="ru-RU" sz="2600" dirty="0"/>
          </a:p>
          <a:p>
            <a:pPr marL="4572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022314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ыноска со стрелкой вниз 3"/>
          <p:cNvSpPr/>
          <p:nvPr/>
        </p:nvSpPr>
        <p:spPr>
          <a:xfrm>
            <a:off x="1763688" y="1700808"/>
            <a:ext cx="5328592" cy="1296144"/>
          </a:xfrm>
          <a:prstGeom prst="downArrowCallou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68152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>    </a:t>
            </a:r>
            <a:r>
              <a:rPr lang="ru-RU" sz="4000" dirty="0" smtClean="0">
                <a:solidFill>
                  <a:schemeClr val="accent5">
                    <a:lumMod val="75000"/>
                  </a:schemeClr>
                </a:solidFill>
              </a:rPr>
              <a:t>Отчет об исполнении бюджета </a:t>
            </a:r>
            <a:endParaRPr lang="ru-RU" sz="40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863600" cy="103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1196752"/>
            <a:ext cx="8496944" cy="5256584"/>
          </a:xfrm>
        </p:spPr>
        <p:txBody>
          <a:bodyPr>
            <a:normAutofit lnSpcReduction="10000"/>
          </a:bodyPr>
          <a:lstStyle/>
          <a:p>
            <a:pPr marL="45720" lvl="0" indent="0" algn="ctr">
              <a:buClr>
                <a:srgbClr val="A379BB">
                  <a:lumMod val="75000"/>
                </a:srgbClr>
              </a:buClr>
              <a:buNone/>
            </a:pPr>
            <a:r>
              <a:rPr lang="ru-RU" sz="39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Неналоговые </a:t>
            </a:r>
            <a:r>
              <a:rPr lang="ru-RU" sz="3900" dirty="0">
                <a:solidFill>
                  <a:prstClr val="black">
                    <a:lumMod val="75000"/>
                    <a:lumOff val="25000"/>
                  </a:prstClr>
                </a:solidFill>
              </a:rPr>
              <a:t>доходы –</a:t>
            </a:r>
          </a:p>
          <a:p>
            <a:pPr marL="45720" lvl="0" indent="0" algn="ctr">
              <a:buClr>
                <a:srgbClr val="A379BB">
                  <a:lumMod val="75000"/>
                </a:srgbClr>
              </a:buClr>
              <a:buNone/>
            </a:pPr>
            <a:r>
              <a:rPr lang="ru-RU" sz="39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72,71 </a:t>
            </a:r>
            <a:r>
              <a:rPr lang="ru-RU" sz="3900" dirty="0" err="1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тыс.руб</a:t>
            </a:r>
            <a:r>
              <a:rPr lang="ru-RU" sz="39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.</a:t>
            </a:r>
            <a:endParaRPr lang="ru-RU" sz="3900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marL="45720" indent="0">
              <a:buNone/>
            </a:pPr>
            <a:endParaRPr lang="ru-RU" sz="3400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ru-RU" sz="3400" dirty="0" smtClean="0"/>
              <a:t>Доход от использования имущества– 49,74 </a:t>
            </a:r>
            <a:r>
              <a:rPr lang="ru-RU" sz="3400" dirty="0" err="1" smtClean="0"/>
              <a:t>тыс.руб</a:t>
            </a:r>
            <a:r>
              <a:rPr lang="ru-RU" sz="3400" dirty="0"/>
              <a:t> </a:t>
            </a:r>
            <a:r>
              <a:rPr lang="ru-RU" sz="3400" dirty="0" smtClean="0"/>
              <a:t>(68 %)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3400" dirty="0" smtClean="0"/>
              <a:t>Штрафы, санкции, возмещение ущерба – 2,1 </a:t>
            </a:r>
            <a:r>
              <a:rPr lang="ru-RU" sz="3400" dirty="0" err="1" smtClean="0"/>
              <a:t>тыс.руб</a:t>
            </a:r>
            <a:r>
              <a:rPr lang="ru-RU" sz="3400" dirty="0" smtClean="0"/>
              <a:t>. (</a:t>
            </a:r>
            <a:r>
              <a:rPr lang="ru-RU" sz="3400" dirty="0"/>
              <a:t>3</a:t>
            </a:r>
            <a:r>
              <a:rPr lang="ru-RU" sz="3400" dirty="0" smtClean="0"/>
              <a:t> %)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3400" dirty="0" smtClean="0"/>
              <a:t>Прочие неналоговые доходы- 20,87 </a:t>
            </a:r>
            <a:r>
              <a:rPr lang="ru-RU" sz="3400" dirty="0" err="1" smtClean="0"/>
              <a:t>тыс.руб</a:t>
            </a:r>
            <a:r>
              <a:rPr lang="ru-RU" sz="3400" dirty="0" smtClean="0"/>
              <a:t> (29 %)</a:t>
            </a:r>
            <a:endParaRPr lang="ru-RU" sz="3400" dirty="0"/>
          </a:p>
        </p:txBody>
      </p:sp>
    </p:spTree>
    <p:extLst>
      <p:ext uri="{BB962C8B-B14F-4D97-AF65-F5344CB8AC3E}">
        <p14:creationId xmlns:p14="http://schemas.microsoft.com/office/powerpoint/2010/main" val="19707508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ыноска со стрелкой вниз 3"/>
          <p:cNvSpPr/>
          <p:nvPr/>
        </p:nvSpPr>
        <p:spPr>
          <a:xfrm>
            <a:off x="1763688" y="1700808"/>
            <a:ext cx="5328592" cy="1296144"/>
          </a:xfrm>
          <a:prstGeom prst="downArrowCallou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68152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>    </a:t>
            </a:r>
            <a:r>
              <a:rPr lang="ru-RU" sz="4000" dirty="0" smtClean="0">
                <a:solidFill>
                  <a:schemeClr val="accent5">
                    <a:lumMod val="75000"/>
                  </a:schemeClr>
                </a:solidFill>
              </a:rPr>
              <a:t>Отчет об исполнении бюджета </a:t>
            </a:r>
            <a:endParaRPr lang="ru-RU" sz="40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863600" cy="103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1294110"/>
            <a:ext cx="8784976" cy="5159226"/>
          </a:xfrm>
        </p:spPr>
        <p:txBody>
          <a:bodyPr>
            <a:normAutofit/>
          </a:bodyPr>
          <a:lstStyle/>
          <a:p>
            <a:pPr marL="45720" lvl="0" indent="0" algn="ctr">
              <a:buClr>
                <a:srgbClr val="A379BB">
                  <a:lumMod val="75000"/>
                </a:srgbClr>
              </a:buClr>
              <a:buNone/>
            </a:pPr>
            <a:r>
              <a:rPr lang="ru-RU" sz="30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Безвозмездные поступления–</a:t>
            </a:r>
            <a:endParaRPr lang="ru-RU" sz="3000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marL="45720" lvl="0" indent="0" algn="ctr">
              <a:buClr>
                <a:srgbClr val="A379BB">
                  <a:lumMod val="75000"/>
                </a:srgbClr>
              </a:buClr>
              <a:buNone/>
            </a:pPr>
            <a:r>
              <a:rPr lang="ru-RU" sz="30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4 031,42 </a:t>
            </a:r>
            <a:r>
              <a:rPr lang="ru-RU" sz="3000" dirty="0" err="1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тыс.руб</a:t>
            </a:r>
            <a:endParaRPr lang="ru-RU" sz="3000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marL="45720" indent="0" algn="ctr">
              <a:buNone/>
            </a:pPr>
            <a:endParaRPr lang="ru-RU" dirty="0"/>
          </a:p>
          <a:p>
            <a:pPr marL="45720" indent="0" algn="ctr">
              <a:buNone/>
            </a:pPr>
            <a:endParaRPr lang="ru-RU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ru-RU" sz="3600" dirty="0" smtClean="0"/>
              <a:t> </a:t>
            </a:r>
            <a:r>
              <a:rPr lang="ru-RU" sz="3200" dirty="0" smtClean="0"/>
              <a:t>Субвенции-70,98 </a:t>
            </a:r>
            <a:r>
              <a:rPr lang="ru-RU" sz="3200" dirty="0" err="1" smtClean="0"/>
              <a:t>тыс.руб</a:t>
            </a:r>
            <a:r>
              <a:rPr lang="ru-RU" sz="3200" dirty="0" smtClean="0"/>
              <a:t> (2</a:t>
            </a:r>
            <a:r>
              <a:rPr lang="ru-RU" sz="3200" dirty="0"/>
              <a:t> </a:t>
            </a:r>
            <a:r>
              <a:rPr lang="ru-RU" sz="3200" dirty="0" smtClean="0"/>
              <a:t>%)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3200" dirty="0" smtClean="0"/>
              <a:t> Дотации- 3 760,44 </a:t>
            </a:r>
            <a:r>
              <a:rPr lang="ru-RU" sz="3200" dirty="0" err="1" smtClean="0"/>
              <a:t>тыс.руб</a:t>
            </a:r>
            <a:r>
              <a:rPr lang="ru-RU" sz="3200" dirty="0" smtClean="0"/>
              <a:t> (93%)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3200" dirty="0" smtClean="0"/>
              <a:t>Субсидии– 200,0 </a:t>
            </a:r>
            <a:r>
              <a:rPr lang="ru-RU" sz="3200" dirty="0" err="1" smtClean="0"/>
              <a:t>тыс.руб</a:t>
            </a:r>
            <a:r>
              <a:rPr lang="ru-RU" sz="3200" dirty="0" smtClean="0"/>
              <a:t> (5 %)</a:t>
            </a:r>
          </a:p>
          <a:p>
            <a:pPr marL="45720" indent="0">
              <a:buNone/>
            </a:pP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4065174460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1075</TotalTime>
  <Words>336</Words>
  <Application>Microsoft Office PowerPoint</Application>
  <PresentationFormat>Экран (4:3)</PresentationFormat>
  <Paragraphs>91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Воздушный поток</vt:lpstr>
      <vt:lpstr>Презентация PowerPoint</vt:lpstr>
      <vt:lpstr>    Отчет об исполнении бюджета </vt:lpstr>
      <vt:lpstr>    Отчет об исполнении бюджета </vt:lpstr>
      <vt:lpstr>    Отчет об исполнении бюджета </vt:lpstr>
      <vt:lpstr>    Отчет об исполнении бюджета </vt:lpstr>
      <vt:lpstr>    Отчет об исполнении бюджета </vt:lpstr>
      <vt:lpstr>    Отчет об исполнении бюджета </vt:lpstr>
      <vt:lpstr>    Отчет об исполнении бюджета </vt:lpstr>
      <vt:lpstr>    Отчет об исполнении бюджета </vt:lpstr>
      <vt:lpstr>    Отчет об исполнении бюджета </vt:lpstr>
      <vt:lpstr>    Отчет об исполнении бюджета </vt:lpstr>
      <vt:lpstr>    Отчет об исполнении бюджета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Hlupina</dc:creator>
  <cp:lastModifiedBy>Kislyakova</cp:lastModifiedBy>
  <cp:revision>102</cp:revision>
  <dcterms:created xsi:type="dcterms:W3CDTF">2016-03-09T09:58:10Z</dcterms:created>
  <dcterms:modified xsi:type="dcterms:W3CDTF">2016-09-29T12:04:19Z</dcterms:modified>
</cp:coreProperties>
</file>