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6"/>
  </p:notesMasterIdLst>
  <p:sldIdLst>
    <p:sldId id="256" r:id="rId2"/>
    <p:sldId id="291" r:id="rId3"/>
    <p:sldId id="292" r:id="rId4"/>
    <p:sldId id="259" r:id="rId5"/>
    <p:sldId id="258" r:id="rId6"/>
    <p:sldId id="293" r:id="rId7"/>
    <p:sldId id="299" r:id="rId8"/>
    <p:sldId id="269" r:id="rId9"/>
    <p:sldId id="300" r:id="rId10"/>
    <p:sldId id="263" r:id="rId11"/>
    <p:sldId id="271" r:id="rId12"/>
    <p:sldId id="273" r:id="rId13"/>
    <p:sldId id="274" r:id="rId14"/>
    <p:sldId id="290" r:id="rId1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883" autoAdjust="0"/>
  </p:normalViewPr>
  <p:slideViewPr>
    <p:cSldViewPr>
      <p:cViewPr varScale="1">
        <p:scale>
          <a:sx n="77" d="100"/>
          <a:sy n="77" d="100"/>
        </p:scale>
        <p:origin x="-161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36368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1D16D560-C542-4545-ADF9-1F9F5C8F40F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Прочие доходы от использования имущества</a:t>
          </a:r>
          <a:endParaRPr lang="ru-RU" sz="1500" dirty="0">
            <a:solidFill>
              <a:srgbClr val="7030A0"/>
            </a:solidFill>
          </a:endParaRPr>
        </a:p>
      </dgm:t>
    </dgm:pt>
    <dgm:pt modelId="{3259684C-EB95-42EB-8EDA-F4CB16489F08}" type="parTrans" cxnId="{EBFB027B-DA4C-4139-977E-5D2853489126}">
      <dgm:prSet/>
      <dgm:spPr/>
      <dgm:t>
        <a:bodyPr/>
        <a:lstStyle/>
        <a:p>
          <a:endParaRPr lang="ru-RU"/>
        </a:p>
      </dgm:t>
    </dgm:pt>
    <dgm:pt modelId="{06E4867F-5F59-4953-B1EB-0A3B37C40573}" type="sibTrans" cxnId="{EBFB027B-DA4C-4139-977E-5D2853489126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59841725-4710-4ADF-BCF2-4EE35805CCB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7825AD6B-94AB-4ACC-B591-629532C53694}" type="parTrans" cxnId="{46895ED9-24AF-465E-A823-9C27E06A59DD}">
      <dgm:prSet/>
      <dgm:spPr/>
      <dgm:t>
        <a:bodyPr/>
        <a:lstStyle/>
        <a:p>
          <a:endParaRPr lang="ru-RU"/>
        </a:p>
      </dgm:t>
    </dgm:pt>
    <dgm:pt modelId="{161FFF2F-4784-42F2-A7C5-34DF0FD3083A}" type="sibTrans" cxnId="{46895ED9-24AF-465E-A823-9C27E06A59DD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6B670E9A-EED3-40F1-8273-1108FCFF623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dirty="0">
            <a:solidFill>
              <a:srgbClr val="7030A0"/>
            </a:solidFill>
          </a:endParaRPr>
        </a:p>
      </dgm:t>
    </dgm:pt>
    <dgm:pt modelId="{9FF9D4F1-74ED-495F-9297-97FD1CE1E2AB}" type="parTrans" cxnId="{9E1F0902-9357-4317-B91F-9101F72F1D09}">
      <dgm:prSet/>
      <dgm:spPr/>
    </dgm:pt>
    <dgm:pt modelId="{D9E983F8-FC2A-49E7-B1CF-EC33677FD282}" type="sibTrans" cxnId="{9E1F0902-9357-4317-B91F-9101F72F1D09}">
      <dgm:prSet/>
      <dgm:spPr/>
    </dgm:pt>
    <dgm:pt modelId="{B662C747-5E60-4637-96F2-33C13F96C9C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C9ADE4FA-4FF2-4040-A843-FFD8B58BC328}" type="parTrans" cxnId="{EB829E8B-1591-4013-AC0D-7897E923FB0A}">
      <dgm:prSet/>
      <dgm:spPr/>
    </dgm:pt>
    <dgm:pt modelId="{3AF3F38E-1A7C-45E4-BC64-2CDB45A55B7B}" type="sibTrans" cxnId="{EB829E8B-1591-4013-AC0D-7897E923FB0A}">
      <dgm:prSet/>
      <dgm:spPr/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</dgm:pt>
    <dgm:pt modelId="{EEA7DB91-4FD3-4728-86FD-4E85665457AA}" type="sibTrans" cxnId="{977754D0-55B2-4644-BDCB-16318D90DEAF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4563" custLinFactNeighborY="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3FCC3B42-9D18-4355-9C5F-0C74C6E406E1}" type="presOf" srcId="{86010910-4EC4-45C0-A727-19B204A314B4}" destId="{73BE221E-7E04-47CE-B2D5-CA7B040A95EE}" srcOrd="0" destOrd="3" presId="urn:microsoft.com/office/officeart/2005/8/layout/hList1"/>
    <dgm:cxn modelId="{13015AC9-D735-46BC-9EC9-2D1F660D0D38}" srcId="{98CE632A-9F22-44D3-8FF7-1AE34BEEE7B1}" destId="{676F481A-4B86-4E0F-9894-A23D54109B22}" srcOrd="5" destOrd="0" parTransId="{9D8B8A09-6F10-4690-85A8-E7E10F9E1E03}" sibTransId="{174F3E2C-F6BB-4AEC-A4F7-502164AB3872}"/>
    <dgm:cxn modelId="{9E1F0902-9357-4317-B91F-9101F72F1D09}" srcId="{A8BCBA04-C4C1-471F-B3D5-DF4691525E22}" destId="{6B670E9A-EED3-40F1-8273-1108FCFF6238}" srcOrd="1" destOrd="0" parTransId="{9FF9D4F1-74ED-495F-9297-97FD1CE1E2AB}" sibTransId="{D9E983F8-FC2A-49E7-B1CF-EC33677FD282}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EB829E8B-1591-4013-AC0D-7897E923FB0A}" srcId="{A762076E-A8EC-4B7F-B41D-9CC2E4E61E6D}" destId="{B662C747-5E60-4637-96F2-33C13F96C9C2}" srcOrd="1" destOrd="0" parTransId="{C9ADE4FA-4FF2-4040-A843-FFD8B58BC328}" sibTransId="{3AF3F38E-1A7C-45E4-BC64-2CDB45A55B7B}"/>
    <dgm:cxn modelId="{4F160A3C-BF7D-490E-89EC-0F821995470A}" type="presOf" srcId="{B662C747-5E60-4637-96F2-33C13F96C9C2}" destId="{73BE221E-7E04-47CE-B2D5-CA7B040A95EE}" srcOrd="0" destOrd="1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EBFB027B-DA4C-4139-977E-5D2853489126}" srcId="{A8BCBA04-C4C1-471F-B3D5-DF4691525E22}" destId="{1D16D560-C542-4545-ADF9-1F9F5C8F40F7}" srcOrd="0" destOrd="0" parTransId="{3259684C-EB95-42EB-8EDA-F4CB16489F08}" sibTransId="{06E4867F-5F59-4953-B1EB-0A3B37C40573}"/>
    <dgm:cxn modelId="{46895ED9-24AF-465E-A823-9C27E06A59DD}" srcId="{98CE632A-9F22-44D3-8FF7-1AE34BEEE7B1}" destId="{59841725-4710-4ADF-BCF2-4EE35805CCBA}" srcOrd="2" destOrd="0" parTransId="{7825AD6B-94AB-4ACC-B591-629532C53694}" sibTransId="{161FFF2F-4784-42F2-A7C5-34DF0FD3083A}"/>
    <dgm:cxn modelId="{5C1390BF-216F-4985-B2B3-C782C6B5DD58}" type="presOf" srcId="{91C23C6C-BE7A-49CB-8895-735DE5A02E56}" destId="{322CFEFD-4518-4BB0-BDCF-8849EDEBC7D5}" srcOrd="0" destOrd="1" presId="urn:microsoft.com/office/officeart/2005/8/layout/hList1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6159BEDA-DE31-4341-8C74-690C9B60C03E}" type="presOf" srcId="{3F7DADBB-6970-4670-B27F-5C52A973D3FC}" destId="{322CFEFD-4518-4BB0-BDCF-8849EDEBC7D5}" srcOrd="0" destOrd="4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FB2AE9D-4831-402B-A379-1995DA0054D8}" type="presOf" srcId="{6B670E9A-EED3-40F1-8273-1108FCFF6238}" destId="{DD1FF82A-8571-4949-9B53-8D3D55E4B826}" srcOrd="0" destOrd="1" presId="urn:microsoft.com/office/officeart/2005/8/layout/hList1"/>
    <dgm:cxn modelId="{859DDA79-1C71-46B1-B6FF-1FBD8E702465}" type="presOf" srcId="{1FF62CBD-947C-4C8F-A871-0365E0497229}" destId="{322CFEFD-4518-4BB0-BDCF-8849EDEBC7D5}" srcOrd="0" destOrd="3" presId="urn:microsoft.com/office/officeart/2005/8/layout/hList1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B27F5277-D533-4F8F-951D-16C8E33D865F}" srcId="{98CE632A-9F22-44D3-8FF7-1AE34BEEE7B1}" destId="{1FF62CBD-947C-4C8F-A871-0365E0497229}" srcOrd="3" destOrd="0" parTransId="{30FE7B4C-DC06-4F2C-B6B9-2FBF46A17F2C}" sibTransId="{C7D40071-C832-462E-A2A3-8878E225A874}"/>
    <dgm:cxn modelId="{A30CFBEF-C71D-4589-8E3D-D3118D5A9ECC}" srcId="{98CE632A-9F22-44D3-8FF7-1AE34BEEE7B1}" destId="{91C23C6C-BE7A-49CB-8895-735DE5A02E56}" srcOrd="1" destOrd="0" parTransId="{3E2D3F96-1B12-4F76-901C-ABF7D25E8EFD}" sibTransId="{DF3B1F7C-6E8F-4C5D-B9CC-24BC38DBF5BD}"/>
    <dgm:cxn modelId="{F9C54680-5A55-49F2-815C-FBEDA2989AF6}" srcId="{98CE632A-9F22-44D3-8FF7-1AE34BEEE7B1}" destId="{3F7DADBB-6970-4670-B27F-5C52A973D3FC}" srcOrd="4" destOrd="0" parTransId="{DDA4ECBB-A236-45D5-953B-A85AFDDA3928}" sibTransId="{110989DF-7913-4D06-BB28-99D8DD6AB8E3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20025A77-4E66-421A-94E8-897A8C22B5C5}" type="presOf" srcId="{1D16D560-C542-4545-ADF9-1F9F5C8F40F7}" destId="{DD1FF82A-8571-4949-9B53-8D3D55E4B826}" srcOrd="0" destOrd="0" presId="urn:microsoft.com/office/officeart/2005/8/layout/hList1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98D17D40-6C91-4374-B21C-21C0CEDD69AB}" type="presOf" srcId="{676F481A-4B86-4E0F-9894-A23D54109B22}" destId="{322CFEFD-4518-4BB0-BDCF-8849EDEBC7D5}" srcOrd="0" destOrd="5" presId="urn:microsoft.com/office/officeart/2005/8/layout/hList1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4FB9B01B-E1C7-4F69-9028-21D1DF107B1D}" type="presOf" srcId="{59841725-4710-4ADF-BCF2-4EE35805CCBA}" destId="{322CFEFD-4518-4BB0-BDCF-8849EDEBC7D5}" srcOrd="0" destOrd="2" presId="urn:microsoft.com/office/officeart/2005/8/layout/hList1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45" y="220798"/>
          <a:ext cx="1784319" cy="92655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52" y="356489"/>
        <a:ext cx="1261705" cy="655173"/>
      </dsp:txXfrm>
    </dsp:sp>
    <dsp:sp modelId="{1816D16A-814C-4C22-A6CC-12105B3989BB}">
      <dsp:nvSpPr>
        <dsp:cNvPr id="0" name=""/>
        <dsp:cNvSpPr/>
      </dsp:nvSpPr>
      <dsp:spPr>
        <a:xfrm>
          <a:off x="1914645" y="316135"/>
          <a:ext cx="670579" cy="670579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3530" y="572564"/>
        <a:ext cx="492809" cy="157721"/>
      </dsp:txXfrm>
    </dsp:sp>
    <dsp:sp modelId="{32775538-2AC3-4373-B014-5A44732CBC7F}">
      <dsp:nvSpPr>
        <dsp:cNvPr id="0" name=""/>
        <dsp:cNvSpPr/>
      </dsp:nvSpPr>
      <dsp:spPr>
        <a:xfrm>
          <a:off x="2644006" y="234105"/>
          <a:ext cx="1716371" cy="899940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363" y="365898"/>
        <a:ext cx="1213657" cy="636354"/>
      </dsp:txXfrm>
    </dsp:sp>
    <dsp:sp modelId="{4B955819-9EB5-4C61-BE5E-7CE7027DF3F0}">
      <dsp:nvSpPr>
        <dsp:cNvPr id="0" name=""/>
        <dsp:cNvSpPr/>
      </dsp:nvSpPr>
      <dsp:spPr>
        <a:xfrm>
          <a:off x="4454259" y="348786"/>
          <a:ext cx="670579" cy="670579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4543144" y="486925"/>
        <a:ext cx="492809" cy="394301"/>
      </dsp:txXfrm>
    </dsp:sp>
    <dsp:sp modelId="{A84245DF-C8CC-47D2-83AC-15EF153255E0}">
      <dsp:nvSpPr>
        <dsp:cNvPr id="0" name=""/>
        <dsp:cNvSpPr/>
      </dsp:nvSpPr>
      <dsp:spPr>
        <a:xfrm>
          <a:off x="5184576" y="216023"/>
          <a:ext cx="1764710" cy="999857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443012" y="362449"/>
        <a:ext cx="1247838" cy="70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2127" y="1015747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2127" y="1015747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321149"/>
          <a:ext cx="2715910" cy="2878706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321149"/>
        <a:ext cx="2715910" cy="2878706"/>
      </dsp:txXfrm>
    </dsp:sp>
    <dsp:sp modelId="{B2310FB7-EA56-4FE0-A40A-3378F82B36F7}">
      <dsp:nvSpPr>
        <dsp:cNvPr id="0" name=""/>
        <dsp:cNvSpPr/>
      </dsp:nvSpPr>
      <dsp:spPr>
        <a:xfrm>
          <a:off x="3187999" y="1050584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1050584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68363" y="2232247"/>
          <a:ext cx="2715910" cy="287693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Прочие доходы от использования имущества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3168363" y="2232247"/>
        <a:ext cx="2715910" cy="2876935"/>
      </dsp:txXfrm>
    </dsp:sp>
    <dsp:sp modelId="{BB1FB0B0-77C5-4A8C-A3B5-AA7C21AAAFB3}">
      <dsp:nvSpPr>
        <dsp:cNvPr id="0" name=""/>
        <dsp:cNvSpPr/>
      </dsp:nvSpPr>
      <dsp:spPr>
        <a:xfrm>
          <a:off x="6131530" y="961142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961142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120680" y="2304252"/>
          <a:ext cx="2560044" cy="291746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120680" y="2304252"/>
        <a:ext cx="2560044" cy="291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8" y="3573016"/>
            <a:ext cx="370986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14859" cy="2952329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>БЮДЖЕТ ДЛЯ ГРАЖДАН </a:t>
            </a:r>
            <a:r>
              <a:rPr lang="ru-RU" sz="4000" dirty="0" smtClean="0">
                <a:solidFill>
                  <a:srgbClr val="0070C0"/>
                </a:solidFill>
              </a:rPr>
              <a:t>СЕЛЬСКОГО ПОСЕЛЕНИЯ «ИОССЕР»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1" y="5053013"/>
            <a:ext cx="8208465" cy="1544637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Княжпогостский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Емва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30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74216273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РАСХОДНАЯ ЧАСТЬ БЮДЖЕТА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u="sng" dirty="0" smtClean="0">
                <a:solidFill>
                  <a:srgbClr val="00B050"/>
                </a:solidFill>
              </a:rPr>
              <a:t>Расходы бюджета муниципального района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Муниципальные                     Непрограммные 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 программы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                             мероприятия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920880" cy="619268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«</a:t>
            </a:r>
            <a:r>
              <a:rPr kumimoji="0" lang="ru-RU" sz="2400" b="0" i="0" u="sng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Иоссер</a:t>
            </a: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			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2017 год – 34,7%                               2017 год – 65,3%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2018 год – 31,8%                               2018 год – 68,2%  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2019 год – 29,0%                               2019 год – 71,0%</a:t>
            </a: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55776" y="4509120"/>
            <a:ext cx="0" cy="288032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451750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Принятые муниципальные программы на уровне сельского поселения «</a:t>
            </a:r>
            <a:r>
              <a:rPr lang="ru-RU" sz="1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Иоссер</a:t>
            </a:r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665340"/>
              </p:ext>
            </p:extLst>
          </p:nvPr>
        </p:nvGraphicFramePr>
        <p:xfrm>
          <a:off x="1331640" y="1844824"/>
          <a:ext cx="6696744" cy="3892629"/>
        </p:xfrm>
        <a:graphic>
          <a:graphicData uri="http://schemas.openxmlformats.org/drawingml/2006/table">
            <a:tbl>
              <a:tblPr/>
              <a:tblGrid>
                <a:gridCol w="3528392"/>
                <a:gridCol w="1008112"/>
                <a:gridCol w="1080120"/>
                <a:gridCol w="1080120"/>
              </a:tblGrid>
              <a:tr h="4139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Наименование программы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2017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2018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2019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0039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Arial Cyr"/>
                        </a:rPr>
                        <a:t> «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Развитие жилищно-коммунального </a:t>
                      </a:r>
                      <a:r>
                        <a:rPr lang="ru-RU" sz="1600" b="0" i="0" u="none" strike="noStrike" dirty="0">
                          <a:effectLst/>
                          <a:latin typeface="Arial Cyr"/>
                        </a:rPr>
                        <a:t>хозяйства и 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благоустройства сельского </a:t>
                      </a:r>
                      <a:r>
                        <a:rPr lang="ru-RU" sz="1600" b="0" i="0" u="none" strike="noStrike" dirty="0">
                          <a:effectLst/>
                          <a:latin typeface="Arial Cyr"/>
                        </a:rPr>
                        <a:t>поселения 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«</a:t>
                      </a:r>
                      <a:r>
                        <a:rPr lang="ru-RU" sz="1600" b="0" i="0" u="none" strike="noStrike" dirty="0" err="1" smtClean="0">
                          <a:effectLst/>
                          <a:latin typeface="Arial Cyr"/>
                        </a:rPr>
                        <a:t>Иоссер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1 166,30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1 069,27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974,88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расходы на содержание уличного освещения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363,96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282,96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265,13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благоустройство территории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135,00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123,47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70,80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содержание улично-дорожной сети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103,34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98,84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74,95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расходы на содержание бани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510,00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510,00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510,00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отчисление региональному оператору на капитальный ремонт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54,00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54,00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54,00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prstClr val="black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бюджета сельского поселения «</a:t>
            </a:r>
            <a:r>
              <a:rPr lang="ru-RU" sz="1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Иоссер</a:t>
            </a:r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748486"/>
              </p:ext>
            </p:extLst>
          </p:nvPr>
        </p:nvGraphicFramePr>
        <p:xfrm>
          <a:off x="179513" y="1484784"/>
          <a:ext cx="8568952" cy="3489160"/>
        </p:xfrm>
        <a:graphic>
          <a:graphicData uri="http://schemas.openxmlformats.org/drawingml/2006/table">
            <a:tbl>
              <a:tblPr/>
              <a:tblGrid>
                <a:gridCol w="5760640"/>
                <a:gridCol w="936104"/>
                <a:gridCol w="936104"/>
                <a:gridCol w="936104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2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2017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2018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2019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630,57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635,57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635,57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1 431,91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1 443,14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1 454,14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602,30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505,27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410,88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130,48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130,48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130,48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82,80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165,50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3 363,73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3 364,73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3 364,04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b="1" dirty="0">
                <a:solidFill>
                  <a:srgbClr val="0070C0"/>
                </a:solidFill>
              </a:rPr>
              <a:t>СПАСИБО 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59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13184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5212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06418106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Иоссер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(Органы местного самоуправления; финансовые органы, главные распорядители)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Иоссер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Иоссер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65313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558924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1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l" fontAlgn="auto">
              <a:buClr>
                <a:srgbClr val="441ABA"/>
              </a:buClr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развития района</a:t>
            </a: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района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2036"/>
              </p:ext>
            </p:extLst>
          </p:nvPr>
        </p:nvGraphicFramePr>
        <p:xfrm>
          <a:off x="1619672" y="1916832"/>
          <a:ext cx="6072336" cy="4379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614"/>
                <a:gridCol w="1307554"/>
                <a:gridCol w="1518084"/>
                <a:gridCol w="1518084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r>
                        <a:rPr lang="ru-RU" baseline="0" dirty="0" smtClean="0"/>
                        <a:t> 354,4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3 355,4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3 354,7</a:t>
                      </a:r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в том числе:</a:t>
                      </a:r>
                    </a:p>
                    <a:p>
                      <a:r>
                        <a:rPr lang="ru-RU" sz="1600" dirty="0" smtClean="0"/>
                        <a:t>на 1 жителя</a:t>
                      </a:r>
                    </a:p>
                    <a:p>
                      <a:r>
                        <a:rPr lang="ru-RU" sz="1200" dirty="0" smtClean="0"/>
                        <a:t>(205 чел. на 01.01.2016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3 363,7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16,4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3 364,7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16,4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3 364,0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16,4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- 9,3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- 9,3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- 9,3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5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3221</TotalTime>
  <Words>559</Words>
  <Application>Microsoft Office PowerPoint</Application>
  <PresentationFormat>Экран (4:3)</PresentationFormat>
  <Paragraphs>215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БЮДЖЕТ ДЛЯ ГРАЖДАН СЕЛЬСКОГО ПОСЕЛЕНИЯ «ИОССЕР»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БЮДЖЕТ ДЛЯ ГРАЖДАН </vt:lpstr>
      <vt:lpstr>БЮДЖЕТ ДЛЯ ГРАЖДАН  Доходы бюджета</vt:lpstr>
      <vt:lpstr>БЮДЖЕТ ДЛЯ ГРАЖДАН  РАСХОДНАЯ ЧАСТЬ БЮДЖЕТА  Расходы бюджета муниципального района    Муниципальные                     Непрограммные   программы                              мероприятия         </vt:lpstr>
      <vt:lpstr>БЮДЖЕТ ДЛЯ ГРАЖДАН </vt:lpstr>
      <vt:lpstr> БЮДЖЕТ ДЛЯ ГРАЖДАН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Shprengel</cp:lastModifiedBy>
  <cp:revision>245</cp:revision>
  <cp:lastPrinted>2016-01-27T07:32:03Z</cp:lastPrinted>
  <dcterms:created xsi:type="dcterms:W3CDTF">2014-01-31T09:07:24Z</dcterms:created>
  <dcterms:modified xsi:type="dcterms:W3CDTF">2016-11-10T15:50:38Z</dcterms:modified>
</cp:coreProperties>
</file>