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96" r:id="rId9"/>
    <p:sldId id="263" r:id="rId10"/>
    <p:sldId id="301" r:id="rId11"/>
    <p:sldId id="300" r:id="rId12"/>
    <p:sldId id="273" r:id="rId13"/>
    <p:sldId id="274" r:id="rId14"/>
    <p:sldId id="29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57" autoAdjust="0"/>
  </p:normalViewPr>
  <p:slideViewPr>
    <p:cSldViewPr>
      <p:cViewPr varScale="1">
        <p:scale>
          <a:sx n="77" d="100"/>
          <a:sy n="77" d="100"/>
        </p:scale>
        <p:origin x="-1618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Доходы, получаемые в виде арендной платы за земельные участки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9D97A2E5-125A-4051-B172-263A06DC104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463546ED-DC21-477B-ACEB-A0DCD9A23649}" type="parTrans" cxnId="{97CA7038-6265-4580-BBEF-E68C91B45EE7}">
      <dgm:prSet/>
      <dgm:spPr/>
      <dgm:t>
        <a:bodyPr/>
        <a:lstStyle/>
        <a:p>
          <a:endParaRPr lang="ru-RU"/>
        </a:p>
      </dgm:t>
    </dgm:pt>
    <dgm:pt modelId="{34602971-55A6-4693-982B-6190893B2667}" type="sibTrans" cxnId="{97CA7038-6265-4580-BBEF-E68C91B45EE7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2A944D7F-7343-43F6-AB19-41824C6715A5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EC5241DE-DC95-42D4-8CD1-F3A2C4D93411}" type="parTrans" cxnId="{39370109-A402-4A72-82C2-8B692C152E22}">
      <dgm:prSet/>
      <dgm:spPr/>
      <dgm:t>
        <a:bodyPr/>
        <a:lstStyle/>
        <a:p>
          <a:endParaRPr lang="ru-RU"/>
        </a:p>
      </dgm:t>
    </dgm:pt>
    <dgm:pt modelId="{C8AF7DAA-52C2-4199-B30C-58F993259F8F}" type="sibTrans" cxnId="{39370109-A402-4A72-82C2-8B692C152E22}">
      <dgm:prSet/>
      <dgm:spPr/>
      <dgm:t>
        <a:bodyPr/>
        <a:lstStyle/>
        <a:p>
          <a:endParaRPr lang="ru-RU"/>
        </a:p>
      </dgm:t>
    </dgm:pt>
    <dgm:pt modelId="{54D5525A-29C0-4942-A9EC-709BD1058DAF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32FEAA5D-B6F4-455B-85A2-F0F085725ECB}" type="parTrans" cxnId="{0BEA5BCE-6EB6-4160-B39B-92600DB87AF7}">
      <dgm:prSet/>
      <dgm:spPr/>
      <dgm:t>
        <a:bodyPr/>
        <a:lstStyle/>
        <a:p>
          <a:endParaRPr lang="ru-RU"/>
        </a:p>
      </dgm:t>
    </dgm:pt>
    <dgm:pt modelId="{F501FD2C-9CE0-438E-85BA-F4E12D469E6B}" type="sibTrans" cxnId="{0BEA5BCE-6EB6-4160-B39B-92600DB87AF7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CF460222-DCF4-4C56-9F2F-1584616EE94E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FF352DCF-DC85-46D4-8A8D-BDA18742AEAA}" type="parTrans" cxnId="{FA6D45D6-0BC9-4A7A-B320-C47725831A04}">
      <dgm:prSet/>
      <dgm:spPr/>
      <dgm:t>
        <a:bodyPr/>
        <a:lstStyle/>
        <a:p>
          <a:endParaRPr lang="ru-RU"/>
        </a:p>
      </dgm:t>
    </dgm:pt>
    <dgm:pt modelId="{762B8E57-EA03-4E0F-930E-9EBD24F8A960}" type="sibTrans" cxnId="{FA6D45D6-0BC9-4A7A-B320-C47725831A04}">
      <dgm:prSet/>
      <dgm:spPr/>
      <dgm:t>
        <a:bodyPr/>
        <a:lstStyle/>
        <a:p>
          <a:endParaRPr lang="ru-RU"/>
        </a:p>
      </dgm:t>
    </dgm:pt>
    <dgm:pt modelId="{E57E3FCB-8DE7-4DA5-832D-2E62CF4D7C6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Единый сельскохозяйственный налог</a:t>
          </a:r>
          <a:endParaRPr lang="ru-RU" sz="1500" dirty="0">
            <a:solidFill>
              <a:srgbClr val="7030A0"/>
            </a:solidFill>
          </a:endParaRPr>
        </a:p>
      </dgm:t>
    </dgm:pt>
    <dgm:pt modelId="{C8B2C0D8-41B5-42D2-BEAD-D4B608BF60FF}" type="parTrans" cxnId="{E8064EBD-4549-4DEA-834D-6D5C71A01CD3}">
      <dgm:prSet/>
      <dgm:spPr/>
    </dgm:pt>
    <dgm:pt modelId="{DA562462-F562-4106-AABE-84ACD99B43C7}" type="sibTrans" cxnId="{E8064EBD-4549-4DEA-834D-6D5C71A01CD3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3304" custLinFactNeighborY="4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3962" custLinFactNeighborY="4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F5277-D533-4F8F-951D-16C8E33D865F}" srcId="{98CE632A-9F22-44D3-8FF7-1AE34BEEE7B1}" destId="{1FF62CBD-947C-4C8F-A871-0365E0497229}" srcOrd="4" destOrd="0" parTransId="{30FE7B4C-DC06-4F2C-B6B9-2FBF46A17F2C}" sibTransId="{C7D40071-C832-462E-A2A3-8878E225A874}"/>
    <dgm:cxn modelId="{4FB9B01B-E1C7-4F69-9028-21D1DF107B1D}" type="presOf" srcId="{59841725-4710-4ADF-BCF2-4EE35805CCBA}" destId="{322CFEFD-4518-4BB0-BDCF-8849EDEBC7D5}" srcOrd="0" destOrd="3" presId="urn:microsoft.com/office/officeart/2005/8/layout/hList1"/>
    <dgm:cxn modelId="{0B9EB43A-0742-4184-8D7A-6690F981C8FC}" type="presOf" srcId="{2A944D7F-7343-43F6-AB19-41824C6715A5}" destId="{DD1FF82A-8571-4949-9B53-8D3D55E4B826}" srcOrd="0" destOrd="2" presId="urn:microsoft.com/office/officeart/2005/8/layout/hList1"/>
    <dgm:cxn modelId="{FA6D45D6-0BC9-4A7A-B320-C47725831A04}" srcId="{A762076E-A8EC-4B7F-B41D-9CC2E4E61E6D}" destId="{CF460222-DCF4-4C56-9F2F-1584616EE94E}" srcOrd="3" destOrd="0" parTransId="{FF352DCF-DC85-46D4-8A8D-BDA18742AEAA}" sibTransId="{762B8E57-EA03-4E0F-930E-9EBD24F8A960}"/>
    <dgm:cxn modelId="{8AE17D1C-0647-48B4-98E8-B22CAEE7C23E}" type="presOf" srcId="{54D5525A-29C0-4942-A9EC-709BD1058DAF}" destId="{DD1FF82A-8571-4949-9B53-8D3D55E4B826}" srcOrd="0" destOrd="1" presId="urn:microsoft.com/office/officeart/2005/8/layout/hList1"/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CF16C7C7-982E-451B-B1AF-4A1B1CB69521}" type="presOf" srcId="{9D97A2E5-125A-4051-B172-263A06DC104A}" destId="{73BE221E-7E04-47CE-B2D5-CA7B040A95EE}" srcOrd="0" destOrd="1" presId="urn:microsoft.com/office/officeart/2005/8/layout/hList1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A30CFBEF-C71D-4589-8E3D-D3118D5A9ECC}" srcId="{98CE632A-9F22-44D3-8FF7-1AE34BEEE7B1}" destId="{91C23C6C-BE7A-49CB-8895-735DE5A02E56}" srcOrd="2" destOrd="0" parTransId="{3E2D3F96-1B12-4F76-901C-ABF7D25E8EFD}" sibTransId="{DF3B1F7C-6E8F-4C5D-B9CC-24BC38DBF5BD}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13015AC9-D735-46BC-9EC9-2D1F660D0D38}" srcId="{98CE632A-9F22-44D3-8FF7-1AE34BEEE7B1}" destId="{676F481A-4B86-4E0F-9894-A23D54109B22}" srcOrd="6" destOrd="0" parTransId="{9D8B8A09-6F10-4690-85A8-E7E10F9E1E03}" sibTransId="{174F3E2C-F6BB-4AEC-A4F7-502164AB3872}"/>
    <dgm:cxn modelId="{73C5331B-FF4C-484F-91E8-9D24913FBE95}" type="presOf" srcId="{E57E3FCB-8DE7-4DA5-832D-2E62CF4D7C67}" destId="{322CFEFD-4518-4BB0-BDCF-8849EDEBC7D5}" srcOrd="0" destOrd="1" presId="urn:microsoft.com/office/officeart/2005/8/layout/hList1"/>
    <dgm:cxn modelId="{E8064EBD-4549-4DEA-834D-6D5C71A01CD3}" srcId="{98CE632A-9F22-44D3-8FF7-1AE34BEEE7B1}" destId="{E57E3FCB-8DE7-4DA5-832D-2E62CF4D7C67}" srcOrd="1" destOrd="0" parTransId="{C8B2C0D8-41B5-42D2-BEAD-D4B608BF60FF}" sibTransId="{DA562462-F562-4106-AABE-84ACD99B43C7}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F9C54680-5A55-49F2-815C-FBEDA2989AF6}" srcId="{98CE632A-9F22-44D3-8FF7-1AE34BEEE7B1}" destId="{3F7DADBB-6970-4670-B27F-5C52A973D3FC}" srcOrd="5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5C1390BF-216F-4985-B2B3-C782C6B5DD58}" type="presOf" srcId="{91C23C6C-BE7A-49CB-8895-735DE5A02E56}" destId="{322CFEFD-4518-4BB0-BDCF-8849EDEBC7D5}" srcOrd="0" destOrd="2" presId="urn:microsoft.com/office/officeart/2005/8/layout/hList1"/>
    <dgm:cxn modelId="{39370109-A402-4A72-82C2-8B692C152E22}" srcId="{A8BCBA04-C4C1-471F-B3D5-DF4691525E22}" destId="{2A944D7F-7343-43F6-AB19-41824C6715A5}" srcOrd="2" destOrd="0" parTransId="{EC5241DE-DC95-42D4-8CD1-F3A2C4D93411}" sibTransId="{C8AF7DAA-52C2-4199-B30C-58F993259F8F}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59DDA79-1C71-46B1-B6FF-1FBD8E702465}" type="presOf" srcId="{1FF62CBD-947C-4C8F-A871-0365E0497229}" destId="{322CFEFD-4518-4BB0-BDCF-8849EDEBC7D5}" srcOrd="0" destOrd="4" presId="urn:microsoft.com/office/officeart/2005/8/layout/hList1"/>
    <dgm:cxn modelId="{0BEA5BCE-6EB6-4160-B39B-92600DB87AF7}" srcId="{A8BCBA04-C4C1-471F-B3D5-DF4691525E22}" destId="{54D5525A-29C0-4942-A9EC-709BD1058DAF}" srcOrd="1" destOrd="0" parTransId="{32FEAA5D-B6F4-455B-85A2-F0F085725ECB}" sibTransId="{F501FD2C-9CE0-438E-85BA-F4E12D469E6B}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4D0FDD45-98C3-41B5-A148-9AB8518CD9BA}" type="presOf" srcId="{CF460222-DCF4-4C56-9F2F-1584616EE94E}" destId="{73BE221E-7E04-47CE-B2D5-CA7B040A95EE}" srcOrd="0" destOrd="3" presId="urn:microsoft.com/office/officeart/2005/8/layout/hList1"/>
    <dgm:cxn modelId="{97CA7038-6265-4580-BBEF-E68C91B45EE7}" srcId="{A762076E-A8EC-4B7F-B41D-9CC2E4E61E6D}" destId="{9D97A2E5-125A-4051-B172-263A06DC104A}" srcOrd="1" destOrd="0" parTransId="{463546ED-DC21-477B-ACEB-A0DCD9A23649}" sibTransId="{34602971-55A6-4693-982B-6190893B2667}"/>
    <dgm:cxn modelId="{6159BEDA-DE31-4341-8C74-690C9B60C03E}" type="presOf" srcId="{3F7DADBB-6970-4670-B27F-5C52A973D3FC}" destId="{322CFEFD-4518-4BB0-BDCF-8849EDEBC7D5}" srcOrd="0" destOrd="5" presId="urn:microsoft.com/office/officeart/2005/8/layout/hList1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46895ED9-24AF-465E-A823-9C27E06A59DD}" srcId="{98CE632A-9F22-44D3-8FF7-1AE34BEEE7B1}" destId="{59841725-4710-4ADF-BCF2-4EE35805CCBA}" srcOrd="3" destOrd="0" parTransId="{7825AD6B-94AB-4ACC-B591-629532C53694}" sibTransId="{161FFF2F-4784-42F2-A7C5-34DF0FD3083A}"/>
    <dgm:cxn modelId="{98D17D40-6C91-4374-B21C-21C0CEDD69AB}" type="presOf" srcId="{676F481A-4B86-4E0F-9894-A23D54109B22}" destId="{322CFEFD-4518-4BB0-BDCF-8849EDEBC7D5}" srcOrd="0" destOrd="6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9268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9268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242274"/>
          <a:ext cx="2715910" cy="305862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Единый сельскохозяйственный налог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242274"/>
        <a:ext cx="2715910" cy="3058625"/>
      </dsp:txXfrm>
    </dsp:sp>
    <dsp:sp modelId="{B2310FB7-EA56-4FE0-A40A-3378F82B36F7}">
      <dsp:nvSpPr>
        <dsp:cNvPr id="0" name=""/>
        <dsp:cNvSpPr/>
      </dsp:nvSpPr>
      <dsp:spPr>
        <a:xfrm>
          <a:off x="3187999" y="961712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961712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87999" y="2171196"/>
          <a:ext cx="2715910" cy="3056744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Доходы, получаемые в виде арендной платы за земельные участки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3187999" y="2171196"/>
        <a:ext cx="2715910" cy="3056744"/>
      </dsp:txXfrm>
    </dsp:sp>
    <dsp:sp modelId="{BB1FB0B0-77C5-4A8C-A3B5-AA7C21AAAFB3}">
      <dsp:nvSpPr>
        <dsp:cNvPr id="0" name=""/>
        <dsp:cNvSpPr/>
      </dsp:nvSpPr>
      <dsp:spPr>
        <a:xfrm>
          <a:off x="6131530" y="871637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871637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37003" y="2150551"/>
          <a:ext cx="2560044" cy="309981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37003" y="2150551"/>
        <a:ext cx="2560044" cy="3099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БЮДЖЕТ ДЛЯ ГРАЖДАН </a:t>
            </a:r>
            <a:r>
              <a:rPr lang="ru-RU" sz="4000" dirty="0" smtClean="0">
                <a:solidFill>
                  <a:srgbClr val="0070C0"/>
                </a:solidFill>
              </a:rPr>
              <a:t>СЕЛЬСКОГО ПОСЕЛЕНИЯ «ТУРЬЯ»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5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56448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0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РАСХОДНАЯ ЧАСТЬ БЮДЖЕТА</a:t>
            </a:r>
            <a:r>
              <a:rPr lang="ru-RU" sz="10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0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8000" u="sng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бюджета сельского поселения «Турья» </a:t>
            </a:r>
            <a: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8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82880" marR="0"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Tx/>
              <a:defRPr/>
            </a:pPr>
            <a:endParaRPr lang="ru-RU" sz="3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82880" marR="0"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Tx/>
              <a:defRPr/>
            </a:pPr>
            <a:endParaRPr lang="ru-RU" sz="3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82880" marR="0"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Tx/>
              <a:defRPr/>
            </a:pPr>
            <a:endParaRPr lang="ru-RU" sz="3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82880" marR="0"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Tx/>
              <a:defRPr/>
            </a:pPr>
            <a:r>
              <a:rPr lang="ru-RU" sz="9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Непрограммные </a:t>
            </a:r>
            <a:br>
              <a:rPr lang="ru-RU" sz="9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мероприятия</a:t>
            </a:r>
            <a:br>
              <a:rPr lang="ru-RU" sz="9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 2016 года бюджет сельского поселения «Турья» принят на основе непрограммных мероприятий</a:t>
            </a:r>
            <a:b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/>
          </a:p>
        </p:txBody>
      </p:sp>
      <p:pic>
        <p:nvPicPr>
          <p:cNvPr id="4" name="Рисунок 3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4644008" y="3212976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100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непрограммные мероприятия на уровне сельского поселения «Турья»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940791"/>
              </p:ext>
            </p:extLst>
          </p:nvPr>
        </p:nvGraphicFramePr>
        <p:xfrm>
          <a:off x="1619672" y="1484784"/>
          <a:ext cx="6768751" cy="3706021"/>
        </p:xfrm>
        <a:graphic>
          <a:graphicData uri="http://schemas.openxmlformats.org/drawingml/2006/table">
            <a:tbl>
              <a:tblPr/>
              <a:tblGrid>
                <a:gridCol w="3888431"/>
                <a:gridCol w="1008112"/>
                <a:gridCol w="936104"/>
                <a:gridCol w="936104"/>
              </a:tblGrid>
              <a:tr h="52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Наименование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мероприятий</a:t>
                      </a:r>
                      <a:endParaRPr lang="ru-RU" sz="16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2017 </a:t>
                      </a:r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2018 </a:t>
                      </a:r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8179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Расходы на содержание администрации сельского поселения 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916,44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909,85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901,58</a:t>
                      </a:r>
                      <a:endParaRPr lang="ru-RU" sz="1400" b="0" i="0" u="none" strike="noStrike" dirty="0" smtClean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179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Расходы на содержание главы сельского поселения 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629,37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629,50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629,50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Выплата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пенсии муниципальным служащим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407,64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407,64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407,64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Расходы на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140,00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90,00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Содержание улично-дорожной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сети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76,00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1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Народные проекты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33,30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1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Прочие мероприятия по благоустройству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25,00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24,00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694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2 </a:t>
                      </a:r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261,29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2 </a:t>
                      </a:r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170,99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2 </a:t>
                      </a:r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114,73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9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ВСЕГО расходы сельского поселения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2 337,25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2 301,94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 smtClean="0">
                        <a:effectLst/>
                        <a:latin typeface="Arial Cyr"/>
                      </a:endParaRPr>
                    </a:p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2 301,67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«Турья»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875040"/>
              </p:ext>
            </p:extLst>
          </p:nvPr>
        </p:nvGraphicFramePr>
        <p:xfrm>
          <a:off x="251520" y="1484784"/>
          <a:ext cx="8496944" cy="3092266"/>
        </p:xfrm>
        <a:graphic>
          <a:graphicData uri="http://schemas.openxmlformats.org/drawingml/2006/table">
            <a:tbl>
              <a:tblPr/>
              <a:tblGrid>
                <a:gridCol w="5688633"/>
                <a:gridCol w="936104"/>
                <a:gridCol w="936104"/>
                <a:gridCol w="93610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2017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2018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629,37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629,50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629,50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982,48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976,34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968,07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407,64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407,64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407,64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2 337,25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2 301,94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2 301,67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8567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«Турья»)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«Турья»)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«Турья»)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901307"/>
              </p:ext>
            </p:extLst>
          </p:nvPr>
        </p:nvGraphicFramePr>
        <p:xfrm>
          <a:off x="1619672" y="1916832"/>
          <a:ext cx="6072336" cy="45317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2 335,6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2 300,4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2 300,2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том числе: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1 жителя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(216 чел. на 01.01.2016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2 337,2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10, 8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2 301,9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2 301,7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10,7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- 1,5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823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6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59151846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3047</TotalTime>
  <Words>561</Words>
  <Application>Microsoft Office PowerPoint</Application>
  <PresentationFormat>Экран (4:3)</PresentationFormat>
  <Paragraphs>212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БЮДЖЕТ ДЛЯ ГРАЖДАН СЕЛЬСКОГО ПОСЕЛЕНИЯ «ТУРЬЯ»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 Доходы бюджета</vt:lpstr>
      <vt:lpstr>БЮДЖЕТ ДЛЯ ГРАЖДАН </vt:lpstr>
      <vt:lpstr>БЮДЖЕТ ДЛЯ ГРАЖДАН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Shprengel</cp:lastModifiedBy>
  <cp:revision>246</cp:revision>
  <dcterms:created xsi:type="dcterms:W3CDTF">2014-01-31T09:07:24Z</dcterms:created>
  <dcterms:modified xsi:type="dcterms:W3CDTF">2016-11-10T17:02:15Z</dcterms:modified>
</cp:coreProperties>
</file>