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8" r:id="rId4"/>
    <p:sldId id="260" r:id="rId5"/>
    <p:sldId id="261" r:id="rId6"/>
    <p:sldId id="273" r:id="rId7"/>
    <p:sldId id="262" r:id="rId8"/>
    <p:sldId id="263" r:id="rId9"/>
    <p:sldId id="264" r:id="rId10"/>
    <p:sldId id="267" r:id="rId11"/>
    <p:sldId id="268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99"/>
    <a:srgbClr val="FF3399"/>
    <a:srgbClr val="FF505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>
      <p:cViewPr>
        <p:scale>
          <a:sx n="118" d="100"/>
          <a:sy n="11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Documents\!!!%20&#1055;&#1086;&#1095;&#1090;&#1072;%20&#1074;&#1085;&#1091;&#1090;&#1088;&#1080;%20&#1060;&#1059;%20!!!\2016\&#1073;&#1102;&#1076;&#1078;&#1077;&#1090;%20&#1076;&#1083;&#1103;%20&#1075;&#1088;&#1072;&#1078;&#1072;&#1085;\&#1075;&#1086;&#1076;%20&#1086;&#1090;&#1095;&#1077;&#1090;\&#1076;&#1086;&#1093;%20&#1080;%20&#1088;&#1072;&#1089;&#1093;&#1086;&#1076;&#1099;%20&#1076;&#1080;&#1072;&#1075;&#1088;&#1072;&#1084;&#1084;&#1072;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6BB1C9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3.0555330808654111E-2"/>
                  <c:y val="0.49667440579164673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РАСХОДЫ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932792491655514E-2"/>
                  <c:y val="0.29152316409287859"/>
                </c:manualLayout>
              </c:layout>
              <c:tx>
                <c:rich>
                  <a:bodyPr/>
                  <a:lstStyle/>
                  <a:p>
                    <a:r>
                      <a:rPr lang="ru-RU" sz="1800" dirty="0" smtClean="0"/>
                      <a:t>ДОХОДЫ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Лист1!$B$2:$B$3</c:f>
              <c:numCache>
                <c:formatCode>General</c:formatCode>
                <c:ptCount val="2"/>
                <c:pt idx="0">
                  <c:v>753149.8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7043584"/>
        <c:axId val="77045120"/>
        <c:axId val="72308032"/>
      </c:bar3DChart>
      <c:catAx>
        <c:axId val="77043584"/>
        <c:scaling>
          <c:orientation val="minMax"/>
        </c:scaling>
        <c:delete val="1"/>
        <c:axPos val="b"/>
        <c:majorTickMark val="out"/>
        <c:minorTickMark val="none"/>
        <c:tickLblPos val="nextTo"/>
        <c:crossAx val="77045120"/>
        <c:crosses val="autoZero"/>
        <c:auto val="1"/>
        <c:lblAlgn val="ctr"/>
        <c:lblOffset val="100"/>
        <c:noMultiLvlLbl val="0"/>
      </c:catAx>
      <c:valAx>
        <c:axId val="770451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7043584"/>
        <c:crosses val="autoZero"/>
        <c:crossBetween val="between"/>
      </c:valAx>
      <c:serAx>
        <c:axId val="72308032"/>
        <c:scaling>
          <c:orientation val="minMax"/>
        </c:scaling>
        <c:delete val="1"/>
        <c:axPos val="b"/>
        <c:majorTickMark val="out"/>
        <c:minorTickMark val="none"/>
        <c:tickLblPos val="nextTo"/>
        <c:crossAx val="77045120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  <c:perspective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spPr>
            <a:solidFill>
              <a:srgbClr val="6BB1C9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7222222222222222"/>
                  <c:y val="0.1619937694704050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(план)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734429496761335"/>
                  <c:y val="0.5543859649122806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(план)</a:t>
                    </a:r>
                  </a:p>
                  <a:p>
                    <a:endParaRPr lang="ru-RU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Лист2!$B$2:$C$2</c:f>
              <c:numCache>
                <c:formatCode>_(* #,##0.00_);_(* \(#,##0.00\);_(* "-"??_);_(@_)</c:formatCode>
                <c:ptCount val="2"/>
                <c:pt idx="0">
                  <c:v>663002.9</c:v>
                </c:pt>
                <c:pt idx="1">
                  <c:v>841056.1</c:v>
                </c:pt>
              </c:numCache>
            </c:numRef>
          </c:val>
        </c:ser>
        <c:ser>
          <c:idx val="1"/>
          <c:order val="1"/>
          <c:spPr>
            <a:solidFill>
              <a:srgbClr val="FF6699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7C80"/>
              </a:solidFill>
            </c:spPr>
          </c:dPt>
          <c:dPt>
            <c:idx val="1"/>
            <c:invertIfNegative val="0"/>
            <c:bubble3D val="0"/>
            <c:spPr>
              <a:solidFill>
                <a:srgbClr val="FF7C80"/>
              </a:solidFill>
            </c:spPr>
          </c:dPt>
          <c:dLbls>
            <c:dLbl>
              <c:idx val="0"/>
              <c:layout>
                <c:manualLayout>
                  <c:x val="8.3333333333333332E-3"/>
                  <c:y val="-0.11214953271028037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Доходы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dLbl>
              <c:idx val="1"/>
              <c:layout>
                <c:manualLayout>
                  <c:x val="0.18680868927258532"/>
                  <c:y val="0.35858350600911726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Расходы (факт)</a:t>
                    </a:r>
                    <a:endParaRPr lang="en-US"/>
                  </a:p>
                </c:rich>
              </c:tx>
              <c:showLegendKey val="1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1"/>
            <c:showVal val="1"/>
            <c:showCatName val="0"/>
            <c:showSerName val="1"/>
            <c:showPercent val="0"/>
            <c:showBubbleSize val="0"/>
            <c:showLeaderLines val="0"/>
          </c:dLbls>
          <c:val>
            <c:numRef>
              <c:f>Лист2!$B$3:$C$3</c:f>
              <c:numCache>
                <c:formatCode>_(* #,##0.00_);_(* \(#,##0.00\);_(* "-"??_);_(@_)</c:formatCode>
                <c:ptCount val="2"/>
                <c:pt idx="0">
                  <c:v>651116.4</c:v>
                </c:pt>
                <c:pt idx="1">
                  <c:v>725383.3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4132608"/>
        <c:axId val="84134144"/>
        <c:axId val="82235840"/>
      </c:bar3DChart>
      <c:catAx>
        <c:axId val="84132608"/>
        <c:scaling>
          <c:orientation val="minMax"/>
        </c:scaling>
        <c:delete val="1"/>
        <c:axPos val="b"/>
        <c:majorTickMark val="out"/>
        <c:minorTickMark val="none"/>
        <c:tickLblPos val="nextTo"/>
        <c:crossAx val="84134144"/>
        <c:crosses val="autoZero"/>
        <c:auto val="1"/>
        <c:lblAlgn val="ctr"/>
        <c:lblOffset val="100"/>
        <c:noMultiLvlLbl val="0"/>
      </c:catAx>
      <c:valAx>
        <c:axId val="84134144"/>
        <c:scaling>
          <c:orientation val="minMax"/>
        </c:scaling>
        <c:delete val="1"/>
        <c:axPos val="l"/>
        <c:numFmt formatCode="_(* #,##0.00_);_(* \(#,##0.00\);_(* &quot;-&quot;??_);_(@_)" sourceLinked="1"/>
        <c:majorTickMark val="out"/>
        <c:minorTickMark val="none"/>
        <c:tickLblPos val="nextTo"/>
        <c:crossAx val="84132608"/>
        <c:crosses val="autoZero"/>
        <c:crossBetween val="between"/>
      </c:valAx>
      <c:serAx>
        <c:axId val="82235840"/>
        <c:scaling>
          <c:orientation val="minMax"/>
        </c:scaling>
        <c:delete val="1"/>
        <c:axPos val="b"/>
        <c:majorTickMark val="out"/>
        <c:minorTickMark val="none"/>
        <c:tickLblPos val="nextTo"/>
        <c:crossAx val="8413414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3"/>
                <c:pt idx="0">
                  <c:v>0.04</c:v>
                </c:pt>
                <c:pt idx="1">
                  <c:v>0.02</c:v>
                </c:pt>
                <c:pt idx="2">
                  <c:v>0.94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43B5C-5FC6-4AC7-8904-2A8C7B8C317F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A55A208-12F5-4386-80EB-94E615947318}">
      <dgm:prSet phldrT="[Текст]"/>
      <dgm:spPr/>
      <dgm:t>
        <a:bodyPr/>
        <a:lstStyle/>
        <a:p>
          <a:r>
            <a:rPr lang="ru-RU" dirty="0" smtClean="0"/>
            <a:t>2 Муниципальные </a:t>
          </a:r>
          <a:r>
            <a:rPr lang="ru-RU" dirty="0" smtClean="0"/>
            <a:t>программы – </a:t>
          </a:r>
        </a:p>
        <a:p>
          <a:r>
            <a:rPr lang="ru-RU" dirty="0" smtClean="0"/>
            <a:t>Непрограммные мероприятия </a:t>
          </a:r>
          <a:endParaRPr lang="ru-RU" dirty="0"/>
        </a:p>
      </dgm:t>
    </dgm:pt>
    <dgm:pt modelId="{EFE51747-32B0-4588-A274-10A1556A6493}" type="parTrans" cxnId="{A39402FA-81D0-4536-B1FC-851674837117}">
      <dgm:prSet/>
      <dgm:spPr/>
      <dgm:t>
        <a:bodyPr/>
        <a:lstStyle/>
        <a:p>
          <a:endParaRPr lang="ru-RU"/>
        </a:p>
      </dgm:t>
    </dgm:pt>
    <dgm:pt modelId="{F347CEDB-EC01-4BFB-9F33-840676181E92}" type="sibTrans" cxnId="{A39402FA-81D0-4536-B1FC-851674837117}">
      <dgm:prSet/>
      <dgm:spPr/>
      <dgm:t>
        <a:bodyPr/>
        <a:lstStyle/>
        <a:p>
          <a:endParaRPr lang="ru-RU"/>
        </a:p>
      </dgm:t>
    </dgm:pt>
    <dgm:pt modelId="{FA8F8C97-C69E-4080-8972-F4091A315365}">
      <dgm:prSet phldrT="[Текст]" custT="1"/>
      <dgm:spPr/>
      <dgm:t>
        <a:bodyPr/>
        <a:lstStyle/>
        <a:p>
          <a:r>
            <a:rPr lang="ru-RU" sz="1400" dirty="0" smtClean="0"/>
            <a:t>Непрограммные </a:t>
          </a:r>
          <a:r>
            <a:rPr lang="ru-RU" sz="1400" dirty="0" smtClean="0"/>
            <a:t>мероприятия- 1 893,79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A806FF12-CF23-4A8B-A65C-47DE4FF38037}" type="parTrans" cxnId="{C30F6C00-4AFE-42F7-9948-22C9B6BE8F5A}">
      <dgm:prSet/>
      <dgm:spPr/>
      <dgm:t>
        <a:bodyPr/>
        <a:lstStyle/>
        <a:p>
          <a:endParaRPr lang="ru-RU"/>
        </a:p>
      </dgm:t>
    </dgm:pt>
    <dgm:pt modelId="{4C12275D-489A-4E88-8C54-CCC3BB903B6D}" type="sibTrans" cxnId="{C30F6C00-4AFE-42F7-9948-22C9B6BE8F5A}">
      <dgm:prSet/>
      <dgm:spPr/>
      <dgm:t>
        <a:bodyPr/>
        <a:lstStyle/>
        <a:p>
          <a:endParaRPr lang="ru-RU"/>
        </a:p>
      </dgm:t>
    </dgm:pt>
    <dgm:pt modelId="{5D53D5F3-25C9-498C-BC21-03397D61FA27}">
      <dgm:prSet custT="1"/>
      <dgm:spPr/>
      <dgm:t>
        <a:bodyPr/>
        <a:lstStyle/>
        <a:p>
          <a:r>
            <a:rPr lang="ru-RU" sz="1400" dirty="0" smtClean="0"/>
            <a:t>«Развитие жилищно-коммунального хозяйства и повышение степени благоустройства сельского поселения» </a:t>
          </a:r>
          <a:r>
            <a:rPr lang="ru-RU" sz="1400" dirty="0" smtClean="0"/>
            <a:t>- </a:t>
          </a:r>
          <a:r>
            <a:rPr lang="ru-RU" sz="1400" dirty="0" smtClean="0"/>
            <a:t>566,93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847CD325-54C0-467F-AC4E-D82F31FE7290}" type="parTrans" cxnId="{B8363E2E-F4DD-48A6-A20B-613BF2827657}">
      <dgm:prSet/>
      <dgm:spPr/>
      <dgm:t>
        <a:bodyPr/>
        <a:lstStyle/>
        <a:p>
          <a:endParaRPr lang="ru-RU"/>
        </a:p>
      </dgm:t>
    </dgm:pt>
    <dgm:pt modelId="{7FC55110-887A-4690-9217-DFC611BF48B8}" type="sibTrans" cxnId="{B8363E2E-F4DD-48A6-A20B-613BF2827657}">
      <dgm:prSet/>
      <dgm:spPr/>
      <dgm:t>
        <a:bodyPr/>
        <a:lstStyle/>
        <a:p>
          <a:endParaRPr lang="ru-RU"/>
        </a:p>
      </dgm:t>
    </dgm:pt>
    <dgm:pt modelId="{473CB1F2-518F-4D76-B1D2-85F8E1EA2FD4}">
      <dgm:prSet custT="1"/>
      <dgm:spPr/>
      <dgm:t>
        <a:bodyPr/>
        <a:lstStyle/>
        <a:p>
          <a:r>
            <a:rPr lang="ru-RU" sz="1400" dirty="0" smtClean="0"/>
            <a:t>«Пожарная безопасность в населенных пунктах на территории сельского поселения» -16,91 </a:t>
          </a:r>
          <a:r>
            <a:rPr lang="ru-RU" sz="1400" dirty="0" err="1" smtClean="0"/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D041A332-9D4C-4465-A7F5-887AD28CAF68}" type="parTrans" cxnId="{4DCF1A25-D428-4887-85D2-A1DBFE91EA2F}">
      <dgm:prSet/>
      <dgm:spPr/>
      <dgm:t>
        <a:bodyPr/>
        <a:lstStyle/>
        <a:p>
          <a:endParaRPr lang="ru-RU"/>
        </a:p>
      </dgm:t>
    </dgm:pt>
    <dgm:pt modelId="{DCE94B41-623D-42E8-8706-51365B9CB934}" type="sibTrans" cxnId="{4DCF1A25-D428-4887-85D2-A1DBFE91EA2F}">
      <dgm:prSet/>
      <dgm:spPr/>
      <dgm:t>
        <a:bodyPr/>
        <a:lstStyle/>
        <a:p>
          <a:endParaRPr lang="ru-RU"/>
        </a:p>
      </dgm:t>
    </dgm:pt>
    <dgm:pt modelId="{D1EF46A3-D8AF-4121-B1BC-6C42AC115C30}" type="pres">
      <dgm:prSet presAssocID="{7F943B5C-5FC6-4AC7-8904-2A8C7B8C317F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CCC0B-D284-4264-83B0-FC90F2F5C468}" type="pres">
      <dgm:prSet presAssocID="{7F943B5C-5FC6-4AC7-8904-2A8C7B8C317F}" presName="radial" presStyleCnt="0">
        <dgm:presLayoutVars>
          <dgm:animLvl val="ctr"/>
        </dgm:presLayoutVars>
      </dgm:prSet>
      <dgm:spPr/>
    </dgm:pt>
    <dgm:pt modelId="{7A06D398-3E3C-42EB-94A9-5696B8AA8B54}" type="pres">
      <dgm:prSet presAssocID="{3A55A208-12F5-4386-80EB-94E615947318}" presName="centerShape" presStyleLbl="vennNode1" presStyleIdx="0" presStyleCnt="4" custScaleX="80814" custScaleY="64556"/>
      <dgm:spPr/>
      <dgm:t>
        <a:bodyPr/>
        <a:lstStyle/>
        <a:p>
          <a:endParaRPr lang="ru-RU"/>
        </a:p>
      </dgm:t>
    </dgm:pt>
    <dgm:pt modelId="{2ECD8DE4-6A26-4A81-AEE9-F9F7C9AA47AF}" type="pres">
      <dgm:prSet presAssocID="{5D53D5F3-25C9-498C-BC21-03397D61FA27}" presName="node" presStyleLbl="vennNode1" presStyleIdx="1" presStyleCnt="4" custScaleX="127566" custScaleY="1147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7FF73-353F-48C1-A0AA-A399E02CDCAA}" type="pres">
      <dgm:prSet presAssocID="{FA8F8C97-C69E-4080-8972-F4091A315365}" presName="node" presStyleLbl="vennNode1" presStyleIdx="2" presStyleCnt="4" custScaleX="148699" custScaleY="127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6ABC6-0291-499F-86C9-9AD5B5726968}" type="pres">
      <dgm:prSet presAssocID="{473CB1F2-518F-4D76-B1D2-85F8E1EA2FD4}" presName="node" presStyleLbl="vennNode1" presStyleIdx="3" presStyleCnt="4" custScaleX="134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427B92-E1EE-48A9-BFD7-CF76A3181CE5}" type="presOf" srcId="{7F943B5C-5FC6-4AC7-8904-2A8C7B8C317F}" destId="{D1EF46A3-D8AF-4121-B1BC-6C42AC115C30}" srcOrd="0" destOrd="0" presId="urn:microsoft.com/office/officeart/2005/8/layout/radial3"/>
    <dgm:cxn modelId="{27965AF4-30EA-474F-96CE-7A2D170D9057}" type="presOf" srcId="{3A55A208-12F5-4386-80EB-94E615947318}" destId="{7A06D398-3E3C-42EB-94A9-5696B8AA8B54}" srcOrd="0" destOrd="0" presId="urn:microsoft.com/office/officeart/2005/8/layout/radial3"/>
    <dgm:cxn modelId="{A39402FA-81D0-4536-B1FC-851674837117}" srcId="{7F943B5C-5FC6-4AC7-8904-2A8C7B8C317F}" destId="{3A55A208-12F5-4386-80EB-94E615947318}" srcOrd="0" destOrd="0" parTransId="{EFE51747-32B0-4588-A274-10A1556A6493}" sibTransId="{F347CEDB-EC01-4BFB-9F33-840676181E92}"/>
    <dgm:cxn modelId="{4DCF1A25-D428-4887-85D2-A1DBFE91EA2F}" srcId="{3A55A208-12F5-4386-80EB-94E615947318}" destId="{473CB1F2-518F-4D76-B1D2-85F8E1EA2FD4}" srcOrd="2" destOrd="0" parTransId="{D041A332-9D4C-4465-A7F5-887AD28CAF68}" sibTransId="{DCE94B41-623D-42E8-8706-51365B9CB934}"/>
    <dgm:cxn modelId="{B8363E2E-F4DD-48A6-A20B-613BF2827657}" srcId="{3A55A208-12F5-4386-80EB-94E615947318}" destId="{5D53D5F3-25C9-498C-BC21-03397D61FA27}" srcOrd="0" destOrd="0" parTransId="{847CD325-54C0-467F-AC4E-D82F31FE7290}" sibTransId="{7FC55110-887A-4690-9217-DFC611BF48B8}"/>
    <dgm:cxn modelId="{5AEBEEA8-4B0C-483D-8DD7-8719C67A9CF6}" type="presOf" srcId="{5D53D5F3-25C9-498C-BC21-03397D61FA27}" destId="{2ECD8DE4-6A26-4A81-AEE9-F9F7C9AA47AF}" srcOrd="0" destOrd="0" presId="urn:microsoft.com/office/officeart/2005/8/layout/radial3"/>
    <dgm:cxn modelId="{9E7D3C29-D157-4983-9E62-FA5D38AF3775}" type="presOf" srcId="{FA8F8C97-C69E-4080-8972-F4091A315365}" destId="{0367FF73-353F-48C1-A0AA-A399E02CDCAA}" srcOrd="0" destOrd="0" presId="urn:microsoft.com/office/officeart/2005/8/layout/radial3"/>
    <dgm:cxn modelId="{C30F6C00-4AFE-42F7-9948-22C9B6BE8F5A}" srcId="{3A55A208-12F5-4386-80EB-94E615947318}" destId="{FA8F8C97-C69E-4080-8972-F4091A315365}" srcOrd="1" destOrd="0" parTransId="{A806FF12-CF23-4A8B-A65C-47DE4FF38037}" sibTransId="{4C12275D-489A-4E88-8C54-CCC3BB903B6D}"/>
    <dgm:cxn modelId="{233F43AD-0B85-4131-8585-4716BBAA8D59}" type="presOf" srcId="{473CB1F2-518F-4D76-B1D2-85F8E1EA2FD4}" destId="{AD56ABC6-0291-499F-86C9-9AD5B5726968}" srcOrd="0" destOrd="0" presId="urn:microsoft.com/office/officeart/2005/8/layout/radial3"/>
    <dgm:cxn modelId="{30DC60D7-CF08-4A03-A16C-6D0A75001A3D}" type="presParOf" srcId="{D1EF46A3-D8AF-4121-B1BC-6C42AC115C30}" destId="{222CCC0B-D284-4264-83B0-FC90F2F5C468}" srcOrd="0" destOrd="0" presId="urn:microsoft.com/office/officeart/2005/8/layout/radial3"/>
    <dgm:cxn modelId="{3D9F0F62-2A5F-4D12-A91D-51E36A938E7C}" type="presParOf" srcId="{222CCC0B-D284-4264-83B0-FC90F2F5C468}" destId="{7A06D398-3E3C-42EB-94A9-5696B8AA8B54}" srcOrd="0" destOrd="0" presId="urn:microsoft.com/office/officeart/2005/8/layout/radial3"/>
    <dgm:cxn modelId="{4EE8DF28-79C7-4E19-8D44-61FBC89C0286}" type="presParOf" srcId="{222CCC0B-D284-4264-83B0-FC90F2F5C468}" destId="{2ECD8DE4-6A26-4A81-AEE9-F9F7C9AA47AF}" srcOrd="1" destOrd="0" presId="urn:microsoft.com/office/officeart/2005/8/layout/radial3"/>
    <dgm:cxn modelId="{2EB510EB-F6E6-40FE-B1B4-435E200DC791}" type="presParOf" srcId="{222CCC0B-D284-4264-83B0-FC90F2F5C468}" destId="{0367FF73-353F-48C1-A0AA-A399E02CDCAA}" srcOrd="2" destOrd="0" presId="urn:microsoft.com/office/officeart/2005/8/layout/radial3"/>
    <dgm:cxn modelId="{D5BA62CF-5FC6-4780-9661-60216A61CA6D}" type="presParOf" srcId="{222CCC0B-D284-4264-83B0-FC90F2F5C468}" destId="{AD56ABC6-0291-499F-86C9-9AD5B5726968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7418EE-3913-49E0-8932-679F7116F545}" type="doc">
      <dgm:prSet loTypeId="urn:microsoft.com/office/officeart/2005/8/layout/vList3" loCatId="list" qsTypeId="urn:microsoft.com/office/officeart/2005/8/quickstyle/3d2" qsCatId="3D" csTypeId="urn:microsoft.com/office/officeart/2005/8/colors/colorful2" csCatId="colorful" phldr="1"/>
      <dgm:spPr/>
    </dgm:pt>
    <dgm:pt modelId="{EF102B97-8D5C-491F-9869-D92488DD67E4}">
      <dgm:prSet phldrT="[Текст]" custT="1"/>
      <dgm:spPr/>
      <dgm:t>
        <a:bodyPr/>
        <a:lstStyle/>
        <a:p>
          <a:r>
            <a:rPr lang="ru-RU" sz="2000" dirty="0" smtClean="0"/>
            <a:t>Жилищно-коммунальное хозяйство- </a:t>
          </a:r>
          <a:r>
            <a:rPr lang="ru-RU" sz="2000" dirty="0" smtClean="0"/>
            <a:t>586,93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0B8CCFC7-0433-4EED-9118-FB937600A70D}" type="parTrans" cxnId="{039FBA1E-46BC-4509-BD70-7E6D695AC67E}">
      <dgm:prSet/>
      <dgm:spPr/>
      <dgm:t>
        <a:bodyPr/>
        <a:lstStyle/>
        <a:p>
          <a:endParaRPr lang="ru-RU"/>
        </a:p>
      </dgm:t>
    </dgm:pt>
    <dgm:pt modelId="{323477BA-1FAB-4507-9074-422C0F683E73}" type="sibTrans" cxnId="{039FBA1E-46BC-4509-BD70-7E6D695AC67E}">
      <dgm:prSet/>
      <dgm:spPr/>
      <dgm:t>
        <a:bodyPr/>
        <a:lstStyle/>
        <a:p>
          <a:endParaRPr lang="ru-RU"/>
        </a:p>
      </dgm:t>
    </dgm:pt>
    <dgm:pt modelId="{B32F6958-C1BF-49BB-8398-FEF102AE98BE}">
      <dgm:prSet custT="1"/>
      <dgm:spPr/>
      <dgm:t>
        <a:bodyPr/>
        <a:lstStyle/>
        <a:p>
          <a:r>
            <a:rPr lang="ru-RU" sz="2000" dirty="0" smtClean="0"/>
            <a:t>Общегосударственные вопросы – </a:t>
          </a:r>
          <a:r>
            <a:rPr lang="ru-RU" sz="2000" dirty="0" smtClean="0"/>
            <a:t>1 625,49 </a:t>
          </a:r>
          <a:r>
            <a:rPr lang="ru-RU" sz="2000" dirty="0" err="1" smtClean="0"/>
            <a:t>тыс.руб</a:t>
          </a:r>
          <a:endParaRPr lang="ru-RU" sz="2000" dirty="0"/>
        </a:p>
      </dgm:t>
    </dgm:pt>
    <dgm:pt modelId="{44621BE4-0A64-4D38-9987-FDBD1057B43E}" type="parTrans" cxnId="{49A30D6C-F3F9-4C34-95DD-10E2D974A908}">
      <dgm:prSet/>
      <dgm:spPr/>
      <dgm:t>
        <a:bodyPr/>
        <a:lstStyle/>
        <a:p>
          <a:endParaRPr lang="ru-RU"/>
        </a:p>
      </dgm:t>
    </dgm:pt>
    <dgm:pt modelId="{D6B6870B-887D-495D-825C-952EA240135E}" type="sibTrans" cxnId="{49A30D6C-F3F9-4C34-95DD-10E2D974A908}">
      <dgm:prSet/>
      <dgm:spPr/>
      <dgm:t>
        <a:bodyPr/>
        <a:lstStyle/>
        <a:p>
          <a:endParaRPr lang="ru-RU"/>
        </a:p>
      </dgm:t>
    </dgm:pt>
    <dgm:pt modelId="{7E1FA6E8-9BAD-4ECC-8A88-2AE48A761A9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Социальная политика-                   </a:t>
          </a:r>
          <a:r>
            <a:rPr lang="ru-RU" sz="2000" dirty="0" smtClean="0">
              <a:solidFill>
                <a:schemeClr val="tx1"/>
              </a:solidFill>
            </a:rPr>
            <a:t>268,29 </a:t>
          </a:r>
          <a:r>
            <a:rPr lang="ru-RU" sz="2000" dirty="0" err="1" smtClean="0">
              <a:solidFill>
                <a:schemeClr val="tx1"/>
              </a:solidFill>
            </a:rPr>
            <a:t>тыс.руб</a:t>
          </a:r>
          <a:endParaRPr lang="ru-RU" sz="2000" dirty="0"/>
        </a:p>
      </dgm:t>
    </dgm:pt>
    <dgm:pt modelId="{0467AEEF-2371-4402-A141-967E1DC1F0DC}" type="parTrans" cxnId="{D775D869-C486-4A34-9697-CCC1952C3831}">
      <dgm:prSet/>
      <dgm:spPr/>
    </dgm:pt>
    <dgm:pt modelId="{5074A823-8AC3-4219-A4FA-0612E1528CF8}" type="sibTrans" cxnId="{D775D869-C486-4A34-9697-CCC1952C3831}">
      <dgm:prSet/>
      <dgm:spPr/>
    </dgm:pt>
    <dgm:pt modelId="{FBA62DB9-5483-4BB5-A647-DCC823FADEBF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Национальная </a:t>
          </a:r>
          <a:r>
            <a:rPr lang="ru-RU" smtClean="0">
              <a:solidFill>
                <a:schemeClr val="tx1"/>
              </a:solidFill>
            </a:rPr>
            <a:t>безопасность-                   </a:t>
          </a:r>
          <a:r>
            <a:rPr lang="ru-RU" smtClean="0">
              <a:solidFill>
                <a:schemeClr val="tx1"/>
              </a:solidFill>
            </a:rPr>
            <a:t>16,91 </a:t>
          </a:r>
          <a:r>
            <a:rPr lang="ru-RU" dirty="0" err="1" smtClean="0">
              <a:solidFill>
                <a:schemeClr val="tx1"/>
              </a:solidFill>
            </a:rPr>
            <a:t>тыс.руб</a:t>
          </a:r>
          <a:endParaRPr lang="ru-RU" dirty="0">
            <a:solidFill>
              <a:schemeClr val="tx1"/>
            </a:solidFill>
          </a:endParaRPr>
        </a:p>
      </dgm:t>
    </dgm:pt>
    <dgm:pt modelId="{7C1D3571-15C7-4B88-B7A4-2A3464106C26}" type="parTrans" cxnId="{E97666C2-64C5-469B-8DC1-10DA01680A00}">
      <dgm:prSet/>
      <dgm:spPr/>
      <dgm:t>
        <a:bodyPr/>
        <a:lstStyle/>
        <a:p>
          <a:endParaRPr lang="ru-RU"/>
        </a:p>
      </dgm:t>
    </dgm:pt>
    <dgm:pt modelId="{1E17F321-B70D-4138-BC66-2D0A689BAC9F}" type="sibTrans" cxnId="{E97666C2-64C5-469B-8DC1-10DA01680A00}">
      <dgm:prSet/>
      <dgm:spPr/>
      <dgm:t>
        <a:bodyPr/>
        <a:lstStyle/>
        <a:p>
          <a:endParaRPr lang="ru-RU"/>
        </a:p>
      </dgm:t>
    </dgm:pt>
    <dgm:pt modelId="{FA1DE22A-AF7E-43E0-AD12-C03DDD0EDD2D}" type="pres">
      <dgm:prSet presAssocID="{527418EE-3913-49E0-8932-679F7116F545}" presName="linearFlow" presStyleCnt="0">
        <dgm:presLayoutVars>
          <dgm:dir/>
          <dgm:resizeHandles val="exact"/>
        </dgm:presLayoutVars>
      </dgm:prSet>
      <dgm:spPr/>
    </dgm:pt>
    <dgm:pt modelId="{21908567-69FE-453F-998E-2C249071FCE4}" type="pres">
      <dgm:prSet presAssocID="{EF102B97-8D5C-491F-9869-D92488DD67E4}" presName="composite" presStyleCnt="0"/>
      <dgm:spPr/>
    </dgm:pt>
    <dgm:pt modelId="{FEBCFEB3-34AA-4F7B-B798-88D27A150921}" type="pres">
      <dgm:prSet presAssocID="{EF102B97-8D5C-491F-9869-D92488DD67E4}" presName="imgShp" presStyleLbl="fgImgPlace1" presStyleIdx="0" presStyleCnt="4" custLinFactNeighborX="-96866" custLinFactNeighborY="-313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0E2605C0-72D9-45EE-9A79-CAACE46B3E8A}" type="pres">
      <dgm:prSet presAssocID="{EF102B97-8D5C-491F-9869-D92488DD67E4}" presName="txShp" presStyleLbl="node1" presStyleIdx="0" presStyleCnt="4" custLinFactNeighborX="-232" custLinFactNeighborY="5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BFF33-5ADA-404A-BB9B-54545B350F7F}" type="pres">
      <dgm:prSet presAssocID="{323477BA-1FAB-4507-9074-422C0F683E73}" presName="spacing" presStyleCnt="0"/>
      <dgm:spPr/>
    </dgm:pt>
    <dgm:pt modelId="{2AF06BCE-4054-4B89-8694-70D6DD355E13}" type="pres">
      <dgm:prSet presAssocID="{B32F6958-C1BF-49BB-8398-FEF102AE98BE}" presName="composite" presStyleCnt="0"/>
      <dgm:spPr/>
    </dgm:pt>
    <dgm:pt modelId="{89A51BDD-A9B9-4500-9B74-DE10982AA294}" type="pres">
      <dgm:prSet presAssocID="{B32F6958-C1BF-49BB-8398-FEF102AE98BE}" presName="imgShp" presStyleLbl="fgImgPlace1" presStyleIdx="1" presStyleCnt="4" custScaleX="120167" custLinFactNeighborX="-95644" custLinFactNeighborY="-462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88BDEBE-1104-4EA5-96A0-AD4873FD9DA6}" type="pres">
      <dgm:prSet presAssocID="{B32F6958-C1BF-49BB-8398-FEF102AE98BE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40439-8813-447A-9E72-6B5647E9FEBF}" type="pres">
      <dgm:prSet presAssocID="{D6B6870B-887D-495D-825C-952EA240135E}" presName="spacing" presStyleCnt="0"/>
      <dgm:spPr/>
    </dgm:pt>
    <dgm:pt modelId="{C9669B88-CF47-4013-B9BA-2FBCFF0B23B7}" type="pres">
      <dgm:prSet presAssocID="{7E1FA6E8-9BAD-4ECC-8A88-2AE48A761A97}" presName="composite" presStyleCnt="0"/>
      <dgm:spPr/>
    </dgm:pt>
    <dgm:pt modelId="{44465EE6-0116-405E-98D5-6E951633E13B}" type="pres">
      <dgm:prSet presAssocID="{7E1FA6E8-9BAD-4ECC-8A88-2AE48A761A97}" presName="imgShp" presStyleLbl="fgImgPlace1" presStyleIdx="2" presStyleCnt="4" custScaleX="138255" custScaleY="101811" custLinFactNeighborX="-78393" custLinFactNeighborY="-418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9CC6248E-892F-4BA9-990A-BA64C5020108}" type="pres">
      <dgm:prSet presAssocID="{7E1FA6E8-9BAD-4ECC-8A88-2AE48A761A97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D89EE-820B-41F5-BAB2-214DFA43E24A}" type="pres">
      <dgm:prSet presAssocID="{5074A823-8AC3-4219-A4FA-0612E1528CF8}" presName="spacing" presStyleCnt="0"/>
      <dgm:spPr/>
    </dgm:pt>
    <dgm:pt modelId="{D8BF0C91-5529-405E-A5F3-B01A505EEA2F}" type="pres">
      <dgm:prSet presAssocID="{FBA62DB9-5483-4BB5-A647-DCC823FADEBF}" presName="composite" presStyleCnt="0"/>
      <dgm:spPr/>
    </dgm:pt>
    <dgm:pt modelId="{B5924E9E-317E-4031-8531-AB0D7468E530}" type="pres">
      <dgm:prSet presAssocID="{FBA62DB9-5483-4BB5-A647-DCC823FADEBF}" presName="imgShp" presStyleLbl="fgImgPlace1" presStyleIdx="3" presStyleCnt="4" custLinFactNeighborX="-68119" custLinFactNeighborY="-752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EC75A8CE-1325-4114-BBBB-19FE9AAE72B5}" type="pres">
      <dgm:prSet presAssocID="{FBA62DB9-5483-4BB5-A647-DCC823FADEBF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96120C-8A75-4D0B-A637-3A28256131C3}" type="presOf" srcId="{7E1FA6E8-9BAD-4ECC-8A88-2AE48A761A97}" destId="{9CC6248E-892F-4BA9-990A-BA64C5020108}" srcOrd="0" destOrd="0" presId="urn:microsoft.com/office/officeart/2005/8/layout/vList3"/>
    <dgm:cxn modelId="{039FBA1E-46BC-4509-BD70-7E6D695AC67E}" srcId="{527418EE-3913-49E0-8932-679F7116F545}" destId="{EF102B97-8D5C-491F-9869-D92488DD67E4}" srcOrd="0" destOrd="0" parTransId="{0B8CCFC7-0433-4EED-9118-FB937600A70D}" sibTransId="{323477BA-1FAB-4507-9074-422C0F683E73}"/>
    <dgm:cxn modelId="{D775D869-C486-4A34-9697-CCC1952C3831}" srcId="{527418EE-3913-49E0-8932-679F7116F545}" destId="{7E1FA6E8-9BAD-4ECC-8A88-2AE48A761A97}" srcOrd="2" destOrd="0" parTransId="{0467AEEF-2371-4402-A141-967E1DC1F0DC}" sibTransId="{5074A823-8AC3-4219-A4FA-0612E1528CF8}"/>
    <dgm:cxn modelId="{04BDE0A7-CF1B-48A2-B4C5-D980789E1F7F}" type="presOf" srcId="{B32F6958-C1BF-49BB-8398-FEF102AE98BE}" destId="{188BDEBE-1104-4EA5-96A0-AD4873FD9DA6}" srcOrd="0" destOrd="0" presId="urn:microsoft.com/office/officeart/2005/8/layout/vList3"/>
    <dgm:cxn modelId="{E97666C2-64C5-469B-8DC1-10DA01680A00}" srcId="{527418EE-3913-49E0-8932-679F7116F545}" destId="{FBA62DB9-5483-4BB5-A647-DCC823FADEBF}" srcOrd="3" destOrd="0" parTransId="{7C1D3571-15C7-4B88-B7A4-2A3464106C26}" sibTransId="{1E17F321-B70D-4138-BC66-2D0A689BAC9F}"/>
    <dgm:cxn modelId="{49A30D6C-F3F9-4C34-95DD-10E2D974A908}" srcId="{527418EE-3913-49E0-8932-679F7116F545}" destId="{B32F6958-C1BF-49BB-8398-FEF102AE98BE}" srcOrd="1" destOrd="0" parTransId="{44621BE4-0A64-4D38-9987-FDBD1057B43E}" sibTransId="{D6B6870B-887D-495D-825C-952EA240135E}"/>
    <dgm:cxn modelId="{54B0A20D-1C00-4E7B-AEF3-BE7D68CB10C0}" type="presOf" srcId="{FBA62DB9-5483-4BB5-A647-DCC823FADEBF}" destId="{EC75A8CE-1325-4114-BBBB-19FE9AAE72B5}" srcOrd="0" destOrd="0" presId="urn:microsoft.com/office/officeart/2005/8/layout/vList3"/>
    <dgm:cxn modelId="{DBA1950C-99BB-426F-8EEE-325D152A53DA}" type="presOf" srcId="{527418EE-3913-49E0-8932-679F7116F545}" destId="{FA1DE22A-AF7E-43E0-AD12-C03DDD0EDD2D}" srcOrd="0" destOrd="0" presId="urn:microsoft.com/office/officeart/2005/8/layout/vList3"/>
    <dgm:cxn modelId="{35FD499E-EFC6-4FEB-889D-DBFBFC815A31}" type="presOf" srcId="{EF102B97-8D5C-491F-9869-D92488DD67E4}" destId="{0E2605C0-72D9-45EE-9A79-CAACE46B3E8A}" srcOrd="0" destOrd="0" presId="urn:microsoft.com/office/officeart/2005/8/layout/vList3"/>
    <dgm:cxn modelId="{46D89447-BF9C-42A6-9D28-4C8514F6F13B}" type="presParOf" srcId="{FA1DE22A-AF7E-43E0-AD12-C03DDD0EDD2D}" destId="{21908567-69FE-453F-998E-2C249071FCE4}" srcOrd="0" destOrd="0" presId="urn:microsoft.com/office/officeart/2005/8/layout/vList3"/>
    <dgm:cxn modelId="{30CBB8E8-7522-4CF5-A06D-712F8AE1513B}" type="presParOf" srcId="{21908567-69FE-453F-998E-2C249071FCE4}" destId="{FEBCFEB3-34AA-4F7B-B798-88D27A150921}" srcOrd="0" destOrd="0" presId="urn:microsoft.com/office/officeart/2005/8/layout/vList3"/>
    <dgm:cxn modelId="{72F46CD9-DDB6-422A-8945-112D2B4538DC}" type="presParOf" srcId="{21908567-69FE-453F-998E-2C249071FCE4}" destId="{0E2605C0-72D9-45EE-9A79-CAACE46B3E8A}" srcOrd="1" destOrd="0" presId="urn:microsoft.com/office/officeart/2005/8/layout/vList3"/>
    <dgm:cxn modelId="{74D0D12C-A0C9-4F77-A634-F2CC89EA263A}" type="presParOf" srcId="{FA1DE22A-AF7E-43E0-AD12-C03DDD0EDD2D}" destId="{AB8BFF33-5ADA-404A-BB9B-54545B350F7F}" srcOrd="1" destOrd="0" presId="urn:microsoft.com/office/officeart/2005/8/layout/vList3"/>
    <dgm:cxn modelId="{375B92F1-4539-4FC9-A161-6D66DE6D079C}" type="presParOf" srcId="{FA1DE22A-AF7E-43E0-AD12-C03DDD0EDD2D}" destId="{2AF06BCE-4054-4B89-8694-70D6DD355E13}" srcOrd="2" destOrd="0" presId="urn:microsoft.com/office/officeart/2005/8/layout/vList3"/>
    <dgm:cxn modelId="{0585CABF-A69B-44F9-AAB2-C0DD96FACB66}" type="presParOf" srcId="{2AF06BCE-4054-4B89-8694-70D6DD355E13}" destId="{89A51BDD-A9B9-4500-9B74-DE10982AA294}" srcOrd="0" destOrd="0" presId="urn:microsoft.com/office/officeart/2005/8/layout/vList3"/>
    <dgm:cxn modelId="{110FECEE-3314-40B5-8C03-55BD7A88D836}" type="presParOf" srcId="{2AF06BCE-4054-4B89-8694-70D6DD355E13}" destId="{188BDEBE-1104-4EA5-96A0-AD4873FD9DA6}" srcOrd="1" destOrd="0" presId="urn:microsoft.com/office/officeart/2005/8/layout/vList3"/>
    <dgm:cxn modelId="{C8843F01-0095-435A-BF2F-8796C03ADBBC}" type="presParOf" srcId="{FA1DE22A-AF7E-43E0-AD12-C03DDD0EDD2D}" destId="{2A140439-8813-447A-9E72-6B5647E9FEBF}" srcOrd="3" destOrd="0" presId="urn:microsoft.com/office/officeart/2005/8/layout/vList3"/>
    <dgm:cxn modelId="{64BF7C92-B65B-411E-837E-F63F332B0D9E}" type="presParOf" srcId="{FA1DE22A-AF7E-43E0-AD12-C03DDD0EDD2D}" destId="{C9669B88-CF47-4013-B9BA-2FBCFF0B23B7}" srcOrd="4" destOrd="0" presId="urn:microsoft.com/office/officeart/2005/8/layout/vList3"/>
    <dgm:cxn modelId="{78F9B29D-8206-4366-9111-52F73FDC0110}" type="presParOf" srcId="{C9669B88-CF47-4013-B9BA-2FBCFF0B23B7}" destId="{44465EE6-0116-405E-98D5-6E951633E13B}" srcOrd="0" destOrd="0" presId="urn:microsoft.com/office/officeart/2005/8/layout/vList3"/>
    <dgm:cxn modelId="{31CE5DD8-F6C0-4FD7-8BA2-32D878C67F32}" type="presParOf" srcId="{C9669B88-CF47-4013-B9BA-2FBCFF0B23B7}" destId="{9CC6248E-892F-4BA9-990A-BA64C5020108}" srcOrd="1" destOrd="0" presId="urn:microsoft.com/office/officeart/2005/8/layout/vList3"/>
    <dgm:cxn modelId="{128BE10A-D229-45BB-93D7-FD942D56BAA5}" type="presParOf" srcId="{FA1DE22A-AF7E-43E0-AD12-C03DDD0EDD2D}" destId="{8E9D89EE-820B-41F5-BAB2-214DFA43E24A}" srcOrd="5" destOrd="0" presId="urn:microsoft.com/office/officeart/2005/8/layout/vList3"/>
    <dgm:cxn modelId="{9ED04E86-14C5-484A-8677-B9CA5D704050}" type="presParOf" srcId="{FA1DE22A-AF7E-43E0-AD12-C03DDD0EDD2D}" destId="{D8BF0C91-5529-405E-A5F3-B01A505EEA2F}" srcOrd="6" destOrd="0" presId="urn:microsoft.com/office/officeart/2005/8/layout/vList3"/>
    <dgm:cxn modelId="{70C6CF76-3950-4E91-BC1D-4D90CACD40A5}" type="presParOf" srcId="{D8BF0C91-5529-405E-A5F3-B01A505EEA2F}" destId="{B5924E9E-317E-4031-8531-AB0D7468E530}" srcOrd="0" destOrd="0" presId="urn:microsoft.com/office/officeart/2005/8/layout/vList3"/>
    <dgm:cxn modelId="{52ADCE78-A8BC-49D4-B4A4-F5C8D704B477}" type="presParOf" srcId="{D8BF0C91-5529-405E-A5F3-B01A505EEA2F}" destId="{EC75A8CE-1325-4114-BBBB-19FE9AAE72B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06D398-3E3C-42EB-94A9-5696B8AA8B54}">
      <dsp:nvSpPr>
        <dsp:cNvPr id="0" name=""/>
        <dsp:cNvSpPr/>
      </dsp:nvSpPr>
      <dsp:spPr>
        <a:xfrm>
          <a:off x="2549427" y="2136062"/>
          <a:ext cx="2704053" cy="216005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2 Муниципальные </a:t>
          </a:r>
          <a:r>
            <a:rPr lang="ru-RU" sz="1900" kern="1200" dirty="0" smtClean="0"/>
            <a:t>программы –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Непрограммные мероприятия </a:t>
          </a:r>
          <a:endParaRPr lang="ru-RU" sz="1900" kern="1200" dirty="0"/>
        </a:p>
      </dsp:txBody>
      <dsp:txXfrm>
        <a:off x="2945426" y="2452395"/>
        <a:ext cx="1912055" cy="1527391"/>
      </dsp:txXfrm>
    </dsp:sp>
    <dsp:sp modelId="{2ECD8DE4-6A26-4A81-AEE9-F9F7C9AA47AF}">
      <dsp:nvSpPr>
        <dsp:cNvPr id="0" name=""/>
        <dsp:cNvSpPr/>
      </dsp:nvSpPr>
      <dsp:spPr>
        <a:xfrm>
          <a:off x="2834357" y="79168"/>
          <a:ext cx="2134192" cy="192004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«Развитие жилищно-коммунального хозяйства и повышение степени благоустройства сельского поселения» </a:t>
          </a:r>
          <a:r>
            <a:rPr lang="ru-RU" sz="1400" kern="1200" dirty="0" smtClean="0"/>
            <a:t>- </a:t>
          </a:r>
          <a:r>
            <a:rPr lang="ru-RU" sz="1400" kern="1200" dirty="0" smtClean="0"/>
            <a:t>566,93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3146902" y="360352"/>
        <a:ext cx="1509102" cy="1357679"/>
      </dsp:txXfrm>
    </dsp:sp>
    <dsp:sp modelId="{0367FF73-353F-48C1-A0AA-A399E02CDCAA}">
      <dsp:nvSpPr>
        <dsp:cNvPr id="0" name=""/>
        <dsp:cNvSpPr/>
      </dsp:nvSpPr>
      <dsp:spPr>
        <a:xfrm>
          <a:off x="4542828" y="3240991"/>
          <a:ext cx="2487749" cy="212709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Непрограммные </a:t>
          </a:r>
          <a:r>
            <a:rPr lang="ru-RU" sz="1400" kern="1200" dirty="0" smtClean="0"/>
            <a:t>мероприятия- 1 893,79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4907150" y="3552497"/>
        <a:ext cx="1759105" cy="1504086"/>
      </dsp:txXfrm>
    </dsp:sp>
    <dsp:sp modelId="{AD56ABC6-0291-499F-86C9-9AD5B5726968}">
      <dsp:nvSpPr>
        <dsp:cNvPr id="0" name=""/>
        <dsp:cNvSpPr/>
      </dsp:nvSpPr>
      <dsp:spPr>
        <a:xfrm>
          <a:off x="890301" y="3468035"/>
          <a:ext cx="2251805" cy="167301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«Пожарная безопасность в населенных пунктах на территории сельского поселения» -16,91 </a:t>
          </a:r>
          <a:r>
            <a:rPr lang="ru-RU" sz="1400" kern="1200" dirty="0" err="1" smtClean="0"/>
            <a:t>тыс.руб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1220070" y="3713042"/>
        <a:ext cx="1592267" cy="11829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2605C0-72D9-45EE-9A79-CAACE46B3E8A}">
      <dsp:nvSpPr>
        <dsp:cNvPr id="0" name=""/>
        <dsp:cNvSpPr/>
      </dsp:nvSpPr>
      <dsp:spPr>
        <a:xfrm rot="10800000">
          <a:off x="1477092" y="60704"/>
          <a:ext cx="4818206" cy="1098647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44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Жилищно-коммунальное хозяйство- </a:t>
          </a:r>
          <a:r>
            <a:rPr lang="ru-RU" sz="2000" kern="1200" dirty="0" smtClean="0"/>
            <a:t>586,93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1751754" y="60704"/>
        <a:ext cx="4543544" cy="1098647"/>
      </dsp:txXfrm>
    </dsp:sp>
    <dsp:sp modelId="{FEBCFEB3-34AA-4F7B-B798-88D27A150921}">
      <dsp:nvSpPr>
        <dsp:cNvPr id="0" name=""/>
        <dsp:cNvSpPr/>
      </dsp:nvSpPr>
      <dsp:spPr>
        <a:xfrm>
          <a:off x="0" y="0"/>
          <a:ext cx="1098647" cy="1098647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8BDEBE-1104-4EA5-96A0-AD4873FD9DA6}">
      <dsp:nvSpPr>
        <dsp:cNvPr id="0" name=""/>
        <dsp:cNvSpPr/>
      </dsp:nvSpPr>
      <dsp:spPr>
        <a:xfrm rot="10800000">
          <a:off x="1543661" y="1427726"/>
          <a:ext cx="4818206" cy="1098647"/>
        </a:xfrm>
        <a:prstGeom prst="homePlate">
          <a:avLst/>
        </a:prstGeom>
        <a:gradFill rotWithShape="0">
          <a:gsLst>
            <a:gs pos="0">
              <a:schemeClr val="accent2">
                <a:hueOff val="2160929"/>
                <a:satOff val="8251"/>
                <a:lumOff val="0"/>
                <a:alphaOff val="0"/>
                <a:lumMod val="95000"/>
              </a:schemeClr>
            </a:gs>
            <a:gs pos="100000">
              <a:schemeClr val="accent2">
                <a:hueOff val="2160929"/>
                <a:satOff val="8251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44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Общегосударственные вопросы – </a:t>
          </a:r>
          <a:r>
            <a:rPr lang="ru-RU" sz="2000" kern="1200" dirty="0" smtClean="0"/>
            <a:t>1 625,49 </a:t>
          </a:r>
          <a:r>
            <a:rPr lang="ru-RU" sz="2000" kern="1200" dirty="0" err="1" smtClean="0"/>
            <a:t>тыс.руб</a:t>
          </a:r>
          <a:endParaRPr lang="ru-RU" sz="2000" kern="1200" dirty="0"/>
        </a:p>
      </dsp:txBody>
      <dsp:txXfrm rot="10800000">
        <a:off x="1818323" y="1427726"/>
        <a:ext cx="4543544" cy="1098647"/>
      </dsp:txXfrm>
    </dsp:sp>
    <dsp:sp modelId="{89A51BDD-A9B9-4500-9B74-DE10982AA294}">
      <dsp:nvSpPr>
        <dsp:cNvPr id="0" name=""/>
        <dsp:cNvSpPr/>
      </dsp:nvSpPr>
      <dsp:spPr>
        <a:xfrm>
          <a:off x="0" y="1376925"/>
          <a:ext cx="1320211" cy="1098647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C6248E-892F-4BA9-990A-BA64C5020108}">
      <dsp:nvSpPr>
        <dsp:cNvPr id="0" name=""/>
        <dsp:cNvSpPr/>
      </dsp:nvSpPr>
      <dsp:spPr>
        <a:xfrm rot="10800000">
          <a:off x="1593342" y="2864277"/>
          <a:ext cx="4818206" cy="1098647"/>
        </a:xfrm>
        <a:prstGeom prst="homePlate">
          <a:avLst/>
        </a:prstGeom>
        <a:gradFill rotWithShape="0">
          <a:gsLst>
            <a:gs pos="0">
              <a:schemeClr val="accent2">
                <a:hueOff val="4321858"/>
                <a:satOff val="16502"/>
                <a:lumOff val="0"/>
                <a:alphaOff val="0"/>
                <a:lumMod val="95000"/>
              </a:schemeClr>
            </a:gs>
            <a:gs pos="100000">
              <a:schemeClr val="accent2">
                <a:hueOff val="4321858"/>
                <a:satOff val="16502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447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Социальная политика-                   </a:t>
          </a:r>
          <a:r>
            <a:rPr lang="ru-RU" sz="2000" kern="1200" dirty="0" smtClean="0">
              <a:solidFill>
                <a:schemeClr val="tx1"/>
              </a:solidFill>
            </a:rPr>
            <a:t>268,29 </a:t>
          </a:r>
          <a:r>
            <a:rPr lang="ru-RU" sz="2000" kern="1200" dirty="0" err="1" smtClean="0">
              <a:solidFill>
                <a:schemeClr val="tx1"/>
              </a:solidFill>
            </a:rPr>
            <a:t>тыс.руб</a:t>
          </a:r>
          <a:endParaRPr lang="ru-RU" sz="2000" kern="1200" dirty="0"/>
        </a:p>
      </dsp:txBody>
      <dsp:txXfrm rot="10800000">
        <a:off x="1868004" y="2864277"/>
        <a:ext cx="4543544" cy="1098647"/>
      </dsp:txXfrm>
    </dsp:sp>
    <dsp:sp modelId="{44465EE6-0116-405E-98D5-6E951633E13B}">
      <dsp:nvSpPr>
        <dsp:cNvPr id="0" name=""/>
        <dsp:cNvSpPr/>
      </dsp:nvSpPr>
      <dsp:spPr>
        <a:xfrm>
          <a:off x="0" y="2808317"/>
          <a:ext cx="1518935" cy="1118544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75A8CE-1325-4114-BBBB-19FE9AAE72B5}">
      <dsp:nvSpPr>
        <dsp:cNvPr id="0" name=""/>
        <dsp:cNvSpPr/>
      </dsp:nvSpPr>
      <dsp:spPr>
        <a:xfrm rot="10800000">
          <a:off x="1488270" y="4300827"/>
          <a:ext cx="4818206" cy="1098647"/>
        </a:xfrm>
        <a:prstGeom prst="homePlate">
          <a:avLst/>
        </a:prstGeom>
        <a:gradFill rotWithShape="0">
          <a:gsLst>
            <a:gs pos="0">
              <a:schemeClr val="accent2">
                <a:hueOff val="6482786"/>
                <a:satOff val="24753"/>
                <a:lumOff val="0"/>
                <a:alphaOff val="0"/>
                <a:lumMod val="95000"/>
              </a:schemeClr>
            </a:gs>
            <a:gs pos="100000">
              <a:schemeClr val="accent2">
                <a:hueOff val="6482786"/>
                <a:satOff val="24753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4473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Национальная </a:t>
          </a:r>
          <a:r>
            <a:rPr lang="ru-RU" sz="2300" kern="1200" smtClean="0">
              <a:solidFill>
                <a:schemeClr val="tx1"/>
              </a:solidFill>
            </a:rPr>
            <a:t>безопасность-                   </a:t>
          </a:r>
          <a:r>
            <a:rPr lang="ru-RU" sz="2300" kern="1200" smtClean="0">
              <a:solidFill>
                <a:schemeClr val="tx1"/>
              </a:solidFill>
            </a:rPr>
            <a:t>16,91 </a:t>
          </a:r>
          <a:r>
            <a:rPr lang="ru-RU" sz="2300" kern="1200" dirty="0" err="1" smtClean="0">
              <a:solidFill>
                <a:schemeClr val="tx1"/>
              </a:solidFill>
            </a:rPr>
            <a:t>тыс.руб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762932" y="4300827"/>
        <a:ext cx="4543544" cy="1098647"/>
      </dsp:txXfrm>
    </dsp:sp>
    <dsp:sp modelId="{B5924E9E-317E-4031-8531-AB0D7468E530}">
      <dsp:nvSpPr>
        <dsp:cNvPr id="0" name=""/>
        <dsp:cNvSpPr/>
      </dsp:nvSpPr>
      <dsp:spPr>
        <a:xfrm>
          <a:off x="190558" y="4218121"/>
          <a:ext cx="1098647" cy="1098647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/>
          </a:bodyPr>
          <a:lstStyle/>
          <a:p>
            <a:pPr algn="l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Отчет об исполнении бюджета сельского поселения «Шошка»</a:t>
            </a:r>
          </a:p>
          <a:p>
            <a:pPr marL="0" indent="0" algn="ctr">
              <a:buNone/>
            </a:pPr>
            <a:r>
              <a:rPr lang="ru-RU" sz="4400" dirty="0" smtClean="0"/>
              <a:t>за 2015 год</a:t>
            </a:r>
            <a:endParaRPr lang="ru-RU" sz="4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1503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91014079"/>
              </p:ext>
            </p:extLst>
          </p:nvPr>
        </p:nvGraphicFramePr>
        <p:xfrm>
          <a:off x="611560" y="1294110"/>
          <a:ext cx="7920880" cy="544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24940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464903622"/>
              </p:ext>
            </p:extLst>
          </p:nvPr>
        </p:nvGraphicFramePr>
        <p:xfrm>
          <a:off x="1143000" y="1196752"/>
          <a:ext cx="724542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011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0" y="2690336"/>
            <a:ext cx="5238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Спасибо </a:t>
            </a:r>
          </a:p>
          <a:p>
            <a:r>
              <a:rPr lang="ru-RU" sz="6000" dirty="0" smtClean="0"/>
              <a:t>за внимание!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47370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8424936" cy="518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Бюджет сельского </a:t>
            </a:r>
            <a:r>
              <a:rPr lang="ru-RU" sz="2800" dirty="0" err="1" smtClean="0"/>
              <a:t>поселения«Шошка</a:t>
            </a:r>
            <a:r>
              <a:rPr lang="ru-RU" sz="2800" dirty="0" smtClean="0"/>
              <a:t>» на 2015год и плановый период 2016-2017годов</a:t>
            </a:r>
          </a:p>
          <a:p>
            <a:pPr marL="0" indent="0" algn="ctr">
              <a:buNone/>
            </a:pPr>
            <a:r>
              <a:rPr lang="ru-RU" sz="2800" dirty="0" smtClean="0"/>
              <a:t> утвержден Решением Совета сельского поселения </a:t>
            </a:r>
            <a:r>
              <a:rPr lang="ru-RU" sz="2800" smtClean="0"/>
              <a:t>«Шошка» </a:t>
            </a:r>
            <a:r>
              <a:rPr lang="ru-RU" sz="2800" dirty="0"/>
              <a:t>от </a:t>
            </a:r>
            <a:r>
              <a:rPr lang="ru-RU" sz="2800" dirty="0" smtClean="0"/>
              <a:t>26.12.2014 </a:t>
            </a:r>
            <a:r>
              <a:rPr lang="ru-RU" sz="2800" dirty="0"/>
              <a:t>г. </a:t>
            </a:r>
            <a:r>
              <a:rPr lang="ru-RU" sz="2800" dirty="0" smtClean="0"/>
              <a:t>№3-18/20</a:t>
            </a:r>
          </a:p>
          <a:p>
            <a:pPr marL="0" indent="0" algn="ctr">
              <a:buNone/>
            </a:pPr>
            <a:r>
              <a:rPr lang="ru-RU" sz="2800" dirty="0" smtClean="0"/>
              <a:t>(изменения в 2015 году вносились 3 раза)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790" y="4152059"/>
            <a:ext cx="3845402" cy="2445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41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3000" y="1294110"/>
            <a:ext cx="7533456" cy="4871194"/>
          </a:xfrm>
        </p:spPr>
        <p:txBody>
          <a:bodyPr/>
          <a:lstStyle/>
          <a:p>
            <a:pPr marL="45720" indent="0" algn="ctr">
              <a:buNone/>
            </a:pPr>
            <a:r>
              <a:rPr lang="ru-RU" dirty="0" smtClean="0"/>
              <a:t>Основные параметры:</a:t>
            </a:r>
          </a:p>
          <a:p>
            <a:pPr marL="45720" indent="0" algn="ctr">
              <a:buNone/>
            </a:pPr>
            <a:r>
              <a:rPr lang="ru-RU" dirty="0" smtClean="0"/>
              <a:t>Доходы (факт</a:t>
            </a:r>
            <a:r>
              <a:rPr lang="ru-RU" dirty="0" smtClean="0"/>
              <a:t>)-</a:t>
            </a:r>
            <a:r>
              <a:rPr lang="ru-RU" dirty="0" smtClean="0"/>
              <a:t>2 246,3</a:t>
            </a:r>
            <a:r>
              <a:rPr lang="ru-RU" dirty="0" smtClean="0"/>
              <a:t>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Расходы (факт</a:t>
            </a:r>
            <a:r>
              <a:rPr lang="ru-RU" dirty="0" smtClean="0"/>
              <a:t>)-</a:t>
            </a:r>
            <a:r>
              <a:rPr lang="ru-RU" dirty="0" smtClean="0"/>
              <a:t>2 477,64</a:t>
            </a:r>
            <a:r>
              <a:rPr lang="ru-RU" dirty="0" smtClean="0"/>
              <a:t>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Дефицит-231,34 </a:t>
            </a:r>
            <a:r>
              <a:rPr lang="ru-RU" dirty="0" err="1" smtClean="0"/>
              <a:t>тыс.рублей</a:t>
            </a: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8431237"/>
              </p:ext>
            </p:extLst>
          </p:nvPr>
        </p:nvGraphicFramePr>
        <p:xfrm>
          <a:off x="1475656" y="3068960"/>
          <a:ext cx="6624736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93757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06139643"/>
              </p:ext>
            </p:extLst>
          </p:nvPr>
        </p:nvGraphicFramePr>
        <p:xfrm>
          <a:off x="1547662" y="1131184"/>
          <a:ext cx="6768753" cy="2153799"/>
        </p:xfrm>
        <a:graphic>
          <a:graphicData uri="http://schemas.openxmlformats.org/drawingml/2006/table">
            <a:tbl>
              <a:tblPr/>
              <a:tblGrid>
                <a:gridCol w="2050934"/>
                <a:gridCol w="2393264"/>
                <a:gridCol w="2324555"/>
              </a:tblGrid>
              <a:tr h="69658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(</a:t>
                      </a:r>
                      <a:r>
                        <a:rPr lang="ru-RU" sz="2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(</a:t>
                      </a:r>
                      <a:r>
                        <a:rPr lang="ru-RU" sz="2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2 274,73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2 513,88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474950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2 246,3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2 477,64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  <a:tr h="507319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98,5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357883"/>
              </p:ext>
            </p:extLst>
          </p:nvPr>
        </p:nvGraphicFramePr>
        <p:xfrm>
          <a:off x="1403648" y="3284984"/>
          <a:ext cx="7272808" cy="3573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87524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37547101"/>
              </p:ext>
            </p:extLst>
          </p:nvPr>
        </p:nvGraphicFramePr>
        <p:xfrm>
          <a:off x="1143000" y="1294108"/>
          <a:ext cx="7533456" cy="5238881"/>
        </p:xfrm>
        <a:graphic>
          <a:graphicData uri="http://schemas.openxmlformats.org/drawingml/2006/table">
            <a:tbl>
              <a:tblPr/>
              <a:tblGrid>
                <a:gridCol w="2794159"/>
                <a:gridCol w="1786969"/>
                <a:gridCol w="1584176"/>
                <a:gridCol w="1368152"/>
              </a:tblGrid>
              <a:tr h="10030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Наименование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Факт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исполнения от общего объема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98,35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96,58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Неналоговые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29,4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46,74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Безвозмездные поступления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2 146,98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2 102,98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100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2 274,73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2 246,3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78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08340129"/>
              </p:ext>
            </p:extLst>
          </p:nvPr>
        </p:nvGraphicFramePr>
        <p:xfrm>
          <a:off x="1547664" y="1844824"/>
          <a:ext cx="6400800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51897124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0697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208912" cy="5256584"/>
          </a:xfrm>
        </p:spPr>
        <p:txBody>
          <a:bodyPr>
            <a:normAutofit fontScale="92500" lnSpcReduction="1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Налоговые </a:t>
            </a:r>
            <a:r>
              <a:rPr lang="ru-RU" sz="35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 </a:t>
            </a: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–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5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96,58 </a:t>
            </a:r>
            <a:r>
              <a:rPr lang="ru-RU" sz="35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5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/>
              <a:t> </a:t>
            </a:r>
            <a:r>
              <a:rPr lang="ru-RU" sz="2600" dirty="0" smtClean="0"/>
              <a:t>НДФЛ- </a:t>
            </a:r>
            <a:r>
              <a:rPr lang="ru-RU" sz="2600" dirty="0" smtClean="0"/>
              <a:t>48,74</a:t>
            </a:r>
            <a:r>
              <a:rPr lang="ru-RU" sz="2600" dirty="0" smtClean="0"/>
              <a:t> </a:t>
            </a:r>
            <a:r>
              <a:rPr lang="ru-RU" sz="2600" dirty="0" err="1" smtClean="0"/>
              <a:t>тыс.руб</a:t>
            </a:r>
            <a:r>
              <a:rPr lang="ru-RU" sz="2600" dirty="0"/>
              <a:t> </a:t>
            </a:r>
            <a:r>
              <a:rPr lang="ru-RU" sz="2600" dirty="0" smtClean="0"/>
              <a:t>(</a:t>
            </a:r>
            <a:r>
              <a:rPr lang="ru-RU" sz="2600" dirty="0" smtClean="0"/>
              <a:t>50</a:t>
            </a:r>
            <a:r>
              <a:rPr lang="ru-RU" sz="26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Единый сельскохозяйственный налог – 19,97 </a:t>
            </a:r>
            <a:r>
              <a:rPr lang="ru-RU" sz="2600" dirty="0" err="1" smtClean="0"/>
              <a:t>тыс.руб</a:t>
            </a:r>
            <a:r>
              <a:rPr lang="ru-RU" sz="2600" dirty="0"/>
              <a:t> </a:t>
            </a:r>
            <a:r>
              <a:rPr lang="ru-RU" sz="2600" dirty="0" smtClean="0"/>
              <a:t>(21%)</a:t>
            </a:r>
            <a:endParaRPr lang="ru-RU" sz="26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</a:t>
            </a:r>
            <a:r>
              <a:rPr lang="ru-RU" sz="2600" dirty="0"/>
              <a:t>Налог на имущество физических </a:t>
            </a:r>
            <a:r>
              <a:rPr lang="ru-RU" sz="2600" dirty="0" smtClean="0"/>
              <a:t>лиц </a:t>
            </a:r>
            <a:r>
              <a:rPr lang="ru-RU" sz="2600" dirty="0" smtClean="0"/>
              <a:t>-</a:t>
            </a:r>
            <a:r>
              <a:rPr lang="ru-RU" sz="2600" dirty="0" smtClean="0"/>
              <a:t>11,28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</a:t>
            </a:r>
            <a:r>
              <a:rPr lang="ru-RU" sz="2600" dirty="0" smtClean="0"/>
              <a:t>(</a:t>
            </a:r>
            <a:r>
              <a:rPr lang="ru-RU" sz="2600" dirty="0" smtClean="0"/>
              <a:t>11,6 </a:t>
            </a:r>
            <a:r>
              <a:rPr lang="ru-RU" sz="26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Земельный налог – </a:t>
            </a:r>
            <a:r>
              <a:rPr lang="ru-RU" sz="2600" dirty="0" smtClean="0"/>
              <a:t>7,5</a:t>
            </a:r>
            <a:r>
              <a:rPr lang="ru-RU" sz="2600" dirty="0" smtClean="0"/>
              <a:t>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</a:t>
            </a:r>
            <a:r>
              <a:rPr lang="ru-RU" sz="2600" dirty="0" smtClean="0"/>
              <a:t>(</a:t>
            </a:r>
            <a:r>
              <a:rPr lang="ru-RU" sz="2600" dirty="0" smtClean="0"/>
              <a:t>7,7</a:t>
            </a:r>
            <a:r>
              <a:rPr lang="ru-RU" sz="2600" dirty="0" smtClean="0"/>
              <a:t> </a:t>
            </a:r>
            <a:r>
              <a:rPr lang="ru-RU" sz="2600" dirty="0" smtClean="0"/>
              <a:t>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Государственная пошлина </a:t>
            </a:r>
            <a:r>
              <a:rPr lang="ru-RU" sz="2600" dirty="0" smtClean="0"/>
              <a:t>– </a:t>
            </a:r>
            <a:r>
              <a:rPr lang="ru-RU" sz="2600" dirty="0" smtClean="0"/>
              <a:t>9,34</a:t>
            </a:r>
            <a:r>
              <a:rPr lang="ru-RU" sz="2600" dirty="0" smtClean="0"/>
              <a:t>  </a:t>
            </a:r>
            <a:r>
              <a:rPr lang="ru-RU" sz="2600" dirty="0" err="1" smtClean="0"/>
              <a:t>тыс.руб</a:t>
            </a:r>
            <a:r>
              <a:rPr lang="ru-RU" sz="2600" dirty="0" smtClean="0"/>
              <a:t> </a:t>
            </a:r>
            <a:r>
              <a:rPr lang="ru-RU" sz="2600" dirty="0" smtClean="0"/>
              <a:t>(9,7 %)</a:t>
            </a:r>
            <a:endParaRPr lang="ru-RU" sz="2600" dirty="0" smtClean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231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196752"/>
            <a:ext cx="8496944" cy="5256584"/>
          </a:xfrm>
        </p:spPr>
        <p:txBody>
          <a:bodyPr>
            <a:normAutofit fontScale="85000" lnSpcReduction="20000"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endParaRPr lang="ru-RU" sz="46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Неналоговые </a:t>
            </a: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доходы</a:t>
            </a: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46,73</a:t>
            </a: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46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r>
              <a:rPr lang="ru-RU" sz="4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  <a:endParaRPr lang="ru-RU" sz="4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Доходы </a:t>
            </a:r>
            <a:r>
              <a:rPr lang="ru-RU" sz="3400" dirty="0"/>
              <a:t>от </a:t>
            </a:r>
            <a:r>
              <a:rPr lang="ru-RU" sz="3400" dirty="0" smtClean="0"/>
              <a:t>сдачи в аренду имущества – </a:t>
            </a:r>
            <a:r>
              <a:rPr lang="ru-RU" sz="3400" dirty="0" smtClean="0"/>
              <a:t>30,</a:t>
            </a:r>
            <a:r>
              <a:rPr lang="ru-RU" sz="3400" dirty="0" smtClean="0"/>
              <a:t>83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</a:t>
            </a:r>
            <a:r>
              <a:rPr lang="ru-RU" sz="3400" dirty="0" smtClean="0"/>
              <a:t>(</a:t>
            </a:r>
            <a:r>
              <a:rPr lang="ru-RU" sz="3400" dirty="0" smtClean="0"/>
              <a:t>66</a:t>
            </a:r>
            <a:r>
              <a:rPr lang="ru-RU" sz="3400" dirty="0" smtClean="0"/>
              <a:t> %)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/>
              <a:t>Денежные взыскания (</a:t>
            </a:r>
            <a:r>
              <a:rPr lang="ru-RU" sz="3400" dirty="0" smtClean="0"/>
              <a:t>штрафы) – 15,0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. (32 %)</a:t>
            </a:r>
            <a:endParaRPr lang="ru-RU" sz="3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400" dirty="0" smtClean="0"/>
              <a:t> Прочие неналоговые доходы- </a:t>
            </a:r>
            <a:r>
              <a:rPr lang="ru-RU" sz="3400" dirty="0" smtClean="0"/>
              <a:t>0,9</a:t>
            </a:r>
            <a:r>
              <a:rPr lang="ru-RU" sz="3400" dirty="0" smtClean="0"/>
              <a:t> </a:t>
            </a:r>
            <a:r>
              <a:rPr lang="ru-RU" sz="3400" dirty="0" err="1" smtClean="0"/>
              <a:t>тыс.руб</a:t>
            </a:r>
            <a:r>
              <a:rPr lang="ru-RU" sz="3400" dirty="0" smtClean="0"/>
              <a:t> (</a:t>
            </a:r>
            <a:r>
              <a:rPr lang="ru-RU" sz="3400" dirty="0"/>
              <a:t> </a:t>
            </a:r>
            <a:r>
              <a:rPr lang="ru-RU" sz="3400" dirty="0" smtClean="0"/>
              <a:t>2 %)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1970750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763688" y="1700808"/>
            <a:ext cx="5328592" cy="1296144"/>
          </a:xfrm>
          <a:prstGeom prst="downArrow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</a:rPr>
              <a:t>Отчет об исполнении бюджета </a:t>
            </a:r>
            <a:endParaRPr lang="ru-RU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294110"/>
            <a:ext cx="8784976" cy="5159226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Безвозмездные поступления–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lvl="0" indent="0" algn="ctr">
              <a:buClr>
                <a:srgbClr val="A379BB">
                  <a:lumMod val="75000"/>
                </a:srgbClr>
              </a:buClr>
              <a:buNone/>
            </a:pPr>
            <a:r>
              <a:rPr lang="ru-RU" sz="3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2 102,98 </a:t>
            </a:r>
            <a:r>
              <a:rPr lang="ru-RU" sz="30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тыс.руб</a:t>
            </a:r>
            <a:endParaRPr lang="ru-RU" sz="3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/>
              <a:t>Дотации- 2 012,18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</a:t>
            </a:r>
            <a:r>
              <a:rPr lang="ru-RU" sz="3200" dirty="0" smtClean="0"/>
              <a:t>96</a:t>
            </a:r>
            <a:r>
              <a:rPr lang="ru-RU" sz="3200" dirty="0" smtClean="0"/>
              <a:t>%)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 smtClean="0"/>
              <a:t>Субвенции- 90,8 </a:t>
            </a:r>
            <a:r>
              <a:rPr lang="ru-RU" sz="3200" dirty="0" err="1" smtClean="0"/>
              <a:t>тыс.руб</a:t>
            </a:r>
            <a:r>
              <a:rPr lang="ru-RU" sz="3200" dirty="0" smtClean="0"/>
              <a:t> (</a:t>
            </a:r>
            <a:r>
              <a:rPr lang="ru-RU" sz="3200" dirty="0" smtClean="0"/>
              <a:t>4 </a:t>
            </a:r>
            <a:r>
              <a:rPr lang="ru-RU" sz="3200" dirty="0" smtClean="0"/>
              <a:t>%)</a:t>
            </a:r>
            <a:endParaRPr lang="ru-RU" sz="3200" dirty="0" smtClean="0"/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6517446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1065</TotalTime>
  <Words>373</Words>
  <Application>Microsoft Office PowerPoint</Application>
  <PresentationFormat>Экран (4:3)</PresentationFormat>
  <Paragraphs>94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Презентация PowerPoint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  <vt:lpstr>    Отчет об исполнении бюджета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Hlupina</dc:creator>
  <cp:lastModifiedBy>Kislyakova</cp:lastModifiedBy>
  <cp:revision>103</cp:revision>
  <dcterms:created xsi:type="dcterms:W3CDTF">2016-03-09T09:58:10Z</dcterms:created>
  <dcterms:modified xsi:type="dcterms:W3CDTF">2016-09-29T12:00:44Z</dcterms:modified>
</cp:coreProperties>
</file>