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9" r:id="rId1"/>
  </p:sldMasterIdLst>
  <p:notesMasterIdLst>
    <p:notesMasterId r:id="rId9"/>
  </p:notesMasterIdLst>
  <p:handoutMasterIdLst>
    <p:handoutMasterId r:id="rId10"/>
  </p:handoutMasterIdLst>
  <p:sldIdLst>
    <p:sldId id="1349" r:id="rId2"/>
    <p:sldId id="1378" r:id="rId3"/>
    <p:sldId id="1362" r:id="rId4"/>
    <p:sldId id="1363" r:id="rId5"/>
    <p:sldId id="1364" r:id="rId6"/>
    <p:sldId id="1392" r:id="rId7"/>
    <p:sldId id="1366" r:id="rId8"/>
  </p:sldIdLst>
  <p:sldSz cx="12599988" cy="864076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77838" indent="-206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57263" indent="-42863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36688" indent="-6508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16113" indent="-87313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vov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E7F5FE"/>
    <a:srgbClr val="00A1DE"/>
    <a:srgbClr val="FCD7B9"/>
    <a:srgbClr val="3C8A2E"/>
    <a:srgbClr val="72C7E7"/>
    <a:srgbClr val="F5750B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87209" autoAdjust="0"/>
  </p:normalViewPr>
  <p:slideViewPr>
    <p:cSldViewPr snapToGrid="0">
      <p:cViewPr varScale="1">
        <p:scale>
          <a:sx n="60" d="100"/>
          <a:sy n="60" d="100"/>
        </p:scale>
        <p:origin x="-300" y="-84"/>
      </p:cViewPr>
      <p:guideLst>
        <p:guide orient="horz" pos="2990"/>
        <p:guide orient="horz" pos="1133"/>
        <p:guide orient="horz" pos="4848"/>
        <p:guide orient="horz" pos="436"/>
        <p:guide orient="horz" pos="669"/>
        <p:guide orient="horz" pos="1829"/>
        <p:guide pos="229"/>
        <p:guide pos="4673"/>
        <p:guide pos="1626"/>
        <p:guide pos="2799"/>
        <p:guide pos="7720"/>
        <p:guide pos="454"/>
        <p:guide pos="929"/>
        <p:guide pos="4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580" y="-90"/>
      </p:cViewPr>
      <p:guideLst>
        <p:guide orient="horz" pos="3127"/>
        <p:guide pos="214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defTabSz="627065">
              <a:defRPr sz="8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algn="r" defTabSz="627065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C00949-52EB-4CAD-9B54-7973CE04E562}" type="datetimeFigureOut">
              <a:rPr lang="en-US"/>
              <a:pPr>
                <a:defRPr/>
              </a:pPr>
              <a:t>7/22/2016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defTabSz="627065">
              <a:defRPr sz="8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algn="r" defTabSz="627065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E4940C-FEBA-4B5D-8C59-F9E9777AA8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defTabSz="627065">
              <a:defRPr sz="11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4463DBF-105B-42E9-9A97-1833B666B6C2}" type="datetimeFigureOut">
              <a:rPr lang="en-US"/>
              <a:pPr>
                <a:defRPr/>
              </a:pPr>
              <a:t>7/22/2016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744538"/>
            <a:ext cx="542766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648" tIns="68827" rIns="137648" bIns="6882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defTabSz="627065">
              <a:defRPr sz="11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7110A92-E86A-46D5-AD51-6F12DA9EA7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95957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2875148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3354339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3833531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9"/>
          <p:cNvPicPr>
            <a:picLocks noChangeAspect="1"/>
          </p:cNvPicPr>
          <p:nvPr userDrawn="1"/>
        </p:nvPicPr>
        <p:blipFill>
          <a:blip r:embed="rId2"/>
          <a:srcRect l="2083" t="12025" r="15208" b="51231"/>
          <a:stretch>
            <a:fillRect/>
          </a:stretch>
        </p:blipFill>
        <p:spPr bwMode="auto">
          <a:xfrm>
            <a:off x="0" y="-4763"/>
            <a:ext cx="12599988" cy="266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299374" y="3243722"/>
            <a:ext cx="10001242" cy="215332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</a:lstStyle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866563" y="8258175"/>
            <a:ext cx="387350" cy="180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1093324">
              <a:lnSpc>
                <a:spcPts val="1434"/>
              </a:lnSpc>
              <a:defRPr/>
            </a:pPr>
            <a:fld id="{5FA3E617-C5B2-4263-9DAC-1EC440F6AEEC}" type="slidenum">
              <a:rPr lang="en-US" sz="1272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algn="r" defTabSz="1093324">
                <a:lnSpc>
                  <a:spcPts val="1434"/>
                </a:lnSpc>
                <a:defRPr/>
              </a:pPr>
              <a:t>‹#›</a:t>
            </a:fld>
            <a:endParaRPr lang="en-US" sz="1272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/>
          <a:srcRect l="2083" t="12025" r="15208" b="51231"/>
          <a:stretch>
            <a:fillRect/>
          </a:stretch>
        </p:blipFill>
        <p:spPr bwMode="auto">
          <a:xfrm>
            <a:off x="0" y="-4763"/>
            <a:ext cx="34274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3427288" y="152402"/>
            <a:ext cx="8827415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en-US" sz="2400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1350" y="1062099"/>
            <a:ext cx="11903353" cy="7257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242962" indent="0">
              <a:buNone/>
              <a:defRPr>
                <a:solidFill>
                  <a:schemeClr val="tx1"/>
                </a:solidFill>
              </a:defRPr>
            </a:lvl3pPr>
            <a:lvl4pPr marL="476432" indent="0">
              <a:buNone/>
              <a:defRPr>
                <a:solidFill>
                  <a:schemeClr val="tx1"/>
                </a:solidFill>
              </a:defRPr>
            </a:lvl4pPr>
            <a:lvl5pPr marL="719391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5"/>
          <p:cNvSpPr/>
          <p:nvPr userDrawn="1"/>
        </p:nvSpPr>
        <p:spPr>
          <a:xfrm>
            <a:off x="0" y="2058988"/>
            <a:ext cx="12599988" cy="4135437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118" dirty="0"/>
          </a:p>
        </p:txBody>
      </p:sp>
      <p:pic>
        <p:nvPicPr>
          <p:cNvPr id="4" name="Рисунок 7"/>
          <p:cNvPicPr>
            <a:picLocks noChangeAspect="1"/>
          </p:cNvPicPr>
          <p:nvPr userDrawn="1"/>
        </p:nvPicPr>
        <p:blipFill>
          <a:blip r:embed="rId2"/>
          <a:srcRect l="2083" t="12025" r="15208" b="51231"/>
          <a:stretch>
            <a:fillRect/>
          </a:stretch>
        </p:blipFill>
        <p:spPr bwMode="auto">
          <a:xfrm>
            <a:off x="0" y="-4763"/>
            <a:ext cx="34274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886287" y="2059367"/>
            <a:ext cx="8827415" cy="413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ctr">
              <a:lnSpc>
                <a:spcPct val="100000"/>
              </a:lnSpc>
              <a:defRPr lang="en-US" sz="320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12176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29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2176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2900" b="1">
          <a:solidFill>
            <a:schemeClr val="tx1"/>
          </a:solidFill>
          <a:latin typeface="Arial" pitchFamily="34" charset="0"/>
        </a:defRPr>
      </a:lvl2pPr>
      <a:lvl3pPr algn="l" defTabSz="12176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2900" b="1">
          <a:solidFill>
            <a:schemeClr val="tx1"/>
          </a:solidFill>
          <a:latin typeface="Arial" pitchFamily="34" charset="0"/>
        </a:defRPr>
      </a:lvl3pPr>
      <a:lvl4pPr algn="l" defTabSz="12176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2900" b="1">
          <a:solidFill>
            <a:schemeClr val="tx1"/>
          </a:solidFill>
          <a:latin typeface="Arial" pitchFamily="34" charset="0"/>
        </a:defRPr>
      </a:lvl4pPr>
      <a:lvl5pPr algn="l" defTabSz="1217613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2900" b="1">
          <a:solidFill>
            <a:schemeClr val="tx1"/>
          </a:solidFill>
          <a:latin typeface="Arial" pitchFamily="34" charset="0"/>
        </a:defRPr>
      </a:lvl5pPr>
      <a:lvl6pPr marL="546662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6pPr>
      <a:lvl7pPr marL="1093324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7pPr>
      <a:lvl8pPr marL="1639986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8pPr>
      <a:lvl9pPr marL="2186649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9pPr>
    </p:titleStyle>
    <p:bodyStyle>
      <a:lvl1pPr marL="457200" indent="-457200" algn="l" defTabSz="1217613" rtl="0" eaLnBrk="0" fontAlgn="base" hangingPunct="0">
        <a:spcBef>
          <a:spcPct val="0"/>
        </a:spcBef>
        <a:spcAft>
          <a:spcPts val="363"/>
        </a:spcAft>
        <a:buFont typeface="Arial" charset="0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42888" indent="-242888" algn="l" defTabSz="1217613" rtl="0" eaLnBrk="0" fontAlgn="base" hangingPunct="0">
        <a:spcBef>
          <a:spcPct val="0"/>
        </a:spcBef>
        <a:spcAft>
          <a:spcPts val="363"/>
        </a:spcAft>
        <a:buFont typeface="Arial" charset="0"/>
        <a:buChar char="•"/>
        <a:defRPr sz="1200">
          <a:solidFill>
            <a:schemeClr val="tx1"/>
          </a:solidFill>
          <a:latin typeface="+mn-lt"/>
        </a:defRPr>
      </a:lvl2pPr>
      <a:lvl3pPr marL="476250" indent="-233363" algn="l" defTabSz="1217613" rtl="0" eaLnBrk="0" fontAlgn="base" hangingPunct="0">
        <a:spcBef>
          <a:spcPct val="0"/>
        </a:spcBef>
        <a:spcAft>
          <a:spcPts val="363"/>
        </a:spcAft>
        <a:buFont typeface="Arial" charset="0"/>
        <a:buChar char="‒"/>
        <a:defRPr sz="1200">
          <a:solidFill>
            <a:schemeClr val="tx1"/>
          </a:solidFill>
          <a:latin typeface="+mn-lt"/>
        </a:defRPr>
      </a:lvl3pPr>
      <a:lvl4pPr marL="719138" indent="-242888" algn="l" defTabSz="1217613" rtl="0" eaLnBrk="0" fontAlgn="base" hangingPunct="0">
        <a:spcBef>
          <a:spcPct val="0"/>
        </a:spcBef>
        <a:spcAft>
          <a:spcPts val="363"/>
        </a:spcAft>
        <a:buFont typeface="Arial" charset="0"/>
        <a:buChar char="•"/>
        <a:defRPr sz="1100">
          <a:solidFill>
            <a:schemeClr val="tx1"/>
          </a:solidFill>
          <a:latin typeface="+mn-lt"/>
        </a:defRPr>
      </a:lvl4pPr>
      <a:lvl5pPr marL="947738" indent="-228600" algn="l" defTabSz="1217613" rtl="0" eaLnBrk="0" fontAlgn="base" hangingPunct="0">
        <a:spcBef>
          <a:spcPct val="0"/>
        </a:spcBef>
        <a:spcAft>
          <a:spcPts val="363"/>
        </a:spcAft>
        <a:buFont typeface="Arial" charset="0"/>
        <a:buChar char="‒"/>
        <a:defRPr sz="1100">
          <a:solidFill>
            <a:schemeClr val="tx1"/>
          </a:solidFill>
          <a:latin typeface="+mn-lt"/>
        </a:defRPr>
      </a:lvl5pPr>
      <a:lvl6pPr marL="1495728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6pPr>
      <a:lvl7pPr marL="2042391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7pPr>
      <a:lvl8pPr marL="258905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8pPr>
      <a:lvl9pPr marL="313571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1pPr>
      <a:lvl2pPr marL="546662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2pPr>
      <a:lvl3pPr marL="1093324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3pPr>
      <a:lvl4pPr marL="1639986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4pPr>
      <a:lvl5pPr marL="2186649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5pPr>
      <a:lvl6pPr marL="2733311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6pPr>
      <a:lvl7pPr marL="3279973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7pPr>
      <a:lvl8pPr marL="3826635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8pPr>
      <a:lvl9pPr marL="4373297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orpmsp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0163" y="3243263"/>
            <a:ext cx="9999662" cy="2154237"/>
          </a:xfrm>
        </p:spPr>
        <p:txBody>
          <a:bodyPr/>
          <a:lstStyle/>
          <a:p>
            <a:pPr defTabSz="1218602" eaLnBrk="1" hangingPunct="1">
              <a:lnSpc>
                <a:spcPts val="4066"/>
              </a:lnSpc>
              <a:defRPr/>
            </a:pPr>
            <a:r>
              <a:rPr lang="ru-RU" sz="4400"/>
              <a:t>Финансовая поддержка субъектов МСП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300163" y="7169150"/>
            <a:ext cx="9999662" cy="5270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  <a:lvl2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78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57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40035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714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ru-RU" sz="2000"/>
              <a:t>Москва, 2016 г.</a:t>
            </a:r>
          </a:p>
        </p:txBody>
      </p:sp>
      <p:sp>
        <p:nvSpPr>
          <p:cNvPr id="7171" name="Прямоугольник 4"/>
          <p:cNvSpPr>
            <a:spLocks noChangeArrowheads="1"/>
          </p:cNvSpPr>
          <p:nvPr/>
        </p:nvSpPr>
        <p:spPr bwMode="auto">
          <a:xfrm>
            <a:off x="3149600" y="0"/>
            <a:ext cx="9450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49600" algn="r"/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 2</a:t>
            </a:r>
            <a:endParaRPr lang="ru-RU" sz="1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149600" algn="r"/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письму АО «Корпорация «МСП»</a:t>
            </a:r>
            <a:endParaRPr lang="ru-RU" sz="1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149600" algn="r"/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___________ от __________</a:t>
            </a:r>
            <a:endParaRPr lang="ru-RU" sz="1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058988"/>
            <a:ext cx="8828088" cy="4135437"/>
          </a:xfrm>
        </p:spPr>
        <p:txBody>
          <a:bodyPr/>
          <a:lstStyle/>
          <a:p>
            <a:pPr algn="l" defTabSz="1218602" eaLnBrk="1" hangingPunct="1">
              <a:defRPr/>
            </a:pPr>
            <a:r>
              <a:rPr lang="ru-RU"/>
              <a:t>Программа </a:t>
            </a:r>
            <a:r>
              <a:rPr lang="ru-RU"/>
              <a:t>стимулирования кредитования </a:t>
            </a:r>
            <a:br>
              <a:rPr lang="ru-RU"/>
            </a:br>
            <a:r>
              <a:rPr lang="ru-RU"/>
              <a:t>субъектов малого и среднего предпринимательства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b="0"/>
              <a:t>«ПРОГРАММА 6,5»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0" y="152400"/>
            <a:ext cx="8596313" cy="698500"/>
          </a:xfrm>
        </p:spPr>
        <p:txBody>
          <a:bodyPr/>
          <a:lstStyle/>
          <a:p>
            <a:pPr defTabSz="1218602" eaLnBrk="1" hangingPunct="1">
              <a:defRPr/>
            </a:pPr>
            <a:r>
              <a:rPr lang="ru-RU"/>
              <a:t>Условия Программы 6,5 % и </a:t>
            </a:r>
            <a:r>
              <a:rPr lang="ru-RU"/>
              <a:t>уполномоченные банки</a:t>
            </a: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69888" y="1943100"/>
            <a:ext cx="11884025" cy="36639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 defTabSz="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Процентная ставка -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11 %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для субъектов малого предпринимательства и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10 %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 - для субъектов среднего предпринимательства</a:t>
            </a:r>
          </a:p>
          <a:p>
            <a:pPr marL="177800" indent="-177800" defTabSz="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Срок льготного фондирования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до 3 лет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(срок кредита может превышать срок льготного фондирования)</a:t>
            </a:r>
          </a:p>
          <a:p>
            <a:pPr marL="177800" indent="-177800" defTabSz="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Проекты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приоритетных отраслей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: 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Сельское хозяйство/ предоставление услуг в этой области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Обрабатывающее производство, в </a:t>
            </a:r>
            <a:r>
              <a:rPr lang="ru-RU" sz="1600" dirty="0" err="1">
                <a:solidFill>
                  <a:prstClr val="black"/>
                </a:solidFill>
                <a:latin typeface="+mj-lt"/>
                <a:cs typeface="+mn-cs"/>
              </a:rPr>
              <a:t>т.ч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. производство пищевых продуктов, первичная и последующая переработка с/х продуктов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Производство и распределение электроэнергии, газа и воды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Строительство, транспорт и связь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Внутренний туризм</a:t>
            </a:r>
          </a:p>
          <a:p>
            <a:pPr marL="44450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Высокотехнологичные проекты</a:t>
            </a:r>
          </a:p>
          <a:p>
            <a:pPr marL="177800" indent="-177800" defTabSz="457200" fontAlgn="auto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Размер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кредита: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от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 50 млн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рублей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до 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1 млрд рублей </a:t>
            </a:r>
            <a:r>
              <a:rPr lang="ru-RU" sz="1600" dirty="0">
                <a:solidFill>
                  <a:prstClr val="black"/>
                </a:solidFill>
                <a:latin typeface="+mj-lt"/>
                <a:cs typeface="+mn-cs"/>
              </a:rPr>
              <a:t>(общий кредитный лимит на заемщика - до</a:t>
            </a:r>
            <a:r>
              <a:rPr lang="ru-RU" sz="1600" b="1" dirty="0">
                <a:solidFill>
                  <a:prstClr val="black"/>
                </a:solidFill>
                <a:latin typeface="+mj-lt"/>
                <a:cs typeface="+mn-cs"/>
              </a:rPr>
              <a:t> 4 млрд рублей)</a:t>
            </a:r>
            <a:endParaRPr lang="ru-RU" sz="1600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32" name="Текст 2"/>
          <p:cNvSpPr txBox="1">
            <a:spLocks/>
          </p:cNvSpPr>
          <p:nvPr/>
        </p:nvSpPr>
        <p:spPr>
          <a:xfrm>
            <a:off x="369888" y="1019175"/>
            <a:ext cx="11884025" cy="727075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2pPr>
            <a:lvl3pPr marL="24296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3pPr>
            <a:lvl4pPr marL="47643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4pPr>
            <a:lvl5pPr marL="719391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5pPr>
            <a:lvl6pPr marL="1495728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6pPr>
            <a:lvl7pPr marL="2042391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7pPr>
            <a:lvl8pPr marL="258905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8pPr>
            <a:lvl9pPr marL="313571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9pPr>
          </a:lstStyle>
          <a:p>
            <a:pPr defTabSz="91437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/>
              <a:t>Ключевые условия Программы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63538" y="1793875"/>
            <a:ext cx="11890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Текст 2"/>
          <p:cNvSpPr txBox="1">
            <a:spLocks/>
          </p:cNvSpPr>
          <p:nvPr/>
        </p:nvSpPr>
        <p:spPr>
          <a:xfrm>
            <a:off x="369888" y="5303838"/>
            <a:ext cx="11884025" cy="727075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2pPr>
            <a:lvl3pPr marL="24296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3pPr>
            <a:lvl4pPr marL="47643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4pPr>
            <a:lvl5pPr marL="719391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5pPr>
            <a:lvl6pPr marL="1495728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6pPr>
            <a:lvl7pPr marL="2042391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7pPr>
            <a:lvl8pPr marL="258905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8pPr>
            <a:lvl9pPr marL="313571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9pPr>
          </a:lstStyle>
          <a:p>
            <a:pPr defTabSz="91437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/>
              <a:t>Уполномоченные банки Корпорации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63538" y="6078538"/>
            <a:ext cx="11890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3" name="Группа 47"/>
          <p:cNvGrpSpPr>
            <a:grpSpLocks/>
          </p:cNvGrpSpPr>
          <p:nvPr/>
        </p:nvGrpSpPr>
        <p:grpSpPr bwMode="auto">
          <a:xfrm>
            <a:off x="660400" y="6111875"/>
            <a:ext cx="11417300" cy="1935163"/>
            <a:chOff x="541245" y="6476168"/>
            <a:chExt cx="7544837" cy="1278499"/>
          </a:xfrm>
        </p:grpSpPr>
        <p:pic>
          <p:nvPicPr>
            <p:cNvPr id="9224" name="Рисунок 35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76408" y="6652246"/>
              <a:ext cx="958195" cy="384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Рисунок 36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2712" y="7220332"/>
              <a:ext cx="914808" cy="306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Рисунок 37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65591" y="7130246"/>
              <a:ext cx="1248841" cy="624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Рисунок 38"/>
            <p:cNvPicPr>
              <a:picLocks noChangeAspect="1"/>
            </p:cNvPicPr>
            <p:nvPr/>
          </p:nvPicPr>
          <p:blipFill>
            <a:blip r:embed="rId5"/>
            <a:srcRect t="19672" b="30292"/>
            <a:stretch>
              <a:fillRect/>
            </a:stretch>
          </p:blipFill>
          <p:spPr bwMode="auto">
            <a:xfrm>
              <a:off x="4830707" y="6476168"/>
              <a:ext cx="1333861" cy="444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Рисунок 39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865660" y="7295042"/>
              <a:ext cx="1087332" cy="29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Рисунок 40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80449" y="7057771"/>
              <a:ext cx="928501" cy="46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0" name="Рисунок 41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010777" y="7184321"/>
              <a:ext cx="1127619" cy="23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Рисунок 42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230036" y="6892882"/>
              <a:ext cx="1389565" cy="368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2" name="Рисунок 43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505352" y="6561169"/>
              <a:ext cx="580730" cy="580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Рисунок 44"/>
            <p:cNvPicPr>
              <a:picLocks noChangeAspect="1"/>
            </p:cNvPicPr>
            <p:nvPr/>
          </p:nvPicPr>
          <p:blipFill>
            <a:blip r:embed="rId11"/>
            <a:srcRect t="23537" b="24287"/>
            <a:stretch>
              <a:fillRect/>
            </a:stretch>
          </p:blipFill>
          <p:spPr bwMode="auto">
            <a:xfrm>
              <a:off x="3154100" y="6584461"/>
              <a:ext cx="966617" cy="443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4" name="Рисунок 45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816457" y="6964475"/>
              <a:ext cx="1350345" cy="268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5" name="Picture 2" descr="F:\logo-sberbank.png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41245" y="6594371"/>
              <a:ext cx="1076647" cy="269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700" y="152400"/>
            <a:ext cx="8685213" cy="698500"/>
          </a:xfrm>
        </p:spPr>
        <p:txBody>
          <a:bodyPr/>
          <a:lstStyle/>
          <a:p>
            <a:pPr defTabSz="1218602" eaLnBrk="1" hangingPunct="1">
              <a:defRPr/>
            </a:pPr>
            <a:r>
              <a:rPr lang="ru-RU"/>
              <a:t>Базовые требования к условиям кредитования конечных </a:t>
            </a:r>
            <a:r>
              <a:rPr lang="ru-RU"/>
              <a:t>заемщиков</a:t>
            </a:r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0838" y="1231900"/>
          <a:ext cx="11903075" cy="6786563"/>
        </p:xfrm>
        <a:graphic>
          <a:graphicData uri="http://schemas.openxmlformats.org/drawingml/2006/table">
            <a:tbl>
              <a:tblPr firstRow="1" bandRow="1"/>
              <a:tblGrid>
                <a:gridCol w="2213175">
                  <a:extLst>
                    <a:ext uri="{9D8B030D-6E8A-4147-A177-3AD203B41FA5}"/>
                  </a:extLst>
                </a:gridCol>
                <a:gridCol w="9690178">
                  <a:extLst>
                    <a:ext uri="{9D8B030D-6E8A-4147-A177-3AD203B41FA5}"/>
                  </a:extLst>
                </a:gridCol>
              </a:tblGrid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Целевое использование кредитов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Инвестиционные цели - финансирование мероприятий по приобретению основных средств, модернизации и реконструкции производства, запуску новых проектов/производств. Допускается финансирование текущих расходов, связанных с реализацией инвестиционного проекта (не более 30% от совокупной величины инвестиционных кредитов)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Пополнение оборотных средств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 кредита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менее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млн. рублей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 не более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млрд. рублей</a:t>
                      </a:r>
                      <a:endParaRPr lang="ru-RU" sz="12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Общий размер кредитных средств, привлеченных одним конечным заемщиком в рамках Программы не может превышать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млрд. рублей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Форма кредитования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Кредит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Невозобновляемая кредитная линия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Возобновляемая кредитная линия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Сроки кредитования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усмотрение Уполномоченного банка (кредит может быть предоставлен на срок более 3 лет, при этом срок льготного фондирования по Программе не должен превышать 3 года)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финансирования инвестиционного проекта за счет заемных средств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более  80% 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для инвестиционных кредитов в размере более 500 млн. рублей и инвестиционных кредитов независимо от размера кредита, погашение основного долга по которым предусматривается за счет денежного потока, производимого за счет реализации цели кредитования без учета доходов от текущей деятельности конечного заемщика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ограничений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для прочих инвестиционных проектов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315351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Требования к инвестиционным проектам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инвестиционных кредитов в размере более 500 млн. рублей и инвестиционных кредитов независимо от размера кредита, погашение основного долга по которым предусматривается за счет денежного потока, производимого за счет реализации цели кредитования без учета доходов от текущей деятельности конечного заемщика: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lvl="0" indent="-171450" algn="l">
                        <a:spcBef>
                          <a:spcPts val="30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чистая приведенная стоимость инвестиционного проекта является положительной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lvl="0" indent="-171450" algn="l">
                        <a:spcBef>
                          <a:spcPts val="30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внутренняя норма рентабельности превышает выбранную ставку дисконтирования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прочих инвестиционных проектов требования не устанавливаются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17713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Процентные ставки по кредитам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Конечная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ставка для заемщиков субъектов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малого бизнеса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11%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среднего бизнеса -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выше уровня процентной ставки, установленной Банком России по кредитам Банка России (6,5%), обеспеченным поручительствами Корпорации, предоставляемым уполномоченным банкам, увеличенной на размер комиссионного вознаграждения Корпорации (0,5%) при предоставлении поручительства Корпорации за уполномоченные банки перед Банком России, плюс 3,0 % годовых (при условии, что конечным заемщиком является субъект среднего предпринимательства) или 4,0 % годовых </a:t>
                      </a:r>
                      <a:b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(при условии, что конечным заемщиком является субъект малого предпринимательства).</a:t>
                      </a:r>
                      <a:endParaRPr lang="ru-RU" sz="1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9813" y="152400"/>
            <a:ext cx="8674100" cy="698500"/>
          </a:xfrm>
        </p:spPr>
        <p:txBody>
          <a:bodyPr/>
          <a:lstStyle/>
          <a:p>
            <a:pPr defTabSz="1218602" eaLnBrk="1" hangingPunct="1">
              <a:defRPr/>
            </a:pPr>
            <a:r>
              <a:rPr lang="ru-RU"/>
              <a:t>Базовые требования к конечным заемщикам</a:t>
            </a:r>
            <a:r>
              <a:rPr lang="ru-RU"/>
              <a:t>*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0838" y="7885113"/>
            <a:ext cx="11495087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Уполномоченные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банки вправе установить дополнительные критерии приемлемости инвестиционных проектов, в том числе дополнительные требования к конечным заемщикам</a:t>
            </a:r>
          </a:p>
          <a:p>
            <a:pPr algn="just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  Перечень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утверждается Министерством финансов Российской Федерации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Показатель рассчитывается в соответствии с Методикой, являющейся приложением к Регламенту взаимодействия Корпорации и банков при реализации Программы. </a:t>
            </a:r>
            <a:endParaRPr lang="ru-RU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0838" y="1231900"/>
          <a:ext cx="11903075" cy="6621463"/>
        </p:xfrm>
        <a:graphic>
          <a:graphicData uri="http://schemas.openxmlformats.org/drawingml/2006/table">
            <a:tbl>
              <a:tblPr firstRow="1" bandRow="1"/>
              <a:tblGrid>
                <a:gridCol w="2223685">
                  <a:extLst>
                    <a:ext uri="{9D8B030D-6E8A-4147-A177-3AD203B41FA5}"/>
                  </a:extLst>
                </a:gridCol>
                <a:gridCol w="9679668">
                  <a:extLst>
                    <a:ext uri="{9D8B030D-6E8A-4147-A177-3AD203B41FA5}"/>
                  </a:extLst>
                </a:gridCol>
              </a:tblGrid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допустимых (приоритетных) отраслей экономики по Программе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хозяйство, включая производство сельскохозяйственной продукции, а также предоставление услуг в этой отрасли экономики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Обрабатывающее производство, в том числе производство пищевых продуктов, первичная и последующая (промышленная) переработка сельскохозяйственной продукции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и распределение электроэнергии, газа и воды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связь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Туристская деятельность и деятельность в области туристской индустрии в целях развития внутреннего туризма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Отрасли экономики, в которых реализуются приоритетные направления развития науки, технологий и техники в Российской Федерации, а также критические технологии Российской Федерации, перечень которых утвержден Указом Президента Российской Федерации от 07.07.2011 № 899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Нефинансовые требования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– субъект МСП, соответствующий требованиям Федерального закона от 24 июля 2007 года № 209-ФЗ «О развитии малого и среднего предпринимательства в Российской Федерации», с учетом ограничений, установленных частями 3 и 4 статьи 14 Закона о развитии МСП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должен быть зарегистрирован в статусе юридического лица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должен быть зарегистрирован на территории Российской Федерации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Юридическое лицо, являющееся контролирующим лицом конечного заемщика, не должно быть зарегистрировано в государстве или на территории, которые предоставляют льготный налоговый режим налогообложения и (или) не предусматривают раскрытие и предоставление информации при проведении финансовых операций (офшорные зоны)**. Данное требование распространяется на всю цепочку собственников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Финансовые требования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 просроченной (неурегулированной) задолженности по налогам, сборам и иным обязательным платежам в бюджеты бюджетной системы Российской Федерации и в государственные внебюджетные фонды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 возбужденного производства по делу о несостоятельности (банкротстве) в соответствии с законодательством Российской Федерации о несостоятельности (банкротстве)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Положительный финансовый результат по данным бухгалтерской отчетности за предыдущий календарный год (не применяется к специально созданным проектным компаниям (SPV)); Вновь созданное юридическое лицо представляет промежуточную или годовую бухгалтерскую отчетность за первый отчетный период, который определяется в соответствии с статьей 15 Федерального закона от 06.12.2011 № 402-ФЗ «О бухгалтерском учете»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Положительные чистые активы (не применяется к специально созданным проектным компаниям (SPV)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Показатель «Общий долг / Операционная прибыль» юридического лица (или группы компаний, если рассматриваемое юридическое лицо входит в группу компаний) не превышает 5***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175" y="152400"/>
            <a:ext cx="8694738" cy="698500"/>
          </a:xfrm>
        </p:spPr>
        <p:txBody>
          <a:bodyPr/>
          <a:lstStyle/>
          <a:p>
            <a:pPr defTabSz="1218602" eaLnBrk="1" hangingPunct="1">
              <a:defRPr/>
            </a:pPr>
            <a:r>
              <a:rPr lang="ru-RU"/>
              <a:t>Порядок получения Уполномоченным банком кредитов Банка </a:t>
            </a:r>
            <a:r>
              <a:rPr lang="ru-RU"/>
              <a:t>России</a:t>
            </a:r>
            <a:endParaRPr lang="ru-RU"/>
          </a:p>
        </p:txBody>
      </p:sp>
      <p:cxnSp>
        <p:nvCxnSpPr>
          <p:cNvPr id="12290" name="Прямая соединительная линия 32"/>
          <p:cNvCxnSpPr>
            <a:cxnSpLocks noChangeShapeType="1"/>
          </p:cNvCxnSpPr>
          <p:nvPr/>
        </p:nvCxnSpPr>
        <p:spPr bwMode="auto">
          <a:xfrm>
            <a:off x="6327775" y="1541463"/>
            <a:ext cx="0" cy="6330950"/>
          </a:xfrm>
          <a:prstGeom prst="line">
            <a:avLst/>
          </a:prstGeom>
          <a:noFill/>
          <a:ln w="9525" algn="ctr">
            <a:solidFill>
              <a:srgbClr val="00A1DE"/>
            </a:solidFill>
            <a:round/>
            <a:headEnd/>
            <a:tailEnd/>
          </a:ln>
        </p:spPr>
      </p:cxnSp>
      <p:grpSp>
        <p:nvGrpSpPr>
          <p:cNvPr id="12291" name="Группа 3"/>
          <p:cNvGrpSpPr>
            <a:grpSpLocks/>
          </p:cNvGrpSpPr>
          <p:nvPr/>
        </p:nvGrpSpPr>
        <p:grpSpPr bwMode="auto">
          <a:xfrm>
            <a:off x="6811963" y="1481138"/>
            <a:ext cx="5788025" cy="6359525"/>
            <a:chOff x="5686097" y="1481039"/>
            <a:chExt cx="6913891" cy="6360328"/>
          </a:xfrm>
        </p:grpSpPr>
        <p:sp>
          <p:nvSpPr>
            <p:cNvPr id="18" name="TextBox 17"/>
            <p:cNvSpPr txBox="1"/>
            <p:nvPr/>
          </p:nvSpPr>
          <p:spPr>
            <a:xfrm>
              <a:off x="5714541" y="1481039"/>
              <a:ext cx="6885447" cy="6001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Уполномоченный Банк</a:t>
              </a: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предоставляет кредиты Конечным заемщикам с учетом требований Программы. Уполномоченный Банк самостоятельно осуществляют проверку соответствия Проектов и Конечных заемщиков требованиям Программы.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14541" y="2187565"/>
              <a:ext cx="6807698" cy="938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Уполномоченный Банк</a:t>
              </a: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, предоставивший один либо несколько кредитов Конечным заемщикам, одновременно обращается в Банк России и Корпорацию с заявлениями на получение кредита Банка России и Поручительства Корпорации (с приложением необходимого комплекта документов).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Механизм получения кредитов Банка России аналогичен порядку, предусмотренному в Положении Банка России № 312-П для получения кредитов, обеспеченных поручительствами.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14541" y="3630785"/>
              <a:ext cx="6712884" cy="14463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Корпорация осуществляет проверку документов и не позднее 4-го рабочего дня с даты фактического поступления Заявления в Корпорацию уведомляет Уполномоченный банк об одном из следующих решений:</a:t>
              </a:r>
            </a:p>
            <a:p>
              <a:pPr marL="171450" indent="-171450" algn="just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 предоставлении Поручительства и направлении в Банк России подписанных со стороны Корпорации договоров поручительства;</a:t>
              </a:r>
            </a:p>
            <a:p>
              <a:pPr marL="171450" indent="-171450" algn="just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об отказе в предоставлении Поручительства.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Дополнительно Корпорация направляет в Уполномоченный банк уведомление о размере вознаграждения, необходимого к уплате Банком Корпорации за предоставленное Поручительство.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686097" y="6150466"/>
              <a:ext cx="6709091" cy="938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Банк России</a:t>
              </a: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, в случае принятия Корпорацией положительного решения о предоставлении Поручительства, предоставляет кредит Уполномоченному банку в сроки, указанные в Заявлении на предоставление кредита (в Заявлении должна быть указана дата предоставления кредита Банка России, наступающая не раньше, чем через 5 рабочих и позднее, чем через 10 рабочих дней с даты фактического поступления Заявления в Корпорацию). 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686097" y="7411100"/>
              <a:ext cx="6838039" cy="43026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Уполномоченный банк </a:t>
              </a: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в течение 3-х рабочих дней с даты получения уведомления о размере вознаграждения осуществляет оплату вознаграждения.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712645" y="5445527"/>
              <a:ext cx="6712884" cy="43026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Корпорация</a:t>
              </a:r>
              <a:r>
                <a:rPr lang="ru-RU" sz="1100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поручительства.</a:t>
              </a:r>
            </a:p>
          </p:txBody>
        </p:sp>
      </p:grpSp>
      <p:sp>
        <p:nvSpPr>
          <p:cNvPr id="74" name="Скругленный прямоугольник 73"/>
          <p:cNvSpPr/>
          <p:nvPr/>
        </p:nvSpPr>
        <p:spPr>
          <a:xfrm>
            <a:off x="2579688" y="4070350"/>
            <a:ext cx="2605087" cy="904875"/>
          </a:xfrm>
          <a:prstGeom prst="roundRect">
            <a:avLst>
              <a:gd name="adj" fmla="val 6507"/>
            </a:avLst>
          </a:prstGeom>
          <a:solidFill>
            <a:srgbClr val="E7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895350">
              <a:defRPr/>
            </a:pPr>
            <a:r>
              <a:rPr lang="ru-RU" sz="1400" b="1" dirty="0">
                <a:solidFill>
                  <a:schemeClr val="tx1"/>
                </a:solidFill>
              </a:rPr>
              <a:t>Уполномоченный банк</a:t>
            </a:r>
            <a:endParaRPr lang="ru-RU" sz="1100" dirty="0">
              <a:solidFill>
                <a:schemeClr val="tx1"/>
              </a:solidFill>
            </a:endParaRPr>
          </a:p>
        </p:txBody>
      </p:sp>
      <p:grpSp>
        <p:nvGrpSpPr>
          <p:cNvPr id="12293" name="Группа 75"/>
          <p:cNvGrpSpPr>
            <a:grpSpLocks/>
          </p:cNvGrpSpPr>
          <p:nvPr/>
        </p:nvGrpSpPr>
        <p:grpSpPr bwMode="auto">
          <a:xfrm>
            <a:off x="2460625" y="2276475"/>
            <a:ext cx="2681288" cy="727075"/>
            <a:chOff x="2157160" y="6383887"/>
            <a:chExt cx="2157585" cy="584988"/>
          </a:xfrm>
        </p:grpSpPr>
        <p:pic>
          <p:nvPicPr>
            <p:cNvPr id="12321" name="Рисунок 76"/>
            <p:cNvPicPr>
              <a:picLocks noChangeAspect="1"/>
            </p:cNvPicPr>
            <p:nvPr/>
          </p:nvPicPr>
          <p:blipFill>
            <a:blip r:embed="rId2"/>
            <a:srcRect l="2083" t="12025" r="15208" b="51231"/>
            <a:stretch>
              <a:fillRect/>
            </a:stretch>
          </p:blipFill>
          <p:spPr bwMode="auto">
            <a:xfrm>
              <a:off x="2188611" y="6414476"/>
              <a:ext cx="2097226" cy="523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" name="Скругленный прямоугольник 77"/>
            <p:cNvSpPr/>
            <p:nvPr/>
          </p:nvSpPr>
          <p:spPr>
            <a:xfrm>
              <a:off x="2157160" y="6383887"/>
              <a:ext cx="2157585" cy="584988"/>
            </a:xfrm>
            <a:prstGeom prst="roundRect">
              <a:avLst>
                <a:gd name="adj" fmla="val 6507"/>
              </a:avLst>
            </a:prstGeom>
            <a:noFill/>
            <a:ln w="19050">
              <a:solidFill>
                <a:srgbClr val="1F4E79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03388" algn="ctr">
                <a:tabLst>
                  <a:tab pos="1524000" algn="l"/>
                </a:tabLst>
                <a:defRPr/>
              </a:pPr>
              <a:endParaRPr lang="ru-RU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94" name="Группа 103"/>
          <p:cNvGrpSpPr>
            <a:grpSpLocks/>
          </p:cNvGrpSpPr>
          <p:nvPr/>
        </p:nvGrpSpPr>
        <p:grpSpPr bwMode="auto">
          <a:xfrm>
            <a:off x="428625" y="5229225"/>
            <a:ext cx="2605088" cy="904875"/>
            <a:chOff x="708483" y="2915947"/>
            <a:chExt cx="2096397" cy="727937"/>
          </a:xfrm>
        </p:grpSpPr>
        <p:sp>
          <p:nvSpPr>
            <p:cNvPr id="93" name="Скругленный прямоугольник 92"/>
            <p:cNvSpPr/>
            <p:nvPr/>
          </p:nvSpPr>
          <p:spPr>
            <a:xfrm>
              <a:off x="708483" y="2915947"/>
              <a:ext cx="2096397" cy="727937"/>
            </a:xfrm>
            <a:prstGeom prst="roundRect">
              <a:avLst>
                <a:gd name="adj" fmla="val 6507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901700">
                <a:defRPr/>
              </a:pPr>
              <a:r>
                <a:rPr lang="ru-RU" sz="1400" b="1" dirty="0">
                  <a:solidFill>
                    <a:schemeClr val="bg1"/>
                  </a:solidFill>
                </a:rPr>
                <a:t>Конечные заемщики</a:t>
              </a:r>
            </a:p>
          </p:txBody>
        </p:sp>
        <p:sp>
          <p:nvSpPr>
            <p:cNvPr id="94" name="Freeform 25"/>
            <p:cNvSpPr>
              <a:spLocks noChangeAspect="1" noEditPoints="1"/>
            </p:cNvSpPr>
            <p:nvPr/>
          </p:nvSpPr>
          <p:spPr bwMode="auto">
            <a:xfrm>
              <a:off x="813239" y="3041101"/>
              <a:ext cx="541665" cy="477629"/>
            </a:xfrm>
            <a:custGeom>
              <a:avLst/>
              <a:gdLst/>
              <a:ahLst/>
              <a:cxnLst>
                <a:cxn ang="0">
                  <a:pos x="82" y="72"/>
                </a:cxn>
                <a:cxn ang="0">
                  <a:pos x="81" y="55"/>
                </a:cxn>
                <a:cxn ang="0">
                  <a:pos x="70" y="49"/>
                </a:cxn>
                <a:cxn ang="0">
                  <a:pos x="62" y="39"/>
                </a:cxn>
                <a:cxn ang="0">
                  <a:pos x="65" y="32"/>
                </a:cxn>
                <a:cxn ang="0">
                  <a:pos x="67" y="28"/>
                </a:cxn>
                <a:cxn ang="0">
                  <a:pos x="66" y="25"/>
                </a:cxn>
                <a:cxn ang="0">
                  <a:pos x="67" y="20"/>
                </a:cxn>
                <a:cxn ang="0">
                  <a:pos x="57" y="11"/>
                </a:cxn>
                <a:cxn ang="0">
                  <a:pos x="47" y="20"/>
                </a:cxn>
                <a:cxn ang="0">
                  <a:pos x="48" y="25"/>
                </a:cxn>
                <a:cxn ang="0">
                  <a:pos x="47" y="28"/>
                </a:cxn>
                <a:cxn ang="0">
                  <a:pos x="49" y="32"/>
                </a:cxn>
                <a:cxn ang="0">
                  <a:pos x="52" y="39"/>
                </a:cxn>
                <a:cxn ang="0">
                  <a:pos x="48" y="46"/>
                </a:cxn>
                <a:cxn ang="0">
                  <a:pos x="63" y="60"/>
                </a:cxn>
                <a:cxn ang="0">
                  <a:pos x="63" y="72"/>
                </a:cxn>
                <a:cxn ang="0">
                  <a:pos x="82" y="72"/>
                </a:cxn>
                <a:cxn ang="0">
                  <a:pos x="42" y="51"/>
                </a:cxn>
                <a:cxn ang="0">
                  <a:pos x="31" y="39"/>
                </a:cxn>
                <a:cxn ang="0">
                  <a:pos x="35" y="29"/>
                </a:cxn>
                <a:cxn ang="0">
                  <a:pos x="38" y="23"/>
                </a:cxn>
                <a:cxn ang="0">
                  <a:pos x="37" y="20"/>
                </a:cxn>
                <a:cxn ang="0">
                  <a:pos x="37" y="13"/>
                </a:cxn>
                <a:cxn ang="0">
                  <a:pos x="24" y="0"/>
                </a:cxn>
                <a:cxn ang="0">
                  <a:pos x="11" y="13"/>
                </a:cxn>
                <a:cxn ang="0">
                  <a:pos x="12" y="20"/>
                </a:cxn>
                <a:cxn ang="0">
                  <a:pos x="11" y="23"/>
                </a:cxn>
                <a:cxn ang="0">
                  <a:pos x="14" y="29"/>
                </a:cxn>
                <a:cxn ang="0">
                  <a:pos x="18" y="39"/>
                </a:cxn>
                <a:cxn ang="0">
                  <a:pos x="7" y="51"/>
                </a:cxn>
                <a:cxn ang="0">
                  <a:pos x="0" y="57"/>
                </a:cxn>
                <a:cxn ang="0">
                  <a:pos x="0" y="72"/>
                </a:cxn>
                <a:cxn ang="0">
                  <a:pos x="57" y="72"/>
                </a:cxn>
                <a:cxn ang="0">
                  <a:pos x="57" y="61"/>
                </a:cxn>
                <a:cxn ang="0">
                  <a:pos x="42" y="51"/>
                </a:cxn>
              </a:cxnLst>
              <a:rect l="0" t="0" r="r" b="b"/>
              <a:pathLst>
                <a:path w="82" h="72">
                  <a:moveTo>
                    <a:pt x="82" y="72"/>
                  </a:moveTo>
                  <a:cubicBezTo>
                    <a:pt x="82" y="72"/>
                    <a:pt x="82" y="57"/>
                    <a:pt x="81" y="55"/>
                  </a:cubicBezTo>
                  <a:cubicBezTo>
                    <a:pt x="79" y="53"/>
                    <a:pt x="76" y="51"/>
                    <a:pt x="70" y="49"/>
                  </a:cubicBezTo>
                  <a:cubicBezTo>
                    <a:pt x="64" y="46"/>
                    <a:pt x="62" y="44"/>
                    <a:pt x="62" y="39"/>
                  </a:cubicBezTo>
                  <a:cubicBezTo>
                    <a:pt x="62" y="37"/>
                    <a:pt x="64" y="37"/>
                    <a:pt x="65" y="32"/>
                  </a:cubicBezTo>
                  <a:cubicBezTo>
                    <a:pt x="65" y="30"/>
                    <a:pt x="67" y="32"/>
                    <a:pt x="67" y="28"/>
                  </a:cubicBezTo>
                  <a:cubicBezTo>
                    <a:pt x="67" y="26"/>
                    <a:pt x="66" y="25"/>
                    <a:pt x="66" y="25"/>
                  </a:cubicBezTo>
                  <a:cubicBezTo>
                    <a:pt x="66" y="25"/>
                    <a:pt x="67" y="22"/>
                    <a:pt x="67" y="20"/>
                  </a:cubicBezTo>
                  <a:cubicBezTo>
                    <a:pt x="67" y="18"/>
                    <a:pt x="65" y="11"/>
                    <a:pt x="57" y="11"/>
                  </a:cubicBezTo>
                  <a:cubicBezTo>
                    <a:pt x="49" y="11"/>
                    <a:pt x="47" y="18"/>
                    <a:pt x="47" y="20"/>
                  </a:cubicBezTo>
                  <a:cubicBezTo>
                    <a:pt x="47" y="22"/>
                    <a:pt x="48" y="25"/>
                    <a:pt x="48" y="25"/>
                  </a:cubicBezTo>
                  <a:cubicBezTo>
                    <a:pt x="48" y="25"/>
                    <a:pt x="47" y="26"/>
                    <a:pt x="47" y="28"/>
                  </a:cubicBezTo>
                  <a:cubicBezTo>
                    <a:pt x="47" y="32"/>
                    <a:pt x="49" y="30"/>
                    <a:pt x="49" y="32"/>
                  </a:cubicBezTo>
                  <a:cubicBezTo>
                    <a:pt x="50" y="37"/>
                    <a:pt x="52" y="37"/>
                    <a:pt x="52" y="39"/>
                  </a:cubicBezTo>
                  <a:cubicBezTo>
                    <a:pt x="52" y="42"/>
                    <a:pt x="51" y="44"/>
                    <a:pt x="48" y="46"/>
                  </a:cubicBezTo>
                  <a:cubicBezTo>
                    <a:pt x="62" y="53"/>
                    <a:pt x="63" y="54"/>
                    <a:pt x="63" y="60"/>
                  </a:cubicBezTo>
                  <a:cubicBezTo>
                    <a:pt x="63" y="72"/>
                    <a:pt x="63" y="72"/>
                    <a:pt x="63" y="72"/>
                  </a:cubicBezTo>
                  <a:lnTo>
                    <a:pt x="82" y="72"/>
                  </a:lnTo>
                  <a:close/>
                  <a:moveTo>
                    <a:pt x="42" y="51"/>
                  </a:moveTo>
                  <a:cubicBezTo>
                    <a:pt x="34" y="47"/>
                    <a:pt x="31" y="45"/>
                    <a:pt x="31" y="39"/>
                  </a:cubicBezTo>
                  <a:cubicBezTo>
                    <a:pt x="31" y="35"/>
                    <a:pt x="34" y="36"/>
                    <a:pt x="35" y="29"/>
                  </a:cubicBezTo>
                  <a:cubicBezTo>
                    <a:pt x="35" y="27"/>
                    <a:pt x="37" y="29"/>
                    <a:pt x="38" y="23"/>
                  </a:cubicBezTo>
                  <a:cubicBezTo>
                    <a:pt x="38" y="20"/>
                    <a:pt x="37" y="20"/>
                    <a:pt x="37" y="20"/>
                  </a:cubicBezTo>
                  <a:cubicBezTo>
                    <a:pt x="37" y="20"/>
                    <a:pt x="37" y="16"/>
                    <a:pt x="37" y="13"/>
                  </a:cubicBezTo>
                  <a:cubicBezTo>
                    <a:pt x="38" y="10"/>
                    <a:pt x="36" y="0"/>
                    <a:pt x="24" y="0"/>
                  </a:cubicBezTo>
                  <a:cubicBezTo>
                    <a:pt x="13" y="0"/>
                    <a:pt x="11" y="10"/>
                    <a:pt x="11" y="13"/>
                  </a:cubicBezTo>
                  <a:cubicBezTo>
                    <a:pt x="12" y="16"/>
                    <a:pt x="12" y="20"/>
                    <a:pt x="12" y="20"/>
                  </a:cubicBezTo>
                  <a:cubicBezTo>
                    <a:pt x="12" y="20"/>
                    <a:pt x="11" y="20"/>
                    <a:pt x="11" y="23"/>
                  </a:cubicBezTo>
                  <a:cubicBezTo>
                    <a:pt x="11" y="29"/>
                    <a:pt x="14" y="27"/>
                    <a:pt x="14" y="29"/>
                  </a:cubicBezTo>
                  <a:cubicBezTo>
                    <a:pt x="15" y="36"/>
                    <a:pt x="18" y="35"/>
                    <a:pt x="18" y="39"/>
                  </a:cubicBezTo>
                  <a:cubicBezTo>
                    <a:pt x="18" y="45"/>
                    <a:pt x="15" y="47"/>
                    <a:pt x="7" y="51"/>
                  </a:cubicBezTo>
                  <a:cubicBezTo>
                    <a:pt x="4" y="52"/>
                    <a:pt x="0" y="53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7" y="72"/>
                    <a:pt x="57" y="63"/>
                    <a:pt x="57" y="61"/>
                  </a:cubicBezTo>
                  <a:cubicBezTo>
                    <a:pt x="57" y="58"/>
                    <a:pt x="50" y="54"/>
                    <a:pt x="42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98694" tIns="49347" rIns="98694" bIns="49347"/>
            <a:lstStyle/>
            <a:p>
              <a:pPr defTabSz="986912">
                <a:defRPr/>
              </a:pPr>
              <a:endParaRPr lang="en-GB" sz="205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295" name="Группа 128"/>
          <p:cNvGrpSpPr>
            <a:grpSpLocks/>
          </p:cNvGrpSpPr>
          <p:nvPr/>
        </p:nvGrpSpPr>
        <p:grpSpPr bwMode="auto">
          <a:xfrm>
            <a:off x="3757613" y="6042025"/>
            <a:ext cx="1162050" cy="1169988"/>
            <a:chOff x="3290392" y="4915070"/>
            <a:chExt cx="935162" cy="940946"/>
          </a:xfrm>
        </p:grpSpPr>
        <p:pic>
          <p:nvPicPr>
            <p:cNvPr id="12317" name="Рисунок 5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22742" y="5047672"/>
              <a:ext cx="670463" cy="675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" name="Скругленный прямоугольник 97"/>
            <p:cNvSpPr/>
            <p:nvPr/>
          </p:nvSpPr>
          <p:spPr>
            <a:xfrm>
              <a:off x="3290392" y="4915070"/>
              <a:ext cx="935162" cy="940946"/>
            </a:xfrm>
            <a:prstGeom prst="roundRect">
              <a:avLst>
                <a:gd name="adj" fmla="val 6507"/>
              </a:avLst>
            </a:prstGeom>
            <a:noFill/>
            <a:ln w="19050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03388" algn="ctr">
                <a:tabLst>
                  <a:tab pos="1524000" algn="l"/>
                </a:tabLst>
                <a:defRPr/>
              </a:pPr>
              <a:endParaRPr lang="ru-RU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1" name="Elbow Connector 187"/>
          <p:cNvCxnSpPr>
            <a:stCxn id="78" idx="3"/>
            <a:endCxn id="98" idx="3"/>
          </p:cNvCxnSpPr>
          <p:nvPr/>
        </p:nvCxnSpPr>
        <p:spPr>
          <a:xfrm flipH="1">
            <a:off x="4919663" y="2640013"/>
            <a:ext cx="222250" cy="3986212"/>
          </a:xfrm>
          <a:prstGeom prst="bentConnector3">
            <a:avLst>
              <a:gd name="adj1" fmla="val -102958"/>
            </a:avLst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87"/>
          <p:cNvCxnSpPr>
            <a:stCxn id="74" idx="1"/>
            <a:endCxn id="93" idx="0"/>
          </p:cNvCxnSpPr>
          <p:nvPr/>
        </p:nvCxnSpPr>
        <p:spPr>
          <a:xfrm rot="10800000" flipV="1">
            <a:off x="1730375" y="4522788"/>
            <a:ext cx="849313" cy="706437"/>
          </a:xfrm>
          <a:prstGeom prst="bentConnector2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 flipV="1">
            <a:off x="4338638" y="5029200"/>
            <a:ext cx="0" cy="962025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flipV="1">
            <a:off x="3100388" y="3036888"/>
            <a:ext cx="0" cy="94615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>
            <a:off x="3363913" y="3036888"/>
            <a:ext cx="0" cy="94615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4338638" y="3036888"/>
            <a:ext cx="0" cy="94615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292"/>
          <p:cNvSpPr/>
          <p:nvPr/>
        </p:nvSpPr>
        <p:spPr>
          <a:xfrm>
            <a:off x="4429125" y="5681663"/>
            <a:ext cx="277813" cy="27781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5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36" name="Oval 292"/>
          <p:cNvSpPr/>
          <p:nvPr/>
        </p:nvSpPr>
        <p:spPr>
          <a:xfrm>
            <a:off x="5205413" y="2187575"/>
            <a:ext cx="369887" cy="368300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4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38" name="Oval 292"/>
          <p:cNvSpPr/>
          <p:nvPr/>
        </p:nvSpPr>
        <p:spPr>
          <a:xfrm>
            <a:off x="2717800" y="3671888"/>
            <a:ext cx="277813" cy="27781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rgbClr val="FFFFFF"/>
                </a:solidFill>
                <a:latin typeface="Arial"/>
                <a:cs typeface="+mn-cs"/>
              </a:rPr>
              <a:t>2</a:t>
            </a:r>
          </a:p>
        </p:txBody>
      </p:sp>
      <p:sp>
        <p:nvSpPr>
          <p:cNvPr id="139" name="Oval 292"/>
          <p:cNvSpPr/>
          <p:nvPr/>
        </p:nvSpPr>
        <p:spPr>
          <a:xfrm>
            <a:off x="3448050" y="3054350"/>
            <a:ext cx="277813" cy="277813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3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0" name="Oval 292"/>
          <p:cNvSpPr/>
          <p:nvPr/>
        </p:nvSpPr>
        <p:spPr>
          <a:xfrm>
            <a:off x="2249488" y="4152900"/>
            <a:ext cx="277812" cy="277813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1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53" name="Oval 292"/>
          <p:cNvSpPr/>
          <p:nvPr/>
        </p:nvSpPr>
        <p:spPr>
          <a:xfrm>
            <a:off x="4429125" y="3671888"/>
            <a:ext cx="277813" cy="27781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6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1" name="Oval 292"/>
          <p:cNvSpPr/>
          <p:nvPr/>
        </p:nvSpPr>
        <p:spPr>
          <a:xfrm>
            <a:off x="6462713" y="1571625"/>
            <a:ext cx="336550" cy="338138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1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2" name="Oval 292"/>
          <p:cNvSpPr/>
          <p:nvPr/>
        </p:nvSpPr>
        <p:spPr>
          <a:xfrm>
            <a:off x="6462713" y="2252663"/>
            <a:ext cx="336550" cy="338137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2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3" name="Oval 292"/>
          <p:cNvSpPr/>
          <p:nvPr/>
        </p:nvSpPr>
        <p:spPr>
          <a:xfrm>
            <a:off x="6462713" y="3703638"/>
            <a:ext cx="336550" cy="338137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3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4" name="Oval 292"/>
          <p:cNvSpPr/>
          <p:nvPr/>
        </p:nvSpPr>
        <p:spPr>
          <a:xfrm>
            <a:off x="6462713" y="5516563"/>
            <a:ext cx="336550" cy="338137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4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5" name="Oval 292"/>
          <p:cNvSpPr/>
          <p:nvPr/>
        </p:nvSpPr>
        <p:spPr>
          <a:xfrm>
            <a:off x="6462713" y="6245225"/>
            <a:ext cx="336550" cy="338138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5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6" name="Oval 292"/>
          <p:cNvSpPr/>
          <p:nvPr/>
        </p:nvSpPr>
        <p:spPr>
          <a:xfrm>
            <a:off x="6462713" y="7424738"/>
            <a:ext cx="336550" cy="336550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6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grpSp>
        <p:nvGrpSpPr>
          <p:cNvPr id="12314" name="Группа 44"/>
          <p:cNvGrpSpPr>
            <a:grpSpLocks/>
          </p:cNvGrpSpPr>
          <p:nvPr/>
        </p:nvGrpSpPr>
        <p:grpSpPr bwMode="auto">
          <a:xfrm>
            <a:off x="2411413" y="3900488"/>
            <a:ext cx="1244600" cy="1244600"/>
            <a:chOff x="-1167900" y="2055274"/>
            <a:chExt cx="2233307" cy="2233307"/>
          </a:xfrm>
        </p:grpSpPr>
        <p:pic>
          <p:nvPicPr>
            <p:cNvPr id="12315" name="Рисунок 45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167900" y="2055274"/>
              <a:ext cx="2233307" cy="2233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Овал 46"/>
            <p:cNvSpPr/>
            <p:nvPr/>
          </p:nvSpPr>
          <p:spPr>
            <a:xfrm>
              <a:off x="-390231" y="2867126"/>
              <a:ext cx="652332" cy="6523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800" dirty="0"/>
                <a:t>₽</a:t>
              </a:r>
              <a:endParaRPr lang="ru-RU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8350" y="2763838"/>
            <a:ext cx="11063288" cy="3113087"/>
          </a:xfrm>
          <a:prstGeom prst="rect">
            <a:avLst/>
          </a:prstGeom>
          <a:solidFill>
            <a:srgbClr val="E7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Акционерное общество «Федеральная корпорация </a:t>
            </a:r>
            <a:b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 развитию малого и среднего предпринимательства»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Москва, Славянская площадь, д. 4, стр. 1, тел. +7 495 698 98 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www.corpmsp.ru</a:t>
            </a: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800" u="sng" dirty="0">
                <a:hlinkClick r:id="rId2"/>
              </a:rPr>
              <a:t>info</a:t>
            </a:r>
            <a:r>
              <a:rPr lang="ru-RU" sz="2800" u="sng" dirty="0">
                <a:hlinkClick r:id="rId2"/>
              </a:rPr>
              <a:t>@</a:t>
            </a:r>
            <a:r>
              <a:rPr lang="en-US" sz="2800" u="sng" dirty="0" err="1">
                <a:hlinkClick r:id="rId2"/>
              </a:rPr>
              <a:t>corpmsp</a:t>
            </a:r>
            <a:r>
              <a:rPr lang="ru-RU" sz="2800" u="sng" dirty="0">
                <a:hlinkClick r:id="rId2"/>
              </a:rPr>
              <a:t>.</a:t>
            </a:r>
            <a:r>
              <a:rPr lang="en-US" sz="2800" u="sng" dirty="0" err="1">
                <a:hlinkClick r:id="rId2"/>
              </a:rPr>
              <a:t>ru</a:t>
            </a:r>
            <a:r>
              <a:rPr lang="ru-RU" sz="2800" dirty="0"/>
              <a:t>.</a:t>
            </a:r>
            <a:endParaRPr lang="en-GB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19_Blank 1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FFFFFF"/>
      </a:accent3>
      <a:accent4>
        <a:srgbClr val="000000"/>
      </a:accent4>
      <a:accent5>
        <a:srgbClr val="AAACBD"/>
      </a:accent5>
      <a:accent6>
        <a:srgbClr val="84C000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_Blank 1">
        <a:dk1>
          <a:srgbClr val="000000"/>
        </a:dk1>
        <a:lt1>
          <a:srgbClr val="FFFFFF"/>
        </a:lt1>
        <a:dk2>
          <a:srgbClr val="002776"/>
        </a:dk2>
        <a:lt2>
          <a:srgbClr val="FFFFFF"/>
        </a:lt2>
        <a:accent1>
          <a:srgbClr val="002776"/>
        </a:accent1>
        <a:accent2>
          <a:srgbClr val="92D400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84C000"/>
        </a:accent6>
        <a:hlink>
          <a:srgbClr val="00A1DE"/>
        </a:hlink>
        <a:folHlink>
          <a:srgbClr val="72C7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147637</TotalTime>
  <Words>1078</Words>
  <Application>Microsoft Office PowerPoint</Application>
  <PresentationFormat>Произвольный</PresentationFormat>
  <Paragraphs>96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Times New Roman</vt:lpstr>
      <vt:lpstr>Arial Narrow</vt:lpstr>
      <vt:lpstr>Courier New</vt:lpstr>
      <vt:lpstr>Title</vt:lpstr>
      <vt:lpstr>Title</vt:lpstr>
      <vt:lpstr>Title</vt:lpstr>
      <vt:lpstr>Title</vt:lpstr>
      <vt:lpstr>Финансовая поддержка субъектов МСП</vt:lpstr>
      <vt:lpstr>Программа стимулирования кредитования  субъектов малого и среднего предпринимательства  «ПРОГРАММА 6,5»</vt:lpstr>
      <vt:lpstr>Условия Программы 6,5 % и уполномоченные банки</vt:lpstr>
      <vt:lpstr>Базовые требования к условиям кредитования конечных заемщиков</vt:lpstr>
      <vt:lpstr>Базовые требования к конечным заемщикам*</vt:lpstr>
      <vt:lpstr>Порядок получения Уполномоченным банком кредитов Банка России</vt:lpstr>
      <vt:lpstr>Слайд 7</vt:lpstr>
    </vt:vector>
  </TitlesOfParts>
  <Company>Deloitte &amp; Touche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Times New Roman 26pt Line spacing 26pt</dc:title>
  <dc:creator>ladmin</dc:creator>
  <cp:lastModifiedBy>Трифонова </cp:lastModifiedBy>
  <cp:revision>4316</cp:revision>
  <cp:lastPrinted>2016-04-15T07:45:17Z</cp:lastPrinted>
  <dcterms:created xsi:type="dcterms:W3CDTF">2010-08-23T12:41:44Z</dcterms:created>
  <dcterms:modified xsi:type="dcterms:W3CDTF">2016-07-22T16:28:29Z</dcterms:modified>
</cp:coreProperties>
</file>