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8" r:id="rId2"/>
    <p:sldId id="520" r:id="rId3"/>
    <p:sldId id="551" r:id="rId4"/>
    <p:sldId id="513" r:id="rId5"/>
    <p:sldId id="514" r:id="rId6"/>
    <p:sldId id="523" r:id="rId7"/>
    <p:sldId id="515" r:id="rId8"/>
    <p:sldId id="552" r:id="rId9"/>
    <p:sldId id="553" r:id="rId10"/>
    <p:sldId id="554" r:id="rId11"/>
    <p:sldId id="519" r:id="rId12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-1530" y="-102"/>
      </p:cViewPr>
      <p:guideLst>
        <p:guide orient="horz" pos="635"/>
        <p:guide orient="horz" pos="5218"/>
        <p:guide orient="horz" pos="181"/>
        <p:guide orient="horz" pos="23"/>
        <p:guide orient="horz" pos="5239"/>
        <p:guide orient="horz" pos="4695"/>
        <p:guide orient="horz" pos="3583"/>
        <p:guide pos="2488"/>
        <p:guide pos="7756"/>
        <p:guide pos="178"/>
        <p:guide pos="5488"/>
        <p:guide pos="7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706</a:t>
                    </a:r>
                    <a:endParaRPr lang="ru-RU" sz="12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0D-47C6-858F-9FF4A01A11DC}"/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7 </a:t>
                    </a:r>
                    <a:r>
                      <a:rPr lang="ru-RU" sz="1200" dirty="0" smtClean="0"/>
                      <a:t>948</a:t>
                    </a:r>
                    <a:endParaRPr lang="ru-RU" sz="12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0D-47C6-858F-9FF4A01A11DC}"/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33 </a:t>
                    </a:r>
                    <a:r>
                      <a:rPr lang="ru-RU" sz="1200" dirty="0" smtClean="0"/>
                      <a:t>574</a:t>
                    </a:r>
                    <a:endParaRPr lang="ru-RU" sz="12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0D-47C6-858F-9FF4A01A11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7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E1577-3A23-435E-8456-B20EE4B5C2CF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B434C67-FE62-4AB2-B74E-CF3DBFFBEB76}" type="slidenum">
              <a:rPr lang="ru-RU" sz="1200"/>
              <a:pPr algn="r"/>
              <a:t>7</a:t>
            </a:fld>
            <a:endParaRPr lang="ru-RU" sz="1200" dirty="0"/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1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53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36011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27.03.2017)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78310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</a:t>
            </a:r>
          </a:p>
          <a:p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Образовательные программы для предпринимателей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1031234"/>
            <a:ext cx="5950059" cy="910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Услуги Корпорации МСП через МФЦ</a:t>
            </a:r>
            <a:endParaRPr lang="ru-RU" sz="20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66"/>
          <p:cNvSpPr txBox="1">
            <a:spLocks noChangeArrowheads="1"/>
          </p:cNvSpPr>
          <p:nvPr/>
        </p:nvSpPr>
        <p:spPr bwMode="auto">
          <a:xfrm>
            <a:off x="107095" y="2345794"/>
            <a:ext cx="6381896" cy="9079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latin typeface="Arial Narrow" panose="020B0606020202030204" pitchFamily="34" charset="0"/>
              </a:rPr>
              <a:t>2016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факт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–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3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noProof="0" dirty="0" smtClean="0">
                <a:latin typeface="Arial Narrow" panose="020B0606020202030204" pitchFamily="34" charset="0"/>
              </a:rPr>
              <a:t>2017</a:t>
            </a:r>
            <a:r>
              <a:rPr lang="ru-RU" altLang="ru-RU" sz="1600" noProof="0" dirty="0" smtClean="0">
                <a:latin typeface="Arial Narrow" panose="020B0606020202030204" pitchFamily="34" charset="0"/>
              </a:rPr>
              <a:t> год, </a:t>
            </a:r>
            <a:r>
              <a:rPr lang="ru-RU" altLang="ru-RU" sz="1600" b="1" noProof="0" dirty="0" smtClean="0">
                <a:latin typeface="Arial Narrow" panose="020B0606020202030204" pitchFamily="34" charset="0"/>
              </a:rPr>
              <a:t>план</a:t>
            </a:r>
            <a:r>
              <a:rPr lang="ru-RU" altLang="ru-RU" sz="1600" noProof="0" dirty="0" smtClean="0">
                <a:latin typeface="Arial Narrow" panose="020B0606020202030204" pitchFamily="34" charset="0"/>
              </a:rPr>
              <a:t> – </a:t>
            </a:r>
            <a:r>
              <a:rPr lang="ru-RU" altLang="ru-RU" sz="1600" b="1" noProof="0" dirty="0" smtClean="0">
                <a:latin typeface="Arial Narrow" panose="020B0606020202030204" pitchFamily="34" charset="0"/>
              </a:rPr>
              <a:t>9</a:t>
            </a:r>
            <a:r>
              <a:rPr lang="ru-RU" altLang="ru-RU" sz="1600" noProof="0" dirty="0" smtClean="0">
                <a:latin typeface="Arial Narrow" panose="020B0606020202030204" pitchFamily="34" charset="0"/>
              </a:rPr>
              <a:t> услуг (господдержка, тренинги, номенклатура закупок, Бизнес-навигатор МСП, кредитно-гарантийная поддержка)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9" name="TextBox 66"/>
          <p:cNvSpPr txBox="1">
            <a:spLocks noChangeArrowheads="1"/>
          </p:cNvSpPr>
          <p:nvPr/>
        </p:nvSpPr>
        <p:spPr bwMode="auto">
          <a:xfrm>
            <a:off x="107094" y="3991931"/>
            <a:ext cx="7403316" cy="6617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latin typeface="Arial Narrow" panose="020B0606020202030204" pitchFamily="34" charset="0"/>
              </a:rPr>
              <a:t>2016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год,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факт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- </a:t>
            </a:r>
            <a:r>
              <a:rPr lang="ru-RU" altLang="ru-RU" sz="1600" b="1" dirty="0" smtClean="0">
                <a:latin typeface="Arial Narrow" panose="020B0606020202030204" pitchFamily="34" charset="0"/>
              </a:rPr>
              <a:t>23,8 тыс.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«уникальных» субъектов МСП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noProof="0" dirty="0" smtClean="0">
                <a:latin typeface="Arial Narrow" panose="020B0606020202030204" pitchFamily="34" charset="0"/>
              </a:rPr>
              <a:t>2017</a:t>
            </a:r>
            <a:r>
              <a:rPr lang="ru-RU" altLang="ru-RU" sz="1600" noProof="0" dirty="0" smtClean="0">
                <a:latin typeface="Arial Narrow" panose="020B0606020202030204" pitchFamily="34" charset="0"/>
              </a:rPr>
              <a:t> год, </a:t>
            </a:r>
            <a:r>
              <a:rPr lang="ru-RU" altLang="ru-RU" sz="1600" b="1" noProof="0" dirty="0" smtClean="0">
                <a:latin typeface="Arial Narrow" panose="020B0606020202030204" pitchFamily="34" charset="0"/>
              </a:rPr>
              <a:t>план</a:t>
            </a:r>
            <a:r>
              <a:rPr lang="ru-RU" altLang="ru-RU" sz="1600" noProof="0" dirty="0" smtClean="0">
                <a:latin typeface="Arial Narrow" panose="020B0606020202030204" pitchFamily="34" charset="0"/>
              </a:rPr>
              <a:t> – </a:t>
            </a:r>
            <a:r>
              <a:rPr lang="ru-RU" altLang="ru-RU" sz="1600" b="1" noProof="0" dirty="0" smtClean="0">
                <a:latin typeface="Arial Narrow" panose="020B0606020202030204" pitchFamily="34" charset="0"/>
              </a:rPr>
              <a:t>100,0 тыс. </a:t>
            </a:r>
            <a:r>
              <a:rPr lang="ru-RU" altLang="ru-RU" sz="1600" noProof="0" dirty="0" smtClean="0">
                <a:latin typeface="Arial Narrow" panose="020B0606020202030204" pitchFamily="34" charset="0"/>
              </a:rPr>
              <a:t>«уникальных» субъектов МСП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7046049" y="1448752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1020959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Информация об имуществе, содержащемся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перечнях государственного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муниципального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имущества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для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3961125"/>
            <a:ext cx="5688945" cy="5882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lvl="0" defTabSz="914400">
              <a:lnSpc>
                <a:spcPts val="2200"/>
              </a:lnSpc>
              <a:defRPr/>
            </a:pPr>
            <a:r>
              <a:rPr lang="ru-RU" sz="14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4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27 марта </a:t>
            </a:r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2017 года</a:t>
            </a:r>
            <a:r>
              <a:rPr lang="ru-RU" sz="14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kern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42 228 </a:t>
            </a:r>
            <a:r>
              <a:rPr lang="ru-RU" sz="1400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</a:t>
            </a:r>
            <a:r>
              <a:rPr lang="ru-RU" sz="14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имущества.</a:t>
            </a:r>
          </a:p>
          <a:p>
            <a:pPr lvl="0" defTabSz="914400">
              <a:lnSpc>
                <a:spcPts val="2200"/>
              </a:lnSpc>
              <a:defRPr/>
            </a:pPr>
            <a:r>
              <a:rPr lang="ru-RU" sz="14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31 декабря 2015</a:t>
            </a:r>
            <a:r>
              <a:rPr lang="en-US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r>
              <a:rPr lang="ru-RU" sz="14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14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количества объектов имущества </a:t>
            </a:r>
            <a:r>
              <a:rPr lang="ru-RU" sz="1400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 </a:t>
            </a:r>
            <a:r>
              <a:rPr lang="ru-RU" sz="1400" b="1" kern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48%</a:t>
            </a: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790" y="1948881"/>
            <a:ext cx="629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Число услуг, предоставляемых Корпорацией МСП: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617" y="3290641"/>
            <a:ext cx="7153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Число обращений «уникальных» субъектов МСП за услугами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МФЦ и в электронной форме (через Единый портал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госуслуг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10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977183" y="5583010"/>
            <a:ext cx="5806088" cy="26775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algn="just">
              <a:lnSpc>
                <a:spcPct val="110000"/>
              </a:lnSpc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Программы </a:t>
            </a:r>
            <a:r>
              <a:rPr lang="ru-RU" altLang="ru-RU" sz="15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«Азбука предпринимателя»</a:t>
            </a:r>
            <a:r>
              <a:rPr lang="ru-RU" altLang="ru-RU" sz="1500" b="1" i="1" dirty="0">
                <a:latin typeface="Arial Narrow" panose="020B0606020202030204" pitchFamily="34" charset="0"/>
              </a:rPr>
              <a:t> </a:t>
            </a:r>
            <a:endParaRPr lang="ru-RU" altLang="ru-RU" sz="1500" b="1" i="1" dirty="0" smtClean="0">
              <a:latin typeface="Arial Narrow" panose="020B0606020202030204" pitchFamily="34" charset="0"/>
            </a:endParaRPr>
          </a:p>
          <a:p>
            <a:pPr marL="85725" algn="just">
              <a:lnSpc>
                <a:spcPct val="110000"/>
              </a:lnSpc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и </a:t>
            </a:r>
            <a:r>
              <a:rPr lang="ru-RU" altLang="ru-RU" sz="15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«Школа предпринимательства</a:t>
            </a:r>
            <a:r>
              <a:rPr lang="ru-RU" altLang="ru-RU" sz="15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»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: 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реализованы </a:t>
            </a:r>
            <a:r>
              <a:rPr lang="ru-RU" altLang="ru-RU" sz="1500" dirty="0">
                <a:latin typeface="Arial Narrow" panose="020B0606020202030204" pitchFamily="34" charset="0"/>
              </a:rPr>
              <a:t>в </a:t>
            </a:r>
            <a:r>
              <a:rPr lang="ru-RU" altLang="ru-RU" sz="1500" b="1" dirty="0">
                <a:latin typeface="Arial Narrow" panose="020B0606020202030204" pitchFamily="34" charset="0"/>
              </a:rPr>
              <a:t>17 </a:t>
            </a:r>
            <a:r>
              <a:rPr lang="ru-RU" altLang="ru-RU" sz="1500" dirty="0">
                <a:latin typeface="Arial Narrow" panose="020B0606020202030204" pitchFamily="34" charset="0"/>
              </a:rPr>
              <a:t>субъектах Российской 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Федерации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проведены </a:t>
            </a:r>
            <a:r>
              <a:rPr lang="ru-RU" altLang="ru-RU" sz="1500" b="1" dirty="0" smtClean="0">
                <a:latin typeface="Arial Narrow" panose="020B0606020202030204" pitchFamily="34" charset="0"/>
              </a:rPr>
              <a:t>63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 тренинга (обучены </a:t>
            </a:r>
            <a:r>
              <a:rPr lang="ru-RU" altLang="ru-RU" sz="1500" b="1" dirty="0">
                <a:latin typeface="Arial Narrow" panose="020B0606020202030204" pitchFamily="34" charset="0"/>
              </a:rPr>
              <a:t>1022 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человека)</a:t>
            </a:r>
            <a:endParaRPr lang="ru-RU" altLang="ru-RU" sz="1500" dirty="0">
              <a:latin typeface="Arial Narrow" panose="020B0606020202030204" pitchFamily="34" charset="0"/>
            </a:endParaRPr>
          </a:p>
          <a:p>
            <a:pPr marL="85725" algn="just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ru-RU" altLang="ru-RU" sz="1500" i="1" dirty="0" smtClean="0">
                <a:latin typeface="Arial Narrow" panose="020B0606020202030204" pitchFamily="34" charset="0"/>
              </a:rPr>
              <a:t>Программа </a:t>
            </a:r>
            <a:r>
              <a:rPr lang="ru-RU" altLang="ru-RU" sz="15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«Мама-предприниматель» </a:t>
            </a: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совместно с </a:t>
            </a:r>
            <a:r>
              <a:rPr lang="ru-RU" altLang="ru-RU" sz="1500" b="1" dirty="0" smtClean="0">
                <a:latin typeface="Arial Narrow" panose="020B0606020202030204" pitchFamily="34" charset="0"/>
              </a:rPr>
              <a:t>ОПОРОЙ России</a:t>
            </a: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: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реализована в </a:t>
            </a:r>
            <a:r>
              <a:rPr lang="ru-RU" altLang="ru-RU" sz="1500" b="1" dirty="0" smtClean="0">
                <a:latin typeface="Arial Narrow" panose="020B0606020202030204" pitchFamily="34" charset="0"/>
              </a:rPr>
              <a:t>6 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субъектах Российской Федерации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обучено </a:t>
            </a:r>
            <a:r>
              <a:rPr lang="ru-RU" altLang="ru-RU" sz="1500" b="1" dirty="0" smtClean="0">
                <a:latin typeface="Arial Narrow" panose="020B0606020202030204" pitchFamily="34" charset="0"/>
              </a:rPr>
              <a:t>158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 женщин-предпринимателей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гранты </a:t>
            </a:r>
            <a:r>
              <a:rPr lang="ru-RU" altLang="ru-RU" sz="1500" dirty="0">
                <a:latin typeface="Arial Narrow" panose="020B0606020202030204" pitchFamily="34" charset="0"/>
              </a:rPr>
              <a:t>благотворительного фонда «В ответе за будущее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»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 smtClean="0">
                <a:latin typeface="Arial Narrow" panose="020B0606020202030204" pitchFamily="34" charset="0"/>
              </a:rPr>
              <a:t>8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 участниц</a:t>
            </a:r>
            <a:r>
              <a:rPr lang="ru-RU" altLang="ru-RU" sz="1500" dirty="0">
                <a:latin typeface="Arial Narrow" panose="020B0606020202030204" pitchFamily="34" charset="0"/>
              </a:rPr>
              <a:t> получили 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гранты (</a:t>
            </a:r>
            <a:r>
              <a:rPr lang="ru-RU" altLang="ru-RU" sz="1500" b="1" dirty="0" smtClean="0">
                <a:latin typeface="Arial Narrow" panose="020B0606020202030204" pitchFamily="34" charset="0"/>
              </a:rPr>
              <a:t>200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 </a:t>
            </a:r>
            <a:r>
              <a:rPr lang="ru-RU" altLang="ru-RU" sz="1500" b="1" dirty="0">
                <a:latin typeface="Arial Narrow" panose="020B0606020202030204" pitchFamily="34" charset="0"/>
              </a:rPr>
              <a:t>тыс. </a:t>
            </a:r>
            <a:r>
              <a:rPr lang="ru-RU" altLang="ru-RU" sz="1500" dirty="0">
                <a:latin typeface="Arial Narrow" panose="020B0606020202030204" pitchFamily="34" charset="0"/>
              </a:rPr>
              <a:t>рублей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)</a:t>
            </a:r>
            <a:endParaRPr lang="ru-RU" altLang="ru-RU" sz="1500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4754127"/>
            <a:ext cx="12030075" cy="7106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Образовательные программы Корпорации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МСП для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потенциальных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действующих предпринимателей: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52248" y="3959675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756910" y="5600412"/>
            <a:ext cx="5660843" cy="290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just">
              <a:lnSpc>
                <a:spcPct val="110000"/>
              </a:lnSpc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Программы </a:t>
            </a:r>
            <a:r>
              <a:rPr lang="ru-RU" altLang="ru-RU" sz="15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«Азбука </a:t>
            </a:r>
            <a:r>
              <a:rPr lang="ru-RU" altLang="ru-RU" sz="15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предпринимателя»</a:t>
            </a:r>
            <a:r>
              <a:rPr lang="ru-RU" altLang="ru-RU" sz="1500" dirty="0">
                <a:latin typeface="Arial Narrow" panose="020B0606020202030204" pitchFamily="34" charset="0"/>
              </a:rPr>
              <a:t> </a:t>
            </a:r>
            <a:endParaRPr lang="ru-RU" altLang="ru-RU" sz="1500" dirty="0" smtClean="0">
              <a:latin typeface="Arial Narrow" panose="020B0606020202030204" pitchFamily="34" charset="0"/>
            </a:endParaRPr>
          </a:p>
          <a:p>
            <a:pPr marL="85725" algn="just">
              <a:lnSpc>
                <a:spcPct val="110000"/>
              </a:lnSpc>
              <a:defRPr/>
            </a:pPr>
            <a:r>
              <a:rPr lang="ru-RU" altLang="ru-RU" sz="1500" dirty="0" smtClean="0">
                <a:latin typeface="Arial Narrow" panose="020B0606020202030204" pitchFamily="34" charset="0"/>
              </a:rPr>
              <a:t>и </a:t>
            </a:r>
            <a:r>
              <a:rPr lang="ru-RU" altLang="ru-RU" sz="15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«Школа предпринимательства»</a:t>
            </a:r>
            <a:r>
              <a:rPr lang="ru-RU" altLang="ru-RU" sz="1500" dirty="0">
                <a:latin typeface="Arial Narrow" panose="020B0606020202030204" pitchFamily="34" charset="0"/>
              </a:rPr>
              <a:t>: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более чем </a:t>
            </a:r>
            <a:r>
              <a:rPr lang="ru-RU" altLang="ru-RU" sz="1500" b="1" dirty="0">
                <a:latin typeface="Arial Narrow" panose="020B0606020202030204" pitchFamily="34" charset="0"/>
              </a:rPr>
              <a:t>70</a:t>
            </a:r>
            <a:r>
              <a:rPr lang="ru-RU" altLang="ru-RU" sz="1500" dirty="0">
                <a:latin typeface="Arial Narrow" panose="020B0606020202030204" pitchFamily="34" charset="0"/>
              </a:rPr>
              <a:t> субъектов Российской Федерации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dirty="0">
                <a:latin typeface="Arial Narrow" panose="020B0606020202030204" pitchFamily="34" charset="0"/>
              </a:rPr>
              <a:t>порядка </a:t>
            </a:r>
            <a:r>
              <a:rPr lang="ru-RU" altLang="ru-RU" sz="1500" b="1" dirty="0">
                <a:latin typeface="Arial Narrow" panose="020B0606020202030204" pitchFamily="34" charset="0"/>
              </a:rPr>
              <a:t>7000</a:t>
            </a:r>
            <a:r>
              <a:rPr lang="ru-RU" altLang="ru-RU" sz="1500" dirty="0">
                <a:latin typeface="Arial Narrow" panose="020B0606020202030204" pitchFamily="34" charset="0"/>
              </a:rPr>
              <a:t> обученных</a:t>
            </a:r>
          </a:p>
          <a:p>
            <a:pPr marL="84138" algn="just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ru-RU" altLang="ru-RU" sz="1500" b="1" dirty="0">
                <a:latin typeface="Arial Narrow" panose="020B0606020202030204" pitchFamily="34" charset="0"/>
              </a:rPr>
              <a:t>Совместно с </a:t>
            </a:r>
            <a:r>
              <a:rPr lang="ru-RU" sz="1500" b="1" dirty="0">
                <a:latin typeface="Arial Narrow" panose="020B0606020202030204" pitchFamily="34" charset="0"/>
              </a:rPr>
              <a:t>Союзом «Агентство развития профессиональных сообществ и </a:t>
            </a:r>
            <a:r>
              <a:rPr lang="ru-RU" sz="1500" b="1" dirty="0" smtClean="0">
                <a:latin typeface="Arial Narrow" panose="020B0606020202030204" pitchFamily="34" charset="0"/>
              </a:rPr>
              <a:t>рабочих кадров </a:t>
            </a:r>
            <a:r>
              <a:rPr lang="ru-RU" sz="1500" b="1" dirty="0">
                <a:latin typeface="Arial Narrow" panose="020B0606020202030204" pitchFamily="34" charset="0"/>
              </a:rPr>
              <a:t>«</a:t>
            </a:r>
            <a:r>
              <a:rPr lang="ru-RU" sz="1500" b="1" dirty="0" err="1">
                <a:latin typeface="Arial Narrow" panose="020B0606020202030204" pitchFamily="34" charset="0"/>
              </a:rPr>
              <a:t>Ворлдскиллс</a:t>
            </a:r>
            <a:r>
              <a:rPr lang="ru-RU" sz="1500" b="1" dirty="0">
                <a:latin typeface="Arial Narrow" panose="020B0606020202030204" pitchFamily="34" charset="0"/>
              </a:rPr>
              <a:t> Россия»: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latin typeface="Arial Narrow" panose="020B0606020202030204" pitchFamily="34" charset="0"/>
              </a:rPr>
              <a:t>21 </a:t>
            </a:r>
            <a:r>
              <a:rPr lang="ru-RU" altLang="ru-RU" sz="1500" dirty="0">
                <a:latin typeface="Arial Narrow" panose="020B0606020202030204" pitchFamily="34" charset="0"/>
              </a:rPr>
              <a:t>семинар по развитию предпринимательских навыков</a:t>
            </a:r>
          </a:p>
          <a:p>
            <a:pPr indent="4572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500" b="1" dirty="0">
                <a:latin typeface="Arial Narrow" panose="020B0606020202030204" pitchFamily="34" charset="0"/>
              </a:rPr>
              <a:t>250</a:t>
            </a:r>
            <a:r>
              <a:rPr lang="ru-RU" altLang="ru-RU" sz="1500" dirty="0">
                <a:latin typeface="Arial Narrow" panose="020B0606020202030204" pitchFamily="34" charset="0"/>
              </a:rPr>
              <a:t> студентов колледжей</a:t>
            </a:r>
          </a:p>
          <a:p>
            <a:pPr marL="85725" algn="just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ru-RU" altLang="ru-RU" sz="1500" i="1" dirty="0">
                <a:latin typeface="Arial Narrow" panose="020B0606020202030204" pitchFamily="34" charset="0"/>
              </a:rPr>
              <a:t>Программа </a:t>
            </a:r>
            <a:r>
              <a:rPr lang="ru-RU" altLang="ru-RU" sz="15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«Мама-предприниматель» (</a:t>
            </a:r>
            <a:r>
              <a:rPr lang="ru-RU" altLang="ru-RU" sz="1500" dirty="0">
                <a:latin typeface="Arial Narrow" panose="020B0606020202030204" pitchFamily="34" charset="0"/>
              </a:rPr>
              <a:t>совместно с </a:t>
            </a:r>
            <a:r>
              <a:rPr lang="ru-RU" altLang="ru-RU" sz="1500" b="1" dirty="0">
                <a:latin typeface="Arial Narrow" panose="020B0606020202030204" pitchFamily="34" charset="0"/>
              </a:rPr>
              <a:t>ОПОРОЙ России</a:t>
            </a:r>
            <a:r>
              <a:rPr lang="ru-RU" altLang="ru-RU" sz="15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r>
              <a:rPr lang="ru-RU" altLang="ru-RU" sz="1500" dirty="0" smtClean="0">
                <a:latin typeface="Arial Narrow" panose="020B0606020202030204" pitchFamily="34" charset="0"/>
              </a:rPr>
              <a:t> – реализация в </a:t>
            </a:r>
            <a:r>
              <a:rPr lang="ru-RU" altLang="ru-RU" sz="1500" b="1" dirty="0">
                <a:latin typeface="Arial Narrow" panose="020B0606020202030204" pitchFamily="34" charset="0"/>
              </a:rPr>
              <a:t>20</a:t>
            </a:r>
            <a:r>
              <a:rPr lang="ru-RU" altLang="ru-RU" sz="1500" dirty="0">
                <a:latin typeface="Arial Narrow" panose="020B0606020202030204" pitchFamily="34" charset="0"/>
              </a:rPr>
              <a:t> субъектах Российской Федерации</a:t>
            </a:r>
          </a:p>
        </p:txBody>
      </p:sp>
      <p:sp>
        <p:nvSpPr>
          <p:cNvPr id="34" name="Pentagon 35"/>
          <p:cNvSpPr/>
          <p:nvPr/>
        </p:nvSpPr>
        <p:spPr>
          <a:xfrm>
            <a:off x="314105" y="5709305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94292" y="569660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06181" y="5702300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775858" y="5695950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43278" y="2347812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6790" y="-70123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</a:rPr>
              <a:t>Параметры финансирования                           </a:t>
            </a:r>
            <a:endParaRPr lang="ru-RU" sz="1200" b="1" kern="0" dirty="0">
              <a:latin typeface="Arial Narrow" panose="020B060602020203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99" y="1009086"/>
            <a:ext cx="1489752" cy="460816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</a:rPr>
              <a:t>Ключевые </a:t>
            </a:r>
            <a:br>
              <a:rPr lang="ru-RU" sz="1200" b="1" kern="0" dirty="0" smtClean="0">
                <a:latin typeface="Arial Narrow" panose="020B0606020202030204" pitchFamily="34" charset="0"/>
              </a:rPr>
            </a:br>
            <a:r>
              <a:rPr lang="ru-RU" sz="1200" b="1" kern="0" dirty="0" smtClean="0">
                <a:latin typeface="Arial Narrow" panose="020B0606020202030204" pitchFamily="34" charset="0"/>
              </a:rPr>
              <a:t>требования </a:t>
            </a:r>
            <a:br>
              <a:rPr lang="ru-RU" sz="1200" b="1" kern="0" dirty="0" smtClean="0">
                <a:latin typeface="Arial Narrow" panose="020B0606020202030204" pitchFamily="34" charset="0"/>
              </a:rPr>
            </a:br>
            <a:r>
              <a:rPr lang="ru-RU" sz="1200" b="1" kern="0" dirty="0" smtClean="0">
                <a:latin typeface="Arial Narrow" panose="020B0606020202030204" pitchFamily="34" charset="0"/>
              </a:rPr>
              <a:t>к проектам</a:t>
            </a:r>
            <a:endParaRPr lang="ru-RU" sz="1200" kern="0" dirty="0">
              <a:latin typeface="Arial Narrow" panose="020B060602020203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</a:rPr>
              <a:t>Возможная роль участников</a:t>
            </a:r>
            <a:endParaRPr lang="ru-RU" sz="1200" kern="0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₽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€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£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17267"/>
              </p:ext>
            </p:extLst>
          </p:nvPr>
        </p:nvGraphicFramePr>
        <p:xfrm>
          <a:off x="297951" y="6433447"/>
          <a:ext cx="12020764" cy="1883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в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Разработка и производство инновационных лекарственных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препаратов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3 350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изделий для воздушных судов из алюминиевых, титановых и стальных сплавов методами механической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обработки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Авиастроение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Организации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производства и радиохимического выделения активной фармацевтической субстанции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1 991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658139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Разработка нового продукта для электроэнергетики: сверхпроводникового токоограничивающего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устройства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Машиностроение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989631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Разработка программных продуктов и решений для обеспечения информационной безопасности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Информационные технологии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1 571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594891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ru-RU" sz="1100" dirty="0" smtClean="0">
                <a:ln cmpd="dbl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ru-RU" sz="1100" dirty="0">
              <a:ln cmpd="dbl">
                <a:noFill/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11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>
                <a:ln cmpd="dbl">
                  <a:noFill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2000" b="1" dirty="0" smtClean="0">
                <a:ln cmpd="dbl">
                  <a:noFill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Регламента </a:t>
            </a:r>
            <a:r>
              <a:rPr lang="ru-RU" sz="2000" b="1" dirty="0">
                <a:ln cmpd="dbl">
                  <a:noFill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взаимодействия </a:t>
            </a:r>
            <a:r>
              <a:rPr lang="ru-RU" sz="2000" b="1" dirty="0" smtClean="0">
                <a:ln cmpd="dbl">
                  <a:noFill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институтов развития </a:t>
            </a:r>
            <a:r>
              <a:rPr lang="ru-RU" sz="2000" b="1" dirty="0">
                <a:ln cmpd="dbl">
                  <a:noFill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в 2016-2017 гг. </a:t>
            </a:r>
            <a:endParaRPr lang="ru-RU" sz="2000" b="1" dirty="0" smtClean="0">
              <a:ln cmpd="dbl">
                <a:noFill/>
              </a:ln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ln cmpd="dbl">
                  <a:noFill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было профинансировано  4 проекта с общим бюджетом 6,391 млрд. рублей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88173"/>
              </p:ext>
            </p:extLst>
          </p:nvPr>
        </p:nvGraphicFramePr>
        <p:xfrm>
          <a:off x="2377797" y="1773278"/>
          <a:ext cx="9925543" cy="36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7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292">
                <a:tc>
                  <a:txBody>
                    <a:bodyPr/>
                    <a:lstStyle/>
                    <a:p>
                      <a:pPr marL="171450" indent="-171450" algn="just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just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just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just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«Инвестиционный лифт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до 2 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Резидент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сделки: нет минимального порога, в работе сделки – в среднем по 20-30 млн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6292"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5%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5 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до 300 млн 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0,75%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6,5 (9,6%-10,6% годовых, до 3 лет).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1 млрд руб. в один проект.</a:t>
                      </a:r>
                    </a:p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страховых продуктов ЭКСАР.</a:t>
                      </a:r>
                    </a:p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кредитных продуктов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Росэксимбанка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в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ам.долл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– 2%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p.a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., в евро – 1,5%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p.a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., в рублях – 5,75%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p.a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для иностранных покупателей, 7,75%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p.a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для российских экспортеров.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95684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425318" y="163283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947916" y="163283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761363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 511 </a:t>
            </a:r>
            <a:r>
              <a:rPr lang="ru-RU" sz="3200" b="1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  <a:endParaRPr lang="ru-RU" sz="32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02958" y="3626778"/>
            <a:ext cx="2625371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68588" y="3626778"/>
            <a:ext cx="2763634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3190628" y="3517576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95%),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3,5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70861" y="3626778"/>
            <a:ext cx="279294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13879" y="3626778"/>
            <a:ext cx="3393082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8978910" y="2648567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 ожидаемый объем: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418432"/>
            <a:ext cx="9969026" cy="68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l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kern="1200" spc="0" baseline="0" dirty="0" smtClean="0">
                <a:latin typeface="Arial Narrow" panose="020B0606020202030204" pitchFamily="34" charset="0"/>
              </a:rPr>
              <a:t>при участии Корпорации МСП сформирован перечень из </a:t>
            </a:r>
            <a:r>
              <a:rPr lang="ru-RU" sz="1400" b="1" kern="1200" spc="0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90 заказчиков </a:t>
            </a:r>
            <a:r>
              <a:rPr lang="ru-RU" sz="1400" b="0" kern="1200" spc="0" baseline="0" dirty="0" smtClean="0">
                <a:latin typeface="Arial Narrow" panose="020B0606020202030204" pitchFamily="34" charset="0"/>
              </a:rPr>
              <a:t>регионального уровня в </a:t>
            </a:r>
            <a:r>
              <a:rPr lang="ru-RU" sz="1400" b="1" kern="1200" spc="0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38 регионах</a:t>
            </a:r>
            <a:r>
              <a:rPr lang="ru-RU" sz="1400" b="1" kern="1200" spc="0" baseline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;</a:t>
            </a:r>
            <a:endParaRPr lang="ru-RU" sz="1400" b="1" kern="1200" spc="0" baseline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kern="1200" spc="0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 85 регионах </a:t>
            </a:r>
            <a:r>
              <a:rPr lang="ru-RU" sz="1400" b="0" kern="1200" spc="0" baseline="0" dirty="0" smtClean="0">
                <a:latin typeface="Arial Narrow" panose="020B0606020202030204" pitchFamily="34" charset="0"/>
              </a:rPr>
              <a:t>приняты нормативные правовые акты на основании </a:t>
            </a:r>
            <a:r>
              <a:rPr lang="ru-RU" sz="1400" b="1" kern="1200" spc="0" baseline="0" dirty="0" smtClean="0">
                <a:latin typeface="Arial Narrow" panose="020B0606020202030204" pitchFamily="34" charset="0"/>
              </a:rPr>
              <a:t>модельного нормативного правого акта</a:t>
            </a:r>
            <a:r>
              <a:rPr lang="ru-RU" sz="1400" b="0" kern="1200" spc="0" baseline="0" dirty="0" smtClean="0">
                <a:latin typeface="Arial Narrow" panose="020B0606020202030204" pitchFamily="34" charset="0"/>
              </a:rPr>
              <a:t> об определении </a:t>
            </a:r>
            <a:r>
              <a:rPr lang="ru-RU" sz="1400" b="1" kern="1200" spc="0" baseline="0" dirty="0" smtClean="0">
                <a:latin typeface="Arial Narrow" panose="020B0606020202030204" pitchFamily="34" charset="0"/>
              </a:rPr>
              <a:t>уполномоченного органа </a:t>
            </a:r>
            <a:r>
              <a:rPr lang="ru-RU" sz="1400" b="0" kern="1200" spc="0" baseline="0" dirty="0" smtClean="0">
                <a:latin typeface="Arial Narrow" panose="020B0606020202030204" pitchFamily="34" charset="0"/>
              </a:rPr>
              <a:t>на проведение оценки и мониторинга соответствия и порядке </a:t>
            </a:r>
            <a:r>
              <a:rPr lang="ru-RU" sz="1400" b="1" kern="1200" spc="0" baseline="0" dirty="0" smtClean="0">
                <a:latin typeface="Arial Narrow" panose="020B0606020202030204" pitchFamily="34" charset="0"/>
              </a:rPr>
              <a:t>подписания заключений (уведомлений</a:t>
            </a:r>
            <a:r>
              <a:rPr lang="ru-RU" sz="1400" dirty="0" smtClean="0">
                <a:latin typeface="Arial Narrow" panose="020B0606020202030204" pitchFamily="34" charset="0"/>
              </a:rPr>
              <a:t>), </a:t>
            </a:r>
            <a:r>
              <a:rPr lang="ru-RU" sz="1400" dirty="0">
                <a:latin typeface="Arial Narrow" panose="020B0606020202030204" pitchFamily="34" charset="0"/>
              </a:rPr>
              <a:t>подготовленного Корпорацией </a:t>
            </a:r>
            <a:r>
              <a:rPr lang="ru-RU" sz="1400" dirty="0" smtClean="0">
                <a:latin typeface="Arial Narrow" panose="020B0606020202030204" pitchFamily="34" charset="0"/>
              </a:rPr>
              <a:t>МСП.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46480"/>
            <a:ext cx="9969026" cy="1114902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25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из 112 крупнейших заказчиков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федерального уровня утвердили программы партнерства;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присоединилось к программам партнерства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954 субъекта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МСП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подписаны 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заказчиками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i="1" dirty="0">
                <a:latin typeface="Arial Narrow" panose="020B0606020202030204" pitchFamily="34" charset="0"/>
              </a:rPr>
              <a:t>(ПАО «НК «Роснефть», ГК «</a:t>
            </a:r>
            <a:r>
              <a:rPr lang="ru-RU" sz="1400" i="1" dirty="0" err="1">
                <a:latin typeface="Arial Narrow" panose="020B0606020202030204" pitchFamily="34" charset="0"/>
              </a:rPr>
              <a:t>Ростех</a:t>
            </a:r>
            <a:r>
              <a:rPr lang="ru-RU" sz="1400" i="1" dirty="0">
                <a:latin typeface="Arial Narrow" panose="020B0606020202030204" pitchFamily="34" charset="0"/>
              </a:rPr>
              <a:t>»,  ОАО «РЖД</a:t>
            </a:r>
            <a:r>
              <a:rPr lang="ru-RU" sz="1400" i="1" dirty="0" smtClean="0">
                <a:latin typeface="Arial Narrow" panose="020B0606020202030204" pitchFamily="34" charset="0"/>
              </a:rPr>
              <a:t>»,              ГК </a:t>
            </a:r>
            <a:r>
              <a:rPr lang="ru-RU" sz="1400" i="1" dirty="0">
                <a:latin typeface="Arial Narrow" panose="020B0606020202030204" pitchFamily="34" charset="0"/>
              </a:rPr>
              <a:t>«</a:t>
            </a:r>
            <a:r>
              <a:rPr lang="ru-RU" sz="1400" i="1" dirty="0" err="1">
                <a:latin typeface="Arial Narrow" panose="020B0606020202030204" pitchFamily="34" charset="0"/>
              </a:rPr>
              <a:t>Росатом</a:t>
            </a:r>
            <a:r>
              <a:rPr lang="ru-RU" sz="1400" i="1" dirty="0">
                <a:latin typeface="Arial Narrow" panose="020B0606020202030204" pitchFamily="34" charset="0"/>
              </a:rPr>
              <a:t>», ФГУП «Почта России», ПАО «Ростелеком», ПАО «</a:t>
            </a:r>
            <a:r>
              <a:rPr lang="ru-RU" sz="1400" i="1" dirty="0" err="1">
                <a:latin typeface="Arial Narrow" panose="020B0606020202030204" pitchFamily="34" charset="0"/>
              </a:rPr>
              <a:t>Россети</a:t>
            </a:r>
            <a:r>
              <a:rPr lang="ru-RU" sz="1400" i="1" dirty="0">
                <a:latin typeface="Arial Narrow" panose="020B0606020202030204" pitchFamily="34" charset="0"/>
              </a:rPr>
              <a:t>», АО «ТД РЖД», АО «УБТ-Уралвагонзавод», ПАО «МРСК Северо-Запада</a:t>
            </a:r>
            <a:r>
              <a:rPr lang="ru-RU" sz="1400" i="1" dirty="0" smtClean="0">
                <a:latin typeface="Arial Narrow" panose="020B0606020202030204" pitchFamily="34" charset="0"/>
              </a:rPr>
              <a:t>» и др.)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67662" y="4625177"/>
            <a:ext cx="2776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spcBef>
                <a:spcPts val="600"/>
              </a:spcBef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3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т.ч</a:t>
            </a: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.: </a:t>
            </a:r>
          </a:p>
          <a:p>
            <a:pPr marL="285750" lvl="0" indent="-285750" defTabSz="8890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53 747 </a:t>
            </a:r>
            <a:r>
              <a:rPr lang="ru-RU" sz="13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sz="1300" i="1" dirty="0">
                <a:solidFill>
                  <a:schemeClr val="bg1"/>
                </a:solidFill>
                <a:latin typeface="Arial Narrow" panose="020B0606020202030204" pitchFamily="34" charset="0"/>
              </a:rPr>
              <a:t>конкретных </a:t>
            </a:r>
            <a:r>
              <a:rPr lang="ru-RU" sz="13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заказчиков,</a:t>
            </a:r>
          </a:p>
          <a:p>
            <a:pPr marL="285750" lvl="0" indent="-285750" defTabSz="8890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42 569 </a:t>
            </a:r>
            <a:r>
              <a:rPr lang="ru-RU" sz="13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sz="1300" i="1" dirty="0">
                <a:solidFill>
                  <a:schemeClr val="bg1"/>
                </a:solidFill>
                <a:latin typeface="Arial Narrow" panose="020B0606020202030204" pitchFamily="34" charset="0"/>
              </a:rPr>
              <a:t>отдельных заказчиков,  </a:t>
            </a:r>
          </a:p>
          <a:p>
            <a:pPr marL="285750" lvl="0" indent="-285750" defTabSz="8890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6 819 </a:t>
            </a:r>
            <a:r>
              <a:rPr lang="ru-RU" sz="1300" i="1" dirty="0">
                <a:solidFill>
                  <a:schemeClr val="bg1"/>
                </a:solidFill>
                <a:latin typeface="Arial Narrow" panose="020B0606020202030204" pitchFamily="34" charset="0"/>
              </a:rPr>
              <a:t>у заказчиков регионального </a:t>
            </a:r>
            <a:r>
              <a:rPr lang="ru-RU" sz="13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уровня</a:t>
            </a:r>
            <a:endParaRPr lang="ru-RU" sz="13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978909" y="4974770"/>
            <a:ext cx="3328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* - всеми </a:t>
            </a:r>
            <a:r>
              <a:rPr lang="ru-RU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способами, квота 18%, </a:t>
            </a:r>
            <a:endParaRPr lang="ru-RU" sz="14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состоянию </a:t>
            </a: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24.03.2017</a:t>
            </a:r>
            <a:r>
              <a:rPr lang="ru-RU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, на основании данных реестра договоров и Единого реестра субъектов </a:t>
            </a: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МСП</a:t>
            </a: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0785" y="4421784"/>
            <a:ext cx="278810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3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т.ч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.: </a:t>
            </a:r>
          </a:p>
          <a:p>
            <a:pPr marL="285750" lvl="0" indent="-285750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272,3 </a:t>
            </a: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 руб.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- 56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конкретных заказчиков, </a:t>
            </a:r>
          </a:p>
          <a:p>
            <a:pPr marL="285750" lvl="0" indent="-285750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86,6 млрд </a:t>
            </a: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руб.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- 56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отдельных заказчиков, </a:t>
            </a:r>
          </a:p>
          <a:p>
            <a:pPr marL="285750" lvl="0" indent="-285750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61,3 </a:t>
            </a: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 руб.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- 90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заказчиков регионального 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уровня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8095" y="3749620"/>
            <a:ext cx="166745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420,2 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млрд руб.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33494" y="3742344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35,56%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42862" y="3741487"/>
            <a:ext cx="166745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103 135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позиций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56373" y="3714026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256,53 млрд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354008" y="4396841"/>
            <a:ext cx="272247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373282"/>
            <a:ext cx="2107577" cy="750365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391"/>
            <a:ext cx="2128123" cy="1177297"/>
            <a:chOff x="704616" y="8731785"/>
            <a:chExt cx="1548850" cy="630883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5"/>
              <a:ext cx="1474075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96532" y="2734467"/>
            <a:ext cx="34038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0400" y="2710674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7735" y="2716359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19936" y="2707070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875177" y="2704994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трелка вправо 16"/>
          <p:cNvSpPr/>
          <p:nvPr/>
        </p:nvSpPr>
        <p:spPr>
          <a:xfrm>
            <a:off x="3871402" y="3552100"/>
            <a:ext cx="8441248" cy="4635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19 732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55,4%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заключен 1 договор по результатам закупок крупнейших заказчиков. 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8345" y="1814329"/>
            <a:ext cx="3459108" cy="690210"/>
            <a:chOff x="704616" y="8937308"/>
            <a:chExt cx="1483863" cy="425360"/>
          </a:xfrm>
        </p:grpSpPr>
        <p:sp>
          <p:nvSpPr>
            <p:cNvPr id="81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04616" y="89373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03604" y="2586835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308864" y="3411888"/>
            <a:ext cx="3459108" cy="690210"/>
            <a:chOff x="704616" y="8937308"/>
            <a:chExt cx="1483863" cy="425360"/>
          </a:xfrm>
        </p:grpSpPr>
        <p:sp>
          <p:nvSpPr>
            <p:cNvPr id="8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8" name="Pentagon 37"/>
            <p:cNvSpPr/>
            <p:nvPr/>
          </p:nvSpPr>
          <p:spPr>
            <a:xfrm>
              <a:off x="704616" y="8937308"/>
              <a:ext cx="1436516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Количество договоров, </a:t>
              </a:r>
              <a:endPara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заключенных с </a:t>
              </a: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субъектами МСП </a:t>
              </a:r>
              <a:endPara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с одним или </a:t>
              </a: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несколькими заказчиками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74" y="937009"/>
            <a:ext cx="5325306" cy="613355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Работы по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развитию и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наполнению Бизнес-навигатора МСП в отношении 169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городов с населением более 100 тыс.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человек Корпорация МСП будет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проводить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своими силами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за счет собственных средств.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2017 года сбор информации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для расширения географии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свыше 169 городов) может осуществляться органами государственной власти субъектов РФ и местного самоуправления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самостоятельно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согласно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их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приоритетам.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Рассчитать примерный бизнес-план для одного из 90 видов бизнеса в 169 городах с населением более 100 тысяч человек.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Найти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банк, где можно взять кредит под гарантии Корпорации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МСП.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Подобрать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аренду помещение для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бизнеса.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Узнать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о доступности известных и надежных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франшиз.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Узнать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о мерах поддержки малого и среднего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бизнеса.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Быть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курсе планов закупок и конкурсов крупных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заказчиков.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Найти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проверить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контрагента.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Разместить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объявление о своем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бизнесе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sz="15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Получить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доступ к новостным, аналитическим и иным материалам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7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r>
                <a:rPr lang="ru-RU" b="1" dirty="0">
                  <a:latin typeface="Arial Narrow" panose="020B0606020202030204" pitchFamily="34" charset="0"/>
                </a:rPr>
                <a:t>Зайти на Портал </a:t>
              </a:r>
              <a:endParaRPr lang="ru-RU" b="1" dirty="0" smtClean="0">
                <a:latin typeface="Arial Narrow" panose="020B0606020202030204" pitchFamily="34" charset="0"/>
              </a:endParaRPr>
            </a:p>
            <a:p>
              <a:r>
                <a:rPr lang="ru-RU" b="1" dirty="0" smtClean="0">
                  <a:latin typeface="Arial Narrow" panose="020B0606020202030204" pitchFamily="34" charset="0"/>
                </a:rPr>
                <a:t>Бизнес-навигатора </a:t>
              </a:r>
              <a:r>
                <a:rPr lang="ru-RU" b="1" dirty="0">
                  <a:latin typeface="Arial Narrow" panose="020B0606020202030204" pitchFamily="34" charset="0"/>
                </a:rPr>
                <a:t>МСП </a:t>
              </a:r>
              <a:endParaRPr lang="ru-RU" b="1" dirty="0" smtClean="0">
                <a:latin typeface="Arial Narrow" panose="020B0606020202030204" pitchFamily="34" charset="0"/>
              </a:endParaRPr>
            </a:p>
            <a:p>
              <a:r>
                <a:rPr lang="ru-RU" b="1" dirty="0" smtClean="0">
                  <a:latin typeface="Arial Narrow" panose="020B0606020202030204" pitchFamily="34" charset="0"/>
                </a:rPr>
                <a:t>по </a:t>
              </a:r>
              <a:r>
                <a:rPr lang="ru-RU" b="1" dirty="0">
                  <a:latin typeface="Arial Narrow" panose="020B0606020202030204" pitchFamily="34" charset="0"/>
                </a:rPr>
                <a:t>адресу: </a:t>
              </a:r>
              <a:r>
                <a:rPr lang="ru-RU" b="1" u="sng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https://</a:t>
              </a:r>
              <a:r>
                <a:rPr lang="ru-RU" b="1" u="sng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smbn.ru</a:t>
              </a:r>
              <a:endParaRPr lang="ru-RU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r>
                <a:rPr lang="ru-RU" b="1" dirty="0">
                  <a:latin typeface="Arial Narrow" panose="020B0606020202030204" pitchFamily="34" charset="0"/>
                </a:rPr>
                <a:t>Пройти авторизацию </a:t>
              </a:r>
              <a:endParaRPr lang="ru-RU" b="1" dirty="0" smtClean="0">
                <a:latin typeface="Arial Narrow" panose="020B0606020202030204" pitchFamily="34" charset="0"/>
              </a:endParaRPr>
            </a:p>
            <a:p>
              <a:r>
                <a:rPr lang="ru-RU" b="1" dirty="0" smtClean="0">
                  <a:latin typeface="Arial Narrow" panose="020B0606020202030204" pitchFamily="34" charset="0"/>
                </a:rPr>
                <a:t>с </a:t>
              </a:r>
              <a:r>
                <a:rPr lang="ru-RU" b="1" dirty="0">
                  <a:latin typeface="Arial Narrow" panose="020B0606020202030204" pitchFamily="34" charset="0"/>
                </a:rPr>
                <a:t>использованием учетной записи портала </a:t>
              </a:r>
              <a:r>
                <a:rPr lang="ru-RU" b="1" dirty="0" err="1" smtClean="0">
                  <a:latin typeface="Arial Narrow" panose="020B0606020202030204" pitchFamily="34" charset="0"/>
                </a:rPr>
                <a:t>госуслуг</a:t>
              </a:r>
              <a:r>
                <a:rPr lang="ru-RU" b="1" dirty="0" smtClean="0">
                  <a:latin typeface="Arial Narrow" panose="020B0606020202030204" pitchFamily="34" charset="0"/>
                </a:rPr>
                <a:t> или </a:t>
              </a:r>
              <a:r>
                <a:rPr lang="ru-RU" b="1" dirty="0">
                  <a:latin typeface="Arial Narrow" panose="020B0606020202030204" pitchFamily="34" charset="0"/>
                </a:rPr>
                <a:t>заполнить форму регистрации </a:t>
              </a:r>
              <a:endParaRPr lang="ru-RU" b="1" dirty="0" smtClean="0">
                <a:latin typeface="Arial Narrow" panose="020B0606020202030204" pitchFamily="34" charset="0"/>
              </a:endParaRPr>
            </a:p>
            <a:p>
              <a:r>
                <a:rPr lang="ru-RU" b="1" dirty="0" smtClean="0">
                  <a:latin typeface="Arial Narrow" panose="020B0606020202030204" pitchFamily="34" charset="0"/>
                </a:rPr>
                <a:t>в </a:t>
              </a:r>
              <a:r>
                <a:rPr lang="ru-RU" b="1" dirty="0">
                  <a:latin typeface="Arial Narrow" panose="020B0606020202030204" pitchFamily="34" charset="0"/>
                </a:rPr>
                <a:t>Личном </a:t>
              </a:r>
              <a:r>
                <a:rPr lang="ru-RU" b="1" dirty="0" smtClean="0">
                  <a:latin typeface="Arial Narrow" panose="020B0606020202030204" pitchFamily="34" charset="0"/>
                </a:rPr>
                <a:t>кабинете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>
                <a:spcBef>
                  <a:spcPts val="1200"/>
                </a:spcBef>
              </a:pPr>
              <a:r>
                <a:rPr lang="ru-RU" b="1" dirty="0">
                  <a:latin typeface="Arial Narrow" panose="020B0606020202030204" pitchFamily="34" charset="0"/>
                </a:rPr>
                <a:t>Получить подтверждение </a:t>
              </a:r>
              <a:r>
                <a:rPr lang="ru-RU" b="1" dirty="0" smtClean="0">
                  <a:latin typeface="Arial Narrow" panose="020B0606020202030204" pitchFamily="34" charset="0"/>
                </a:rPr>
                <a:t>авторизации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Для получения </a:t>
            </a:r>
            <a:endParaRPr lang="ru-RU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бесплатного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доступа </a:t>
            </a:r>
            <a:endParaRPr lang="ru-RU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сервисам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необходимо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2</a:t>
            </a:r>
            <a:endParaRPr lang="en-US" sz="2800" b="1" dirty="0"/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3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 помощью сервисов </a:t>
            </a:r>
            <a:endParaRPr lang="ru-RU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Портала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Бизнес-навигатора МСП пользователь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может: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2426" y="2179088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поддержки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.</a:t>
            </a:r>
          </a:p>
          <a:p>
            <a:pPr lvl="0"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по состоянию на 27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марта </a:t>
            </a: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217908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«Корпоративного канала» в 2016-2017 гг.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по состоянию на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27 марта 2017 г.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319767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5452622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265236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5791176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Ключевые показатели гарантийной поддержки субъектов МСП</a:t>
            </a:r>
          </a:p>
          <a:p>
            <a:pPr lvl="0"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выдача независимых гарантий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094743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5 922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88,2**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5452786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265236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5791176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5938064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&lt; </a:t>
              </a:r>
              <a:r>
                <a:rPr kumimoji="0" lang="en-US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15</a:t>
              </a: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до </a:t>
              </a:r>
              <a:r>
                <a:rPr kumimoji="0" lang="ru-RU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15 </a:t>
              </a: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–</a:t>
              </a:r>
              <a:r>
                <a:rPr kumimoji="0" lang="en-US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50</a:t>
              </a: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млн руб.</a:t>
              </a:r>
              <a:endParaRPr kumimoji="0" lang="ru-RU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&gt; 50 </a:t>
              </a: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до </a:t>
              </a:r>
              <a:r>
                <a:rPr kumimoji="0" lang="ru-RU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045395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3319336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11412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11412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114127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117313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Проекты, принятые под «оферту»</a:t>
            </a:r>
            <a:endParaRPr lang="ru-RU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2667474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2727379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3188985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2684842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7962541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- объем </a:t>
            </a:r>
            <a:r>
              <a:rPr kumimoji="0" lang="ru-RU" sz="10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гарантий и поручительств, выданных в</a:t>
            </a:r>
            <a:r>
              <a:rPr kumimoji="0" lang="ru-RU" sz="10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2017 г.</a:t>
            </a:r>
            <a:r>
              <a:rPr kumimoji="0" lang="ru-RU" sz="10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Корпорацией МСП, МСП Банком и РГО</a:t>
            </a:r>
            <a:r>
              <a:rPr kumimoji="0" lang="ru-RU" sz="10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(по состоянию на 27</a:t>
            </a:r>
            <a:r>
              <a:rPr lang="ru-RU" sz="1000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марта </a:t>
            </a:r>
            <a:r>
              <a:rPr kumimoji="0" lang="ru-RU" sz="10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2017 г.)</a:t>
            </a:r>
          </a:p>
          <a:p>
            <a:pPr lvl="0">
              <a:defRPr/>
            </a:pPr>
            <a:r>
              <a:rPr lang="ru-RU" sz="1000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100,9 млрд рублей</a:t>
            </a:r>
            <a:endParaRPr lang="ru-RU" sz="10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1002536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lvl="3">
              <a:defRPr/>
            </a:pPr>
            <a:endParaRPr lang="ru-RU" b="1" dirty="0">
              <a:solidFill>
                <a:srgbClr val="E5581F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633375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just"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ГОДА: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Объем 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выданных в 2017 г. гарантий и поручительств</a:t>
            </a:r>
            <a:r>
              <a:rPr lang="en-US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в рамках </a:t>
            </a:r>
            <a:r>
              <a:rPr lang="ru-RU" sz="20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НГС -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27,6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млрд 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руб.*</a:t>
            </a:r>
            <a:endParaRPr lang="ru-RU" sz="2000" b="1" dirty="0">
              <a:solidFill>
                <a:schemeClr val="accent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8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2742819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32,7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45,6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40,6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37,7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78,3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73138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2016 год: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78505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Объем выданных гарантий и поручительств</a:t>
            </a:r>
            <a:r>
              <a:rPr lang="en-US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НГС</a:t>
            </a:r>
            <a:r>
              <a:rPr lang="en-US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составил 100,08 млрд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руб.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Объем финансирования субъектов МСП, полученный с участием гарантийной поддержки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НГС -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172 млрд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руб.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</a:rPr>
              <a:t>Ключевые условия Программы 6,5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457200" algn="just" defTabSz="457200" rtl="0" eaLnBrk="1" fontAlgn="auto" latinLnBrk="0" hangingPunct="1">
              <a:spcBef>
                <a:spcPts val="2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Процентная ставка –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10,6%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для субъектов малого предпринимательства и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9,6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%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- для субъектов среднего предпринимательства</a:t>
            </a:r>
          </a:p>
          <a:p>
            <a:pPr marR="0" lvl="0" indent="457200" algn="just" defTabSz="457200" rtl="0" eaLnBrk="1" fontAlgn="auto" latinLnBrk="0" hangingPunct="1">
              <a:spcBef>
                <a:spcPts val="2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Срок льготного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фондирования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до 3 лет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(срок кредита может превышать срок льготного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фондирования)</a:t>
            </a:r>
          </a:p>
          <a:p>
            <a:pPr marR="0" lvl="0" indent="457200" algn="just" defTabSz="457200" rtl="0" eaLnBrk="1" fontAlgn="auto" latinLnBrk="0" hangingPunct="1">
              <a:spcBef>
                <a:spcPts val="2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Размер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кредита: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от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10 млн руб.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до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млрд руб.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(общий кредитный лимит на заемщика - до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4 млрд руб.)</a:t>
            </a:r>
          </a:p>
          <a:p>
            <a:pPr lvl="0" indent="457200" algn="just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Приоритетные отрасли: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сельское хозяйство,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обрабатывающее производство,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производство и распределение электроэнергии, газа и воды,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строительство,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транспорт и связь,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туристская деятельность,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здравоохранение,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сбор, обработка и утилизация отходов,  </a:t>
            </a:r>
          </a:p>
          <a:p>
            <a:pPr marR="0" lvl="0" algn="just" defTabSz="457200" rtl="0" eaLnBrk="1" fontAlgn="auto" latinLnBrk="0" hangingPunct="1">
              <a:spcBef>
                <a:spcPts val="200"/>
              </a:spcBef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реализации Программы 6,5 </a:t>
            </a:r>
          </a:p>
          <a:p>
            <a:pPr lvl="0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по состоянию на 27 марта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381465"/>
          <a:ext cx="4441371" cy="330654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125,00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38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65,93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603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38,03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103,96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Программа стимулирования кредитования субъектов МСП</a:t>
            </a:r>
            <a:b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(«Программа 6,5»)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just"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Реестр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заявок, формируемый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ДСГО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</a:rPr>
              <a:t>В Программе 6,5 участвует 30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890235"/>
            <a:ext cx="1215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16 сентября 2016 года Банк России принял решение об увеличении лимита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Программы 6,5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75 до 125 млрд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руб.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последующим увеличением до 175 млрд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руб.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условии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существенного расширения круга банков-участников.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9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19642</TotalTime>
  <Words>2601</Words>
  <Application>Microsoft Office PowerPoint</Application>
  <PresentationFormat>Произвольный</PresentationFormat>
  <Paragraphs>431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Кузьмина Наталия Викторовна</cp:lastModifiedBy>
  <cp:revision>724</cp:revision>
  <cp:lastPrinted>2017-03-21T13:39:18Z</cp:lastPrinted>
  <dcterms:created xsi:type="dcterms:W3CDTF">2015-12-16T13:43:54Z</dcterms:created>
  <dcterms:modified xsi:type="dcterms:W3CDTF">2017-04-13T08:48:43Z</dcterms:modified>
</cp:coreProperties>
</file>