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4" r:id="rId4"/>
    <p:sldId id="280" r:id="rId5"/>
    <p:sldId id="285" r:id="rId6"/>
    <p:sldId id="279" r:id="rId7"/>
    <p:sldId id="283" r:id="rId8"/>
    <p:sldId id="281" r:id="rId9"/>
    <p:sldId id="282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0" r:id="rId22"/>
    <p:sldId id="297" r:id="rId23"/>
    <p:sldId id="298" r:id="rId24"/>
    <p:sldId id="299" r:id="rId25"/>
    <p:sldId id="304" r:id="rId26"/>
    <p:sldId id="305" r:id="rId27"/>
    <p:sldId id="301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3EA"/>
    <a:srgbClr val="35759D"/>
    <a:srgbClr val="35B19D"/>
    <a:srgbClr val="000000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5596" autoAdjust="0"/>
  </p:normalViewPr>
  <p:slideViewPr>
    <p:cSldViewPr>
      <p:cViewPr>
        <p:scale>
          <a:sx n="100" d="100"/>
          <a:sy n="100" d="100"/>
        </p:scale>
        <p:origin x="-206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Поступления налоговых и неналоговых доходов в бюджет района за 2019г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660953365677775"/>
          <c:w val="1"/>
          <c:h val="0.6728254990853416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0.21747041515037629"/>
                  <c:y val="-0.1439344150668147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255 млн.р.; 82%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758609626648822E-2"/>
                  <c:y val="8.7213950522768372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11млн.р; 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04835018439924E-3"/>
                  <c:y val="-2.203028576432362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16 млн.р; 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736099780309767E-2"/>
                  <c:y val="-2.836380911174749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3млн.р.; 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081099001158032E-2"/>
                  <c:y val="-3.284399957978757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15 млн.р; 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761762899544426E-2"/>
                  <c:y val="-6.44217978971626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3млн.; 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4149181585130735E-2"/>
                  <c:y val="-3.339271328860870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5млн.р. ; 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495008845663792"/>
                  <c:y val="-3.339271328860870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4млн.р; 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0416097580351931E-2"/>
                  <c:y val="-5.639086538722667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'слайд 2'!$A$2:$A$9</c:f>
              <c:strCache>
                <c:ptCount val="8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РФ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'слайд 2'!$B$2:$B$9</c:f>
              <c:numCache>
                <c:formatCode>General</c:formatCode>
                <c:ptCount val="8"/>
                <c:pt idx="0">
                  <c:v>255</c:v>
                </c:pt>
                <c:pt idx="1">
                  <c:v>11</c:v>
                </c:pt>
                <c:pt idx="2">
                  <c:v>16</c:v>
                </c:pt>
                <c:pt idx="3">
                  <c:v>3</c:v>
                </c:pt>
                <c:pt idx="4">
                  <c:v>15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1867537136727255"/>
          <c:y val="0.14899017954234042"/>
          <c:w val="0.28132462863272745"/>
          <c:h val="0.8510098204576596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Исполнение бюджета в разрезе муниципальных программ за 2019 год</a:t>
            </a:r>
          </a:p>
        </c:rich>
      </c:tx>
      <c:layout/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548630783758263E-2"/>
          <c:y val="0.12544981036065106"/>
          <c:w val="0.95845136921624174"/>
          <c:h val="0.46308981598245186"/>
        </c:manualLayout>
      </c:layout>
      <c:bar3DChart>
        <c:barDir val="col"/>
        <c:grouping val="clustered"/>
        <c:varyColors val="0"/>
        <c:ser>
          <c:idx val="0"/>
          <c:order val="0"/>
          <c:tx>
            <c:v>Исполнение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58%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0,4%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/>
                      <a:t>0,1%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Бюджет!$A$96:$A$232</c:f>
              <c:strCache>
                <c:ptCount val="9"/>
                <c:pt idx="0">
                  <c:v>"Развитие образования"</c:v>
                </c:pt>
                <c:pt idx="1">
                  <c:v> "Развитие муниципального управления"</c:v>
                </c:pt>
                <c:pt idx="2">
                  <c:v> "Развитие отрасли "Культура"</c:v>
                </c:pt>
                <c:pt idx="3">
                  <c:v> "Развитие жилищного строительства и жилищно-коммунального хозяйства"</c:v>
                </c:pt>
                <c:pt idx="4">
                  <c:v> "Развитие дорожной и транспортной системы"</c:v>
                </c:pt>
                <c:pt idx="5">
                  <c:v> "Безопасность жизнедеятельности и социальная защита населения"</c:v>
                </c:pt>
                <c:pt idx="6">
                  <c:v>"Развитие отрасли "Физическая культура и спорт" </c:v>
                </c:pt>
                <c:pt idx="7">
                  <c:v>"Развитие экономики"</c:v>
                </c:pt>
                <c:pt idx="8">
                  <c:v>"Доступная среда"</c:v>
                </c:pt>
              </c:strCache>
            </c:strRef>
          </c:cat>
          <c:val>
            <c:numRef>
              <c:f>Бюджет!$B$96:$B$232</c:f>
              <c:numCache>
                <c:formatCode>#,##0.00</c:formatCode>
                <c:ptCount val="9"/>
                <c:pt idx="0">
                  <c:v>411977.02250999998</c:v>
                </c:pt>
                <c:pt idx="1">
                  <c:v>111100.16926000001</c:v>
                </c:pt>
                <c:pt idx="2">
                  <c:v>103834.75425</c:v>
                </c:pt>
                <c:pt idx="3">
                  <c:v>41493.81725</c:v>
                </c:pt>
                <c:pt idx="4">
                  <c:v>22696.49008</c:v>
                </c:pt>
                <c:pt idx="5">
                  <c:v>14328.25994</c:v>
                </c:pt>
                <c:pt idx="6">
                  <c:v>6804.8112799999999</c:v>
                </c:pt>
                <c:pt idx="7">
                  <c:v>2945.11589</c:v>
                </c:pt>
                <c:pt idx="8">
                  <c:v>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133824"/>
        <c:axId val="91135360"/>
        <c:axId val="0"/>
      </c:bar3DChart>
      <c:catAx>
        <c:axId val="91133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91135360"/>
        <c:crosses val="autoZero"/>
        <c:auto val="1"/>
        <c:lblAlgn val="ctr"/>
        <c:lblOffset val="100"/>
        <c:noMultiLvlLbl val="0"/>
      </c:catAx>
      <c:valAx>
        <c:axId val="91135360"/>
        <c:scaling>
          <c:orientation val="minMax"/>
        </c:scaling>
        <c:delete val="1"/>
        <c:axPos val="l"/>
        <c:majorGridlines/>
        <c:numFmt formatCode="#,##0.00" sourceLinked="1"/>
        <c:majorTickMark val="none"/>
        <c:minorTickMark val="none"/>
        <c:tickLblPos val="nextTo"/>
        <c:crossAx val="91133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Поступления налоговых и неналоговых доходов в бюджет района за 2019г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660953365677775"/>
          <c:w val="1"/>
          <c:h val="0.672825499085341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1867537136727255"/>
          <c:y val="0.14899017954234042"/>
          <c:w val="0.28132462863272745"/>
          <c:h val="0.8510098204576596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</a:t>
            </a:r>
            <a:r>
              <a:rPr lang="ru-RU" baseline="0"/>
              <a:t> поступления в доход бюджета района за 2019 год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rgbClr val="FF9933"/>
              </a:solidFill>
            </a:ln>
          </c:spPr>
          <c:dPt>
            <c:idx val="0"/>
            <c:bubble3D val="0"/>
            <c:spPr>
              <a:solidFill>
                <a:srgbClr val="FFCAAD"/>
              </a:solidFill>
              <a:ln>
                <a:solidFill>
                  <a:srgbClr val="FF9933"/>
                </a:solidFill>
              </a:ln>
            </c:spPr>
          </c:dPt>
          <c:dPt>
            <c:idx val="1"/>
            <c:bubble3D val="0"/>
            <c:spPr>
              <a:solidFill>
                <a:srgbClr val="009900">
                  <a:lumMod val="60000"/>
                  <a:lumOff val="40000"/>
                </a:srgbClr>
              </a:solidFill>
              <a:ln>
                <a:solidFill>
                  <a:srgbClr val="FF9933"/>
                </a:solidFill>
              </a:ln>
            </c:spPr>
          </c:dPt>
          <c:dPt>
            <c:idx val="2"/>
            <c:bubble3D val="0"/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Дотации; 57797,8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Субсидии; 106779,6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Субвенции; 270627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Иные МБТ; 2539,7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Возврат</a:t>
                    </a:r>
                  </a:p>
                  <a:p>
                    <a:r>
                      <a:rPr lang="ru-RU"/>
                      <a:t>; -148,4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Возврат остатков прошлых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57797.8</c:v>
                </c:pt>
                <c:pt idx="1">
                  <c:v>106779.6</c:v>
                </c:pt>
                <c:pt idx="2">
                  <c:v>270627</c:v>
                </c:pt>
                <c:pt idx="3">
                  <c:v>2539.6999999999998</c:v>
                </c:pt>
                <c:pt idx="4">
                  <c:v>-148.4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Расходная часть бюджета по основным функциям муниципального</a:t>
            </a:r>
            <a:r>
              <a:rPr lang="ru-RU" baseline="0"/>
              <a:t> района за 2019 год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24070312746757E-2"/>
          <c:y val="9.0274886943909546E-2"/>
          <c:w val="0.63562721590757565"/>
          <c:h val="0.909725113056090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202</a:t>
                    </a:r>
                    <a:r>
                      <a:rPr lang="en-US" dirty="0"/>
                      <a:t>; 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28</a:t>
                    </a:r>
                    <a:r>
                      <a:rPr lang="ru-RU" dirty="0"/>
                      <a:t>2</a:t>
                    </a:r>
                    <a:r>
                      <a:rPr lang="en-US" dirty="0"/>
                      <a:t>; 0</a:t>
                    </a:r>
                    <a:r>
                      <a:rPr lang="ru-RU" dirty="0"/>
                      <a:t>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621</a:t>
                    </a:r>
                    <a:r>
                      <a:rPr lang="en-US" dirty="0"/>
                      <a:t>; 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442</a:t>
                    </a:r>
                    <a:r>
                      <a:rPr lang="en-US" dirty="0"/>
                      <a:t>; 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198</a:t>
                    </a:r>
                    <a:r>
                      <a:rPr lang="en-US" dirty="0"/>
                      <a:t>; 0</a:t>
                    </a:r>
                    <a:r>
                      <a:rPr lang="ru-RU" dirty="0"/>
                      <a:t>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435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443; </a:t>
                    </a:r>
                    <a:r>
                      <a:rPr lang="en-US"/>
                      <a:t>58%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686</a:t>
                    </a:r>
                    <a:r>
                      <a:rPr lang="en-US" dirty="0"/>
                      <a:t>; 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194</a:t>
                    </a:r>
                    <a:r>
                      <a:rPr lang="en-US" dirty="0"/>
                      <a:t>; 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810</a:t>
                    </a:r>
                    <a:r>
                      <a:rPr lang="en-US" dirty="0"/>
                      <a:t>; 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54</a:t>
                    </a:r>
                    <a:r>
                      <a:rPr lang="ru-RU" dirty="0"/>
                      <a:t>8</a:t>
                    </a:r>
                    <a:r>
                      <a:rPr lang="en-US" dirty="0"/>
                      <a:t>; 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Бюджет!$D$19:$D$28</c:f>
              <c:strCache>
                <c:ptCount val="10"/>
                <c:pt idx="0">
                  <c:v>Общегосудасртвенные вопросы 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Бюджет!$E$19:$E$28</c:f>
              <c:numCache>
                <c:formatCode>General</c:formatCode>
                <c:ptCount val="10"/>
                <c:pt idx="0">
                  <c:v>80202.342329999999</c:v>
                </c:pt>
                <c:pt idx="1">
                  <c:v>1281.9000000000001</c:v>
                </c:pt>
                <c:pt idx="2">
                  <c:v>25621.000399999997</c:v>
                </c:pt>
                <c:pt idx="3">
                  <c:v>28442.450549999998</c:v>
                </c:pt>
                <c:pt idx="4">
                  <c:v>1198.04412</c:v>
                </c:pt>
                <c:pt idx="5">
                  <c:v>435443.25298999995</c:v>
                </c:pt>
                <c:pt idx="6">
                  <c:v>89686.326090000002</c:v>
                </c:pt>
                <c:pt idx="7">
                  <c:v>23194.059079999999</c:v>
                </c:pt>
                <c:pt idx="8">
                  <c:v>6810.0081899999996</c:v>
                </c:pt>
                <c:pt idx="9">
                  <c:v>54547.803999999996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338456044025601"/>
          <c:y val="0.16550930981535092"/>
          <c:w val="0.27472240515390123"/>
          <c:h val="0.731287743759823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Поступления налоговых и неналоговых доходов в бюджет района за 2019г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660953365677775"/>
          <c:w val="1"/>
          <c:h val="0.672825499085341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1867537136727255"/>
          <c:y val="0.14899017954234042"/>
          <c:w val="0.28132462863272745"/>
          <c:h val="0.8510098204576596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</a:t>
            </a:r>
            <a:r>
              <a:rPr lang="ru-RU" baseline="0"/>
              <a:t> поступления в доход бюджета района за 2019 год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Расходы бюджета в разрезе программных и непрограммных мероприятий за 2019 год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715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678,4</a:t>
                    </a:r>
                    <a:r>
                      <a:rPr lang="en-US"/>
                      <a:t>; 96%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748,8</a:t>
                    </a:r>
                    <a:r>
                      <a:rPr lang="en-US"/>
                      <a:t>; 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Бюджет!$D$51:$D$52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Бюджет!$E$51:$E$52</c:f>
              <c:numCache>
                <c:formatCode>General</c:formatCode>
                <c:ptCount val="2"/>
                <c:pt idx="0">
                  <c:v>715678.4</c:v>
                </c:pt>
                <c:pt idx="1">
                  <c:v>30748.799999999999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245969253843266"/>
          <c:y val="0.47645301576287125"/>
          <c:w val="0.28587849988139236"/>
          <c:h val="0.374401891174728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Поступления налоговых и неналоговых доходов в бюджет района за 2019г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6660953365677775"/>
          <c:w val="1"/>
          <c:h val="0.672825499085341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1867537136727255"/>
          <c:y val="0.14899017954234042"/>
          <c:w val="0.28132462863272745"/>
          <c:h val="0.8510098204576596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</a:t>
            </a:r>
            <a:r>
              <a:rPr lang="ru-RU" baseline="0"/>
              <a:t> поступления в доход бюджета района за 2019 год</a:t>
            </a:r>
          </a:p>
          <a:p>
            <a:pPr>
              <a:defRPr/>
            </a:pP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659D6-EBB3-4347-8AE9-78E4EAB3A8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03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EFA5-F83A-4E39-8BD3-B09B810AB02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28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29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0377-A813-4584-991A-CAA8384A85FE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5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4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77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o@emvarkomi.r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653136"/>
            <a:ext cx="5106988" cy="685800"/>
          </a:xfrm>
        </p:spPr>
        <p:txBody>
          <a:bodyPr/>
          <a:lstStyle/>
          <a:p>
            <a:pPr algn="ctr"/>
            <a:r>
              <a:rPr lang="ru-RU" altLang="ru-RU" sz="4000" dirty="0" smtClean="0"/>
              <a:t>Исполнение бюджета муниципального района «Княжпогостский» за 2019 год</a:t>
            </a:r>
            <a:br>
              <a:rPr lang="ru-RU" altLang="ru-RU" sz="4000" dirty="0" smtClean="0"/>
            </a:br>
            <a:endParaRPr lang="en-US" alt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8588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4593"/>
            <a:ext cx="7344816" cy="55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3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687217"/>
              </p:ext>
            </p:extLst>
          </p:nvPr>
        </p:nvGraphicFramePr>
        <p:xfrm>
          <a:off x="611560" y="1052735"/>
          <a:ext cx="8136903" cy="570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817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79928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– это документ,</a:t>
            </a:r>
            <a:r>
              <a:rPr kumimoji="0" lang="ru-RU" sz="1800" b="0" i="0" u="none" strike="noStrike" kern="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определяющий:</a:t>
            </a:r>
          </a:p>
          <a:p>
            <a:pPr marL="12700" marR="474345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73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задачи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политики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определенной сфере способы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их достижения  примерные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объемы используемых финансовых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ресурсов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объединяет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все финансовые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иные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ресурсы,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планируемые на достижение определенной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стратегической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социально-экономического 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развития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муниципального района «Княжпогостский».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8939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разрабатывается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на срок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</a:t>
            </a:r>
            <a:r>
              <a:rPr kumimoji="0" lang="ru-RU" sz="1800" b="0" i="0" u="none" strike="noStrike" kern="0" cap="none" spc="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лет</a:t>
            </a:r>
            <a:r>
              <a:rPr kumimoji="0" lang="ru-RU" sz="1800" b="0" i="0" u="none" strike="noStrike" kern="0" cap="none" spc="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более.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825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утверждается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постановлением  администрации муниципального</a:t>
            </a:r>
            <a:r>
              <a:rPr kumimoji="0" lang="ru-RU" sz="1800" b="0" i="0" u="none" strike="noStrike" kern="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района «Княжпогостский».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2019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году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муниципальном районе «Княжпогостский»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осуществлялась реализация 9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муниципальных программ,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которым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исполнение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составило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654 878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тыс. рублей, это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98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% от общих расходов бюджета района.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257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112168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(расходная часть бюджета)</a:t>
            </a:r>
            <a:br>
              <a:rPr lang="ru-RU" altLang="ru-RU" sz="2400" b="1" dirty="0" smtClean="0"/>
            </a:br>
            <a:endParaRPr lang="en-US" altLang="ru-RU" sz="2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431761"/>
              </p:ext>
            </p:extLst>
          </p:nvPr>
        </p:nvGraphicFramePr>
        <p:xfrm>
          <a:off x="1691680" y="980728"/>
          <a:ext cx="708280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976273"/>
              </p:ext>
            </p:extLst>
          </p:nvPr>
        </p:nvGraphicFramePr>
        <p:xfrm>
          <a:off x="1115617" y="1268760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386346"/>
              </p:ext>
            </p:extLst>
          </p:nvPr>
        </p:nvGraphicFramePr>
        <p:xfrm>
          <a:off x="1304924" y="1052736"/>
          <a:ext cx="7587555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498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27854"/>
              </p:ext>
            </p:extLst>
          </p:nvPr>
        </p:nvGraphicFramePr>
        <p:xfrm>
          <a:off x="395536" y="1124742"/>
          <a:ext cx="8352927" cy="5303404"/>
        </p:xfrm>
        <a:graphic>
          <a:graphicData uri="http://schemas.openxmlformats.org/drawingml/2006/table">
            <a:tbl>
              <a:tblPr/>
              <a:tblGrid>
                <a:gridCol w="2955088"/>
                <a:gridCol w="2223178"/>
                <a:gridCol w="1637649"/>
                <a:gridCol w="1537012"/>
              </a:tblGrid>
              <a:tr h="951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Наименование муниципальной программы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Плановые назначения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Исполнение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Исполнения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"Развитие образования"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416 725,1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411 977,0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7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"Развитие муниципального управления"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113 581,3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111 100,2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"Развитие отрасли "Культура"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108 288,8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103 834,8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74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"Развитие жилищного строительства и жилищно-коммунального хозяйства"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   47 532,6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41 493,8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4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"Развитие дорожной и транспортной системы"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    27 599,6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22 696,5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344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Безопасность жизнедеятельности и социальная защита населения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                            18 621,1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                 14 328,3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34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"Развитие физической культуры и спорта"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     7 036,4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6 804,8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"Развитие экономики"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     3 223,9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2 945,1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"Доступная среда"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             498,0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              498,0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                             743 106,8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               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715 678,4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57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112168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(расходная часть бюджета)</a:t>
            </a:r>
            <a:br>
              <a:rPr lang="ru-RU" altLang="ru-RU" sz="2400" b="1" dirty="0" smtClean="0"/>
            </a:br>
            <a:endParaRPr lang="en-US" altLang="ru-RU" sz="2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14850"/>
              </p:ext>
            </p:extLst>
          </p:nvPr>
        </p:nvGraphicFramePr>
        <p:xfrm>
          <a:off x="1691680" y="980728"/>
          <a:ext cx="708280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79648"/>
              </p:ext>
            </p:extLst>
          </p:nvPr>
        </p:nvGraphicFramePr>
        <p:xfrm>
          <a:off x="1115617" y="1268760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579160"/>
              </p:ext>
            </p:extLst>
          </p:nvPr>
        </p:nvGraphicFramePr>
        <p:xfrm>
          <a:off x="1763688" y="980728"/>
          <a:ext cx="705678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040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</a:t>
            </a:r>
            <a:r>
              <a:rPr lang="ru-RU" altLang="ru-RU" sz="2400" b="1" dirty="0" err="1" smtClean="0">
                <a:solidFill>
                  <a:srgbClr val="4D4D4D"/>
                </a:solidFill>
              </a:rPr>
              <a:t>МП«Развитие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 образования»)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85291"/>
              </p:ext>
            </p:extLst>
          </p:nvPr>
        </p:nvGraphicFramePr>
        <p:xfrm>
          <a:off x="179512" y="836709"/>
          <a:ext cx="8856983" cy="583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9451"/>
                <a:gridCol w="738082"/>
                <a:gridCol w="819091"/>
                <a:gridCol w="3240359"/>
              </a:tblGrid>
              <a:tr h="337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Мероприятия по организации деятельности по сбору и транспортированию твёрдых коммунальных отходов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223,34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223,34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Оказаны услуги по вывозу ТКО в 17 образовательных учреждениях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Выполнение планового объема оказываемых муниципальных услуг, установленного муниципальным заданием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376 381,95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375 592,16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Муниципальное задание доведено до 17 образовательных учреждений (з/</a:t>
                      </a:r>
                      <a:r>
                        <a:rPr lang="ru-RU" sz="800" u="none" strike="noStrike" dirty="0" err="1">
                          <a:effectLst/>
                        </a:rPr>
                        <a:t>пл</a:t>
                      </a:r>
                      <a:r>
                        <a:rPr lang="ru-RU" sz="800" u="none" strike="noStrike" dirty="0">
                          <a:effectLst/>
                        </a:rPr>
                        <a:t> и содержание учреждений)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66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Субвенции на 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Республики Коми, реализующие образовательную программу дошкольного образования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3 481,20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1 890,58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Оказана компенсация родительской платы за присмотр и уход за детьми, посещающими образовательные организации на территории Республики Коми-586 детей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</a:tr>
              <a:tr h="248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Проведение текущих ремонтов в дошкольных образовательных организациях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3 091,00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3 091,00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Произведен ремонт кровли одного образовательного учреждения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266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Выполнение противопожарных мероприятий в дошкольных образовательных организациях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702,28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702,28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Противопожарные мероприятия были проведены в 11 образовательных учреждениях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Предоставление доступа к сети Интернет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854,69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854,69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Интернетом обеспечены 17 образовательных учреждений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414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Укрепление материально-технической базы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43,00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43,00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приобретение парт, компьютерных столов, приобретение материала для ремонта стен стеллажей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3831" marR="3831" marT="3831" marB="0" anchor="b"/>
                </a:tc>
              </a:tr>
              <a:tr h="497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Иная субсидия на мероприятия по организации питания обучающихся 1-4 классов в образовательных организациях в РК, реализующих программу начального общего образования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8 218,50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5 959,71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Питание были обеспечены 808 учащихся образовательных учреждений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на открытие дополнительных классов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300,00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Открыт один дополнительный класс в 1 </a:t>
                      </a:r>
                      <a:r>
                        <a:rPr lang="ru-RU" sz="800" u="none" strike="noStrike" dirty="0" smtClean="0">
                          <a:effectLst/>
                        </a:rPr>
                        <a:t>образовательном </a:t>
                      </a:r>
                      <a:r>
                        <a:rPr lang="ru-RU" sz="800" u="none" strike="noStrike" dirty="0">
                          <a:effectLst/>
                        </a:rPr>
                        <a:t>учреждении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</a:tr>
              <a:tr h="447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Содействие трудоустройству и временной занятости молодежи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473,63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473,63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Трудоустроено несовершеннолетних в возрасте от 14 до 18 лет -420 детей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447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на 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1 006,27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1 006,27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Финансовую поддержку на улучшение жилищных условий получили 2 семьи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31" marR="3831" marT="3831" marB="0" anchor="b"/>
                </a:tc>
              </a:tr>
              <a:tr h="331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Субсидии на реализацию народных проектов в сфере ОБРАЗОВАНИЯ, прошедших отбор в рамках проекта "Народный бюджет"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666,67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666,67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Организован а МАУ "ДДТ", кабинет робототехники "Шаг в будущее-2"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  <a:tr h="585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Мероприятия по проведению оздоровительной кампании детей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1 304,17</a:t>
                      </a:r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1 304,17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Охвачено отдыхом и оздоровлением – 1600 несовершеннолетних в возрасте от 6 до 14 лет</a:t>
                      </a:r>
                      <a:r>
                        <a:rPr lang="ru-RU" sz="800" u="none" strike="noStrike" dirty="0" smtClean="0">
                          <a:effectLst/>
                        </a:rPr>
                        <a:t>, в </a:t>
                      </a:r>
                      <a:r>
                        <a:rPr lang="ru-RU" sz="800" u="none" strike="noStrike" dirty="0">
                          <a:effectLst/>
                        </a:rPr>
                        <a:t>лагерях на морском побережье, в средней полосе России и на территории Республики Коми отдохнуло 162 ребенка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31" marR="3831" marT="3831" marB="0" anchor="b"/>
                </a:tc>
              </a:tr>
              <a:tr h="266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Расходы в целях обеспечения выполнения функций органа местного самоуправления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19 978,39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19 869,52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Расходы на содержание Управления образования 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3831" marR="3831" marT="3831" marB="0" anchor="ctr">
                    <a:solidFill>
                      <a:srgbClr val="B3D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48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</a:t>
            </a:r>
            <a:r>
              <a:rPr lang="ru-RU" altLang="ru-RU" sz="2400" b="1" dirty="0" err="1" smtClean="0">
                <a:solidFill>
                  <a:srgbClr val="4D4D4D"/>
                </a:solidFill>
              </a:rPr>
              <a:t>МП«Развитие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 муниципального управления»)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57289"/>
              </p:ext>
            </p:extLst>
          </p:nvPr>
        </p:nvGraphicFramePr>
        <p:xfrm>
          <a:off x="683568" y="1052736"/>
          <a:ext cx="8280920" cy="5657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150"/>
                <a:gridCol w="1624081"/>
                <a:gridCol w="1529657"/>
                <a:gridCol w="2082032"/>
              </a:tblGrid>
              <a:tr h="393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</a:tr>
              <a:tr h="1684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Поддержание работоспособности инфраструктуры связи, созданной в рамках реализации инвестиционных проектов, связанных с развитием инфраструктуры связи на территориях труднодоступных и малонаселенных пунктов в Республике Коми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203,37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203,37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Обеспечена доступность услугами связи жители  м. База- </a:t>
                      </a:r>
                      <a:r>
                        <a:rPr lang="ru-RU" sz="1000" u="none" strike="noStrike" dirty="0" err="1">
                          <a:effectLst/>
                        </a:rPr>
                        <a:t>Кылтово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474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Сбалансированность и выравнивание бюджетов поселений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54 547,80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54 547,80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Предоставлены безвозмездные поступления бюджетам поселений в части </a:t>
                      </a:r>
                      <a:r>
                        <a:rPr lang="ru-RU" sz="1000" u="none" strike="noStrike" dirty="0" err="1">
                          <a:effectLst/>
                        </a:rPr>
                        <a:t>финасновой</a:t>
                      </a:r>
                      <a:r>
                        <a:rPr lang="ru-RU" sz="1000" u="none" strike="noStrike" dirty="0">
                          <a:effectLst/>
                        </a:rPr>
                        <a:t> поддержки на обеспечение деятельности ОМС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1263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Осуществление полномочий по формированию, исполнению и контролю за исполнением бюджета поселений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19,01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19,01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Осуществлены полномочия по формированию, исполнению и контролю за исполнением бюджета поселений -9 поселений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842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58 811,14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56 329,98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Содержание органов местного самоуправления и отраслевых функциональных органов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921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</a:t>
            </a:r>
            <a:r>
              <a:rPr lang="ru-RU" altLang="ru-RU" sz="2400" b="1" dirty="0" err="1" smtClean="0">
                <a:solidFill>
                  <a:srgbClr val="4D4D4D"/>
                </a:solidFill>
              </a:rPr>
              <a:t>МП«Развитие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 отрасли «Культура»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95631"/>
              </p:ext>
            </p:extLst>
          </p:nvPr>
        </p:nvGraphicFramePr>
        <p:xfrm>
          <a:off x="323528" y="1052733"/>
          <a:ext cx="8568952" cy="5600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9251"/>
                <a:gridCol w="1170391"/>
                <a:gridCol w="977161"/>
                <a:gridCol w="3232149"/>
              </a:tblGrid>
              <a:tr h="41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муниципального задания 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90 535,7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88 111,8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задание доведено до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учреждений (з/</a:t>
                      </a:r>
                      <a:r>
                        <a:rPr lang="ru-RU" sz="10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</a:t>
                      </a:r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содержание учреждений)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на поддержку отрасли культуры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Приобретены компьютеры, антивирусная программа, книжная продукция, произведено подключение сельских библиотек к сети Интернет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Подписка на периодические издания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Оформлена подписка на периодические печатные издания на 2 полугодие 2019 г. и 1 полугодие 2020 г.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66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информационно-маркетингового центра малого и среднего предпринимательства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Приобретены канцелярские товары для функционирования</a:t>
                      </a:r>
                      <a:r>
                        <a:rPr lang="ru-RU" sz="100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ИМНЦП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2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организации деятельности по сбору и транспортированию твёрдых коммунальных отходов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Оказаны услуги по вывозу  ТКО в 3 учреждениях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культурно-досуговых мероприятий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Проведено 13 культурно-досуговых мероприятий в 9 поселениях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22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Укрепление материально-технической базы муниципальных учреждений сферы культуры в части обеспечения развития и укрепления материально-технической базы муниципальных домов культуры (и их филиалов),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3642,4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3642,4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Приобретены национальные и сценические костюмы, световое и звуковое оборудование, компьютерная техника, видеопроектор, ростовые куклы, автотранспорт (автобус)  для 2 учреждений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562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реализацию народных проектов в сфере КУЛЬТУРЫ, прошедших отбор в рамках проекта "Народный бюджет"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333,7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333,7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Проведен ремонт электропроводки в филиале СДК с. Турья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4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объектов культуры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6686,3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4731,9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Продолжена работа по строительству социокультурного центра в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пст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Чиньяворык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3D3EA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 целях обеспечения выполнения функций ОМС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5407,5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5331,7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содержание Отдела культуры и спорта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47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</a:t>
            </a:r>
            <a:r>
              <a:rPr lang="ru-RU" altLang="ru-RU" sz="2400" b="1" dirty="0" err="1" smtClean="0">
                <a:solidFill>
                  <a:srgbClr val="4D4D4D"/>
                </a:solidFill>
              </a:rPr>
              <a:t>МП«Развитие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 жилищного строительства и жилищно-коммунального хозяйства»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2035"/>
              </p:ext>
            </p:extLst>
          </p:nvPr>
        </p:nvGraphicFramePr>
        <p:xfrm>
          <a:off x="251520" y="980728"/>
          <a:ext cx="8784976" cy="650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1415"/>
                <a:gridCol w="940798"/>
                <a:gridCol w="958361"/>
                <a:gridCol w="3274402"/>
              </a:tblGrid>
              <a:tr h="291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Плановые назначения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Исполнение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1057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Формирование и проведение государственного кадастрового учета земельных участков под многоквартирными домами и муниципальными объектами, паспортизация муниципальных объектов, определение рыночной стоимости объектов недвижимости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884,16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884,16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Произведено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описание границ 11 населенных пунктов, поставлено на кадастровый учет 11 объектов. Изготовлены технические планы на 3 объекта муниципальной собственности, определена рыночная стоимость  на 4 объекта муниципальной собственности , произведено межевание земельных участков.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467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Обеспечение жильем отдельных категорий граждан установленных федеральными законами от 12 января 1995 года № 5-ФЗ "О ветеранах"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834,50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В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связи с отсутствием получателей средств финансовой поддержки , средства не освоены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701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Обеспечение жильем отдельных категорий граждан, установленных Федеральным законом от 24 ноября 1995 года № 181-ФЗ "О социальной защите инвалидов в Российской Федерации"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834,50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Arial Cyr" panose="020B0604020202020204" pitchFamily="34" charset="0"/>
                          <a:ea typeface="+mn-ea"/>
                          <a:cs typeface="Arial Cyr" panose="020B0604020202020204" pitchFamily="34" charset="0"/>
                        </a:rPr>
                        <a:t>В связи с отсутствием получателей средств финансовой поддержки , средства не освоены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916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Субвенции на строительство, приобретение, реконструкцию, ремонт жилых помещений для обеспечения детей-сирот и детей, оставшихся без попечения родителей, лиц из числа детей-сирот и детей, оставшихся без попечения родителей, жилыми помещениями муниципального специализированного жилищного фонда, предоставляемыми по договорам найма специализированных жилых помещений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13 099,60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12 582,17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Приобретено 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18 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квартир для детей сирот и детей, оставшихся без попечения родителей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327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Снос аварийных домов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2 831,81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2 831,81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Данные средства переданы в бюджеты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поселений, произведен снос 55 жилых домов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233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Приобретение, строительство муниципального жилищного фонда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800,00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0,00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В связи с тем, что аукционные процедуры не состоялись, не приобретено 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жилое помещение для обеспечение детей сирот и детей, оставшихся без попечения родителей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350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Обеспечение мероприятий по расселению непригодного для проживания жилищного фонда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24 376,63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21 911,13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Приобретено 15 Квартир 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402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Реализация народных проектов в сфере БЛАГОУСТРОЙСТВА, прошедших отбор в рамках проекта "Народный проект"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108,87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108,87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350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Модернизация и ремонт коммунальных систем инженерной инфраструктуры и другого имущества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466,82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274,20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Произведен ремонт инженерного оборудования жилых домов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  <a:tr h="233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Разработка и утверждение схем водоснабжения, водоотведения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247,00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247,00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Разработаны схемы водоснабжения и водоотведения в 1 поселении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/>
                </a:tc>
              </a:tr>
              <a:tr h="233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Содержание объектов муниципальной собственности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3 048,75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2 654,48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Расходы направлены на оплату коммунальных услуг и оплату взносов </a:t>
                      </a:r>
                      <a:r>
                        <a:rPr lang="ru-RU" sz="1000" u="none" strike="noStrike" baseline="0" dirty="0" smtClean="0"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 за капитальный ремонт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  <a:cs typeface="Arial Cyr" panose="020B0604020202020204" pitchFamily="34" charset="0"/>
                      </a:endParaRPr>
                    </a:p>
                  </a:txBody>
                  <a:tcPr marL="5804" marR="5804" marT="5804" marB="0" anchor="ctr">
                    <a:solidFill>
                      <a:srgbClr val="B3D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3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9674"/>
            <a:ext cx="7566100" cy="1296144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1200" spc="-3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ОБРАЩЕНИЕ </a:t>
            </a: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ГЛАВЫ МУНИЦИПАЛЬНОГО РАЙОНА «КНЯЖПОГОСТСКИЙ»-РУКОВОДИТЕЛЯ </a:t>
            </a:r>
            <a:r>
              <a:rPr lang="ru-RU" sz="1600" b="1" kern="1200" spc="-6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АДМИНИСТРАЦИИ </a:t>
            </a: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А.Л</a:t>
            </a:r>
            <a:r>
              <a:rPr lang="ru-RU" sz="1600" b="1" kern="1200" spc="-6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. НЕМЧИНОВА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 </a:t>
            </a:r>
            <a:r>
              <a:rPr lang="ru-RU" sz="1600" b="1" kern="1200" spc="-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ЖИТЕЛЯМ </a:t>
            </a:r>
            <a:r>
              <a:rPr lang="ru-RU" sz="1600" b="1" kern="1200" spc="-1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КНЯЖПОГОСТСКОГО </a:t>
            </a:r>
            <a:r>
              <a:rPr lang="ru-RU" sz="1600" b="1" kern="1200" spc="-4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РАЙОНА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endParaRPr lang="en-US" alt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1196752"/>
            <a:ext cx="6336704" cy="489654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	Администрация муниципального района «Княжпогостский»  </a:t>
            </a:r>
            <a:r>
              <a:rPr lang="ru-RU" sz="1400" dirty="0"/>
              <a:t>представляет Вашему вниманию информационный ресурс «Бюджет для 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муниципального </a:t>
            </a:r>
            <a:r>
              <a:rPr lang="ru-RU" sz="1400" dirty="0" smtClean="0"/>
              <a:t>района «Княжпогостский».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Информационный </a:t>
            </a:r>
            <a:r>
              <a:rPr lang="ru-RU" sz="1400" dirty="0"/>
              <a:t>ресурс «Бюджет для граждан» - это упрощенная версия основного финансового документа города – проекта решения </a:t>
            </a:r>
            <a:r>
              <a:rPr lang="ru-RU" sz="1400" dirty="0" smtClean="0"/>
              <a:t>Совета муниципального района «Княжпогостский» </a:t>
            </a:r>
            <a:r>
              <a:rPr lang="ru-RU" sz="1400" dirty="0"/>
              <a:t>«Об исполнении </a:t>
            </a:r>
            <a:r>
              <a:rPr lang="ru-RU" sz="1400" dirty="0" smtClean="0"/>
              <a:t>бюджета  муниципального района «Княжпогостский» за 2019 </a:t>
            </a:r>
            <a:r>
              <a:rPr lang="ru-RU" sz="1400" dirty="0"/>
              <a:t>год», в котором используется неформальный язык и доступный формат. </a:t>
            </a:r>
            <a:endParaRPr lang="ru-RU" sz="1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Каждый </a:t>
            </a:r>
            <a:r>
              <a:rPr lang="ru-RU" sz="1400" dirty="0"/>
              <a:t>житель нашего </a:t>
            </a:r>
            <a:r>
              <a:rPr lang="ru-RU" sz="1400" dirty="0" smtClean="0"/>
              <a:t>района </a:t>
            </a:r>
            <a:r>
              <a:rPr lang="ru-RU" sz="1400" dirty="0"/>
              <a:t>может, не прибегая к анализу большого объёму информации и цифр, быстро найти необходимые данные. Надеемся, что представленная информация в данном формате окажется для Вас интересной и полезной, как в повседневной, так и в профессиональной деятельности, а также повысит уровень общественного участия граждан в бюджетном процессе.</a:t>
            </a:r>
            <a:endParaRPr lang="en-US" alt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E:\Documents\3-36-1 Алиева М_ А_\Немчинов А.Л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" y="1979410"/>
            <a:ext cx="2493964" cy="38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«Развитие дорожной и транспортной системы»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32517"/>
              </p:ext>
            </p:extLst>
          </p:nvPr>
        </p:nvGraphicFramePr>
        <p:xfrm>
          <a:off x="611560" y="1772816"/>
          <a:ext cx="8208913" cy="444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7772"/>
                <a:gridCol w="1390323"/>
                <a:gridCol w="1390323"/>
                <a:gridCol w="2660495"/>
              </a:tblGrid>
              <a:tr h="394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Исполнение</a:t>
                      </a:r>
                      <a:endParaRPr lang="ru-RU" sz="1000" b="1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Содержание автомобильных дорог общего пользования местного значения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17 024,21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12 451,78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Осуществлено содержание 48 участков автомобильных дорог по 7 поселениям, более 107,9 км.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Капитальный ремонт и ремонт автомобильных дорого общего пользования местного значения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8 268,38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8 268,38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Ремонтные работы произведены в 4 поселениях, отремонтировано порядка 17 км дорог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Оборудование и содержание ледовых переправ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448,43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439,20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 </a:t>
                      </a:r>
                      <a:r>
                        <a:rPr lang="ru-RU" sz="1000" u="none" strike="noStrike" dirty="0" smtClean="0">
                          <a:effectLst/>
                        </a:rPr>
                        <a:t>зимний </a:t>
                      </a:r>
                      <a:r>
                        <a:rPr lang="ru-RU" sz="1000" u="none" strike="noStrike" dirty="0">
                          <a:effectLst/>
                        </a:rPr>
                        <a:t>период заключены договора на содержание 2 ледовых переправ в 2 поселениях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Организация </a:t>
                      </a:r>
                      <a:r>
                        <a:rPr lang="ru-RU" sz="1000" u="none" strike="noStrike" dirty="0" smtClean="0">
                          <a:effectLst/>
                        </a:rPr>
                        <a:t>внутри муниципальных </a:t>
                      </a:r>
                      <a:r>
                        <a:rPr lang="ru-RU" sz="1000" u="none" strike="noStrike" dirty="0">
                          <a:effectLst/>
                        </a:rPr>
                        <a:t>перевозок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1 259,86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938,42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Осуществлена организация </a:t>
                      </a:r>
                      <a:r>
                        <a:rPr lang="ru-RU" sz="1000" u="none" strike="noStrike" dirty="0" smtClean="0">
                          <a:effectLst/>
                        </a:rPr>
                        <a:t>внутри муниципальных </a:t>
                      </a:r>
                      <a:r>
                        <a:rPr lang="ru-RU" sz="1000" u="none" strike="noStrike" dirty="0">
                          <a:effectLst/>
                        </a:rPr>
                        <a:t>перевозок по 6 маршрутам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Организация транспортного обслуживания на городских маршрутах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300,00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300,00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Средства переданы бюджету городского поселения "Емва" на организацию транспортного обслуживания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2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Разработка комплексных схем организации дорожного движения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298,50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298,50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Переданы средства 1 городскому поселению на разработку схем дорожного движения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78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«Безопасность жизнедеятельности и социальная защита населения»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72965"/>
              </p:ext>
            </p:extLst>
          </p:nvPr>
        </p:nvGraphicFramePr>
        <p:xfrm>
          <a:off x="467543" y="1268760"/>
          <a:ext cx="8424938" cy="560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6701"/>
                <a:gridCol w="1299764"/>
                <a:gridCol w="1368152"/>
                <a:gridCol w="2880321"/>
              </a:tblGrid>
              <a:tr h="244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869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Субвенция на осуществление государственного полномочия РК по выплате ежемесячной денежной компенсации на оплату жилого помещения и коммунальных услуг, компенсация твердого топлива, приобретаемого в пределах норм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2 396,00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2 255,26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Выплачена компенсация по коммунальным услугам педагогическим работникам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</a:tr>
              <a:tr h="372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Обеспечение безопасного участия детей в дорожном движении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155,00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Отсутствует </a:t>
                      </a:r>
                      <a:r>
                        <a:rPr lang="ru-RU" sz="1000" u="none" strike="noStrike" dirty="0" err="1">
                          <a:effectLst/>
                        </a:rPr>
                        <a:t>софинансирование</a:t>
                      </a:r>
                      <a:r>
                        <a:rPr lang="ru-RU" sz="1000" u="none" strike="noStrike" dirty="0">
                          <a:effectLst/>
                        </a:rPr>
                        <a:t> со стороны РФ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620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Осуществление переданных государственных полномочий Республики Коми по отлову и содержанию безнадзорных животных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414,96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414,96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Произведен отлов 59 особей безнадзорных животных в 3 поселениях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</a:tr>
              <a:tr h="649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Антитеррористическая пропаганда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Организация тиражирования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радио роликов </a:t>
                      </a:r>
                      <a:r>
                        <a:rPr lang="ru-RU" sz="1000" u="none" strike="noStrike" dirty="0">
                          <a:effectLst/>
                        </a:rPr>
                        <a:t>(антитеррор, пожарная безопасность)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Укрепление материально-технической базы и создание безопасных условий в организациях в сфере образования в Республике </a:t>
                      </a:r>
                      <a:r>
                        <a:rPr lang="ru-RU" sz="1000" u="none" strike="noStrike" dirty="0" smtClean="0">
                          <a:effectLst/>
                        </a:rPr>
                        <a:t>Коми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9 425,98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9 425,98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В 9 образовательных учреждениях проведены мероприятия, с целью создания безопасных условий (охранная сигнализация, система экстренного оповещения об угрозе террористического акта, контроль доступа)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</a:tr>
              <a:tr h="927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Мероприятия по организации деятельности по сбору и транспортированию твердых коммунальных отходов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6 212,20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2 215,13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Организован вывоз ТКО по 24 учреждениям бюджетной сферы, произведены работы по благоустройству и обустройству контейнерных площадок на территории 4 поселений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49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Организация охраны общественного порядка добровольными народными дружинами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0,50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6415" marR="6415" marT="641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Организация </a:t>
                      </a:r>
                      <a:r>
                        <a:rPr lang="ru-RU" sz="1000" u="none" strike="noStrike" dirty="0" smtClean="0">
                          <a:effectLst/>
                        </a:rPr>
                        <a:t>профилактических </a:t>
                      </a:r>
                      <a:r>
                        <a:rPr lang="ru-RU" sz="1000" u="none" strike="noStrike" dirty="0">
                          <a:effectLst/>
                        </a:rPr>
                        <a:t>мероприятий в 2 поселениях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</a:tr>
              <a:tr h="372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Проведение профилактических мероприятий правоохранительной направленности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13,43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13,43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6415" marR="6415" marT="6415" marB="0" anchor="ctr">
                    <a:solidFill>
                      <a:srgbClr val="B3D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65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«Развитие физической культуры и спорта»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09216"/>
              </p:ext>
            </p:extLst>
          </p:nvPr>
        </p:nvGraphicFramePr>
        <p:xfrm>
          <a:off x="539552" y="1412776"/>
          <a:ext cx="8280920" cy="5102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847"/>
                <a:gridCol w="1389617"/>
                <a:gridCol w="1512168"/>
                <a:gridCol w="2592288"/>
              </a:tblGrid>
              <a:tr h="54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740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Организация, проведение официальных физкультурно-оздоровительных спортивных мероприятий для населения, в том числе для лиц с ограниченными возможностями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250,00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249,98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Проведено 48 р</a:t>
                      </a:r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Times New Roman"/>
                        </a:rPr>
                        <a:t>айонных и городских спортивных мероприятий по видам спорта, проводимых на территории МР «Княжпогостский»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870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Участие в спортивных мероприятиях республиканского, межрегионального и всероссийского уровня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550,00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539,93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Проведено 44 выездные республиканские и иные соревнования спортсменов и сборных команд по видам спорта муниципального района, а также республиканские соревнования по видам спорта, проводимые на территории муниципального района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160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Мероприятия по организации деятельности по сбору и транспортированию твёрдых коммунальных отходов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1,02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1,02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Times New Roman"/>
                        </a:rPr>
                        <a:t>Оказаны услуги по вывозу ТКО в 1 учреждении 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580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Выполнение муниципального задания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6 235,35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6 013,87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Times New Roman"/>
                        </a:rPr>
                        <a:t>Муниципальное задание доведено до 1 учреждения (з/плата и содержание учреждений) </a:t>
                      </a:r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2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«Развитие экономики»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33504"/>
              </p:ext>
            </p:extLst>
          </p:nvPr>
        </p:nvGraphicFramePr>
        <p:xfrm>
          <a:off x="467543" y="1268758"/>
          <a:ext cx="8208914" cy="5513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0435"/>
                <a:gridCol w="1467010"/>
                <a:gridCol w="1467010"/>
                <a:gridCol w="2354459"/>
              </a:tblGrid>
              <a:tr h="305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</a:tr>
              <a:tr h="1139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Расширение </a:t>
                      </a:r>
                      <a:r>
                        <a:rPr lang="ru-RU" sz="1000" u="none" strike="noStrike" dirty="0">
                          <a:effectLst/>
                        </a:rPr>
                        <a:t>доступа субъектов малого и среднего </a:t>
                      </a:r>
                      <a:r>
                        <a:rPr lang="ru-RU" sz="1000" u="none" strike="noStrike" dirty="0" smtClean="0">
                          <a:effectLst/>
                        </a:rPr>
                        <a:t>предпринимательства </a:t>
                      </a:r>
                      <a:r>
                        <a:rPr lang="ru-RU" sz="1000" u="none" strike="noStrike" dirty="0">
                          <a:effectLst/>
                        </a:rPr>
                        <a:t>финансовым ресурсам, в том числе к льготному </a:t>
                      </a:r>
                      <a:r>
                        <a:rPr lang="ru-RU" sz="1000" u="none" strike="noStrike" dirty="0" smtClean="0">
                          <a:effectLst/>
                        </a:rPr>
                        <a:t>финансированию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2 028,79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1 900,00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Оказана финансовая поддержка 4 субъектам предпринимательства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</a:tr>
              <a:tr h="1301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Оказание финансовой поддержки субъектам малого и среднего предпринимательства, занимающихся социально-значимыми видами деятельности, в рамках реализации регионального проекта "Акселерация субъектов малого и среднего предпринимательства"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279,51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279,51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Переданы средства бюджетам поселений для участия в конкурсном отборе с целью оказания финансовой помощи субъектам предпринимательства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</a:tr>
              <a:tr h="65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Рекламно-информационное обеспечение продвижения туристического продукта на внутреннем и внешнем рынках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20,61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20,61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Изготовлен </a:t>
                      </a:r>
                      <a:r>
                        <a:rPr lang="ru-RU" sz="1000" u="none" strike="noStrike" dirty="0" err="1">
                          <a:effectLst/>
                        </a:rPr>
                        <a:t>банер</a:t>
                      </a:r>
                      <a:r>
                        <a:rPr lang="ru-RU" sz="1000" u="none" strike="noStrike" dirty="0">
                          <a:effectLst/>
                        </a:rPr>
                        <a:t> в ГП Емва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</a:tr>
              <a:tr h="65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Реализация народных проектов в сфере АГРОПРОМЫШЛЕННОГО комплекса, прошедших отбор в рамках проекта "Народный бюджет"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571,43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571,43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Оказана финансовая помощь 1 субъекту предпринимательства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</a:tr>
              <a:tr h="813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Возмещение убытков, возникающих в результате государственного регулирования цен на топливо твёрдое, реализуемое гражданам и используемое для нужд отопления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150,00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Отсутствие получателей субсидий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/>
                </a:tc>
              </a:tr>
              <a:tr h="65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Реализация народных проектов в сфере ЗАНЯТОСТИ НАСЕЛЕНИЯ, прошедших отбор в рамках проекта "Народный бюджет"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173,58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173,58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8397" marR="8397" marT="8397" marB="0" anchor="ctr">
                    <a:solidFill>
                      <a:srgbClr val="B3D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201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(МП «Доступная среда»</a:t>
            </a:r>
            <a:r>
              <a:rPr lang="en-US" altLang="ru-RU" sz="2400" b="1" dirty="0" smtClean="0">
                <a:solidFill>
                  <a:srgbClr val="4D4D4D"/>
                </a:solidFill>
              </a:rPr>
              <a:t>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48294"/>
              </p:ext>
            </p:extLst>
          </p:nvPr>
        </p:nvGraphicFramePr>
        <p:xfrm>
          <a:off x="755576" y="1268760"/>
          <a:ext cx="7704856" cy="525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417"/>
                <a:gridCol w="1615155"/>
                <a:gridCol w="1483690"/>
                <a:gridCol w="1577594"/>
              </a:tblGrid>
              <a:tr h="622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Плановые </a:t>
                      </a:r>
                      <a:r>
                        <a:rPr lang="ru-RU" sz="1000" u="none" strike="noStrike" dirty="0" smtClean="0">
                          <a:effectLst/>
                        </a:rPr>
                        <a:t>назначения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Примечание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986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Оказание мер социальной поддержки малоимущих пенсионерам и инвалидам, детям-сиротам, малообеспеченным семьям, гражданам, оказавшихся в экстремальных условиях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Оказана материальная помощь 1 семье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993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Мероприятия по поддержке районных общественных организаций ветеранов и инвалидов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425,00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425,00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Предоставлены субсидии 2 СОНКО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1655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Оформление ветеранам подписки на периодические печатные издания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70,00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70,00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Предоставлены субсидии на подписку печатных изданий Республики Коми СОНКО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2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836712"/>
            <a:ext cx="7609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Оказана финансовая помощь бюджетам поселений</a:t>
            </a:r>
          </a:p>
          <a:p>
            <a:r>
              <a:rPr lang="ru-RU" dirty="0" smtClean="0"/>
              <a:t> в объеме 66 768,2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77220"/>
              </p:ext>
            </p:extLst>
          </p:nvPr>
        </p:nvGraphicFramePr>
        <p:xfrm>
          <a:off x="755576" y="1988838"/>
          <a:ext cx="7537704" cy="4078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7358"/>
                <a:gridCol w="2520346"/>
              </a:tblGrid>
              <a:tr h="383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+mn-lt"/>
                        </a:rPr>
                        <a:t> поселений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Исполнение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городского поселения "Емва"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35 841,4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городского поселения "Синдор"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1 263,5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сельского поселения "</a:t>
                      </a:r>
                      <a:r>
                        <a:rPr lang="ru-RU" sz="1000" u="none" strike="noStrike" dirty="0" err="1">
                          <a:effectLst/>
                        </a:rPr>
                        <a:t>Иоссер</a:t>
                      </a:r>
                      <a:r>
                        <a:rPr lang="ru-RU" sz="1000" u="none" strike="noStrike" dirty="0">
                          <a:effectLst/>
                        </a:rPr>
                        <a:t>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5 503,7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сельского поселения "Мещура"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2 706,6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Администрация сельского поселения "Серёгово"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smtClean="0">
                          <a:effectLst/>
                        </a:rPr>
                        <a:t>3 547,7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сельского поселения "Тракт"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9 906,2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Администрация сельского поселения "Туръя"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3 204,7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1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Администрация сельского поселения "Шошка"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2 650,5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rgbClr val="B3D3EA"/>
                    </a:solidFill>
                  </a:tcPr>
                </a:tc>
              </a:tr>
              <a:tr h="4105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Администрация сельского поселения «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Чиньяворык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2 144,0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0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3042"/>
            <a:ext cx="8208912" cy="5258325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Исполнение Указов </a:t>
            </a:r>
            <a:r>
              <a:rPr lang="ru-RU" sz="1200" b="1" dirty="0"/>
              <a:t>Президента РФ по выплате заработной платы отраслей социальной сферы, нами достигнуты следующие показатели «Дорожной карты» за 2019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08897"/>
              </p:ext>
            </p:extLst>
          </p:nvPr>
        </p:nvGraphicFramePr>
        <p:xfrm>
          <a:off x="827584" y="1844825"/>
          <a:ext cx="7272809" cy="4392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5903"/>
                <a:gridCol w="2153110"/>
                <a:gridCol w="1603796"/>
              </a:tblGrid>
              <a:tr h="104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Отрасль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Дорожная карта (План)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Дорожная карта (Факт)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Дошкольное образование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34 078,00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34 226,00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Общее 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42 610,00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42 629,00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Дополнительное  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31 854,00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32 698,00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Культура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35 863,00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35 865,00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97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Спорт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27 361,00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27 361,00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737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3774"/>
            <a:ext cx="7560840" cy="526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48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Основные </a:t>
            </a:r>
            <a:r>
              <a:rPr lang="ru-RU" altLang="ru-RU" sz="2400" b="1" dirty="0">
                <a:solidFill>
                  <a:srgbClr val="4D4D4D"/>
                </a:solidFill>
              </a:rPr>
              <a:t>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7" y="2204864"/>
            <a:ext cx="46147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2204864"/>
            <a:ext cx="3672408" cy="2677656"/>
          </a:xfrm>
          <a:prstGeom prst="rect">
            <a:avLst/>
          </a:prstGeom>
          <a:solidFill>
            <a:srgbClr val="B3D3EA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Муниципальный долг муниципального района «Княжпогостский» на 01.01.2020г. составляет 0,0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340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992888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endParaRPr lang="ru-RU" sz="1800" b="1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r>
              <a:rPr lang="ru-RU" sz="18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Бюджет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lang="ru-RU" sz="18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6525"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подготовлен </a:t>
            </a:r>
            <a:r>
              <a:rPr lang="ru-RU" sz="1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Финансовым </a:t>
            </a:r>
            <a:r>
              <a:rPr lang="ru-RU" sz="1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управлением администрации муниципального района «Княжпогостский»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1430"/>
              </a:spcBef>
              <a:spcAft>
                <a:spcPts val="0"/>
              </a:spcAft>
            </a:pP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169200,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Республика Коми, г. Емва ул. Дзержинского д. 81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Телефон/факс: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(882139)</a:t>
            </a:r>
            <a:r>
              <a:rPr lang="ru-RU" sz="1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23 602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электронной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почты: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fo@emvarkomi.ru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0"/>
              </a:spcBef>
              <a:spcAft>
                <a:spcPts val="0"/>
              </a:spcAft>
            </a:pPr>
            <a:endParaRPr lang="ru-RU"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9944" lvl="0" algn="l" fontAlgn="auto">
              <a:spcBef>
                <a:spcPts val="5"/>
              </a:spcBef>
              <a:spcAft>
                <a:spcPts val="0"/>
              </a:spcAft>
            </a:pP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График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АМР «Княжпогостский»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:  с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понедельника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пятницу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9-00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18-00,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суббота, </a:t>
            </a:r>
            <a:r>
              <a:rPr lang="ru-RU"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воскресенье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выходные</a:t>
            </a:r>
            <a:r>
              <a:rPr lang="ru-RU" sz="1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дни.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Обед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13-00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14-00.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	Проект решения Совета муниципального района «Княжпогостский»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«Об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утверждении  отчета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об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 бюджета муниципального района «Княжпогостский»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2019 </a:t>
            </a:r>
            <a:r>
              <a:rPr lang="ru-RU" sz="18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размещен на  официальном 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сайте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администрация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муниципального района «Княжпогостский» (mrk11.ru)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Исполнитель: Начальник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Хлюпина Н.А.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19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/>
              <a:t>Глоссарий</a:t>
            </a:r>
            <a:endParaRPr lang="en-US" altLang="ru-RU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Бюджет́</a:t>
            </a:r>
            <a:r>
              <a:rPr lang="ru-RU" altLang="ru-RU" sz="1400" dirty="0" smtClean="0"/>
              <a:t>(от </a:t>
            </a:r>
            <a:r>
              <a:rPr lang="ru-RU" altLang="ru-RU" sz="1400" dirty="0" err="1" smtClean="0"/>
              <a:t>старонормандского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bougette</a:t>
            </a:r>
            <a:r>
              <a:rPr lang="ru-RU" altLang="ru-RU" sz="1400" dirty="0" smtClean="0"/>
              <a:t> — мешок с деньгами) - это план доходов и расходов, устанавливаемый на определенный период времени.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 района</a:t>
            </a:r>
            <a:r>
              <a:rPr lang="ru-RU" altLang="ru-RU" sz="1400" dirty="0" smtClean="0"/>
              <a:t>- форма образования и расходования денежных средств, предназначенных для обеспечения задач и функций, отнесенных к предметам ведения муниципального образования муниципального района.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Муниципальный долг </a:t>
            </a:r>
            <a:r>
              <a:rPr lang="ru-RU" altLang="ru-RU" sz="1400" dirty="0" smtClean="0"/>
              <a:t>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муниципальным районом.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Бюджетные инвестиции</a:t>
            </a:r>
            <a:r>
              <a:rPr lang="ru-RU" altLang="ru-RU" sz="1400" dirty="0" smtClean="0"/>
              <a:t> – бюджетные средства, направляемые на создание или увеличение за счет средств бюджета стоимости государственного (муниципального) имущества.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Доходы бюджета </a:t>
            </a:r>
            <a:r>
              <a:rPr lang="ru-RU" altLang="ru-RU" sz="1400" dirty="0" smtClean="0"/>
              <a:t>— денежные средства, поступающие в соответствии с законодательством в бюджет.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Расходы бюджета </a:t>
            </a:r>
            <a:r>
              <a:rPr lang="ru-RU" altLang="ru-RU" sz="1400" dirty="0" smtClean="0"/>
              <a:t>— денежные средства, направляемые на финансовое обеспечение задач и функций муниципального района.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Сбалансированный бюджет</a:t>
            </a:r>
            <a:r>
              <a:rPr lang="ru-RU" altLang="ru-RU" sz="1400" dirty="0" smtClean="0"/>
              <a:t> – равенство доходов и расходов бюджета.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Дефицит бюджета </a:t>
            </a:r>
            <a:r>
              <a:rPr lang="ru-RU" altLang="ru-RU" sz="1400" dirty="0" smtClean="0"/>
              <a:t>– это превышение расходов бюджета над его доходами.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Профицит бюджета </a:t>
            </a:r>
            <a:r>
              <a:rPr lang="ru-RU" altLang="ru-RU" sz="1400" dirty="0" smtClean="0"/>
              <a:t>– превышение доходов бюджета над его расходами.</a:t>
            </a:r>
          </a:p>
          <a:p>
            <a:pPr>
              <a:lnSpc>
                <a:spcPct val="80000"/>
              </a:lnSpc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71493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/>
              <a:t>Глоссарий</a:t>
            </a:r>
            <a:endParaRPr lang="en-US" altLang="ru-RU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CC0000"/>
                </a:solidFill>
              </a:rPr>
              <a:t>Межбюджетные </a:t>
            </a:r>
            <a:r>
              <a:rPr lang="ru-RU" altLang="ru-RU" sz="1400" dirty="0">
                <a:solidFill>
                  <a:srgbClr val="CC0000"/>
                </a:solidFill>
              </a:rPr>
              <a:t>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 –это передача денежных средств из одного уровня бюджета в другой: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Дотации</a:t>
            </a:r>
            <a:r>
              <a:rPr lang="ru-RU" altLang="ru-RU" sz="1400" dirty="0">
                <a:solidFill>
                  <a:srgbClr val="4D4D4D"/>
                </a:solidFill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Субсидия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на решение приоритетных задач района при условии обязательного участия средств местных бюджетов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Субвенция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местным бюджетам на выполнение переданных полномочий государственных органов власти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Иные межбюджетные 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—денежные средства, предоставляемые в течение года муниципальным образованиям в целях компенсации выпадающих доходов и дополнительных расходов, а также на выделение </a:t>
            </a:r>
            <a:r>
              <a:rPr lang="ru-RU" altLang="ru-RU" sz="1400" dirty="0" smtClean="0">
                <a:solidFill>
                  <a:srgbClr val="4D4D4D"/>
                </a:solidFill>
              </a:rPr>
              <a:t>грантов.</a:t>
            </a:r>
            <a:endParaRPr lang="en-US" altLang="ru-RU" sz="1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7936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/>
              <a:t>Глоссарий</a:t>
            </a:r>
            <a:endParaRPr lang="en-US" altLang="ru-RU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12700" marR="5080" lvl="0" indent="469265" algn="just" fontAlgn="auto">
              <a:lnSpc>
                <a:spcPct val="911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форма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реализации прав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участие в  процессе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принятия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решений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путем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собрания для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обсуждения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значимых</a:t>
            </a:r>
            <a:r>
              <a:rPr lang="ru-RU" sz="1800" b="1" kern="1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вопросов.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350" lvl="0" indent="514984" algn="just" fontAlgn="auto">
              <a:lnSpc>
                <a:spcPts val="1939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Каждый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житель вправе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высказать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мнение, представить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материалы,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письменные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замечания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включения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протокол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</a:t>
            </a:r>
            <a:r>
              <a:rPr lang="ru-RU" sz="1800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225" lvl="0" indent="469265" algn="just" fontAlgn="auto">
              <a:lnSpc>
                <a:spcPts val="1989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обязательном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порядке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выносится проект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районного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отчет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его</a:t>
            </a:r>
            <a:r>
              <a:rPr lang="ru-RU" sz="1800" b="1" kern="1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860" lvl="0" indent="514984" algn="just" fontAlgn="auto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результатам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готовится итоговый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документ, 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содержит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позицию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рекомендации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жителей района.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Итоговый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 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подлежит</a:t>
            </a:r>
            <a:r>
              <a:rPr lang="ru-RU" sz="1800" b="1" kern="1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опубликованию.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по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проекту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решения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Совета муниципального района «Княжпогостский»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утверждении отчета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об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муниципального района «Княжпогостский»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2019 </a:t>
            </a:r>
            <a:r>
              <a:rPr lang="ru-RU" sz="1800" b="1" kern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состоятся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21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мая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2020</a:t>
            </a:r>
            <a:r>
              <a:rPr lang="ru-RU" sz="1800" b="1" kern="1200" spc="1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года.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муниципального района</a:t>
            </a:r>
            <a:endParaRPr lang="en-US" altLang="ru-RU" sz="24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ru-RU" sz="1400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2512"/>
            <a:ext cx="6840760" cy="3528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(доходная часть 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75471"/>
              </p:ext>
            </p:extLst>
          </p:nvPr>
        </p:nvGraphicFramePr>
        <p:xfrm>
          <a:off x="4716016" y="1268760"/>
          <a:ext cx="4237856" cy="2971322"/>
        </p:xfrm>
        <a:graphic>
          <a:graphicData uri="http://schemas.openxmlformats.org/drawingml/2006/table">
            <a:tbl>
              <a:tblPr/>
              <a:tblGrid>
                <a:gridCol w="1556366"/>
                <a:gridCol w="851138"/>
                <a:gridCol w="1057032"/>
                <a:gridCol w="773320"/>
              </a:tblGrid>
              <a:tr h="1207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План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Исполнение 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% исполнения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300 644,6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312 574,0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104,0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Безвозмездные поступление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450 106,2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437 595,6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97,2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57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750 750,8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Arial"/>
                        </a:rPr>
                        <a:t>750 169,6</a:t>
                      </a:r>
                      <a:endParaRPr lang="ru-RU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99,9</a:t>
                      </a:r>
                    </a:p>
                  </a:txBody>
                  <a:tcPr marL="8402" marR="8402" marT="8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312917" cy="31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7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112168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(доходная часть бюджета)</a:t>
            </a:r>
            <a:br>
              <a:rPr lang="ru-RU" altLang="ru-RU" sz="2400" b="1" dirty="0" smtClean="0"/>
            </a:br>
            <a:endParaRPr lang="en-US" altLang="ru-RU" sz="2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72482"/>
              </p:ext>
            </p:extLst>
          </p:nvPr>
        </p:nvGraphicFramePr>
        <p:xfrm>
          <a:off x="1691680" y="980728"/>
          <a:ext cx="708280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158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1112168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Основные характеристики бюджета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(доходная часть бюджета)</a:t>
            </a:r>
            <a:br>
              <a:rPr lang="ru-RU" altLang="ru-RU" sz="2400" b="1" dirty="0" smtClean="0"/>
            </a:br>
            <a:endParaRPr lang="en-US" altLang="ru-RU" sz="2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040209"/>
              </p:ext>
            </p:extLst>
          </p:nvPr>
        </p:nvGraphicFramePr>
        <p:xfrm>
          <a:off x="1691680" y="980728"/>
          <a:ext cx="708280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894951"/>
              </p:ext>
            </p:extLst>
          </p:nvPr>
        </p:nvGraphicFramePr>
        <p:xfrm>
          <a:off x="1115617" y="908720"/>
          <a:ext cx="78488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5562704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 (2)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997</TotalTime>
  <Words>2619</Words>
  <Application>Microsoft Office PowerPoint</Application>
  <PresentationFormat>Экран (4:3)</PresentationFormat>
  <Paragraphs>626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powerpoint-template (2)</vt:lpstr>
      <vt:lpstr>Исполнение бюджета муниципального района «Княжпогостский» за 2019 год </vt:lpstr>
      <vt:lpstr>ОБРАЩЕНИЕ ГЛАВЫ МУНИЦИПАЛЬНОГО РАЙОНА «КНЯЖПОГОСТСКИЙ»-РУКОВОДИТЕЛЯ АДМИНИСТРАЦИИ  А.Л. НЕМЧИНОВА К ЖИТЕЛЯМ КНЯЖПОГОСТСКОГО РАЙОНА </vt:lpstr>
      <vt:lpstr>Глоссарий</vt:lpstr>
      <vt:lpstr>Глоссарий</vt:lpstr>
      <vt:lpstr>Глоссарий</vt:lpstr>
      <vt:lpstr>Основные характеристики бюджета муниципального района</vt:lpstr>
      <vt:lpstr>Основные характеристики бюджета  (доходная часть бюджета)</vt:lpstr>
      <vt:lpstr>Основные характеристики бюджета  (доходная часть бюджета) </vt:lpstr>
      <vt:lpstr>Основные характеристики бюджета  (доходная часть бюджета) </vt:lpstr>
      <vt:lpstr>Основные характеристики бюджета  (Расходная часть бюджета)</vt:lpstr>
      <vt:lpstr>Основные характеристики бюджета  (Расходная часть бюджета)</vt:lpstr>
      <vt:lpstr>Основные характеристики бюджета  (Расходная часть бюджета)</vt:lpstr>
      <vt:lpstr>Основные характеристики бюджета  (расходная часть бюджета) </vt:lpstr>
      <vt:lpstr>Основные характеристики бюджета  (Расходная часть бюджета)</vt:lpstr>
      <vt:lpstr>Основные характеристики бюджета  (расходная часть бюджета) </vt:lpstr>
      <vt:lpstr>Основные характеристики бюджета  (МП«Развитие образования»)</vt:lpstr>
      <vt:lpstr>Основные характеристики бюджета  (МП«Развитие муниципального управления»)</vt:lpstr>
      <vt:lpstr>Основные характеристики бюджета  (МП«Развитие отрасли «Культура»)</vt:lpstr>
      <vt:lpstr>Основные характеристики бюджета  (МП«Развитие жилищного строительства и жилищно-коммунального хозяйства»)</vt:lpstr>
      <vt:lpstr> Основные характеристики бюджета  (МП «Развитие дорожной и транспортной системы»)</vt:lpstr>
      <vt:lpstr> Основные характеристики бюджета  (МП «Безопасность жизнедеятельности и социальная защита населения»)</vt:lpstr>
      <vt:lpstr> Основные характеристики бюджета  (МП «Развитие физической культуры и спорта»)</vt:lpstr>
      <vt:lpstr> Основные характеристики бюджета  (МП «Развитие экономики»)</vt:lpstr>
      <vt:lpstr> Основные характеристики бюджета  (МП «Доступная среда»)</vt:lpstr>
      <vt:lpstr> Основные характеристики бюджета  </vt:lpstr>
      <vt:lpstr>Презентация PowerPoint</vt:lpstr>
      <vt:lpstr> Основные характеристики бюджета  </vt:lpstr>
      <vt:lpstr> Основные характеристики бюджета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муниципального района «Княжпогостский» за 2020 год</dc:title>
  <dc:creator>Hlupina</dc:creator>
  <cp:lastModifiedBy>Сазоненко</cp:lastModifiedBy>
  <cp:revision>58</cp:revision>
  <dcterms:created xsi:type="dcterms:W3CDTF">2020-05-18T13:28:43Z</dcterms:created>
  <dcterms:modified xsi:type="dcterms:W3CDTF">2020-06-15T06:24:45Z</dcterms:modified>
</cp:coreProperties>
</file>