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8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94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4" r:id="rId12"/>
    <p:sldId id="271" r:id="rId13"/>
    <p:sldId id="277" r:id="rId14"/>
    <p:sldId id="276" r:id="rId15"/>
    <p:sldId id="272" r:id="rId16"/>
    <p:sldId id="273" r:id="rId17"/>
    <p:sldId id="275" r:id="rId18"/>
    <p:sldId id="263" r:id="rId19"/>
    <p:sldId id="279" r:id="rId20"/>
    <p:sldId id="280" r:id="rId21"/>
    <p:sldId id="278" r:id="rId22"/>
    <p:sldId id="281" r:id="rId23"/>
    <p:sldId id="282" r:id="rId24"/>
    <p:sldId id="283" r:id="rId25"/>
    <p:sldId id="284" r:id="rId26"/>
    <p:sldId id="285" r:id="rId27"/>
    <p:sldId id="286" r:id="rId28"/>
    <p:sldId id="289" r:id="rId29"/>
    <p:sldId id="287" r:id="rId30"/>
    <p:sldId id="290" r:id="rId31"/>
    <p:sldId id="291" r:id="rId32"/>
    <p:sldId id="292" r:id="rId33"/>
    <p:sldId id="293" r:id="rId34"/>
    <p:sldId id="288" r:id="rId35"/>
  </p:sldIdLst>
  <p:sldSz cx="20104100" cy="11309350"/>
  <p:notesSz cx="9928225" cy="6797675"/>
  <p:embeddedFontLst>
    <p:embeddedFont>
      <p:font typeface="Montserrat SemiBold" panose="020B0604020202020204" charset="-52"/>
      <p:bold r:id="rId36"/>
      <p:boldItalic r:id="rId37"/>
    </p:embeddedFont>
    <p:embeddedFont>
      <p:font typeface="Montserrat Medium" panose="020B0604020202020204" charset="-52"/>
      <p:regular r:id="rId38"/>
      <p: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Arial Cyr" panose="020B0604020202020204" pitchFamily="34" charset="0"/>
      <p:regular r:id="rId44"/>
      <p:bold r:id="rId45"/>
      <p:italic r:id="rId46"/>
      <p:boldItalic r:id="rId4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2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3F"/>
    <a:srgbClr val="004D40"/>
    <a:srgbClr val="00796B"/>
    <a:srgbClr val="E51E2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60" autoAdjust="0"/>
    <p:restoredTop sz="94660"/>
  </p:normalViewPr>
  <p:slideViewPr>
    <p:cSldViewPr>
      <p:cViewPr>
        <p:scale>
          <a:sx n="85" d="100"/>
          <a:sy n="85" d="100"/>
        </p:scale>
        <p:origin x="2334" y="1290"/>
      </p:cViewPr>
      <p:guideLst>
        <p:guide orient="horz" pos="2880"/>
        <p:guide pos="22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255742725880554E-3"/>
          <c:y val="3.5045785299033121E-2"/>
          <c:w val="0.865779503442621"/>
          <c:h val="0.8621852715383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Лист1!$B$2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1.3789839289836008E-2"/>
                  <c:y val="-1.1690446851251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3552758793386406E-3"/>
                  <c:y val="-1.34589635706314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4869684499314125E-3"/>
                  <c:y val="-9.55794144519084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657978966620875E-3"/>
                  <c:y val="-1.59299024086514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4869684499314125E-3"/>
                  <c:y val="-9.55794144519084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(Лист1!$C$1;Лист1!$D$1;Лист1!$E$1;Лист1!$F$1;Лист1!$G$1)</c:f>
              <c:strCache>
                <c:ptCount val="5"/>
                <c:pt idx="0">
                  <c:v>2021 (факт)</c:v>
                </c:pt>
                <c:pt idx="1">
                  <c:v>2022 (план на 01.10.2022)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Лист1!$C$2:$G$2</c:f>
              <c:numCache>
                <c:formatCode>General</c:formatCode>
                <c:ptCount val="5"/>
                <c:pt idx="0">
                  <c:v>714.9</c:v>
                </c:pt>
                <c:pt idx="1">
                  <c:v>788.4</c:v>
                </c:pt>
                <c:pt idx="2">
                  <c:v>761.2</c:v>
                </c:pt>
                <c:pt idx="3">
                  <c:v>745.6</c:v>
                </c:pt>
                <c:pt idx="4">
                  <c:v>749.5</c:v>
                </c:pt>
              </c:numCache>
            </c:numRef>
          </c:val>
        </c:ser>
        <c:ser>
          <c:idx val="1"/>
          <c:order val="1"/>
          <c:tx>
            <c:strRef>
              <c:f>Лист1!$B$3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2802926383173296E-2"/>
                  <c:y val="-1.59299024086514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1947873799725619E-2"/>
                  <c:y val="-1.2743921926921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7434842249657063E-2"/>
                  <c:y val="-1.911588289038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7434842249657063E-2"/>
                  <c:y val="-2.23018633721119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3776863283036121E-2"/>
                  <c:y val="-1.2743921926921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(Лист1!$C$1;Лист1!$D$1;Лист1!$E$1;Лист1!$F$1;Лист1!$G$1)</c:f>
              <c:strCache>
                <c:ptCount val="5"/>
                <c:pt idx="0">
                  <c:v>2021 (факт)</c:v>
                </c:pt>
                <c:pt idx="1">
                  <c:v>2022 (план на 01.10.2022)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Лист1!$C$3:$G$3</c:f>
              <c:numCache>
                <c:formatCode>General</c:formatCode>
                <c:ptCount val="5"/>
                <c:pt idx="0">
                  <c:v>788.7</c:v>
                </c:pt>
                <c:pt idx="1">
                  <c:v>884.1</c:v>
                </c:pt>
                <c:pt idx="2">
                  <c:v>786.9</c:v>
                </c:pt>
                <c:pt idx="3">
                  <c:v>751.5</c:v>
                </c:pt>
                <c:pt idx="4">
                  <c:v>760</c:v>
                </c:pt>
              </c:numCache>
            </c:numRef>
          </c:val>
        </c:ser>
        <c:ser>
          <c:idx val="2"/>
          <c:order val="2"/>
          <c:tx>
            <c:strRef>
              <c:f>Лист1!$B$4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646090534979424E-2"/>
                  <c:y val="-1.911588289038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46090534979424E-2"/>
                  <c:y val="-9.55794144519084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631915866483767E-2"/>
                  <c:y val="-1.911588289038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646090534979424E-2"/>
                  <c:y val="-2.86738243355724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4631915866483767E-2"/>
                  <c:y val="-3.50457852990331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(Лист1!$C$1;Лист1!$D$1;Лист1!$E$1;Лист1!$F$1;Лист1!$G$1)</c:f>
              <c:strCache>
                <c:ptCount val="5"/>
                <c:pt idx="0">
                  <c:v>2021 (факт)</c:v>
                </c:pt>
                <c:pt idx="1">
                  <c:v>2022 (план на 01.10.2022)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Лист1!$C$4:$G$4</c:f>
              <c:numCache>
                <c:formatCode>General</c:formatCode>
                <c:ptCount val="5"/>
                <c:pt idx="0">
                  <c:v>73.8</c:v>
                </c:pt>
                <c:pt idx="1">
                  <c:v>95.7</c:v>
                </c:pt>
                <c:pt idx="2">
                  <c:v>25.7</c:v>
                </c:pt>
                <c:pt idx="3">
                  <c:v>5.9</c:v>
                </c:pt>
                <c:pt idx="4">
                  <c:v>10.5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1404800"/>
        <c:axId val="51406336"/>
        <c:axId val="0"/>
      </c:bar3DChart>
      <c:catAx>
        <c:axId val="514048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51406336"/>
        <c:crosses val="autoZero"/>
        <c:auto val="1"/>
        <c:lblAlgn val="ctr"/>
        <c:lblOffset val="100"/>
        <c:noMultiLvlLbl val="0"/>
      </c:catAx>
      <c:valAx>
        <c:axId val="514063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140480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8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8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800"/>
            </a:pPr>
            <a:endParaRPr lang="ru-RU"/>
          </a:p>
        </c:txPr>
      </c:legendEntry>
      <c:layout>
        <c:manualLayout>
          <c:xMode val="edge"/>
          <c:yMode val="edge"/>
          <c:x val="0.87734218976817846"/>
          <c:y val="0.31130916553934795"/>
          <c:w val="0.11707121805305064"/>
          <c:h val="0.2271369883943741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Лист2!$B$2</c:f>
              <c:strCache>
                <c:ptCount val="1"/>
                <c:pt idx="0">
                  <c:v>налоговые, неналоговые доходы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7298123090353555E-4"/>
                  <c:y val="-1.52407266778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2.4385162684556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8.7298123090353555E-4"/>
                  <c:y val="-3.0481453355695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Лист2!$C$1:$E$1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Лист2!$C$2:$E$2</c:f>
              <c:numCache>
                <c:formatCode>General</c:formatCode>
                <c:ptCount val="3"/>
                <c:pt idx="0">
                  <c:v>305.39999999999998</c:v>
                </c:pt>
                <c:pt idx="1">
                  <c:v>308.10000000000002</c:v>
                </c:pt>
                <c:pt idx="2">
                  <c:v>330.9</c:v>
                </c:pt>
              </c:numCache>
            </c:numRef>
          </c:val>
        </c:ser>
        <c:ser>
          <c:idx val="1"/>
          <c:order val="1"/>
          <c:tx>
            <c:strRef>
              <c:f>Лист2!$B$3</c:f>
              <c:strCache>
                <c:ptCount val="1"/>
                <c:pt idx="0">
                  <c:v>безвозмездные доходы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6189436927106066E-3"/>
                  <c:y val="-1.0668508674493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094718463553033E-2"/>
                  <c:y val="-2.133701734898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6189436927106066E-3"/>
                  <c:y val="-1.6764799345632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Лист2!$C$1:$E$1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Лист2!$C$3:$E$3</c:f>
              <c:numCache>
                <c:formatCode>General</c:formatCode>
                <c:ptCount val="3"/>
                <c:pt idx="0">
                  <c:v>455.8</c:v>
                </c:pt>
                <c:pt idx="1">
                  <c:v>437.5</c:v>
                </c:pt>
                <c:pt idx="2">
                  <c:v>418.6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5726720"/>
        <c:axId val="125728256"/>
        <c:axId val="124416448"/>
      </c:bar3DChart>
      <c:catAx>
        <c:axId val="125726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125728256"/>
        <c:crosses val="autoZero"/>
        <c:auto val="1"/>
        <c:lblAlgn val="ctr"/>
        <c:lblOffset val="100"/>
        <c:noMultiLvlLbl val="0"/>
      </c:catAx>
      <c:valAx>
        <c:axId val="1257282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5726720"/>
        <c:crosses val="autoZero"/>
        <c:crossBetween val="between"/>
      </c:valAx>
      <c:serAx>
        <c:axId val="124416448"/>
        <c:scaling>
          <c:orientation val="minMax"/>
        </c:scaling>
        <c:delete val="1"/>
        <c:axPos val="b"/>
        <c:majorTickMark val="out"/>
        <c:minorTickMark val="none"/>
        <c:tickLblPos val="nextTo"/>
        <c:crossAx val="125728256"/>
        <c:crosses val="autoZero"/>
      </c:serAx>
    </c:plotArea>
    <c:legend>
      <c:legendPos val="r"/>
      <c:layout/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layout/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Лист2!$B$24</c:f>
              <c:strCache>
                <c:ptCount val="1"/>
                <c:pt idx="0">
                  <c:v>налоговые, неналоговые доходы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0"/>
                  <c:y val="-2.0833333333333332E-2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5470085470085479E-3"/>
                  <c:y val="-2.462121212121212E-2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478632478632479E-3"/>
                  <c:y val="-2.462121212121212E-2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136752136752137E-3"/>
                  <c:y val="-2.6515151515151516E-2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2735042735042739E-3"/>
                  <c:y val="-3.2196969696969696E-2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Лист2!$C$23:$G$23</c:f>
              <c:strCache>
                <c:ptCount val="5"/>
                <c:pt idx="0">
                  <c:v>2021 (Факт)</c:v>
                </c:pt>
                <c:pt idx="1">
                  <c:v>2022 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Лист2!$C$24:$G$24</c:f>
              <c:numCache>
                <c:formatCode>General</c:formatCode>
                <c:ptCount val="5"/>
                <c:pt idx="0">
                  <c:v>271.60000000000002</c:v>
                </c:pt>
                <c:pt idx="1">
                  <c:v>285.10000000000002</c:v>
                </c:pt>
                <c:pt idx="2">
                  <c:v>305.39999999999998</c:v>
                </c:pt>
                <c:pt idx="3">
                  <c:v>308.10000000000002</c:v>
                </c:pt>
                <c:pt idx="4">
                  <c:v>330.9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4668928"/>
        <c:axId val="164670464"/>
        <c:axId val="0"/>
      </c:bar3DChart>
      <c:catAx>
        <c:axId val="1646689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164670464"/>
        <c:crosses val="autoZero"/>
        <c:auto val="1"/>
        <c:lblAlgn val="ctr"/>
        <c:lblOffset val="100"/>
        <c:noMultiLvlLbl val="0"/>
      </c:catAx>
      <c:valAx>
        <c:axId val="1646704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46689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view3D>
      <c:rotX val="80"/>
      <c:rotY val="24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Лист3!$B$31</c:f>
              <c:strCache>
                <c:ptCount val="1"/>
                <c:pt idx="0">
                  <c:v>2021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967425163382942E-2"/>
                  <c:y val="-4.36178199744887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6921813608669961E-2"/>
                  <c:y val="-3.05324739821421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6921813608669961E-2"/>
                  <c:y val="-1.8901055322278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8420188258563657E-2"/>
                  <c:y val="-2.03549826547614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(Лист3!$C$30;Лист3!$D$30;Лист3!$E$30;Лист3!$F$30;Лист3!$G$30)</c:f>
              <c:strCache>
                <c:ptCount val="4"/>
                <c:pt idx="0">
                  <c:v>НДФЛ</c:v>
                </c:pt>
                <c:pt idx="1">
                  <c:v>Акцизы</c:v>
                </c:pt>
                <c:pt idx="2">
                  <c:v>Налог на совокупный доход</c:v>
                </c:pt>
                <c:pt idx="3">
                  <c:v>Государственная пошлина</c:v>
                </c:pt>
              </c:strCache>
            </c:strRef>
          </c:cat>
          <c:val>
            <c:numRef>
              <c:f>Лист3!$C$31:$G$31</c:f>
              <c:numCache>
                <c:formatCode>General</c:formatCode>
                <c:ptCount val="5"/>
                <c:pt idx="0">
                  <c:v>246.7</c:v>
                </c:pt>
                <c:pt idx="1">
                  <c:v>11.6</c:v>
                </c:pt>
                <c:pt idx="2">
                  <c:v>9.8000000000000007</c:v>
                </c:pt>
                <c:pt idx="3">
                  <c:v>3.5</c:v>
                </c:pt>
              </c:numCache>
            </c:numRef>
          </c:val>
        </c:ser>
        <c:ser>
          <c:idx val="1"/>
          <c:order val="1"/>
          <c:tx>
            <c:strRef>
              <c:f>Лист3!$B$32</c:f>
              <c:strCache>
                <c:ptCount val="1"/>
                <c:pt idx="0">
                  <c:v>2022 (оценка)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6921813608669968E-2"/>
                  <c:y val="-5.08875711193706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983712581691471E-2"/>
                  <c:y val="-4.3617819974488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6921813608669961E-2"/>
                  <c:y val="-5.2341383969386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8338751167021011E-3"/>
                  <c:y val="-4.21638926420057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(Лист3!$C$30;Лист3!$D$30;Лист3!$E$30;Лист3!$F$30;Лист3!$G$30)</c:f>
              <c:strCache>
                <c:ptCount val="4"/>
                <c:pt idx="0">
                  <c:v>НДФЛ</c:v>
                </c:pt>
                <c:pt idx="1">
                  <c:v>Акцизы</c:v>
                </c:pt>
                <c:pt idx="2">
                  <c:v>Налог на совокупный доход</c:v>
                </c:pt>
                <c:pt idx="3">
                  <c:v>Государственная пошлина</c:v>
                </c:pt>
              </c:strCache>
            </c:strRef>
          </c:cat>
          <c:val>
            <c:numRef>
              <c:f>Лист3!$C$32:$G$32</c:f>
              <c:numCache>
                <c:formatCode>General</c:formatCode>
                <c:ptCount val="5"/>
                <c:pt idx="0">
                  <c:v>238.5</c:v>
                </c:pt>
                <c:pt idx="1">
                  <c:v>11.6</c:v>
                </c:pt>
                <c:pt idx="2">
                  <c:v>10</c:v>
                </c:pt>
                <c:pt idx="3">
                  <c:v>3.8</c:v>
                </c:pt>
              </c:numCache>
            </c:numRef>
          </c:val>
        </c:ser>
        <c:ser>
          <c:idx val="2"/>
          <c:order val="2"/>
          <c:tx>
            <c:strRef>
              <c:f>Лист3!$B$33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7.0846877917552535E-3"/>
                  <c:y val="-1.30853459923466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5016253501063038E-3"/>
                  <c:y val="-3.05324739821421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125406337526576E-2"/>
                  <c:y val="-4.94335293044205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7.0846877917552535E-3"/>
                  <c:y val="-2.4716764652210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(Лист3!$C$30;Лист3!$D$30;Лист3!$E$30;Лист3!$F$30;Лист3!$G$30)</c:f>
              <c:strCache>
                <c:ptCount val="4"/>
                <c:pt idx="0">
                  <c:v>НДФЛ</c:v>
                </c:pt>
                <c:pt idx="1">
                  <c:v>Акцизы</c:v>
                </c:pt>
                <c:pt idx="2">
                  <c:v>Налог на совокупный доход</c:v>
                </c:pt>
                <c:pt idx="3">
                  <c:v>Государственная пошлина</c:v>
                </c:pt>
              </c:strCache>
            </c:strRef>
          </c:cat>
          <c:val>
            <c:numRef>
              <c:f>Лист3!$C$33:$G$33</c:f>
              <c:numCache>
                <c:formatCode>General</c:formatCode>
                <c:ptCount val="5"/>
                <c:pt idx="0">
                  <c:v>243.5</c:v>
                </c:pt>
                <c:pt idx="1">
                  <c:v>11.5</c:v>
                </c:pt>
                <c:pt idx="2">
                  <c:v>21.7</c:v>
                </c:pt>
                <c:pt idx="3">
                  <c:v>3.8</c:v>
                </c:pt>
              </c:numCache>
            </c:numRef>
          </c:val>
        </c:ser>
        <c:ser>
          <c:idx val="3"/>
          <c:order val="3"/>
          <c:tx>
            <c:strRef>
              <c:f>Лист3!$B$34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752438025159456E-2"/>
                  <c:y val="-7.26963666241478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169375583510506E-3"/>
                  <c:y val="-5.5249238634352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8420188258563657E-2"/>
                  <c:y val="-4.0709965309522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2508126750531519E-3"/>
                  <c:y val="-4.21638926420057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(Лист3!$C$30;Лист3!$D$30;Лист3!$E$30;Лист3!$F$30;Лист3!$G$30)</c:f>
              <c:strCache>
                <c:ptCount val="4"/>
                <c:pt idx="0">
                  <c:v>НДФЛ</c:v>
                </c:pt>
                <c:pt idx="1">
                  <c:v>Акцизы</c:v>
                </c:pt>
                <c:pt idx="2">
                  <c:v>Налог на совокупный доход</c:v>
                </c:pt>
                <c:pt idx="3">
                  <c:v>Государственная пошлина</c:v>
                </c:pt>
              </c:strCache>
            </c:strRef>
          </c:cat>
          <c:val>
            <c:numRef>
              <c:f>Лист3!$C$34:$G$34</c:f>
              <c:numCache>
                <c:formatCode>General</c:formatCode>
                <c:ptCount val="5"/>
                <c:pt idx="0">
                  <c:v>230.2</c:v>
                </c:pt>
                <c:pt idx="1">
                  <c:v>12</c:v>
                </c:pt>
                <c:pt idx="2">
                  <c:v>38</c:v>
                </c:pt>
                <c:pt idx="3">
                  <c:v>3.8</c:v>
                </c:pt>
              </c:numCache>
            </c:numRef>
          </c:val>
        </c:ser>
        <c:ser>
          <c:idx val="4"/>
          <c:order val="4"/>
          <c:tx>
            <c:strRef>
              <c:f>Лист3!$B$35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2508126750531491E-2"/>
                  <c:y val="3.3440328647108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4169375583510506E-3"/>
                  <c:y val="-8.8689567281460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8338751167021011E-3"/>
                  <c:y val="-3.05324739821421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7003250700212608E-2"/>
                  <c:y val="-2.4716764652210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(Лист3!$C$30;Лист3!$D$30;Лист3!$E$30;Лист3!$F$30;Лист3!$G$30)</c:f>
              <c:strCache>
                <c:ptCount val="4"/>
                <c:pt idx="0">
                  <c:v>НДФЛ</c:v>
                </c:pt>
                <c:pt idx="1">
                  <c:v>Акцизы</c:v>
                </c:pt>
                <c:pt idx="2">
                  <c:v>Налог на совокупный доход</c:v>
                </c:pt>
                <c:pt idx="3">
                  <c:v>Государственная пошлина</c:v>
                </c:pt>
              </c:strCache>
            </c:strRef>
          </c:cat>
          <c:val>
            <c:numRef>
              <c:f>Лист3!$C$35:$G$35</c:f>
              <c:numCache>
                <c:formatCode>General</c:formatCode>
                <c:ptCount val="5"/>
                <c:pt idx="0">
                  <c:v>241.4</c:v>
                </c:pt>
                <c:pt idx="1">
                  <c:v>12.8</c:v>
                </c:pt>
                <c:pt idx="2">
                  <c:v>48.4</c:v>
                </c:pt>
                <c:pt idx="3">
                  <c:v>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8373632"/>
        <c:axId val="168416384"/>
        <c:axId val="0"/>
      </c:bar3DChart>
      <c:catAx>
        <c:axId val="1683736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168416384"/>
        <c:crosses val="autoZero"/>
        <c:auto val="1"/>
        <c:lblAlgn val="ctr"/>
        <c:lblOffset val="100"/>
        <c:noMultiLvlLbl val="0"/>
      </c:catAx>
      <c:valAx>
        <c:axId val="1684163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83736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5762244712777713"/>
          <c:y val="3.3625001516069057E-2"/>
          <c:w val="0.17555522975429919"/>
          <c:h val="0.24855846512321905"/>
        </c:manualLayout>
      </c:layout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90"/>
      <c:rotY val="31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3460895799697587"/>
          <c:y val="1.8321895542873654E-2"/>
          <c:w val="0.71336857753204264"/>
          <c:h val="0.478130294011452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Лист3!$B$58</c:f>
              <c:strCache>
                <c:ptCount val="1"/>
                <c:pt idx="0">
                  <c:v>2021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1515584049448172E-2"/>
                  <c:y val="-1.52905198776758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3281129557200512E-3"/>
                  <c:y val="-1.834862385321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5937355468640609E-3"/>
                  <c:y val="-2.1406727828746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8.8593581380080715E-3"/>
                  <c:y val="-1.3761467889908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Лист3!$C$57:$G$57</c:f>
              <c:strCache>
                <c:ptCount val="5"/>
                <c:pt idx="0">
                  <c:v>Доходы от использования имущества</c:v>
                </c:pt>
                <c:pt idx="1">
                  <c:v>Доходы от продажи активов</c:v>
                </c:pt>
                <c:pt idx="2">
                  <c:v>Доходы от платных услуг и компенсации затрат</c:v>
                </c:pt>
                <c:pt idx="3">
                  <c:v>Штрафы и прочие доходы</c:v>
                </c:pt>
                <c:pt idx="4">
                  <c:v>Платежи за пользование природными ресурсами</c:v>
                </c:pt>
              </c:strCache>
            </c:strRef>
          </c:cat>
          <c:val>
            <c:numRef>
              <c:f>Лист3!$C$58:$G$58</c:f>
              <c:numCache>
                <c:formatCode>General</c:formatCode>
                <c:ptCount val="5"/>
                <c:pt idx="0">
                  <c:v>44</c:v>
                </c:pt>
                <c:pt idx="1">
                  <c:v>11.5</c:v>
                </c:pt>
                <c:pt idx="2">
                  <c:v>11</c:v>
                </c:pt>
                <c:pt idx="3">
                  <c:v>35</c:v>
                </c:pt>
              </c:numCache>
            </c:numRef>
          </c:val>
        </c:ser>
        <c:ser>
          <c:idx val="1"/>
          <c:order val="1"/>
          <c:tx>
            <c:strRef>
              <c:f>Лист3!$B$59</c:f>
              <c:strCache>
                <c:ptCount val="1"/>
                <c:pt idx="0">
                  <c:v>2022 (оценка)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8.8593581380080715E-3"/>
                  <c:y val="-2.1406727828746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1.98776758409785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0624903645760406E-3"/>
                  <c:y val="-9.17431192660550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0624903645760406E-3"/>
                  <c:y val="-1.98776758409785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4046829231736195E-2"/>
                  <c:y val="-1.3761467889908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Лист3!$C$57:$G$57</c:f>
              <c:strCache>
                <c:ptCount val="5"/>
                <c:pt idx="0">
                  <c:v>Доходы от использования имущества</c:v>
                </c:pt>
                <c:pt idx="1">
                  <c:v>Доходы от продажи активов</c:v>
                </c:pt>
                <c:pt idx="2">
                  <c:v>Доходы от платных услуг и компенсации затрат</c:v>
                </c:pt>
                <c:pt idx="3">
                  <c:v>Штрафы и прочие доходы</c:v>
                </c:pt>
                <c:pt idx="4">
                  <c:v>Платежи за пользование природными ресурсами</c:v>
                </c:pt>
              </c:strCache>
            </c:strRef>
          </c:cat>
          <c:val>
            <c:numRef>
              <c:f>Лист3!$C$59:$G$59</c:f>
              <c:numCache>
                <c:formatCode>General</c:formatCode>
                <c:ptCount val="5"/>
                <c:pt idx="0">
                  <c:v>11.1</c:v>
                </c:pt>
                <c:pt idx="1">
                  <c:v>1.2</c:v>
                </c:pt>
                <c:pt idx="2">
                  <c:v>0.2</c:v>
                </c:pt>
                <c:pt idx="3">
                  <c:v>1.1000000000000001</c:v>
                </c:pt>
                <c:pt idx="4">
                  <c:v>7.7</c:v>
                </c:pt>
              </c:numCache>
            </c:numRef>
          </c:val>
        </c:ser>
        <c:ser>
          <c:idx val="2"/>
          <c:order val="2"/>
          <c:tx>
            <c:strRef>
              <c:f>Лист3!$B$60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7968677734320304E-3"/>
                  <c:y val="-1.98776758409785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124980729152081E-2"/>
                  <c:y val="-4.58715596330275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5187471093728122E-2"/>
                  <c:y val="-7.6452599388379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Лист3!$C$57:$G$57</c:f>
              <c:strCache>
                <c:ptCount val="5"/>
                <c:pt idx="0">
                  <c:v>Доходы от использования имущества</c:v>
                </c:pt>
                <c:pt idx="1">
                  <c:v>Доходы от продажи активов</c:v>
                </c:pt>
                <c:pt idx="2">
                  <c:v>Доходы от платных услуг и компенсации затрат</c:v>
                </c:pt>
                <c:pt idx="3">
                  <c:v>Штрафы и прочие доходы</c:v>
                </c:pt>
                <c:pt idx="4">
                  <c:v>Платежи за пользование природными ресурсами</c:v>
                </c:pt>
              </c:strCache>
            </c:strRef>
          </c:cat>
          <c:val>
            <c:numRef>
              <c:f>Лист3!$C$60:$G$60</c:f>
              <c:numCache>
                <c:formatCode>General</c:formatCode>
                <c:ptCount val="5"/>
                <c:pt idx="0">
                  <c:v>9.1999999999999993</c:v>
                </c:pt>
                <c:pt idx="1">
                  <c:v>0.9</c:v>
                </c:pt>
                <c:pt idx="4">
                  <c:v>14.8</c:v>
                </c:pt>
              </c:numCache>
            </c:numRef>
          </c:val>
        </c:ser>
        <c:ser>
          <c:idx val="3"/>
          <c:order val="3"/>
          <c:tx>
            <c:strRef>
              <c:f>Лист3!$B$61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796867773431984E-3"/>
                  <c:y val="-3.97553516819571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5937355468640609E-3"/>
                  <c:y val="-4.1284403669724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7.5937355468640609E-3"/>
                  <c:y val="-3.669724770642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Лист3!$C$57:$G$57</c:f>
              <c:strCache>
                <c:ptCount val="5"/>
                <c:pt idx="0">
                  <c:v>Доходы от использования имущества</c:v>
                </c:pt>
                <c:pt idx="1">
                  <c:v>Доходы от продажи активов</c:v>
                </c:pt>
                <c:pt idx="2">
                  <c:v>Доходы от платных услуг и компенсации затрат</c:v>
                </c:pt>
                <c:pt idx="3">
                  <c:v>Штрафы и прочие доходы</c:v>
                </c:pt>
                <c:pt idx="4">
                  <c:v>Платежи за пользование природными ресурсами</c:v>
                </c:pt>
              </c:strCache>
            </c:strRef>
          </c:cat>
          <c:val>
            <c:numRef>
              <c:f>Лист3!$C$61:$G$61</c:f>
              <c:numCache>
                <c:formatCode>General</c:formatCode>
                <c:ptCount val="5"/>
                <c:pt idx="0">
                  <c:v>9.1999999999999993</c:v>
                </c:pt>
                <c:pt idx="1">
                  <c:v>0.9</c:v>
                </c:pt>
                <c:pt idx="4">
                  <c:v>14.1</c:v>
                </c:pt>
              </c:numCache>
            </c:numRef>
          </c:val>
        </c:ser>
        <c:ser>
          <c:idx val="4"/>
          <c:order val="4"/>
          <c:tx>
            <c:strRef>
              <c:f>Лист3!$B$62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5312451822880203E-3"/>
                  <c:y val="-1.98776758409785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124980729152081E-2"/>
                  <c:y val="-2.1406727828746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2781206640592185E-2"/>
                  <c:y val="-1.07033639143730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Лист3!$C$57:$G$57</c:f>
              <c:strCache>
                <c:ptCount val="5"/>
                <c:pt idx="0">
                  <c:v>Доходы от использования имущества</c:v>
                </c:pt>
                <c:pt idx="1">
                  <c:v>Доходы от продажи активов</c:v>
                </c:pt>
                <c:pt idx="2">
                  <c:v>Доходы от платных услуг и компенсации затрат</c:v>
                </c:pt>
                <c:pt idx="3">
                  <c:v>Штрафы и прочие доходы</c:v>
                </c:pt>
                <c:pt idx="4">
                  <c:v>Платежи за пользование природными ресурсами</c:v>
                </c:pt>
              </c:strCache>
            </c:strRef>
          </c:cat>
          <c:val>
            <c:numRef>
              <c:f>Лист3!$C$62:$G$62</c:f>
              <c:numCache>
                <c:formatCode>General</c:formatCode>
                <c:ptCount val="5"/>
                <c:pt idx="0">
                  <c:v>9.1999999999999993</c:v>
                </c:pt>
                <c:pt idx="1">
                  <c:v>0.9</c:v>
                </c:pt>
                <c:pt idx="4">
                  <c:v>14.4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6520960"/>
        <c:axId val="189812736"/>
        <c:axId val="0"/>
      </c:bar3DChart>
      <c:catAx>
        <c:axId val="216520960"/>
        <c:scaling>
          <c:orientation val="minMax"/>
        </c:scaling>
        <c:delete val="0"/>
        <c:axPos val="b"/>
        <c:majorTickMark val="none"/>
        <c:minorTickMark val="none"/>
        <c:tickLblPos val="nextTo"/>
        <c:crossAx val="189812736"/>
        <c:crosses val="autoZero"/>
        <c:auto val="1"/>
        <c:lblAlgn val="ctr"/>
        <c:lblOffset val="100"/>
        <c:noMultiLvlLbl val="0"/>
      </c:catAx>
      <c:valAx>
        <c:axId val="1898127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6520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321597426106875"/>
          <c:y val="4.130720778368293E-2"/>
          <c:w val="0.19295956382706841"/>
          <c:h val="0.2311485813803457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7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1501648622047244"/>
          <c:y val="8.6805555555555559E-3"/>
          <c:w val="0.5683168471128609"/>
          <c:h val="0.696467218941382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Лист3!$B$3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Лист3!$C$2:$I$2</c:f>
              <c:strCache>
                <c:ptCount val="7"/>
                <c:pt idx="0">
                  <c:v>НДФЛ</c:v>
                </c:pt>
                <c:pt idx="1">
                  <c:v>Акцизы</c:v>
                </c:pt>
                <c:pt idx="2">
                  <c:v>Налог на совокупный доход</c:v>
                </c:pt>
                <c:pt idx="3">
                  <c:v>Государственная пошлина</c:v>
                </c:pt>
                <c:pt idx="4">
                  <c:v>Доходы от использования имущества</c:v>
                </c:pt>
                <c:pt idx="5">
                  <c:v>Платежи за пользование природными ресурсами</c:v>
                </c:pt>
                <c:pt idx="6">
                  <c:v>Доходы от продажи активов</c:v>
                </c:pt>
              </c:strCache>
            </c:strRef>
          </c:cat>
          <c:val>
            <c:numRef>
              <c:f>Лист3!$C$3:$I$3</c:f>
              <c:numCache>
                <c:formatCode>General</c:formatCode>
                <c:ptCount val="7"/>
                <c:pt idx="0">
                  <c:v>243.5</c:v>
                </c:pt>
                <c:pt idx="1">
                  <c:v>11.5</c:v>
                </c:pt>
                <c:pt idx="2">
                  <c:v>21.7</c:v>
                </c:pt>
                <c:pt idx="3">
                  <c:v>3.8</c:v>
                </c:pt>
                <c:pt idx="4">
                  <c:v>9.1999999999999993</c:v>
                </c:pt>
                <c:pt idx="5">
                  <c:v>14.8</c:v>
                </c:pt>
                <c:pt idx="6">
                  <c:v>0.9</c:v>
                </c:pt>
              </c:numCache>
            </c:numRef>
          </c:val>
        </c:ser>
        <c:ser>
          <c:idx val="1"/>
          <c:order val="1"/>
          <c:tx>
            <c:strRef>
              <c:f>Лист3!$B$4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4D40"/>
            </a:solidFill>
          </c:spPr>
          <c:invertIfNegative val="0"/>
          <c:dLbls>
            <c:dLbl>
              <c:idx val="0"/>
              <c:layout>
                <c:manualLayout>
                  <c:x val="2.2281639928698752E-2"/>
                  <c:y val="-1.6975308641975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Лист3!$C$2:$I$2</c:f>
              <c:strCache>
                <c:ptCount val="7"/>
                <c:pt idx="0">
                  <c:v>НДФЛ</c:v>
                </c:pt>
                <c:pt idx="1">
                  <c:v>Акцизы</c:v>
                </c:pt>
                <c:pt idx="2">
                  <c:v>Налог на совокупный доход</c:v>
                </c:pt>
                <c:pt idx="3">
                  <c:v>Государственная пошлина</c:v>
                </c:pt>
                <c:pt idx="4">
                  <c:v>Доходы от использования имущества</c:v>
                </c:pt>
                <c:pt idx="5">
                  <c:v>Платежи за пользование природными ресурсами</c:v>
                </c:pt>
                <c:pt idx="6">
                  <c:v>Доходы от продажи активов</c:v>
                </c:pt>
              </c:strCache>
            </c:strRef>
          </c:cat>
          <c:val>
            <c:numRef>
              <c:f>Лист3!$C$4:$I$4</c:f>
              <c:numCache>
                <c:formatCode>General</c:formatCode>
                <c:ptCount val="7"/>
                <c:pt idx="0">
                  <c:v>230.2</c:v>
                </c:pt>
                <c:pt idx="1">
                  <c:v>12</c:v>
                </c:pt>
                <c:pt idx="2">
                  <c:v>38</c:v>
                </c:pt>
                <c:pt idx="3">
                  <c:v>3.8</c:v>
                </c:pt>
                <c:pt idx="4">
                  <c:v>9.1999999999999993</c:v>
                </c:pt>
                <c:pt idx="5">
                  <c:v>14.1</c:v>
                </c:pt>
                <c:pt idx="6">
                  <c:v>0.9</c:v>
                </c:pt>
              </c:numCache>
            </c:numRef>
          </c:val>
        </c:ser>
        <c:ser>
          <c:idx val="2"/>
          <c:order val="2"/>
          <c:tx>
            <c:strRef>
              <c:f>Лист3!$B$5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7825311942959001E-3"/>
                  <c:y val="-3.85802469135802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Лист3!$C$2:$I$2</c:f>
              <c:strCache>
                <c:ptCount val="7"/>
                <c:pt idx="0">
                  <c:v>НДФЛ</c:v>
                </c:pt>
                <c:pt idx="1">
                  <c:v>Акцизы</c:v>
                </c:pt>
                <c:pt idx="2">
                  <c:v>Налог на совокупный доход</c:v>
                </c:pt>
                <c:pt idx="3">
                  <c:v>Государственная пошлина</c:v>
                </c:pt>
                <c:pt idx="4">
                  <c:v>Доходы от использования имущества</c:v>
                </c:pt>
                <c:pt idx="5">
                  <c:v>Платежи за пользование природными ресурсами</c:v>
                </c:pt>
                <c:pt idx="6">
                  <c:v>Доходы от продажи активов</c:v>
                </c:pt>
              </c:strCache>
            </c:strRef>
          </c:cat>
          <c:val>
            <c:numRef>
              <c:f>Лист3!$C$5:$I$5</c:f>
              <c:numCache>
                <c:formatCode>General</c:formatCode>
                <c:ptCount val="7"/>
                <c:pt idx="0">
                  <c:v>241.4</c:v>
                </c:pt>
                <c:pt idx="1">
                  <c:v>12.8</c:v>
                </c:pt>
                <c:pt idx="2">
                  <c:v>48.4</c:v>
                </c:pt>
                <c:pt idx="3">
                  <c:v>3.8</c:v>
                </c:pt>
                <c:pt idx="4">
                  <c:v>9.1999999999999993</c:v>
                </c:pt>
                <c:pt idx="5">
                  <c:v>14.4</c:v>
                </c:pt>
                <c:pt idx="6">
                  <c:v>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gapDepth val="95"/>
        <c:shape val="cylinder"/>
        <c:axId val="216622592"/>
        <c:axId val="216624128"/>
        <c:axId val="0"/>
      </c:bar3DChart>
      <c:catAx>
        <c:axId val="216622592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216624128"/>
        <c:crosses val="autoZero"/>
        <c:auto val="1"/>
        <c:lblAlgn val="ctr"/>
        <c:lblOffset val="100"/>
        <c:noMultiLvlLbl val="0"/>
      </c:catAx>
      <c:valAx>
        <c:axId val="2166241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662259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/>
            </a:pPr>
            <a:endParaRPr lang="ru-RU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Лист4!$B$2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Лист4!$C$1:$F$1</c:f>
              <c:strCache>
                <c:ptCount val="4"/>
                <c:pt idx="0">
                  <c:v>Дотация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Лист4!$C$2:$F$2</c:f>
              <c:numCache>
                <c:formatCode>General</c:formatCode>
                <c:ptCount val="4"/>
                <c:pt idx="0">
                  <c:v>30.6</c:v>
                </c:pt>
                <c:pt idx="1">
                  <c:v>309.89999999999998</c:v>
                </c:pt>
                <c:pt idx="2">
                  <c:v>76.5</c:v>
                </c:pt>
                <c:pt idx="3">
                  <c:v>38.799999999999997</c:v>
                </c:pt>
              </c:numCache>
            </c:numRef>
          </c:val>
        </c:ser>
        <c:ser>
          <c:idx val="1"/>
          <c:order val="1"/>
          <c:tx>
            <c:strRef>
              <c:f>Лист4!$B$3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Лист4!$C$1:$F$1</c:f>
              <c:strCache>
                <c:ptCount val="4"/>
                <c:pt idx="0">
                  <c:v>Дотация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Лист4!$C$3:$F$3</c:f>
              <c:numCache>
                <c:formatCode>General</c:formatCode>
                <c:ptCount val="4"/>
                <c:pt idx="0">
                  <c:v>0.02</c:v>
                </c:pt>
                <c:pt idx="1">
                  <c:v>309.89999999999998</c:v>
                </c:pt>
                <c:pt idx="2">
                  <c:v>76.7</c:v>
                </c:pt>
                <c:pt idx="3">
                  <c:v>50.9</c:v>
                </c:pt>
              </c:numCache>
            </c:numRef>
          </c:val>
        </c:ser>
        <c:ser>
          <c:idx val="2"/>
          <c:order val="2"/>
          <c:tx>
            <c:strRef>
              <c:f>Лист4!$B$4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Лист4!$C$1:$F$1</c:f>
              <c:strCache>
                <c:ptCount val="4"/>
                <c:pt idx="0">
                  <c:v>Дотация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Лист4!$C$4:$F$4</c:f>
              <c:numCache>
                <c:formatCode>General</c:formatCode>
                <c:ptCount val="4"/>
                <c:pt idx="0">
                  <c:v>4.0000000000000001E-3</c:v>
                </c:pt>
                <c:pt idx="1">
                  <c:v>309.89999999999998</c:v>
                </c:pt>
                <c:pt idx="2">
                  <c:v>75.5</c:v>
                </c:pt>
                <c:pt idx="3">
                  <c:v>33.200000000000003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6814720"/>
        <c:axId val="216816256"/>
      </c:barChart>
      <c:catAx>
        <c:axId val="21681472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216816256"/>
        <c:crosses val="autoZero"/>
        <c:auto val="1"/>
        <c:lblAlgn val="ctr"/>
        <c:lblOffset val="100"/>
        <c:noMultiLvlLbl val="0"/>
      </c:catAx>
      <c:valAx>
        <c:axId val="2168162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68147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684744894693049"/>
          <c:y val="0.25302130316234744"/>
          <c:w val="7.8274502272581772E-2"/>
          <c:h val="0.41628736335142574"/>
        </c:manualLayout>
      </c:layout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Количество учреждений (юридических лиц)- 43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Лист7!$C$1</c:f>
              <c:strCache>
                <c:ptCount val="1"/>
                <c:pt idx="0">
                  <c:v>Количество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Лист7!$B$2:$B$7</c:f>
              <c:strCache>
                <c:ptCount val="6"/>
                <c:pt idx="0">
                  <c:v>Общее образование</c:v>
                </c:pt>
                <c:pt idx="1">
                  <c:v>Дошкольное образование</c:v>
                </c:pt>
                <c:pt idx="2">
                  <c:v>Дополнительное образование</c:v>
                </c:pt>
                <c:pt idx="3">
                  <c:v>Культура </c:v>
                </c:pt>
                <c:pt idx="4">
                  <c:v>Физическая культура и спорт</c:v>
                </c:pt>
                <c:pt idx="5">
                  <c:v>Органы местного самоуправления</c:v>
                </c:pt>
              </c:strCache>
            </c:strRef>
          </c:cat>
          <c:val>
            <c:numRef>
              <c:f>Лист7!$C$2:$C$7</c:f>
              <c:numCache>
                <c:formatCode>General</c:formatCode>
                <c:ptCount val="6"/>
                <c:pt idx="0">
                  <c:v>8</c:v>
                </c:pt>
                <c:pt idx="1">
                  <c:v>8</c:v>
                </c:pt>
                <c:pt idx="2">
                  <c:v>2</c:v>
                </c:pt>
                <c:pt idx="3">
                  <c:v>6</c:v>
                </c:pt>
                <c:pt idx="4">
                  <c:v>3</c:v>
                </c:pt>
                <c:pt idx="5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 rtl="0">
            <a:defRPr sz="1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56EB74-45B4-4ACB-BFA6-14A1239BD195}" type="doc">
      <dgm:prSet loTypeId="urn:microsoft.com/office/officeart/2005/8/layout/hList3" loCatId="list" qsTypeId="urn:microsoft.com/office/officeart/2005/8/quickstyle/3d2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0F771538-4B11-43CE-9F82-30BEFB0C5F16}">
      <dgm:prSet phldrT="[Текст]" custT="1"/>
      <dgm:spPr>
        <a:solidFill>
          <a:srgbClr val="00796B"/>
        </a:solidFill>
      </dgm:spPr>
      <dgm:t>
        <a:bodyPr/>
        <a:lstStyle/>
        <a:p>
          <a:r>
            <a:rPr lang="ru-RU" sz="1800" dirty="0" smtClean="0"/>
            <a:t>Расходы- это выплачиваемые из бюджета района денежные средства</a:t>
          </a:r>
        </a:p>
        <a:p>
          <a:r>
            <a:rPr lang="ru-RU" sz="1800" dirty="0" smtClean="0"/>
            <a:t>Расходная часть бюджета района формируется</a:t>
          </a:r>
          <a:endParaRPr lang="ru-RU" sz="1800" dirty="0"/>
        </a:p>
      </dgm:t>
    </dgm:pt>
    <dgm:pt modelId="{E2FFCC59-DA53-478A-930E-68BCB41CC2CD}" type="parTrans" cxnId="{7094B339-5737-487E-8F02-5782707E32E9}">
      <dgm:prSet/>
      <dgm:spPr/>
      <dgm:t>
        <a:bodyPr/>
        <a:lstStyle/>
        <a:p>
          <a:endParaRPr lang="ru-RU"/>
        </a:p>
      </dgm:t>
    </dgm:pt>
    <dgm:pt modelId="{76122FA5-B78F-4E8C-8B0A-8382316A0013}" type="sibTrans" cxnId="{7094B339-5737-487E-8F02-5782707E32E9}">
      <dgm:prSet/>
      <dgm:spPr/>
      <dgm:t>
        <a:bodyPr/>
        <a:lstStyle/>
        <a:p>
          <a:endParaRPr lang="ru-RU"/>
        </a:p>
      </dgm:t>
    </dgm:pt>
    <dgm:pt modelId="{D6008435-B16C-42BB-8FE3-1736D98EFEA6}">
      <dgm:prSet phldrT="[Текст]" custT="1"/>
      <dgm:spPr>
        <a:solidFill>
          <a:srgbClr val="00796B"/>
        </a:solidFill>
      </dgm:spPr>
      <dgm:t>
        <a:bodyPr/>
        <a:lstStyle/>
        <a:p>
          <a:r>
            <a:rPr lang="ru-RU" sz="1800" dirty="0" smtClean="0"/>
            <a:t>Исходя из возможностей доходной части бюджета</a:t>
          </a:r>
          <a:endParaRPr lang="ru-RU" sz="1800" dirty="0"/>
        </a:p>
      </dgm:t>
    </dgm:pt>
    <dgm:pt modelId="{AB0B0F3A-8F79-4C14-A4C0-DB81F8308EA3}" type="parTrans" cxnId="{55630847-6500-42BF-A3E1-6C78DA22967A}">
      <dgm:prSet/>
      <dgm:spPr/>
      <dgm:t>
        <a:bodyPr/>
        <a:lstStyle/>
        <a:p>
          <a:endParaRPr lang="ru-RU"/>
        </a:p>
      </dgm:t>
    </dgm:pt>
    <dgm:pt modelId="{29EF6052-227A-4B76-843B-B5517EEE0861}" type="sibTrans" cxnId="{55630847-6500-42BF-A3E1-6C78DA22967A}">
      <dgm:prSet/>
      <dgm:spPr/>
      <dgm:t>
        <a:bodyPr/>
        <a:lstStyle/>
        <a:p>
          <a:endParaRPr lang="ru-RU"/>
        </a:p>
      </dgm:t>
    </dgm:pt>
    <dgm:pt modelId="{063454B6-F4A4-4CF8-A5F8-C1166F285915}">
      <dgm:prSet phldrT="[Текст]" custT="1"/>
      <dgm:spPr>
        <a:solidFill>
          <a:srgbClr val="00796B"/>
        </a:solidFill>
      </dgm:spPr>
      <dgm:t>
        <a:bodyPr/>
        <a:lstStyle/>
        <a:p>
          <a:r>
            <a:rPr lang="ru-RU" sz="1800" dirty="0" smtClean="0"/>
            <a:t>С учетом планов пополнения доходной части, оптимизации расходной части</a:t>
          </a:r>
          <a:endParaRPr lang="ru-RU" sz="1800" dirty="0"/>
        </a:p>
      </dgm:t>
    </dgm:pt>
    <dgm:pt modelId="{2E3EFAB9-79D5-4879-B1DB-F07344708F60}" type="parTrans" cxnId="{3945E6B8-F375-4662-BC6C-B9E76A764872}">
      <dgm:prSet/>
      <dgm:spPr/>
      <dgm:t>
        <a:bodyPr/>
        <a:lstStyle/>
        <a:p>
          <a:endParaRPr lang="ru-RU"/>
        </a:p>
      </dgm:t>
    </dgm:pt>
    <dgm:pt modelId="{7499E201-98EC-4592-9E99-36DE9E0B38ED}" type="sibTrans" cxnId="{3945E6B8-F375-4662-BC6C-B9E76A764872}">
      <dgm:prSet/>
      <dgm:spPr/>
      <dgm:t>
        <a:bodyPr/>
        <a:lstStyle/>
        <a:p>
          <a:endParaRPr lang="ru-RU"/>
        </a:p>
      </dgm:t>
    </dgm:pt>
    <dgm:pt modelId="{631AC7FA-E2AF-4C80-B4C6-7E502E2FE9BD}">
      <dgm:prSet custT="1"/>
      <dgm:spPr>
        <a:solidFill>
          <a:srgbClr val="00796B"/>
        </a:solidFill>
      </dgm:spPr>
      <dgm:t>
        <a:bodyPr/>
        <a:lstStyle/>
        <a:p>
          <a:r>
            <a:rPr lang="ru-RU" sz="1800" dirty="0" smtClean="0"/>
            <a:t>Исходя из безвозмездных поступлений </a:t>
          </a:r>
          <a:endParaRPr lang="ru-RU" sz="1800" dirty="0"/>
        </a:p>
      </dgm:t>
    </dgm:pt>
    <dgm:pt modelId="{BA39E2B2-C20A-4662-B74A-40412E63A5C0}" type="parTrans" cxnId="{42DD6AC4-4DF9-4400-B9DB-45391A0539DE}">
      <dgm:prSet/>
      <dgm:spPr/>
      <dgm:t>
        <a:bodyPr/>
        <a:lstStyle/>
        <a:p>
          <a:endParaRPr lang="ru-RU"/>
        </a:p>
      </dgm:t>
    </dgm:pt>
    <dgm:pt modelId="{67F40781-06FA-4F9B-A09E-B7C33445A140}" type="sibTrans" cxnId="{42DD6AC4-4DF9-4400-B9DB-45391A0539DE}">
      <dgm:prSet/>
      <dgm:spPr/>
      <dgm:t>
        <a:bodyPr/>
        <a:lstStyle/>
        <a:p>
          <a:endParaRPr lang="ru-RU"/>
        </a:p>
      </dgm:t>
    </dgm:pt>
    <dgm:pt modelId="{3245D333-7CFE-4AB6-AFDD-6DA527A6BA7B}">
      <dgm:prSet custT="1"/>
      <dgm:spPr>
        <a:solidFill>
          <a:srgbClr val="00796B"/>
        </a:solidFill>
      </dgm:spPr>
      <dgm:t>
        <a:bodyPr/>
        <a:lstStyle/>
        <a:p>
          <a:r>
            <a:rPr lang="ru-RU" sz="1800" dirty="0" smtClean="0"/>
            <a:t>Исходя из стратегических документов</a:t>
          </a:r>
          <a:endParaRPr lang="ru-RU" sz="1800" dirty="0"/>
        </a:p>
      </dgm:t>
    </dgm:pt>
    <dgm:pt modelId="{B7C2F161-7585-4FA5-87F6-D3DE89BF4FD1}" type="parTrans" cxnId="{CC2A50A8-4759-4F82-AE1A-3E0129F63CE8}">
      <dgm:prSet/>
      <dgm:spPr/>
      <dgm:t>
        <a:bodyPr/>
        <a:lstStyle/>
        <a:p>
          <a:endParaRPr lang="ru-RU"/>
        </a:p>
      </dgm:t>
    </dgm:pt>
    <dgm:pt modelId="{7FE3FFEC-BB48-4250-9C8D-C90B33DA4939}" type="sibTrans" cxnId="{CC2A50A8-4759-4F82-AE1A-3E0129F63CE8}">
      <dgm:prSet/>
      <dgm:spPr/>
      <dgm:t>
        <a:bodyPr/>
        <a:lstStyle/>
        <a:p>
          <a:endParaRPr lang="ru-RU"/>
        </a:p>
      </dgm:t>
    </dgm:pt>
    <dgm:pt modelId="{931BD501-B022-4E7F-ADA7-534BA1194BD0}" type="pres">
      <dgm:prSet presAssocID="{8D56EB74-45B4-4ACB-BFA6-14A1239BD19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D41B1E-90CD-4B68-9F9C-F4D2A69F2696}" type="pres">
      <dgm:prSet presAssocID="{0F771538-4B11-43CE-9F82-30BEFB0C5F16}" presName="roof" presStyleLbl="dkBgShp" presStyleIdx="0" presStyleCnt="2" custLinFactNeighborX="-16469" custLinFactNeighborY="-79405"/>
      <dgm:spPr/>
      <dgm:t>
        <a:bodyPr/>
        <a:lstStyle/>
        <a:p>
          <a:endParaRPr lang="ru-RU"/>
        </a:p>
      </dgm:t>
    </dgm:pt>
    <dgm:pt modelId="{009AF021-60E1-4CCF-A297-AC3124B7241D}" type="pres">
      <dgm:prSet presAssocID="{0F771538-4B11-43CE-9F82-30BEFB0C5F16}" presName="pillars" presStyleCnt="0"/>
      <dgm:spPr/>
    </dgm:pt>
    <dgm:pt modelId="{8AB843EC-E2A3-4673-ADF6-39D8BFEECE3F}" type="pres">
      <dgm:prSet presAssocID="{0F771538-4B11-43CE-9F82-30BEFB0C5F16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E56B8A-606A-4FE1-A230-FDE98A7C2958}" type="pres">
      <dgm:prSet presAssocID="{D6008435-B16C-42BB-8FE3-1736D98EFEA6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ED60A3-2158-4785-BB6C-2445BF14992F}" type="pres">
      <dgm:prSet presAssocID="{631AC7FA-E2AF-4C80-B4C6-7E502E2FE9BD}" presName="pillarX" presStyleLbl="node1" presStyleIdx="2" presStyleCnt="4" custScaleY="101202" custLinFactNeighborX="-15" custLinFactNeighborY="1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DDBFDD-6A19-43DA-B10F-3F4D13C36023}" type="pres">
      <dgm:prSet presAssocID="{063454B6-F4A4-4CF8-A5F8-C1166F285915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B3B627-77B0-461C-9074-C2F7476D80E9}" type="pres">
      <dgm:prSet presAssocID="{0F771538-4B11-43CE-9F82-30BEFB0C5F16}" presName="base" presStyleLbl="dkBgShp" presStyleIdx="1" presStyleCnt="2"/>
      <dgm:spPr>
        <a:solidFill>
          <a:srgbClr val="00796B"/>
        </a:solidFill>
      </dgm:spPr>
      <dgm:t>
        <a:bodyPr/>
        <a:lstStyle/>
        <a:p>
          <a:endParaRPr lang="ru-RU"/>
        </a:p>
      </dgm:t>
    </dgm:pt>
  </dgm:ptLst>
  <dgm:cxnLst>
    <dgm:cxn modelId="{72733B0C-B797-4F65-AEB2-C60D7A481C01}" type="presOf" srcId="{0F771538-4B11-43CE-9F82-30BEFB0C5F16}" destId="{C3D41B1E-90CD-4B68-9F9C-F4D2A69F2696}" srcOrd="0" destOrd="0" presId="urn:microsoft.com/office/officeart/2005/8/layout/hList3"/>
    <dgm:cxn modelId="{55630847-6500-42BF-A3E1-6C78DA22967A}" srcId="{0F771538-4B11-43CE-9F82-30BEFB0C5F16}" destId="{D6008435-B16C-42BB-8FE3-1736D98EFEA6}" srcOrd="1" destOrd="0" parTransId="{AB0B0F3A-8F79-4C14-A4C0-DB81F8308EA3}" sibTransId="{29EF6052-227A-4B76-843B-B5517EEE0861}"/>
    <dgm:cxn modelId="{9E9672DF-FED3-4B13-9A56-20C2F32EB2D3}" type="presOf" srcId="{631AC7FA-E2AF-4C80-B4C6-7E502E2FE9BD}" destId="{44ED60A3-2158-4785-BB6C-2445BF14992F}" srcOrd="0" destOrd="0" presId="urn:microsoft.com/office/officeart/2005/8/layout/hList3"/>
    <dgm:cxn modelId="{3945E6B8-F375-4662-BC6C-B9E76A764872}" srcId="{0F771538-4B11-43CE-9F82-30BEFB0C5F16}" destId="{063454B6-F4A4-4CF8-A5F8-C1166F285915}" srcOrd="3" destOrd="0" parTransId="{2E3EFAB9-79D5-4879-B1DB-F07344708F60}" sibTransId="{7499E201-98EC-4592-9E99-36DE9E0B38ED}"/>
    <dgm:cxn modelId="{42DD6AC4-4DF9-4400-B9DB-45391A0539DE}" srcId="{0F771538-4B11-43CE-9F82-30BEFB0C5F16}" destId="{631AC7FA-E2AF-4C80-B4C6-7E502E2FE9BD}" srcOrd="2" destOrd="0" parTransId="{BA39E2B2-C20A-4662-B74A-40412E63A5C0}" sibTransId="{67F40781-06FA-4F9B-A09E-B7C33445A140}"/>
    <dgm:cxn modelId="{18A7A9F0-9AF3-4182-BCC0-4A051240E1A7}" type="presOf" srcId="{063454B6-F4A4-4CF8-A5F8-C1166F285915}" destId="{B9DDBFDD-6A19-43DA-B10F-3F4D13C36023}" srcOrd="0" destOrd="0" presId="urn:microsoft.com/office/officeart/2005/8/layout/hList3"/>
    <dgm:cxn modelId="{27DB19B6-37DB-44DF-8C01-0CC64F98414A}" type="presOf" srcId="{D6008435-B16C-42BB-8FE3-1736D98EFEA6}" destId="{F3E56B8A-606A-4FE1-A230-FDE98A7C2958}" srcOrd="0" destOrd="0" presId="urn:microsoft.com/office/officeart/2005/8/layout/hList3"/>
    <dgm:cxn modelId="{98426F22-0956-43BF-830D-E47488732BAE}" type="presOf" srcId="{3245D333-7CFE-4AB6-AFDD-6DA527A6BA7B}" destId="{8AB843EC-E2A3-4673-ADF6-39D8BFEECE3F}" srcOrd="0" destOrd="0" presId="urn:microsoft.com/office/officeart/2005/8/layout/hList3"/>
    <dgm:cxn modelId="{CC2A50A8-4759-4F82-AE1A-3E0129F63CE8}" srcId="{0F771538-4B11-43CE-9F82-30BEFB0C5F16}" destId="{3245D333-7CFE-4AB6-AFDD-6DA527A6BA7B}" srcOrd="0" destOrd="0" parTransId="{B7C2F161-7585-4FA5-87F6-D3DE89BF4FD1}" sibTransId="{7FE3FFEC-BB48-4250-9C8D-C90B33DA4939}"/>
    <dgm:cxn modelId="{41F8C2C3-8681-44D9-8B58-8C7D938C6FA3}" type="presOf" srcId="{8D56EB74-45B4-4ACB-BFA6-14A1239BD195}" destId="{931BD501-B022-4E7F-ADA7-534BA1194BD0}" srcOrd="0" destOrd="0" presId="urn:microsoft.com/office/officeart/2005/8/layout/hList3"/>
    <dgm:cxn modelId="{7094B339-5737-487E-8F02-5782707E32E9}" srcId="{8D56EB74-45B4-4ACB-BFA6-14A1239BD195}" destId="{0F771538-4B11-43CE-9F82-30BEFB0C5F16}" srcOrd="0" destOrd="0" parTransId="{E2FFCC59-DA53-478A-930E-68BCB41CC2CD}" sibTransId="{76122FA5-B78F-4E8C-8B0A-8382316A0013}"/>
    <dgm:cxn modelId="{CDCDA92F-EFC0-4658-86A3-BB7FE07A5443}" type="presParOf" srcId="{931BD501-B022-4E7F-ADA7-534BA1194BD0}" destId="{C3D41B1E-90CD-4B68-9F9C-F4D2A69F2696}" srcOrd="0" destOrd="0" presId="urn:microsoft.com/office/officeart/2005/8/layout/hList3"/>
    <dgm:cxn modelId="{AAB74BC1-20AF-44B2-85CD-5AE2C6CD1D52}" type="presParOf" srcId="{931BD501-B022-4E7F-ADA7-534BA1194BD0}" destId="{009AF021-60E1-4CCF-A297-AC3124B7241D}" srcOrd="1" destOrd="0" presId="urn:microsoft.com/office/officeart/2005/8/layout/hList3"/>
    <dgm:cxn modelId="{8D09D738-878E-4BA9-A361-249B66B3A971}" type="presParOf" srcId="{009AF021-60E1-4CCF-A297-AC3124B7241D}" destId="{8AB843EC-E2A3-4673-ADF6-39D8BFEECE3F}" srcOrd="0" destOrd="0" presId="urn:microsoft.com/office/officeart/2005/8/layout/hList3"/>
    <dgm:cxn modelId="{4877194C-6F5F-498D-80F7-754B5896B0F9}" type="presParOf" srcId="{009AF021-60E1-4CCF-A297-AC3124B7241D}" destId="{F3E56B8A-606A-4FE1-A230-FDE98A7C2958}" srcOrd="1" destOrd="0" presId="urn:microsoft.com/office/officeart/2005/8/layout/hList3"/>
    <dgm:cxn modelId="{D424A630-668C-4E19-877D-377AE6888125}" type="presParOf" srcId="{009AF021-60E1-4CCF-A297-AC3124B7241D}" destId="{44ED60A3-2158-4785-BB6C-2445BF14992F}" srcOrd="2" destOrd="0" presId="urn:microsoft.com/office/officeart/2005/8/layout/hList3"/>
    <dgm:cxn modelId="{493BACC2-301B-406C-A680-D416786E8EB9}" type="presParOf" srcId="{009AF021-60E1-4CCF-A297-AC3124B7241D}" destId="{B9DDBFDD-6A19-43DA-B10F-3F4D13C36023}" srcOrd="3" destOrd="0" presId="urn:microsoft.com/office/officeart/2005/8/layout/hList3"/>
    <dgm:cxn modelId="{72A33FC8-0657-4853-9591-1B4DDDCE733D}" type="presParOf" srcId="{931BD501-B022-4E7F-ADA7-534BA1194BD0}" destId="{81B3B627-77B0-461C-9074-C2F7476D80E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54B323-DCA0-4205-B0B3-507959A338C7}" type="doc">
      <dgm:prSet loTypeId="urn:microsoft.com/office/officeart/2005/8/layout/cycle6" loCatId="cycle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FAE85D-97E7-4FF3-ACE2-ECFE90A6037B}">
      <dgm:prSet phldrT="[Текст]" custT="1"/>
      <dgm:spPr>
        <a:solidFill>
          <a:srgbClr val="00796B"/>
        </a:solidFill>
      </dgm:spPr>
      <dgm:t>
        <a:bodyPr/>
        <a:lstStyle/>
        <a:p>
          <a:r>
            <a:rPr lang="ru-RU" sz="1800" dirty="0" smtClean="0"/>
            <a:t>Социальная политика</a:t>
          </a:r>
          <a:endParaRPr lang="ru-RU" sz="1800" dirty="0"/>
        </a:p>
      </dgm:t>
    </dgm:pt>
    <dgm:pt modelId="{F0A7318F-22B2-4253-A3A3-A4EF53A39002}" type="parTrans" cxnId="{CAFB15A4-C691-4A72-A2E9-C8DE95D9D2C8}">
      <dgm:prSet/>
      <dgm:spPr/>
      <dgm:t>
        <a:bodyPr/>
        <a:lstStyle/>
        <a:p>
          <a:endParaRPr lang="ru-RU"/>
        </a:p>
      </dgm:t>
    </dgm:pt>
    <dgm:pt modelId="{3968695B-061E-43E4-B679-C3AF7B5742B4}" type="sibTrans" cxnId="{CAFB15A4-C691-4A72-A2E9-C8DE95D9D2C8}">
      <dgm:prSet/>
      <dgm:spPr/>
      <dgm:t>
        <a:bodyPr/>
        <a:lstStyle/>
        <a:p>
          <a:endParaRPr lang="ru-RU"/>
        </a:p>
      </dgm:t>
    </dgm:pt>
    <dgm:pt modelId="{97BD8DC2-4325-4242-8D8C-2AC021DB655C}">
      <dgm:prSet phldrT="[Текст]" custT="1"/>
      <dgm:spPr>
        <a:solidFill>
          <a:srgbClr val="00796B"/>
        </a:solidFill>
      </dgm:spPr>
      <dgm:t>
        <a:bodyPr/>
        <a:lstStyle/>
        <a:p>
          <a:r>
            <a:rPr lang="ru-RU" sz="1800" dirty="0" smtClean="0"/>
            <a:t>Образование</a:t>
          </a:r>
          <a:endParaRPr lang="ru-RU" sz="1800" dirty="0"/>
        </a:p>
      </dgm:t>
    </dgm:pt>
    <dgm:pt modelId="{4567D88A-BE70-4C89-987B-49FA6C54AF36}" type="parTrans" cxnId="{A1F430F0-4CFF-4FFE-8655-E6437F69F9B5}">
      <dgm:prSet/>
      <dgm:spPr/>
      <dgm:t>
        <a:bodyPr/>
        <a:lstStyle/>
        <a:p>
          <a:endParaRPr lang="ru-RU"/>
        </a:p>
      </dgm:t>
    </dgm:pt>
    <dgm:pt modelId="{7E34CA38-AC37-4A10-8036-F6964FED35A0}" type="sibTrans" cxnId="{A1F430F0-4CFF-4FFE-8655-E6437F69F9B5}">
      <dgm:prSet/>
      <dgm:spPr/>
      <dgm:t>
        <a:bodyPr/>
        <a:lstStyle/>
        <a:p>
          <a:endParaRPr lang="ru-RU"/>
        </a:p>
      </dgm:t>
    </dgm:pt>
    <dgm:pt modelId="{36970DF9-ABE2-478A-A272-5C788B97818B}">
      <dgm:prSet phldrT="[Текст]" custT="1"/>
      <dgm:spPr>
        <a:solidFill>
          <a:srgbClr val="00796B"/>
        </a:solidFill>
      </dgm:spPr>
      <dgm:t>
        <a:bodyPr/>
        <a:lstStyle/>
        <a:p>
          <a:r>
            <a:rPr lang="ru-RU" sz="1800" dirty="0" smtClean="0"/>
            <a:t>Жилищно-коммунальное хозяйство</a:t>
          </a:r>
          <a:endParaRPr lang="ru-RU" sz="1800" dirty="0"/>
        </a:p>
      </dgm:t>
    </dgm:pt>
    <dgm:pt modelId="{CF43C3C3-05DE-4B5F-AF0B-8D09A8E4FD1A}" type="parTrans" cxnId="{6603D02D-56D6-4DBD-A464-DD5BD1F6F5B4}">
      <dgm:prSet/>
      <dgm:spPr/>
      <dgm:t>
        <a:bodyPr/>
        <a:lstStyle/>
        <a:p>
          <a:endParaRPr lang="ru-RU"/>
        </a:p>
      </dgm:t>
    </dgm:pt>
    <dgm:pt modelId="{CEBBFEEC-1111-4E90-BCDC-E6373F3F4793}" type="sibTrans" cxnId="{6603D02D-56D6-4DBD-A464-DD5BD1F6F5B4}">
      <dgm:prSet/>
      <dgm:spPr/>
      <dgm:t>
        <a:bodyPr/>
        <a:lstStyle/>
        <a:p>
          <a:endParaRPr lang="ru-RU"/>
        </a:p>
      </dgm:t>
    </dgm:pt>
    <dgm:pt modelId="{9696513F-5B55-46A0-B9A5-B5175141C45C}">
      <dgm:prSet phldrT="[Текст]" custT="1"/>
      <dgm:spPr>
        <a:solidFill>
          <a:srgbClr val="00796B"/>
        </a:solidFill>
      </dgm:spPr>
      <dgm:t>
        <a:bodyPr/>
        <a:lstStyle/>
        <a:p>
          <a:r>
            <a:rPr lang="ru-RU" sz="1800" dirty="0" smtClean="0"/>
            <a:t>Физическая культура и спорт</a:t>
          </a:r>
          <a:endParaRPr lang="ru-RU" sz="1800" dirty="0"/>
        </a:p>
      </dgm:t>
    </dgm:pt>
    <dgm:pt modelId="{2C69BE59-AAB8-4C9A-BBF1-0FD7DDF90057}" type="parTrans" cxnId="{74CDFD42-4785-48E2-BB03-34623C8346AD}">
      <dgm:prSet/>
      <dgm:spPr/>
      <dgm:t>
        <a:bodyPr/>
        <a:lstStyle/>
        <a:p>
          <a:endParaRPr lang="ru-RU"/>
        </a:p>
      </dgm:t>
    </dgm:pt>
    <dgm:pt modelId="{4173A251-A09D-46FF-B0D0-22C98F0AF4B3}" type="sibTrans" cxnId="{74CDFD42-4785-48E2-BB03-34623C8346AD}">
      <dgm:prSet/>
      <dgm:spPr/>
      <dgm:t>
        <a:bodyPr/>
        <a:lstStyle/>
        <a:p>
          <a:endParaRPr lang="ru-RU"/>
        </a:p>
      </dgm:t>
    </dgm:pt>
    <dgm:pt modelId="{57735EB4-290E-4B03-86D5-EC408C9F020B}">
      <dgm:prSet phldrT="[Текст]" custT="1"/>
      <dgm:spPr>
        <a:solidFill>
          <a:srgbClr val="00796B"/>
        </a:solidFill>
      </dgm:spPr>
      <dgm:t>
        <a:bodyPr/>
        <a:lstStyle/>
        <a:p>
          <a:r>
            <a:rPr lang="ru-RU" sz="1800" dirty="0" smtClean="0"/>
            <a:t>Общегосударственные вопросы</a:t>
          </a:r>
          <a:endParaRPr lang="ru-RU" sz="1800" dirty="0"/>
        </a:p>
      </dgm:t>
    </dgm:pt>
    <dgm:pt modelId="{85A63283-3C77-4476-B32F-BA5F3DC948BA}" type="parTrans" cxnId="{A06F4DA9-72CA-4227-AFED-930B2E6F7968}">
      <dgm:prSet/>
      <dgm:spPr/>
      <dgm:t>
        <a:bodyPr/>
        <a:lstStyle/>
        <a:p>
          <a:endParaRPr lang="ru-RU"/>
        </a:p>
      </dgm:t>
    </dgm:pt>
    <dgm:pt modelId="{3D5E315A-3382-4016-A6B8-68684FE8AEAA}" type="sibTrans" cxnId="{A06F4DA9-72CA-4227-AFED-930B2E6F7968}">
      <dgm:prSet/>
      <dgm:spPr/>
      <dgm:t>
        <a:bodyPr/>
        <a:lstStyle/>
        <a:p>
          <a:endParaRPr lang="ru-RU"/>
        </a:p>
      </dgm:t>
    </dgm:pt>
    <dgm:pt modelId="{4D5F78DF-56D2-4870-A122-A96722E792EB}">
      <dgm:prSet custT="1"/>
      <dgm:spPr>
        <a:solidFill>
          <a:srgbClr val="00796B"/>
        </a:solidFill>
      </dgm:spPr>
      <dgm:t>
        <a:bodyPr/>
        <a:lstStyle/>
        <a:p>
          <a:r>
            <a:rPr lang="ru-RU" sz="1800" dirty="0" smtClean="0"/>
            <a:t>Культура и кинематография</a:t>
          </a:r>
          <a:endParaRPr lang="ru-RU" sz="1800" dirty="0"/>
        </a:p>
      </dgm:t>
    </dgm:pt>
    <dgm:pt modelId="{0B5C0BDC-4C78-483B-96D4-CCDAFA25B3A8}" type="parTrans" cxnId="{070F1042-4A81-4BA4-99E4-6DA21E0E4416}">
      <dgm:prSet/>
      <dgm:spPr/>
      <dgm:t>
        <a:bodyPr/>
        <a:lstStyle/>
        <a:p>
          <a:endParaRPr lang="ru-RU"/>
        </a:p>
      </dgm:t>
    </dgm:pt>
    <dgm:pt modelId="{9156E74A-63A0-42ED-B45F-B6A1EE57160D}" type="sibTrans" cxnId="{070F1042-4A81-4BA4-99E4-6DA21E0E4416}">
      <dgm:prSet/>
      <dgm:spPr/>
      <dgm:t>
        <a:bodyPr/>
        <a:lstStyle/>
        <a:p>
          <a:endParaRPr lang="ru-RU"/>
        </a:p>
      </dgm:t>
    </dgm:pt>
    <dgm:pt modelId="{9564FBF5-441C-4BD5-A94F-CF5FD275910E}">
      <dgm:prSet custT="1"/>
      <dgm:spPr>
        <a:solidFill>
          <a:srgbClr val="00796B"/>
        </a:solidFill>
      </dgm:spPr>
      <dgm:t>
        <a:bodyPr/>
        <a:lstStyle/>
        <a:p>
          <a:r>
            <a:rPr lang="ru-RU" sz="1800" dirty="0" smtClean="0"/>
            <a:t>Национальная безопасность и правоохранительная деятельность</a:t>
          </a:r>
          <a:endParaRPr lang="ru-RU" sz="1800" dirty="0"/>
        </a:p>
      </dgm:t>
    </dgm:pt>
    <dgm:pt modelId="{A4BC56D4-41D5-403F-9488-43C72EB3A307}" type="parTrans" cxnId="{BBE1DEF5-9255-4EB4-BB29-07F27D0B49E7}">
      <dgm:prSet/>
      <dgm:spPr/>
      <dgm:t>
        <a:bodyPr/>
        <a:lstStyle/>
        <a:p>
          <a:endParaRPr lang="ru-RU"/>
        </a:p>
      </dgm:t>
    </dgm:pt>
    <dgm:pt modelId="{23950FCC-4461-4E74-81D8-EE9B1850736F}" type="sibTrans" cxnId="{BBE1DEF5-9255-4EB4-BB29-07F27D0B49E7}">
      <dgm:prSet/>
      <dgm:spPr/>
      <dgm:t>
        <a:bodyPr/>
        <a:lstStyle/>
        <a:p>
          <a:endParaRPr lang="ru-RU"/>
        </a:p>
      </dgm:t>
    </dgm:pt>
    <dgm:pt modelId="{2D155EB7-364D-4A62-A841-7D638928A2BC}">
      <dgm:prSet custT="1"/>
      <dgm:spPr>
        <a:solidFill>
          <a:srgbClr val="00796B"/>
        </a:solidFill>
      </dgm:spPr>
      <dgm:t>
        <a:bodyPr/>
        <a:lstStyle/>
        <a:p>
          <a:r>
            <a:rPr lang="ru-RU" sz="1800" dirty="0" smtClean="0"/>
            <a:t>Национальная экономика</a:t>
          </a:r>
          <a:endParaRPr lang="ru-RU" sz="1800" dirty="0"/>
        </a:p>
      </dgm:t>
    </dgm:pt>
    <dgm:pt modelId="{EAAC7B6B-5471-4B1D-AB47-EFE2BC159FD2}" type="parTrans" cxnId="{6309F095-85B5-4AA1-BA7C-427CBCC8DC9C}">
      <dgm:prSet/>
      <dgm:spPr/>
      <dgm:t>
        <a:bodyPr/>
        <a:lstStyle/>
        <a:p>
          <a:endParaRPr lang="ru-RU"/>
        </a:p>
      </dgm:t>
    </dgm:pt>
    <dgm:pt modelId="{7097B3C6-1936-4CB8-88FA-EC52AC84339C}" type="sibTrans" cxnId="{6309F095-85B5-4AA1-BA7C-427CBCC8DC9C}">
      <dgm:prSet/>
      <dgm:spPr/>
      <dgm:t>
        <a:bodyPr/>
        <a:lstStyle/>
        <a:p>
          <a:endParaRPr lang="ru-RU"/>
        </a:p>
      </dgm:t>
    </dgm:pt>
    <dgm:pt modelId="{21785D34-B48C-40E4-9171-818883092F9B}" type="pres">
      <dgm:prSet presAssocID="{9454B323-DCA0-4205-B0B3-507959A338C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C69F66-92BC-45AB-B27A-E9FFDCD0EDAD}" type="pres">
      <dgm:prSet presAssocID="{9564FBF5-441C-4BD5-A94F-CF5FD275910E}" presName="node" presStyleLbl="node1" presStyleIdx="0" presStyleCnt="8" custScaleX="184281" custScaleY="110485" custRadScaleRad="97306" custRadScaleInc="-100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632AE8-9F6E-4A5A-AAA9-CAF0104464A1}" type="pres">
      <dgm:prSet presAssocID="{9564FBF5-441C-4BD5-A94F-CF5FD275910E}" presName="spNode" presStyleCnt="0"/>
      <dgm:spPr/>
    </dgm:pt>
    <dgm:pt modelId="{7B7CC0BE-4E46-4966-9D79-F2A1A4310DA2}" type="pres">
      <dgm:prSet presAssocID="{23950FCC-4461-4E74-81D8-EE9B1850736F}" presName="sibTrans" presStyleLbl="sibTrans1D1" presStyleIdx="0" presStyleCnt="8"/>
      <dgm:spPr/>
      <dgm:t>
        <a:bodyPr/>
        <a:lstStyle/>
        <a:p>
          <a:endParaRPr lang="ru-RU"/>
        </a:p>
      </dgm:t>
    </dgm:pt>
    <dgm:pt modelId="{9578B2E9-5C55-4CA6-98BC-9EDB513EC886}" type="pres">
      <dgm:prSet presAssocID="{4D5F78DF-56D2-4870-A122-A96722E792EB}" presName="node" presStyleLbl="node1" presStyleIdx="1" presStyleCnt="8" custScaleX="164843" custRadScaleRad="97975" custRadScaleInc="825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70178D-5477-46C3-87C6-1BA7AEC15A87}" type="pres">
      <dgm:prSet presAssocID="{4D5F78DF-56D2-4870-A122-A96722E792EB}" presName="spNode" presStyleCnt="0"/>
      <dgm:spPr/>
    </dgm:pt>
    <dgm:pt modelId="{BA66A416-DB22-455B-AD0C-B3500074B8E6}" type="pres">
      <dgm:prSet presAssocID="{9156E74A-63A0-42ED-B45F-B6A1EE57160D}" presName="sibTrans" presStyleLbl="sibTrans1D1" presStyleIdx="1" presStyleCnt="8"/>
      <dgm:spPr/>
      <dgm:t>
        <a:bodyPr/>
        <a:lstStyle/>
        <a:p>
          <a:endParaRPr lang="ru-RU"/>
        </a:p>
      </dgm:t>
    </dgm:pt>
    <dgm:pt modelId="{49DF04FD-1782-486F-8A3C-07064082F564}" type="pres">
      <dgm:prSet presAssocID="{44FAE85D-97E7-4FF3-ACE2-ECFE90A6037B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C5300-C7D2-4DB9-AD0E-D50EFFEE6375}" type="pres">
      <dgm:prSet presAssocID="{44FAE85D-97E7-4FF3-ACE2-ECFE90A6037B}" presName="spNode" presStyleCnt="0"/>
      <dgm:spPr/>
    </dgm:pt>
    <dgm:pt modelId="{F6679A69-E3CF-4CD7-8A71-9F870D2375E7}" type="pres">
      <dgm:prSet presAssocID="{3968695B-061E-43E4-B679-C3AF7B5742B4}" presName="sibTrans" presStyleLbl="sibTrans1D1" presStyleIdx="2" presStyleCnt="8"/>
      <dgm:spPr/>
      <dgm:t>
        <a:bodyPr/>
        <a:lstStyle/>
        <a:p>
          <a:endParaRPr lang="ru-RU"/>
        </a:p>
      </dgm:t>
    </dgm:pt>
    <dgm:pt modelId="{585A6C9F-EC0D-4397-A63D-AB960A575D0E}" type="pres">
      <dgm:prSet presAssocID="{97BD8DC2-4325-4242-8D8C-2AC021DB655C}" presName="node" presStyleLbl="node1" presStyleIdx="3" presStyleCnt="8" custScaleX="141808" custRadScaleRad="94716" custRadScaleInc="-268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B2DC4E-2DBD-448A-B09A-AC8E06C305C7}" type="pres">
      <dgm:prSet presAssocID="{97BD8DC2-4325-4242-8D8C-2AC021DB655C}" presName="spNode" presStyleCnt="0"/>
      <dgm:spPr/>
    </dgm:pt>
    <dgm:pt modelId="{C7A57372-CF9C-436C-854A-2A3D8FD1B404}" type="pres">
      <dgm:prSet presAssocID="{7E34CA38-AC37-4A10-8036-F6964FED35A0}" presName="sibTrans" presStyleLbl="sibTrans1D1" presStyleIdx="3" presStyleCnt="8"/>
      <dgm:spPr/>
      <dgm:t>
        <a:bodyPr/>
        <a:lstStyle/>
        <a:p>
          <a:endParaRPr lang="ru-RU"/>
        </a:p>
      </dgm:t>
    </dgm:pt>
    <dgm:pt modelId="{B5D26099-2638-444A-8EDF-8EA53CBAF0E6}" type="pres">
      <dgm:prSet presAssocID="{36970DF9-ABE2-478A-A272-5C788B97818B}" presName="node" presStyleLbl="node1" presStyleIdx="4" presStyleCnt="8" custScaleX="1266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988103-EFCA-435E-8FCD-64A1550FF1B1}" type="pres">
      <dgm:prSet presAssocID="{36970DF9-ABE2-478A-A272-5C788B97818B}" presName="spNode" presStyleCnt="0"/>
      <dgm:spPr/>
    </dgm:pt>
    <dgm:pt modelId="{027C3893-CC59-4912-8DEE-0A75DCA54B1D}" type="pres">
      <dgm:prSet presAssocID="{CEBBFEEC-1111-4E90-BCDC-E6373F3F4793}" presName="sibTrans" presStyleLbl="sibTrans1D1" presStyleIdx="4" presStyleCnt="8"/>
      <dgm:spPr/>
      <dgm:t>
        <a:bodyPr/>
        <a:lstStyle/>
        <a:p>
          <a:endParaRPr lang="ru-RU"/>
        </a:p>
      </dgm:t>
    </dgm:pt>
    <dgm:pt modelId="{0B388F3A-63F6-492A-BCBB-F3579308CEF1}" type="pres">
      <dgm:prSet presAssocID="{2D155EB7-364D-4A62-A841-7D638928A2BC}" presName="node" presStyleLbl="node1" presStyleIdx="5" presStyleCnt="8" custScaleX="125163" custRadScaleRad="96918" custRadScaleInc="34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A122A2-151A-4364-B4DD-0A3864FD6E9D}" type="pres">
      <dgm:prSet presAssocID="{2D155EB7-364D-4A62-A841-7D638928A2BC}" presName="spNode" presStyleCnt="0"/>
      <dgm:spPr/>
    </dgm:pt>
    <dgm:pt modelId="{78D542A4-6661-49DC-A37A-693FBD139B75}" type="pres">
      <dgm:prSet presAssocID="{7097B3C6-1936-4CB8-88FA-EC52AC84339C}" presName="sibTrans" presStyleLbl="sibTrans1D1" presStyleIdx="5" presStyleCnt="8"/>
      <dgm:spPr/>
      <dgm:t>
        <a:bodyPr/>
        <a:lstStyle/>
        <a:p>
          <a:endParaRPr lang="ru-RU"/>
        </a:p>
      </dgm:t>
    </dgm:pt>
    <dgm:pt modelId="{FBEF17E1-4238-4318-B44D-AE252708C8AD}" type="pres">
      <dgm:prSet presAssocID="{9696513F-5B55-46A0-B9A5-B5175141C45C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547A51-1FE6-404B-93B9-9D700E8A622B}" type="pres">
      <dgm:prSet presAssocID="{9696513F-5B55-46A0-B9A5-B5175141C45C}" presName="spNode" presStyleCnt="0"/>
      <dgm:spPr/>
    </dgm:pt>
    <dgm:pt modelId="{3163AC8B-2727-4EFB-83FC-B029303DFE41}" type="pres">
      <dgm:prSet presAssocID="{4173A251-A09D-46FF-B0D0-22C98F0AF4B3}" presName="sibTrans" presStyleLbl="sibTrans1D1" presStyleIdx="6" presStyleCnt="8"/>
      <dgm:spPr/>
      <dgm:t>
        <a:bodyPr/>
        <a:lstStyle/>
        <a:p>
          <a:endParaRPr lang="ru-RU"/>
        </a:p>
      </dgm:t>
    </dgm:pt>
    <dgm:pt modelId="{36D39BC4-0E0F-4090-8F6C-66E83121B09F}" type="pres">
      <dgm:prSet presAssocID="{57735EB4-290E-4B03-86D5-EC408C9F020B}" presName="node" presStyleLbl="node1" presStyleIdx="7" presStyleCnt="8" custScaleX="187692" custRadScaleRad="99282" custRadScaleInc="-565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78B0EA-2812-48CA-BE41-8CE1FB270BB5}" type="pres">
      <dgm:prSet presAssocID="{57735EB4-290E-4B03-86D5-EC408C9F020B}" presName="spNode" presStyleCnt="0"/>
      <dgm:spPr/>
    </dgm:pt>
    <dgm:pt modelId="{901AE520-3B36-4CB0-A0B3-5D31F6E31BC0}" type="pres">
      <dgm:prSet presAssocID="{3D5E315A-3382-4016-A6B8-68684FE8AEAA}" presName="sibTrans" presStyleLbl="sibTrans1D1" presStyleIdx="7" presStyleCnt="8"/>
      <dgm:spPr/>
      <dgm:t>
        <a:bodyPr/>
        <a:lstStyle/>
        <a:p>
          <a:endParaRPr lang="ru-RU"/>
        </a:p>
      </dgm:t>
    </dgm:pt>
  </dgm:ptLst>
  <dgm:cxnLst>
    <dgm:cxn modelId="{CFCAF4B8-DD5D-403C-8B1D-0806819D9634}" type="presOf" srcId="{9156E74A-63A0-42ED-B45F-B6A1EE57160D}" destId="{BA66A416-DB22-455B-AD0C-B3500074B8E6}" srcOrd="0" destOrd="0" presId="urn:microsoft.com/office/officeart/2005/8/layout/cycle6"/>
    <dgm:cxn modelId="{619B942B-C784-4D8A-A2C8-AA46EBD72110}" type="presOf" srcId="{7097B3C6-1936-4CB8-88FA-EC52AC84339C}" destId="{78D542A4-6661-49DC-A37A-693FBD139B75}" srcOrd="0" destOrd="0" presId="urn:microsoft.com/office/officeart/2005/8/layout/cycle6"/>
    <dgm:cxn modelId="{6603D02D-56D6-4DBD-A464-DD5BD1F6F5B4}" srcId="{9454B323-DCA0-4205-B0B3-507959A338C7}" destId="{36970DF9-ABE2-478A-A272-5C788B97818B}" srcOrd="4" destOrd="0" parTransId="{CF43C3C3-05DE-4B5F-AF0B-8D09A8E4FD1A}" sibTransId="{CEBBFEEC-1111-4E90-BCDC-E6373F3F4793}"/>
    <dgm:cxn modelId="{E582DC5A-0B29-4033-9C45-D4B937A58E30}" type="presOf" srcId="{4D5F78DF-56D2-4870-A122-A96722E792EB}" destId="{9578B2E9-5C55-4CA6-98BC-9EDB513EC886}" srcOrd="0" destOrd="0" presId="urn:microsoft.com/office/officeart/2005/8/layout/cycle6"/>
    <dgm:cxn modelId="{DB3C3834-94E4-44F1-AEDA-60A103B49C4F}" type="presOf" srcId="{23950FCC-4461-4E74-81D8-EE9B1850736F}" destId="{7B7CC0BE-4E46-4966-9D79-F2A1A4310DA2}" srcOrd="0" destOrd="0" presId="urn:microsoft.com/office/officeart/2005/8/layout/cycle6"/>
    <dgm:cxn modelId="{BBE1DEF5-9255-4EB4-BB29-07F27D0B49E7}" srcId="{9454B323-DCA0-4205-B0B3-507959A338C7}" destId="{9564FBF5-441C-4BD5-A94F-CF5FD275910E}" srcOrd="0" destOrd="0" parTransId="{A4BC56D4-41D5-403F-9488-43C72EB3A307}" sibTransId="{23950FCC-4461-4E74-81D8-EE9B1850736F}"/>
    <dgm:cxn modelId="{D5BD5B95-3404-45ED-A446-9CB9CC24C2B0}" type="presOf" srcId="{3968695B-061E-43E4-B679-C3AF7B5742B4}" destId="{F6679A69-E3CF-4CD7-8A71-9F870D2375E7}" srcOrd="0" destOrd="0" presId="urn:microsoft.com/office/officeart/2005/8/layout/cycle6"/>
    <dgm:cxn modelId="{A1F430F0-4CFF-4FFE-8655-E6437F69F9B5}" srcId="{9454B323-DCA0-4205-B0B3-507959A338C7}" destId="{97BD8DC2-4325-4242-8D8C-2AC021DB655C}" srcOrd="3" destOrd="0" parTransId="{4567D88A-BE70-4C89-987B-49FA6C54AF36}" sibTransId="{7E34CA38-AC37-4A10-8036-F6964FED35A0}"/>
    <dgm:cxn modelId="{3457C777-5966-4504-BD53-5E6199C9CB74}" type="presOf" srcId="{97BD8DC2-4325-4242-8D8C-2AC021DB655C}" destId="{585A6C9F-EC0D-4397-A63D-AB960A575D0E}" srcOrd="0" destOrd="0" presId="urn:microsoft.com/office/officeart/2005/8/layout/cycle6"/>
    <dgm:cxn modelId="{4AA92827-E9FC-4C54-85C6-9C813E9DB196}" type="presOf" srcId="{CEBBFEEC-1111-4E90-BCDC-E6373F3F4793}" destId="{027C3893-CC59-4912-8DEE-0A75DCA54B1D}" srcOrd="0" destOrd="0" presId="urn:microsoft.com/office/officeart/2005/8/layout/cycle6"/>
    <dgm:cxn modelId="{DEEA630C-A9ED-4C26-8237-453482A4209B}" type="presOf" srcId="{4173A251-A09D-46FF-B0D0-22C98F0AF4B3}" destId="{3163AC8B-2727-4EFB-83FC-B029303DFE41}" srcOrd="0" destOrd="0" presId="urn:microsoft.com/office/officeart/2005/8/layout/cycle6"/>
    <dgm:cxn modelId="{A06F4DA9-72CA-4227-AFED-930B2E6F7968}" srcId="{9454B323-DCA0-4205-B0B3-507959A338C7}" destId="{57735EB4-290E-4B03-86D5-EC408C9F020B}" srcOrd="7" destOrd="0" parTransId="{85A63283-3C77-4476-B32F-BA5F3DC948BA}" sibTransId="{3D5E315A-3382-4016-A6B8-68684FE8AEAA}"/>
    <dgm:cxn modelId="{05389419-FE22-46CD-8B35-E7A1B7388655}" type="presOf" srcId="{57735EB4-290E-4B03-86D5-EC408C9F020B}" destId="{36D39BC4-0E0F-4090-8F6C-66E83121B09F}" srcOrd="0" destOrd="0" presId="urn:microsoft.com/office/officeart/2005/8/layout/cycle6"/>
    <dgm:cxn modelId="{36B3F9DA-985E-4256-BCEE-1AC9EBCEAAC7}" type="presOf" srcId="{9564FBF5-441C-4BD5-A94F-CF5FD275910E}" destId="{28C69F66-92BC-45AB-B27A-E9FFDCD0EDAD}" srcOrd="0" destOrd="0" presId="urn:microsoft.com/office/officeart/2005/8/layout/cycle6"/>
    <dgm:cxn modelId="{213C5AFC-F349-4D95-888E-222D33C70A47}" type="presOf" srcId="{36970DF9-ABE2-478A-A272-5C788B97818B}" destId="{B5D26099-2638-444A-8EDF-8EA53CBAF0E6}" srcOrd="0" destOrd="0" presId="urn:microsoft.com/office/officeart/2005/8/layout/cycle6"/>
    <dgm:cxn modelId="{7363BDD3-9F4A-47C3-9680-E69E656AFDF5}" type="presOf" srcId="{9454B323-DCA0-4205-B0B3-507959A338C7}" destId="{21785D34-B48C-40E4-9171-818883092F9B}" srcOrd="0" destOrd="0" presId="urn:microsoft.com/office/officeart/2005/8/layout/cycle6"/>
    <dgm:cxn modelId="{74CDFD42-4785-48E2-BB03-34623C8346AD}" srcId="{9454B323-DCA0-4205-B0B3-507959A338C7}" destId="{9696513F-5B55-46A0-B9A5-B5175141C45C}" srcOrd="6" destOrd="0" parTransId="{2C69BE59-AAB8-4C9A-BBF1-0FD7DDF90057}" sibTransId="{4173A251-A09D-46FF-B0D0-22C98F0AF4B3}"/>
    <dgm:cxn modelId="{5CFCD19F-D3F6-4E4A-BD83-23BEAC9AEAE5}" type="presOf" srcId="{44FAE85D-97E7-4FF3-ACE2-ECFE90A6037B}" destId="{49DF04FD-1782-486F-8A3C-07064082F564}" srcOrd="0" destOrd="0" presId="urn:microsoft.com/office/officeart/2005/8/layout/cycle6"/>
    <dgm:cxn modelId="{CAFB15A4-C691-4A72-A2E9-C8DE95D9D2C8}" srcId="{9454B323-DCA0-4205-B0B3-507959A338C7}" destId="{44FAE85D-97E7-4FF3-ACE2-ECFE90A6037B}" srcOrd="2" destOrd="0" parTransId="{F0A7318F-22B2-4253-A3A3-A4EF53A39002}" sibTransId="{3968695B-061E-43E4-B679-C3AF7B5742B4}"/>
    <dgm:cxn modelId="{6309F095-85B5-4AA1-BA7C-427CBCC8DC9C}" srcId="{9454B323-DCA0-4205-B0B3-507959A338C7}" destId="{2D155EB7-364D-4A62-A841-7D638928A2BC}" srcOrd="5" destOrd="0" parTransId="{EAAC7B6B-5471-4B1D-AB47-EFE2BC159FD2}" sibTransId="{7097B3C6-1936-4CB8-88FA-EC52AC84339C}"/>
    <dgm:cxn modelId="{B2B6F0F0-9426-49D2-96FE-2475B39E9EAB}" type="presOf" srcId="{2D155EB7-364D-4A62-A841-7D638928A2BC}" destId="{0B388F3A-63F6-492A-BCBB-F3579308CEF1}" srcOrd="0" destOrd="0" presId="urn:microsoft.com/office/officeart/2005/8/layout/cycle6"/>
    <dgm:cxn modelId="{39087315-D039-47E6-B40D-CC2C1F4036ED}" type="presOf" srcId="{9696513F-5B55-46A0-B9A5-B5175141C45C}" destId="{FBEF17E1-4238-4318-B44D-AE252708C8AD}" srcOrd="0" destOrd="0" presId="urn:microsoft.com/office/officeart/2005/8/layout/cycle6"/>
    <dgm:cxn modelId="{9FFC87B8-8CB9-44FB-A143-E9A0C9C66A74}" type="presOf" srcId="{3D5E315A-3382-4016-A6B8-68684FE8AEAA}" destId="{901AE520-3B36-4CB0-A0B3-5D31F6E31BC0}" srcOrd="0" destOrd="0" presId="urn:microsoft.com/office/officeart/2005/8/layout/cycle6"/>
    <dgm:cxn modelId="{A176834C-CB66-4565-A67B-BE5CB29E954B}" type="presOf" srcId="{7E34CA38-AC37-4A10-8036-F6964FED35A0}" destId="{C7A57372-CF9C-436C-854A-2A3D8FD1B404}" srcOrd="0" destOrd="0" presId="urn:microsoft.com/office/officeart/2005/8/layout/cycle6"/>
    <dgm:cxn modelId="{070F1042-4A81-4BA4-99E4-6DA21E0E4416}" srcId="{9454B323-DCA0-4205-B0B3-507959A338C7}" destId="{4D5F78DF-56D2-4870-A122-A96722E792EB}" srcOrd="1" destOrd="0" parTransId="{0B5C0BDC-4C78-483B-96D4-CCDAFA25B3A8}" sibTransId="{9156E74A-63A0-42ED-B45F-B6A1EE57160D}"/>
    <dgm:cxn modelId="{AAF22F68-53AD-44AB-85FE-EAA9AA72DC7C}" type="presParOf" srcId="{21785D34-B48C-40E4-9171-818883092F9B}" destId="{28C69F66-92BC-45AB-B27A-E9FFDCD0EDAD}" srcOrd="0" destOrd="0" presId="urn:microsoft.com/office/officeart/2005/8/layout/cycle6"/>
    <dgm:cxn modelId="{84E2AAFC-53C7-45D5-8D02-A91CF1263C07}" type="presParOf" srcId="{21785D34-B48C-40E4-9171-818883092F9B}" destId="{02632AE8-9F6E-4A5A-AAA9-CAF0104464A1}" srcOrd="1" destOrd="0" presId="urn:microsoft.com/office/officeart/2005/8/layout/cycle6"/>
    <dgm:cxn modelId="{BF08E668-7749-49E4-ACF7-1A6AF070B3B3}" type="presParOf" srcId="{21785D34-B48C-40E4-9171-818883092F9B}" destId="{7B7CC0BE-4E46-4966-9D79-F2A1A4310DA2}" srcOrd="2" destOrd="0" presId="urn:microsoft.com/office/officeart/2005/8/layout/cycle6"/>
    <dgm:cxn modelId="{0B905F18-8156-4426-B1F9-9FBDFE435EE4}" type="presParOf" srcId="{21785D34-B48C-40E4-9171-818883092F9B}" destId="{9578B2E9-5C55-4CA6-98BC-9EDB513EC886}" srcOrd="3" destOrd="0" presId="urn:microsoft.com/office/officeart/2005/8/layout/cycle6"/>
    <dgm:cxn modelId="{E68D9410-DA96-454C-95E9-863E42BDA809}" type="presParOf" srcId="{21785D34-B48C-40E4-9171-818883092F9B}" destId="{8D70178D-5477-46C3-87C6-1BA7AEC15A87}" srcOrd="4" destOrd="0" presId="urn:microsoft.com/office/officeart/2005/8/layout/cycle6"/>
    <dgm:cxn modelId="{16C3EA62-816E-4511-B446-6F4767872321}" type="presParOf" srcId="{21785D34-B48C-40E4-9171-818883092F9B}" destId="{BA66A416-DB22-455B-AD0C-B3500074B8E6}" srcOrd="5" destOrd="0" presId="urn:microsoft.com/office/officeart/2005/8/layout/cycle6"/>
    <dgm:cxn modelId="{E70F3462-CA0C-41F0-BF7B-49EFB5DA3ABA}" type="presParOf" srcId="{21785D34-B48C-40E4-9171-818883092F9B}" destId="{49DF04FD-1782-486F-8A3C-07064082F564}" srcOrd="6" destOrd="0" presId="urn:microsoft.com/office/officeart/2005/8/layout/cycle6"/>
    <dgm:cxn modelId="{B7201DFE-B829-4E18-83C6-24ED977F3A92}" type="presParOf" srcId="{21785D34-B48C-40E4-9171-818883092F9B}" destId="{786C5300-C7D2-4DB9-AD0E-D50EFFEE6375}" srcOrd="7" destOrd="0" presId="urn:microsoft.com/office/officeart/2005/8/layout/cycle6"/>
    <dgm:cxn modelId="{166036C5-F2EA-4903-92B6-2ED381390134}" type="presParOf" srcId="{21785D34-B48C-40E4-9171-818883092F9B}" destId="{F6679A69-E3CF-4CD7-8A71-9F870D2375E7}" srcOrd="8" destOrd="0" presId="urn:microsoft.com/office/officeart/2005/8/layout/cycle6"/>
    <dgm:cxn modelId="{313CDCB7-B440-4548-9690-E0B838D3B05D}" type="presParOf" srcId="{21785D34-B48C-40E4-9171-818883092F9B}" destId="{585A6C9F-EC0D-4397-A63D-AB960A575D0E}" srcOrd="9" destOrd="0" presId="urn:microsoft.com/office/officeart/2005/8/layout/cycle6"/>
    <dgm:cxn modelId="{C0DE0E78-E174-441B-9491-C4888E16D19D}" type="presParOf" srcId="{21785D34-B48C-40E4-9171-818883092F9B}" destId="{B8B2DC4E-2DBD-448A-B09A-AC8E06C305C7}" srcOrd="10" destOrd="0" presId="urn:microsoft.com/office/officeart/2005/8/layout/cycle6"/>
    <dgm:cxn modelId="{D7329515-ADFF-4AEA-9926-DEB6BB4D9689}" type="presParOf" srcId="{21785D34-B48C-40E4-9171-818883092F9B}" destId="{C7A57372-CF9C-436C-854A-2A3D8FD1B404}" srcOrd="11" destOrd="0" presId="urn:microsoft.com/office/officeart/2005/8/layout/cycle6"/>
    <dgm:cxn modelId="{0A33A79C-7EC1-4C37-B2E7-E50270211344}" type="presParOf" srcId="{21785D34-B48C-40E4-9171-818883092F9B}" destId="{B5D26099-2638-444A-8EDF-8EA53CBAF0E6}" srcOrd="12" destOrd="0" presId="urn:microsoft.com/office/officeart/2005/8/layout/cycle6"/>
    <dgm:cxn modelId="{DB7163F7-7AC3-4C97-A47C-140193164232}" type="presParOf" srcId="{21785D34-B48C-40E4-9171-818883092F9B}" destId="{44988103-EFCA-435E-8FCD-64A1550FF1B1}" srcOrd="13" destOrd="0" presId="urn:microsoft.com/office/officeart/2005/8/layout/cycle6"/>
    <dgm:cxn modelId="{04B943AA-F2B6-43CC-9231-0CB222714E48}" type="presParOf" srcId="{21785D34-B48C-40E4-9171-818883092F9B}" destId="{027C3893-CC59-4912-8DEE-0A75DCA54B1D}" srcOrd="14" destOrd="0" presId="urn:microsoft.com/office/officeart/2005/8/layout/cycle6"/>
    <dgm:cxn modelId="{714F9BDD-51EF-4D97-8143-2D6E6EFF8F95}" type="presParOf" srcId="{21785D34-B48C-40E4-9171-818883092F9B}" destId="{0B388F3A-63F6-492A-BCBB-F3579308CEF1}" srcOrd="15" destOrd="0" presId="urn:microsoft.com/office/officeart/2005/8/layout/cycle6"/>
    <dgm:cxn modelId="{2087FBD4-526D-4E18-8437-451A6CB3CC94}" type="presParOf" srcId="{21785D34-B48C-40E4-9171-818883092F9B}" destId="{F7A122A2-151A-4364-B4DD-0A3864FD6E9D}" srcOrd="16" destOrd="0" presId="urn:microsoft.com/office/officeart/2005/8/layout/cycle6"/>
    <dgm:cxn modelId="{B2B7D28D-4E40-4335-A753-2D5FEE2136FE}" type="presParOf" srcId="{21785D34-B48C-40E4-9171-818883092F9B}" destId="{78D542A4-6661-49DC-A37A-693FBD139B75}" srcOrd="17" destOrd="0" presId="urn:microsoft.com/office/officeart/2005/8/layout/cycle6"/>
    <dgm:cxn modelId="{69D03E5D-9DD2-4DB8-BD98-5723A7AB4753}" type="presParOf" srcId="{21785D34-B48C-40E4-9171-818883092F9B}" destId="{FBEF17E1-4238-4318-B44D-AE252708C8AD}" srcOrd="18" destOrd="0" presId="urn:microsoft.com/office/officeart/2005/8/layout/cycle6"/>
    <dgm:cxn modelId="{3707FA2C-DEB8-465D-8034-7A327D7F4DD4}" type="presParOf" srcId="{21785D34-B48C-40E4-9171-818883092F9B}" destId="{D5547A51-1FE6-404B-93B9-9D700E8A622B}" srcOrd="19" destOrd="0" presId="urn:microsoft.com/office/officeart/2005/8/layout/cycle6"/>
    <dgm:cxn modelId="{07628510-F020-4A67-A7A5-2DF379A2B932}" type="presParOf" srcId="{21785D34-B48C-40E4-9171-818883092F9B}" destId="{3163AC8B-2727-4EFB-83FC-B029303DFE41}" srcOrd="20" destOrd="0" presId="urn:microsoft.com/office/officeart/2005/8/layout/cycle6"/>
    <dgm:cxn modelId="{BF05FCA6-7FBA-4B00-90FF-E7D198E9C091}" type="presParOf" srcId="{21785D34-B48C-40E4-9171-818883092F9B}" destId="{36D39BC4-0E0F-4090-8F6C-66E83121B09F}" srcOrd="21" destOrd="0" presId="urn:microsoft.com/office/officeart/2005/8/layout/cycle6"/>
    <dgm:cxn modelId="{B7B89151-5019-48EB-BC04-3352DA6EFB55}" type="presParOf" srcId="{21785D34-B48C-40E4-9171-818883092F9B}" destId="{6F78B0EA-2812-48CA-BE41-8CE1FB270BB5}" srcOrd="22" destOrd="0" presId="urn:microsoft.com/office/officeart/2005/8/layout/cycle6"/>
    <dgm:cxn modelId="{8A163FFD-06EC-45A7-ACB5-15911F320E00}" type="presParOf" srcId="{21785D34-B48C-40E4-9171-818883092F9B}" destId="{901AE520-3B36-4CB0-A0B3-5D31F6E31BC0}" srcOrd="23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747C76-4F3B-43B5-8C0D-B8502AE36703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42774632-8780-4CDF-BCAC-DA1DDCD57B76}">
      <dgm:prSet phldrT="[Текст]" custT="1"/>
      <dgm:spPr/>
      <dgm:t>
        <a:bodyPr/>
        <a:lstStyle/>
        <a:p>
          <a:r>
            <a:rPr lang="ru-RU" sz="1800" dirty="0" smtClean="0"/>
            <a:t>Народный проект в сфере «Дорожная деятельность» – 6 проектов на сумму 6,7 </a:t>
          </a:r>
          <a:r>
            <a:rPr lang="ru-RU" sz="1800" dirty="0" err="1" smtClean="0"/>
            <a:t>млн.руб</a:t>
          </a:r>
          <a:endParaRPr lang="ru-RU" sz="1800" dirty="0"/>
        </a:p>
      </dgm:t>
    </dgm:pt>
    <dgm:pt modelId="{D6B6E69A-1A34-4568-A04C-5B5E8FD8AA9C}" type="parTrans" cxnId="{81973674-A287-4C51-82A2-E209CCA2A70A}">
      <dgm:prSet/>
      <dgm:spPr/>
      <dgm:t>
        <a:bodyPr/>
        <a:lstStyle/>
        <a:p>
          <a:endParaRPr lang="ru-RU"/>
        </a:p>
      </dgm:t>
    </dgm:pt>
    <dgm:pt modelId="{F968653D-F53D-4816-95F1-6DFCCF483D0A}" type="sibTrans" cxnId="{81973674-A287-4C51-82A2-E209CCA2A70A}">
      <dgm:prSet/>
      <dgm:spPr/>
      <dgm:t>
        <a:bodyPr/>
        <a:lstStyle/>
        <a:p>
          <a:endParaRPr lang="ru-RU"/>
        </a:p>
      </dgm:t>
    </dgm:pt>
    <dgm:pt modelId="{6ACD97ED-2AF3-4046-BC56-B4D251F80042}">
      <dgm:prSet phldrT="[Текст]" custT="1"/>
      <dgm:spPr/>
      <dgm:t>
        <a:bodyPr/>
        <a:lstStyle/>
        <a:p>
          <a:r>
            <a:rPr lang="ru-RU" sz="1800" dirty="0" smtClean="0"/>
            <a:t>Народный проект в сфере «Образования» – 3 проекта на сумму 1,4 </a:t>
          </a:r>
          <a:r>
            <a:rPr lang="ru-RU" sz="1800" dirty="0" err="1" smtClean="0"/>
            <a:t>млн.руб</a:t>
          </a:r>
          <a:endParaRPr lang="ru-RU" sz="1800" dirty="0"/>
        </a:p>
      </dgm:t>
    </dgm:pt>
    <dgm:pt modelId="{C7CEF729-C9C4-48DC-ACF4-CBD0FB61AE87}" type="parTrans" cxnId="{97425E19-34EC-4A89-9CD0-2ED42EAA09C8}">
      <dgm:prSet/>
      <dgm:spPr/>
      <dgm:t>
        <a:bodyPr/>
        <a:lstStyle/>
        <a:p>
          <a:endParaRPr lang="ru-RU"/>
        </a:p>
      </dgm:t>
    </dgm:pt>
    <dgm:pt modelId="{6DFB45BD-76EC-4F5C-AC34-EEF1167117A8}" type="sibTrans" cxnId="{97425E19-34EC-4A89-9CD0-2ED42EAA09C8}">
      <dgm:prSet/>
      <dgm:spPr/>
      <dgm:t>
        <a:bodyPr/>
        <a:lstStyle/>
        <a:p>
          <a:endParaRPr lang="ru-RU"/>
        </a:p>
      </dgm:t>
    </dgm:pt>
    <dgm:pt modelId="{4CCD9744-715F-4099-87BA-91B92EC58803}">
      <dgm:prSet phldrT="[Текст]" custT="1"/>
      <dgm:spPr/>
      <dgm:t>
        <a:bodyPr/>
        <a:lstStyle/>
        <a:p>
          <a:r>
            <a:rPr lang="ru-RU" sz="1800" dirty="0" smtClean="0"/>
            <a:t>Народный проект в сфере «Занятость» – 10 проектов на сумму 6,7 </a:t>
          </a:r>
          <a:r>
            <a:rPr lang="ru-RU" sz="1800" dirty="0" err="1" smtClean="0"/>
            <a:t>млн.руб</a:t>
          </a:r>
          <a:endParaRPr lang="ru-RU" sz="1800" dirty="0"/>
        </a:p>
      </dgm:t>
    </dgm:pt>
    <dgm:pt modelId="{275C36CC-7693-40CA-A313-53A2ADC58004}" type="parTrans" cxnId="{B42A021D-AA50-421C-9B84-500273A963D0}">
      <dgm:prSet/>
      <dgm:spPr/>
      <dgm:t>
        <a:bodyPr/>
        <a:lstStyle/>
        <a:p>
          <a:endParaRPr lang="ru-RU"/>
        </a:p>
      </dgm:t>
    </dgm:pt>
    <dgm:pt modelId="{BEBCFD5F-951A-4BE3-9948-B2273AF363CA}" type="sibTrans" cxnId="{B42A021D-AA50-421C-9B84-500273A963D0}">
      <dgm:prSet/>
      <dgm:spPr/>
      <dgm:t>
        <a:bodyPr/>
        <a:lstStyle/>
        <a:p>
          <a:endParaRPr lang="ru-RU"/>
        </a:p>
      </dgm:t>
    </dgm:pt>
    <dgm:pt modelId="{E8D9860C-C43C-46DF-A4BB-17AEAB7E6B97}">
      <dgm:prSet custT="1"/>
      <dgm:spPr/>
      <dgm:t>
        <a:bodyPr/>
        <a:lstStyle/>
        <a:p>
          <a:r>
            <a:rPr lang="ru-RU" sz="1800" dirty="0" smtClean="0"/>
            <a:t>Народный проект в сфере «Культура»- 3 проекта на сумму 2,1 </a:t>
          </a:r>
          <a:r>
            <a:rPr lang="ru-RU" sz="1800" dirty="0" err="1" smtClean="0"/>
            <a:t>млн.руб</a:t>
          </a:r>
          <a:endParaRPr lang="ru-RU" sz="1800" dirty="0"/>
        </a:p>
      </dgm:t>
    </dgm:pt>
    <dgm:pt modelId="{5EE36190-5CFA-427A-AB07-908EFCEC3F8C}" type="parTrans" cxnId="{8EADFC2C-6CB4-40A6-B4E3-48BF938AFCF0}">
      <dgm:prSet/>
      <dgm:spPr/>
      <dgm:t>
        <a:bodyPr/>
        <a:lstStyle/>
        <a:p>
          <a:endParaRPr lang="ru-RU"/>
        </a:p>
      </dgm:t>
    </dgm:pt>
    <dgm:pt modelId="{66EC8363-C93D-488E-8C26-38B654D1217A}" type="sibTrans" cxnId="{8EADFC2C-6CB4-40A6-B4E3-48BF938AFCF0}">
      <dgm:prSet/>
      <dgm:spPr/>
      <dgm:t>
        <a:bodyPr/>
        <a:lstStyle/>
        <a:p>
          <a:endParaRPr lang="ru-RU"/>
        </a:p>
      </dgm:t>
    </dgm:pt>
    <dgm:pt modelId="{CF0025AB-36F8-4711-8845-1488CDF755AB}">
      <dgm:prSet custT="1"/>
      <dgm:spPr/>
      <dgm:t>
        <a:bodyPr/>
        <a:lstStyle/>
        <a:p>
          <a:r>
            <a:rPr lang="ru-RU" sz="1800" dirty="0" smtClean="0"/>
            <a:t>Народный проект в сфере «ХВС»- 6 проектов на сумму 3,9 </a:t>
          </a:r>
          <a:r>
            <a:rPr lang="ru-RU" sz="1800" dirty="0" err="1" smtClean="0"/>
            <a:t>млн.руб</a:t>
          </a:r>
          <a:endParaRPr lang="ru-RU" sz="1800" dirty="0" smtClean="0"/>
        </a:p>
        <a:p>
          <a:endParaRPr lang="ru-RU" sz="1300" dirty="0"/>
        </a:p>
      </dgm:t>
    </dgm:pt>
    <dgm:pt modelId="{76919D4A-6E98-4746-B1B6-3FCCD96E7E87}" type="parTrans" cxnId="{E271A3ED-3DD8-4DCC-AC13-D8AAA8575C5F}">
      <dgm:prSet/>
      <dgm:spPr/>
      <dgm:t>
        <a:bodyPr/>
        <a:lstStyle/>
        <a:p>
          <a:endParaRPr lang="ru-RU"/>
        </a:p>
      </dgm:t>
    </dgm:pt>
    <dgm:pt modelId="{03FCB378-98B2-4ECB-8732-E993DDA4E333}" type="sibTrans" cxnId="{E271A3ED-3DD8-4DCC-AC13-D8AAA8575C5F}">
      <dgm:prSet/>
      <dgm:spPr/>
      <dgm:t>
        <a:bodyPr/>
        <a:lstStyle/>
        <a:p>
          <a:endParaRPr lang="ru-RU"/>
        </a:p>
      </dgm:t>
    </dgm:pt>
    <dgm:pt modelId="{BF5AB37E-E545-4CE6-AFD1-11538925DC67}">
      <dgm:prSet custT="1"/>
      <dgm:spPr/>
      <dgm:t>
        <a:bodyPr/>
        <a:lstStyle/>
        <a:p>
          <a:r>
            <a:rPr lang="ru-RU" sz="1800" dirty="0" smtClean="0"/>
            <a:t>Народный проект в сфере «Агропромышленный комплекс»- 1 проект на сумму 1,0 </a:t>
          </a:r>
          <a:r>
            <a:rPr lang="ru-RU" sz="1800" dirty="0" err="1" smtClean="0"/>
            <a:t>млн.руб</a:t>
          </a:r>
          <a:endParaRPr lang="ru-RU" sz="1800" dirty="0" smtClean="0"/>
        </a:p>
        <a:p>
          <a:endParaRPr lang="ru-RU" sz="1800" dirty="0"/>
        </a:p>
      </dgm:t>
    </dgm:pt>
    <dgm:pt modelId="{D9FB7231-8ED3-40CE-BC6B-FAC1C684D96E}" type="parTrans" cxnId="{52022ED1-FC79-4969-A701-692196CC44B2}">
      <dgm:prSet/>
      <dgm:spPr/>
      <dgm:t>
        <a:bodyPr/>
        <a:lstStyle/>
        <a:p>
          <a:endParaRPr lang="ru-RU"/>
        </a:p>
      </dgm:t>
    </dgm:pt>
    <dgm:pt modelId="{3F6A7037-AFC1-41F4-87F7-55DBF3C3C3B1}" type="sibTrans" cxnId="{52022ED1-FC79-4969-A701-692196CC44B2}">
      <dgm:prSet/>
      <dgm:spPr/>
      <dgm:t>
        <a:bodyPr/>
        <a:lstStyle/>
        <a:p>
          <a:endParaRPr lang="ru-RU"/>
        </a:p>
      </dgm:t>
    </dgm:pt>
    <dgm:pt modelId="{301CCD4A-4A15-41BF-999A-94FCED024507}">
      <dgm:prSet custT="1"/>
      <dgm:spPr/>
      <dgm:t>
        <a:bodyPr/>
        <a:lstStyle/>
        <a:p>
          <a:r>
            <a:rPr lang="ru-RU" sz="1800" dirty="0" smtClean="0"/>
            <a:t>Народный проект в сфере «Физическая культура и спорт»- 3</a:t>
          </a:r>
        </a:p>
        <a:p>
          <a:r>
            <a:rPr lang="ru-RU" sz="1800" dirty="0" smtClean="0"/>
            <a:t> проекта на сумму 2,0 </a:t>
          </a:r>
          <a:r>
            <a:rPr lang="ru-RU" sz="1800" dirty="0" err="1" smtClean="0"/>
            <a:t>млн.руб</a:t>
          </a:r>
          <a:endParaRPr lang="ru-RU" sz="1800" dirty="0"/>
        </a:p>
      </dgm:t>
    </dgm:pt>
    <dgm:pt modelId="{BAA4D6AD-8B55-4989-8A06-06DD2D6083DD}" type="parTrans" cxnId="{C34DCDA2-FCAF-4981-9CE8-7C08272B875F}">
      <dgm:prSet/>
      <dgm:spPr/>
      <dgm:t>
        <a:bodyPr/>
        <a:lstStyle/>
        <a:p>
          <a:endParaRPr lang="ru-RU"/>
        </a:p>
      </dgm:t>
    </dgm:pt>
    <dgm:pt modelId="{1F97B736-8ABA-4A1B-81EF-6E91DC3EDF74}" type="sibTrans" cxnId="{C34DCDA2-FCAF-4981-9CE8-7C08272B875F}">
      <dgm:prSet/>
      <dgm:spPr/>
      <dgm:t>
        <a:bodyPr/>
        <a:lstStyle/>
        <a:p>
          <a:endParaRPr lang="ru-RU"/>
        </a:p>
      </dgm:t>
    </dgm:pt>
    <dgm:pt modelId="{0FCCD6CE-39F8-4AB2-B3C6-D66B92B8BBA2}">
      <dgm:prSet custT="1"/>
      <dgm:spPr/>
      <dgm:t>
        <a:bodyPr/>
        <a:lstStyle/>
        <a:p>
          <a:r>
            <a:rPr lang="ru-RU" sz="1800" dirty="0" smtClean="0"/>
            <a:t>Народный проект в сфере «Благоустройство»- 13 проектов на сумму 14,5 </a:t>
          </a:r>
          <a:r>
            <a:rPr lang="ru-RU" sz="1800" dirty="0" err="1" smtClean="0"/>
            <a:t>млн.руб</a:t>
          </a:r>
          <a:endParaRPr lang="ru-RU" sz="1800" dirty="0"/>
        </a:p>
      </dgm:t>
    </dgm:pt>
    <dgm:pt modelId="{BDB5D8DD-A434-45F4-ADF3-D74D260B6C2D}" type="parTrans" cxnId="{613E6B55-870D-4AE7-91FB-7DBD437DD303}">
      <dgm:prSet/>
      <dgm:spPr/>
      <dgm:t>
        <a:bodyPr/>
        <a:lstStyle/>
        <a:p>
          <a:endParaRPr lang="ru-RU"/>
        </a:p>
      </dgm:t>
    </dgm:pt>
    <dgm:pt modelId="{9608EBD3-1527-4690-BC15-9D7B92B85766}" type="sibTrans" cxnId="{613E6B55-870D-4AE7-91FB-7DBD437DD303}">
      <dgm:prSet/>
      <dgm:spPr/>
      <dgm:t>
        <a:bodyPr/>
        <a:lstStyle/>
        <a:p>
          <a:endParaRPr lang="ru-RU"/>
        </a:p>
      </dgm:t>
    </dgm:pt>
    <dgm:pt modelId="{8DE8FFFE-6DE4-4AF5-B8E5-E9DC09E2E58A}" type="pres">
      <dgm:prSet presAssocID="{5E747C76-4F3B-43B5-8C0D-B8502AE36703}" presName="Name0" presStyleCnt="0">
        <dgm:presLayoutVars>
          <dgm:dir/>
          <dgm:resizeHandles val="exact"/>
        </dgm:presLayoutVars>
      </dgm:prSet>
      <dgm:spPr/>
    </dgm:pt>
    <dgm:pt modelId="{0B3B621F-E201-4FE1-A544-1A6C3609EA61}" type="pres">
      <dgm:prSet presAssocID="{5E747C76-4F3B-43B5-8C0D-B8502AE36703}" presName="bkgdShp" presStyleLbl="alignAccFollowNode1" presStyleIdx="0" presStyleCnt="1"/>
      <dgm:spPr/>
    </dgm:pt>
    <dgm:pt modelId="{1526B534-C8C1-4BE6-9189-E87D096DC282}" type="pres">
      <dgm:prSet presAssocID="{5E747C76-4F3B-43B5-8C0D-B8502AE36703}" presName="linComp" presStyleCnt="0"/>
      <dgm:spPr/>
    </dgm:pt>
    <dgm:pt modelId="{E357697D-4427-4C4C-9C74-80976880B4F4}" type="pres">
      <dgm:prSet presAssocID="{301CCD4A-4A15-41BF-999A-94FCED024507}" presName="compNode" presStyleCnt="0"/>
      <dgm:spPr/>
    </dgm:pt>
    <dgm:pt modelId="{255FC0FF-FA7F-46CC-B564-F2202C83B07C}" type="pres">
      <dgm:prSet presAssocID="{301CCD4A-4A15-41BF-999A-94FCED024507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808FBC-EC49-4CA7-B246-05152D05BEEC}" type="pres">
      <dgm:prSet presAssocID="{301CCD4A-4A15-41BF-999A-94FCED024507}" presName="invisiNode" presStyleLbl="node1" presStyleIdx="0" presStyleCnt="8"/>
      <dgm:spPr/>
    </dgm:pt>
    <dgm:pt modelId="{4BEADC13-9469-4B18-ADB5-7A470C5EF7C5}" type="pres">
      <dgm:prSet presAssocID="{301CCD4A-4A15-41BF-999A-94FCED024507}" presName="imagNode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53209A6-5ED4-484E-B3DE-E0BAA8698E7B}" type="pres">
      <dgm:prSet presAssocID="{1F97B736-8ABA-4A1B-81EF-6E91DC3EDF7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C3B9F0D-FB8A-4690-B60E-3479E753858F}" type="pres">
      <dgm:prSet presAssocID="{BF5AB37E-E545-4CE6-AFD1-11538925DC67}" presName="compNode" presStyleCnt="0"/>
      <dgm:spPr/>
    </dgm:pt>
    <dgm:pt modelId="{E25D7185-5F5D-4A50-A670-6D03322E0E5E}" type="pres">
      <dgm:prSet presAssocID="{BF5AB37E-E545-4CE6-AFD1-11538925DC67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7BCDB1-1329-4799-A65D-CBCA3903E9B8}" type="pres">
      <dgm:prSet presAssocID="{BF5AB37E-E545-4CE6-AFD1-11538925DC67}" presName="invisiNode" presStyleLbl="node1" presStyleIdx="1" presStyleCnt="8"/>
      <dgm:spPr/>
    </dgm:pt>
    <dgm:pt modelId="{FA54B168-7037-4BBE-8608-50673AC56D3D}" type="pres">
      <dgm:prSet presAssocID="{BF5AB37E-E545-4CE6-AFD1-11538925DC67}" presName="imagNode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8135D39-5B62-4804-9153-626F9DE2284F}" type="pres">
      <dgm:prSet presAssocID="{3F6A7037-AFC1-41F4-87F7-55DBF3C3C3B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DD0012A-223A-4179-B08A-6779FF158CC2}" type="pres">
      <dgm:prSet presAssocID="{CF0025AB-36F8-4711-8845-1488CDF755AB}" presName="compNode" presStyleCnt="0"/>
      <dgm:spPr/>
    </dgm:pt>
    <dgm:pt modelId="{258AF626-2731-4C28-B325-2431156FE0EB}" type="pres">
      <dgm:prSet presAssocID="{CF0025AB-36F8-4711-8845-1488CDF755AB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17E080-5D47-4F27-BD76-498EB82C7359}" type="pres">
      <dgm:prSet presAssocID="{CF0025AB-36F8-4711-8845-1488CDF755AB}" presName="invisiNode" presStyleLbl="node1" presStyleIdx="2" presStyleCnt="8"/>
      <dgm:spPr/>
    </dgm:pt>
    <dgm:pt modelId="{3FE5DAC3-6394-4ACD-ADE7-5982BFF28B85}" type="pres">
      <dgm:prSet presAssocID="{CF0025AB-36F8-4711-8845-1488CDF755AB}" presName="imagNode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38B1BF5-FD30-4A19-B8E4-3E7CD8E162F5}" type="pres">
      <dgm:prSet presAssocID="{03FCB378-98B2-4ECB-8732-E993DDA4E33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0CAC26-6028-446D-80AF-AEF99C7AA1CF}" type="pres">
      <dgm:prSet presAssocID="{E8D9860C-C43C-46DF-A4BB-17AEAB7E6B97}" presName="compNode" presStyleCnt="0"/>
      <dgm:spPr/>
    </dgm:pt>
    <dgm:pt modelId="{B4D1772D-7F9C-49B2-AA84-8427B651BD83}" type="pres">
      <dgm:prSet presAssocID="{E8D9860C-C43C-46DF-A4BB-17AEAB7E6B97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0D32CC-C19B-43AE-9616-5D05516D3DEF}" type="pres">
      <dgm:prSet presAssocID="{E8D9860C-C43C-46DF-A4BB-17AEAB7E6B97}" presName="invisiNode" presStyleLbl="node1" presStyleIdx="3" presStyleCnt="8"/>
      <dgm:spPr/>
    </dgm:pt>
    <dgm:pt modelId="{467B9A5D-64C1-4012-B28A-B905F2328510}" type="pres">
      <dgm:prSet presAssocID="{E8D9860C-C43C-46DF-A4BB-17AEAB7E6B97}" presName="imagNode" presStyleLbl="fgImgPlace1" presStyleIdx="3" presStyleCnt="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F0AC4F7-7BB6-4539-994A-E9093347EA52}" type="pres">
      <dgm:prSet presAssocID="{66EC8363-C93D-488E-8C26-38B654D1217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8E85B48-4BE6-4834-A9F1-8B32834768AA}" type="pres">
      <dgm:prSet presAssocID="{42774632-8780-4CDF-BCAC-DA1DDCD57B76}" presName="compNode" presStyleCnt="0"/>
      <dgm:spPr/>
    </dgm:pt>
    <dgm:pt modelId="{FAC2B009-65B5-481E-933B-4311609620E0}" type="pres">
      <dgm:prSet presAssocID="{42774632-8780-4CDF-BCAC-DA1DDCD57B76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CD6D71-C3C3-4079-88C0-BD90122CF8F0}" type="pres">
      <dgm:prSet presAssocID="{42774632-8780-4CDF-BCAC-DA1DDCD57B76}" presName="invisiNode" presStyleLbl="node1" presStyleIdx="4" presStyleCnt="8"/>
      <dgm:spPr/>
    </dgm:pt>
    <dgm:pt modelId="{05133726-039E-4056-911C-EE0994A20D1B}" type="pres">
      <dgm:prSet presAssocID="{42774632-8780-4CDF-BCAC-DA1DDCD57B76}" presName="imagNode" presStyleLbl="fgImgPlace1" presStyleIdx="4" presStyleCnt="8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E0BA5777-A696-4604-AFB6-B2D668DA269E}" type="pres">
      <dgm:prSet presAssocID="{F968653D-F53D-4816-95F1-6DFCCF483D0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C76D27C-40A2-4674-94F8-348722C53C7A}" type="pres">
      <dgm:prSet presAssocID="{0FCCD6CE-39F8-4AB2-B3C6-D66B92B8BBA2}" presName="compNode" presStyleCnt="0"/>
      <dgm:spPr/>
    </dgm:pt>
    <dgm:pt modelId="{02A7B83D-3F34-42AB-BE5C-D45ED3532849}" type="pres">
      <dgm:prSet presAssocID="{0FCCD6CE-39F8-4AB2-B3C6-D66B92B8BBA2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F1CCD9-8FED-4FA8-B194-60A9745E2EC1}" type="pres">
      <dgm:prSet presAssocID="{0FCCD6CE-39F8-4AB2-B3C6-D66B92B8BBA2}" presName="invisiNode" presStyleLbl="node1" presStyleIdx="5" presStyleCnt="8"/>
      <dgm:spPr/>
    </dgm:pt>
    <dgm:pt modelId="{177FBB79-7C05-46EE-A8BA-2E5123113B92}" type="pres">
      <dgm:prSet presAssocID="{0FCCD6CE-39F8-4AB2-B3C6-D66B92B8BBA2}" presName="imagNode" presStyleLbl="fgImgPlace1" presStyleIdx="5" presStyleCnt="8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0EE6EA98-938C-45A0-B3A5-0BFF94AF9EAD}" type="pres">
      <dgm:prSet presAssocID="{9608EBD3-1527-4690-BC15-9D7B92B8576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1B07943-D6C0-4B94-B17D-677D6DA0F0FA}" type="pres">
      <dgm:prSet presAssocID="{6ACD97ED-2AF3-4046-BC56-B4D251F80042}" presName="compNode" presStyleCnt="0"/>
      <dgm:spPr/>
    </dgm:pt>
    <dgm:pt modelId="{2654E042-740D-4823-A1D6-7025A09B0223}" type="pres">
      <dgm:prSet presAssocID="{6ACD97ED-2AF3-4046-BC56-B4D251F80042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F479DA-3CF6-4F80-A848-926525D76C73}" type="pres">
      <dgm:prSet presAssocID="{6ACD97ED-2AF3-4046-BC56-B4D251F80042}" presName="invisiNode" presStyleLbl="node1" presStyleIdx="6" presStyleCnt="8"/>
      <dgm:spPr/>
    </dgm:pt>
    <dgm:pt modelId="{633D7424-9C2B-4FF8-A6A3-25B69D2BA13F}" type="pres">
      <dgm:prSet presAssocID="{6ACD97ED-2AF3-4046-BC56-B4D251F80042}" presName="imagNode" presStyleLbl="fgImgPlace1" presStyleIdx="6" presStyleCnt="8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E5EE7780-DA04-46EA-A8AA-99FBDFC0E56E}" type="pres">
      <dgm:prSet presAssocID="{6DFB45BD-76EC-4F5C-AC34-EEF1167117A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DCEE231-D217-42B4-BFE0-EBAE7D3C5E1D}" type="pres">
      <dgm:prSet presAssocID="{4CCD9744-715F-4099-87BA-91B92EC58803}" presName="compNode" presStyleCnt="0"/>
      <dgm:spPr/>
    </dgm:pt>
    <dgm:pt modelId="{ECDC38A5-23A4-4F77-9C64-EA570D8977D9}" type="pres">
      <dgm:prSet presAssocID="{4CCD9744-715F-4099-87BA-91B92EC58803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7ABE37-487E-4FC1-8675-AF2634F5E486}" type="pres">
      <dgm:prSet presAssocID="{4CCD9744-715F-4099-87BA-91B92EC58803}" presName="invisiNode" presStyleLbl="node1" presStyleIdx="7" presStyleCnt="8"/>
      <dgm:spPr/>
    </dgm:pt>
    <dgm:pt modelId="{ED43378B-50D7-42DE-8BE9-17C3DE4624A3}" type="pres">
      <dgm:prSet presAssocID="{4CCD9744-715F-4099-87BA-91B92EC58803}" presName="imagNode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</dgm:ptLst>
  <dgm:cxnLst>
    <dgm:cxn modelId="{EE0100FF-0B72-4A57-BF8C-C064D648ADD0}" type="presOf" srcId="{0FCCD6CE-39F8-4AB2-B3C6-D66B92B8BBA2}" destId="{02A7B83D-3F34-42AB-BE5C-D45ED3532849}" srcOrd="0" destOrd="0" presId="urn:microsoft.com/office/officeart/2005/8/layout/pList2"/>
    <dgm:cxn modelId="{F95071CB-7EA8-4B12-94F0-6BFEF7B3AC89}" type="presOf" srcId="{66EC8363-C93D-488E-8C26-38B654D1217A}" destId="{AF0AC4F7-7BB6-4539-994A-E9093347EA52}" srcOrd="0" destOrd="0" presId="urn:microsoft.com/office/officeart/2005/8/layout/pList2"/>
    <dgm:cxn modelId="{9465F40A-208C-4F9A-95E1-65E3D318916C}" type="presOf" srcId="{6DFB45BD-76EC-4F5C-AC34-EEF1167117A8}" destId="{E5EE7780-DA04-46EA-A8AA-99FBDFC0E56E}" srcOrd="0" destOrd="0" presId="urn:microsoft.com/office/officeart/2005/8/layout/pList2"/>
    <dgm:cxn modelId="{03292A68-264A-4322-83B8-D8302DB4171E}" type="presOf" srcId="{BF5AB37E-E545-4CE6-AFD1-11538925DC67}" destId="{E25D7185-5F5D-4A50-A670-6D03322E0E5E}" srcOrd="0" destOrd="0" presId="urn:microsoft.com/office/officeart/2005/8/layout/pList2"/>
    <dgm:cxn modelId="{81973674-A287-4C51-82A2-E209CCA2A70A}" srcId="{5E747C76-4F3B-43B5-8C0D-B8502AE36703}" destId="{42774632-8780-4CDF-BCAC-DA1DDCD57B76}" srcOrd="4" destOrd="0" parTransId="{D6B6E69A-1A34-4568-A04C-5B5E8FD8AA9C}" sibTransId="{F968653D-F53D-4816-95F1-6DFCCF483D0A}"/>
    <dgm:cxn modelId="{A9F2221B-24ED-4BB5-9548-5C7DC651AEF3}" type="presOf" srcId="{1F97B736-8ABA-4A1B-81EF-6E91DC3EDF74}" destId="{653209A6-5ED4-484E-B3DE-E0BAA8698E7B}" srcOrd="0" destOrd="0" presId="urn:microsoft.com/office/officeart/2005/8/layout/pList2"/>
    <dgm:cxn modelId="{B35786A4-E8B4-403D-9BD5-E6B9CF2AD65E}" type="presOf" srcId="{3F6A7037-AFC1-41F4-87F7-55DBF3C3C3B1}" destId="{F8135D39-5B62-4804-9153-626F9DE2284F}" srcOrd="0" destOrd="0" presId="urn:microsoft.com/office/officeart/2005/8/layout/pList2"/>
    <dgm:cxn modelId="{111235BD-B7F7-426D-91FB-665D1C5FE32C}" type="presOf" srcId="{6ACD97ED-2AF3-4046-BC56-B4D251F80042}" destId="{2654E042-740D-4823-A1D6-7025A09B0223}" srcOrd="0" destOrd="0" presId="urn:microsoft.com/office/officeart/2005/8/layout/pList2"/>
    <dgm:cxn modelId="{97425E19-34EC-4A89-9CD0-2ED42EAA09C8}" srcId="{5E747C76-4F3B-43B5-8C0D-B8502AE36703}" destId="{6ACD97ED-2AF3-4046-BC56-B4D251F80042}" srcOrd="6" destOrd="0" parTransId="{C7CEF729-C9C4-48DC-ACF4-CBD0FB61AE87}" sibTransId="{6DFB45BD-76EC-4F5C-AC34-EEF1167117A8}"/>
    <dgm:cxn modelId="{B42A021D-AA50-421C-9B84-500273A963D0}" srcId="{5E747C76-4F3B-43B5-8C0D-B8502AE36703}" destId="{4CCD9744-715F-4099-87BA-91B92EC58803}" srcOrd="7" destOrd="0" parTransId="{275C36CC-7693-40CA-A313-53A2ADC58004}" sibTransId="{BEBCFD5F-951A-4BE3-9948-B2273AF363CA}"/>
    <dgm:cxn modelId="{E271A3ED-3DD8-4DCC-AC13-D8AAA8575C5F}" srcId="{5E747C76-4F3B-43B5-8C0D-B8502AE36703}" destId="{CF0025AB-36F8-4711-8845-1488CDF755AB}" srcOrd="2" destOrd="0" parTransId="{76919D4A-6E98-4746-B1B6-3FCCD96E7E87}" sibTransId="{03FCB378-98B2-4ECB-8732-E993DDA4E333}"/>
    <dgm:cxn modelId="{A70EEE17-347D-408B-B7E2-9D61D1E267CD}" type="presOf" srcId="{03FCB378-98B2-4ECB-8732-E993DDA4E333}" destId="{338B1BF5-FD30-4A19-B8E4-3E7CD8E162F5}" srcOrd="0" destOrd="0" presId="urn:microsoft.com/office/officeart/2005/8/layout/pList2"/>
    <dgm:cxn modelId="{4CAFC918-072F-4383-BFF1-1E44D71569FC}" type="presOf" srcId="{9608EBD3-1527-4690-BC15-9D7B92B85766}" destId="{0EE6EA98-938C-45A0-B3A5-0BFF94AF9EAD}" srcOrd="0" destOrd="0" presId="urn:microsoft.com/office/officeart/2005/8/layout/pList2"/>
    <dgm:cxn modelId="{8EADFC2C-6CB4-40A6-B4E3-48BF938AFCF0}" srcId="{5E747C76-4F3B-43B5-8C0D-B8502AE36703}" destId="{E8D9860C-C43C-46DF-A4BB-17AEAB7E6B97}" srcOrd="3" destOrd="0" parTransId="{5EE36190-5CFA-427A-AB07-908EFCEC3F8C}" sibTransId="{66EC8363-C93D-488E-8C26-38B654D1217A}"/>
    <dgm:cxn modelId="{FE946106-D7A0-40F4-BC0B-9F2AA741706D}" type="presOf" srcId="{E8D9860C-C43C-46DF-A4BB-17AEAB7E6B97}" destId="{B4D1772D-7F9C-49B2-AA84-8427B651BD83}" srcOrd="0" destOrd="0" presId="urn:microsoft.com/office/officeart/2005/8/layout/pList2"/>
    <dgm:cxn modelId="{B8526913-73CB-4DCB-8E21-9043A02DC715}" type="presOf" srcId="{F968653D-F53D-4816-95F1-6DFCCF483D0A}" destId="{E0BA5777-A696-4604-AFB6-B2D668DA269E}" srcOrd="0" destOrd="0" presId="urn:microsoft.com/office/officeart/2005/8/layout/pList2"/>
    <dgm:cxn modelId="{FE803CB0-93C5-426B-80E8-222DAF2BEA32}" type="presOf" srcId="{42774632-8780-4CDF-BCAC-DA1DDCD57B76}" destId="{FAC2B009-65B5-481E-933B-4311609620E0}" srcOrd="0" destOrd="0" presId="urn:microsoft.com/office/officeart/2005/8/layout/pList2"/>
    <dgm:cxn modelId="{2FB16B93-78FF-4C88-91E6-C8B01978BA7A}" type="presOf" srcId="{5E747C76-4F3B-43B5-8C0D-B8502AE36703}" destId="{8DE8FFFE-6DE4-4AF5-B8E5-E9DC09E2E58A}" srcOrd="0" destOrd="0" presId="urn:microsoft.com/office/officeart/2005/8/layout/pList2"/>
    <dgm:cxn modelId="{4391551F-EFA4-4047-9915-213C22613231}" type="presOf" srcId="{4CCD9744-715F-4099-87BA-91B92EC58803}" destId="{ECDC38A5-23A4-4F77-9C64-EA570D8977D9}" srcOrd="0" destOrd="0" presId="urn:microsoft.com/office/officeart/2005/8/layout/pList2"/>
    <dgm:cxn modelId="{4E917435-D1F1-47C3-A5D9-B078DA611A51}" type="presOf" srcId="{CF0025AB-36F8-4711-8845-1488CDF755AB}" destId="{258AF626-2731-4C28-B325-2431156FE0EB}" srcOrd="0" destOrd="0" presId="urn:microsoft.com/office/officeart/2005/8/layout/pList2"/>
    <dgm:cxn modelId="{613E6B55-870D-4AE7-91FB-7DBD437DD303}" srcId="{5E747C76-4F3B-43B5-8C0D-B8502AE36703}" destId="{0FCCD6CE-39F8-4AB2-B3C6-D66B92B8BBA2}" srcOrd="5" destOrd="0" parTransId="{BDB5D8DD-A434-45F4-ADF3-D74D260B6C2D}" sibTransId="{9608EBD3-1527-4690-BC15-9D7B92B85766}"/>
    <dgm:cxn modelId="{52022ED1-FC79-4969-A701-692196CC44B2}" srcId="{5E747C76-4F3B-43B5-8C0D-B8502AE36703}" destId="{BF5AB37E-E545-4CE6-AFD1-11538925DC67}" srcOrd="1" destOrd="0" parTransId="{D9FB7231-8ED3-40CE-BC6B-FAC1C684D96E}" sibTransId="{3F6A7037-AFC1-41F4-87F7-55DBF3C3C3B1}"/>
    <dgm:cxn modelId="{105F206A-8CB4-465F-A821-127639E2F5B3}" type="presOf" srcId="{301CCD4A-4A15-41BF-999A-94FCED024507}" destId="{255FC0FF-FA7F-46CC-B564-F2202C83B07C}" srcOrd="0" destOrd="0" presId="urn:microsoft.com/office/officeart/2005/8/layout/pList2"/>
    <dgm:cxn modelId="{C34DCDA2-FCAF-4981-9CE8-7C08272B875F}" srcId="{5E747C76-4F3B-43B5-8C0D-B8502AE36703}" destId="{301CCD4A-4A15-41BF-999A-94FCED024507}" srcOrd="0" destOrd="0" parTransId="{BAA4D6AD-8B55-4989-8A06-06DD2D6083DD}" sibTransId="{1F97B736-8ABA-4A1B-81EF-6E91DC3EDF74}"/>
    <dgm:cxn modelId="{5020E779-114B-44CF-81F6-44F7A7A1D757}" type="presParOf" srcId="{8DE8FFFE-6DE4-4AF5-B8E5-E9DC09E2E58A}" destId="{0B3B621F-E201-4FE1-A544-1A6C3609EA61}" srcOrd="0" destOrd="0" presId="urn:microsoft.com/office/officeart/2005/8/layout/pList2"/>
    <dgm:cxn modelId="{75926AF3-56AE-486C-BAC1-7D52CC7F6CAB}" type="presParOf" srcId="{8DE8FFFE-6DE4-4AF5-B8E5-E9DC09E2E58A}" destId="{1526B534-C8C1-4BE6-9189-E87D096DC282}" srcOrd="1" destOrd="0" presId="urn:microsoft.com/office/officeart/2005/8/layout/pList2"/>
    <dgm:cxn modelId="{C8110C0E-0AC0-4BDD-B2F7-4AAFAF62DE9C}" type="presParOf" srcId="{1526B534-C8C1-4BE6-9189-E87D096DC282}" destId="{E357697D-4427-4C4C-9C74-80976880B4F4}" srcOrd="0" destOrd="0" presId="urn:microsoft.com/office/officeart/2005/8/layout/pList2"/>
    <dgm:cxn modelId="{840B2778-DD9E-4CA1-8D46-5A87F0BFF177}" type="presParOf" srcId="{E357697D-4427-4C4C-9C74-80976880B4F4}" destId="{255FC0FF-FA7F-46CC-B564-F2202C83B07C}" srcOrd="0" destOrd="0" presId="urn:microsoft.com/office/officeart/2005/8/layout/pList2"/>
    <dgm:cxn modelId="{429021A3-EF28-46F1-BAB1-9FD1D1E553E3}" type="presParOf" srcId="{E357697D-4427-4C4C-9C74-80976880B4F4}" destId="{10808FBC-EC49-4CA7-B246-05152D05BEEC}" srcOrd="1" destOrd="0" presId="urn:microsoft.com/office/officeart/2005/8/layout/pList2"/>
    <dgm:cxn modelId="{8B70ECFA-60EE-460C-8F41-2703999E0D14}" type="presParOf" srcId="{E357697D-4427-4C4C-9C74-80976880B4F4}" destId="{4BEADC13-9469-4B18-ADB5-7A470C5EF7C5}" srcOrd="2" destOrd="0" presId="urn:microsoft.com/office/officeart/2005/8/layout/pList2"/>
    <dgm:cxn modelId="{6565331B-DABC-4178-B895-D5F89182CE82}" type="presParOf" srcId="{1526B534-C8C1-4BE6-9189-E87D096DC282}" destId="{653209A6-5ED4-484E-B3DE-E0BAA8698E7B}" srcOrd="1" destOrd="0" presId="urn:microsoft.com/office/officeart/2005/8/layout/pList2"/>
    <dgm:cxn modelId="{63B6391F-BE38-491E-8F11-08DB6C8FEB56}" type="presParOf" srcId="{1526B534-C8C1-4BE6-9189-E87D096DC282}" destId="{CC3B9F0D-FB8A-4690-B60E-3479E753858F}" srcOrd="2" destOrd="0" presId="urn:microsoft.com/office/officeart/2005/8/layout/pList2"/>
    <dgm:cxn modelId="{7399F6DD-E8F7-47C3-AB06-4B2637BAB848}" type="presParOf" srcId="{CC3B9F0D-FB8A-4690-B60E-3479E753858F}" destId="{E25D7185-5F5D-4A50-A670-6D03322E0E5E}" srcOrd="0" destOrd="0" presId="urn:microsoft.com/office/officeart/2005/8/layout/pList2"/>
    <dgm:cxn modelId="{8DF7B8FE-9A41-4106-BD04-88E56246D3E6}" type="presParOf" srcId="{CC3B9F0D-FB8A-4690-B60E-3479E753858F}" destId="{F37BCDB1-1329-4799-A65D-CBCA3903E9B8}" srcOrd="1" destOrd="0" presId="urn:microsoft.com/office/officeart/2005/8/layout/pList2"/>
    <dgm:cxn modelId="{7EE73157-0520-4C0D-972E-6FFFB3A25FD6}" type="presParOf" srcId="{CC3B9F0D-FB8A-4690-B60E-3479E753858F}" destId="{FA54B168-7037-4BBE-8608-50673AC56D3D}" srcOrd="2" destOrd="0" presId="urn:microsoft.com/office/officeart/2005/8/layout/pList2"/>
    <dgm:cxn modelId="{05A7C4D2-7023-4350-B795-69B63FD0D6C7}" type="presParOf" srcId="{1526B534-C8C1-4BE6-9189-E87D096DC282}" destId="{F8135D39-5B62-4804-9153-626F9DE2284F}" srcOrd="3" destOrd="0" presId="urn:microsoft.com/office/officeart/2005/8/layout/pList2"/>
    <dgm:cxn modelId="{2D989968-4F49-4F25-9DF1-D1F1C33851A9}" type="presParOf" srcId="{1526B534-C8C1-4BE6-9189-E87D096DC282}" destId="{BDD0012A-223A-4179-B08A-6779FF158CC2}" srcOrd="4" destOrd="0" presId="urn:microsoft.com/office/officeart/2005/8/layout/pList2"/>
    <dgm:cxn modelId="{8C5E8FD8-46F2-4664-9120-68CA96CAAF06}" type="presParOf" srcId="{BDD0012A-223A-4179-B08A-6779FF158CC2}" destId="{258AF626-2731-4C28-B325-2431156FE0EB}" srcOrd="0" destOrd="0" presId="urn:microsoft.com/office/officeart/2005/8/layout/pList2"/>
    <dgm:cxn modelId="{B985D108-1F14-4C0E-A372-174B61842215}" type="presParOf" srcId="{BDD0012A-223A-4179-B08A-6779FF158CC2}" destId="{4217E080-5D47-4F27-BD76-498EB82C7359}" srcOrd="1" destOrd="0" presId="urn:microsoft.com/office/officeart/2005/8/layout/pList2"/>
    <dgm:cxn modelId="{DEC17E80-F55B-4F40-B672-8A4C66294B4D}" type="presParOf" srcId="{BDD0012A-223A-4179-B08A-6779FF158CC2}" destId="{3FE5DAC3-6394-4ACD-ADE7-5982BFF28B85}" srcOrd="2" destOrd="0" presId="urn:microsoft.com/office/officeart/2005/8/layout/pList2"/>
    <dgm:cxn modelId="{82C6C797-0773-4EE4-87A3-C3BC252834D7}" type="presParOf" srcId="{1526B534-C8C1-4BE6-9189-E87D096DC282}" destId="{338B1BF5-FD30-4A19-B8E4-3E7CD8E162F5}" srcOrd="5" destOrd="0" presId="urn:microsoft.com/office/officeart/2005/8/layout/pList2"/>
    <dgm:cxn modelId="{47DE3881-A7A0-4407-B8A6-50CFA23BCB89}" type="presParOf" srcId="{1526B534-C8C1-4BE6-9189-E87D096DC282}" destId="{410CAC26-6028-446D-80AF-AEF99C7AA1CF}" srcOrd="6" destOrd="0" presId="urn:microsoft.com/office/officeart/2005/8/layout/pList2"/>
    <dgm:cxn modelId="{68C2BF36-FDB0-4E80-BB6C-C724E51946F7}" type="presParOf" srcId="{410CAC26-6028-446D-80AF-AEF99C7AA1CF}" destId="{B4D1772D-7F9C-49B2-AA84-8427B651BD83}" srcOrd="0" destOrd="0" presId="urn:microsoft.com/office/officeart/2005/8/layout/pList2"/>
    <dgm:cxn modelId="{B64D1366-F2B2-4DE2-9E31-BD67631C1A5C}" type="presParOf" srcId="{410CAC26-6028-446D-80AF-AEF99C7AA1CF}" destId="{9D0D32CC-C19B-43AE-9616-5D05516D3DEF}" srcOrd="1" destOrd="0" presId="urn:microsoft.com/office/officeart/2005/8/layout/pList2"/>
    <dgm:cxn modelId="{9E42156C-7BB6-4BEA-9570-DD21A30E5E0C}" type="presParOf" srcId="{410CAC26-6028-446D-80AF-AEF99C7AA1CF}" destId="{467B9A5D-64C1-4012-B28A-B905F2328510}" srcOrd="2" destOrd="0" presId="urn:microsoft.com/office/officeart/2005/8/layout/pList2"/>
    <dgm:cxn modelId="{76FB77C5-B9F0-4EBF-8CA9-E39BCF2E7890}" type="presParOf" srcId="{1526B534-C8C1-4BE6-9189-E87D096DC282}" destId="{AF0AC4F7-7BB6-4539-994A-E9093347EA52}" srcOrd="7" destOrd="0" presId="urn:microsoft.com/office/officeart/2005/8/layout/pList2"/>
    <dgm:cxn modelId="{1F133D05-B9F8-404E-9FF4-6E4B0F3CF9EA}" type="presParOf" srcId="{1526B534-C8C1-4BE6-9189-E87D096DC282}" destId="{F8E85B48-4BE6-4834-A9F1-8B32834768AA}" srcOrd="8" destOrd="0" presId="urn:microsoft.com/office/officeart/2005/8/layout/pList2"/>
    <dgm:cxn modelId="{470883CD-0FB6-426C-B5ED-15718E3ADAF7}" type="presParOf" srcId="{F8E85B48-4BE6-4834-A9F1-8B32834768AA}" destId="{FAC2B009-65B5-481E-933B-4311609620E0}" srcOrd="0" destOrd="0" presId="urn:microsoft.com/office/officeart/2005/8/layout/pList2"/>
    <dgm:cxn modelId="{184D8B9C-EB9A-431D-BF59-2F6372F5FDFA}" type="presParOf" srcId="{F8E85B48-4BE6-4834-A9F1-8B32834768AA}" destId="{EECD6D71-C3C3-4079-88C0-BD90122CF8F0}" srcOrd="1" destOrd="0" presId="urn:microsoft.com/office/officeart/2005/8/layout/pList2"/>
    <dgm:cxn modelId="{43B92E8E-E625-4380-8C9B-98F55272F593}" type="presParOf" srcId="{F8E85B48-4BE6-4834-A9F1-8B32834768AA}" destId="{05133726-039E-4056-911C-EE0994A20D1B}" srcOrd="2" destOrd="0" presId="urn:microsoft.com/office/officeart/2005/8/layout/pList2"/>
    <dgm:cxn modelId="{23169BA1-A5BA-4A10-AE58-1DA0903E1CE1}" type="presParOf" srcId="{1526B534-C8C1-4BE6-9189-E87D096DC282}" destId="{E0BA5777-A696-4604-AFB6-B2D668DA269E}" srcOrd="9" destOrd="0" presId="urn:microsoft.com/office/officeart/2005/8/layout/pList2"/>
    <dgm:cxn modelId="{46BA65E8-4C7B-48DC-9747-738B114EE9D1}" type="presParOf" srcId="{1526B534-C8C1-4BE6-9189-E87D096DC282}" destId="{FC76D27C-40A2-4674-94F8-348722C53C7A}" srcOrd="10" destOrd="0" presId="urn:microsoft.com/office/officeart/2005/8/layout/pList2"/>
    <dgm:cxn modelId="{29570AB1-4D77-4D32-B40B-9EA418FA00AA}" type="presParOf" srcId="{FC76D27C-40A2-4674-94F8-348722C53C7A}" destId="{02A7B83D-3F34-42AB-BE5C-D45ED3532849}" srcOrd="0" destOrd="0" presId="urn:microsoft.com/office/officeart/2005/8/layout/pList2"/>
    <dgm:cxn modelId="{04BC736E-8D5E-4ABA-A816-DB83ECC5BA5A}" type="presParOf" srcId="{FC76D27C-40A2-4674-94F8-348722C53C7A}" destId="{42F1CCD9-8FED-4FA8-B194-60A9745E2EC1}" srcOrd="1" destOrd="0" presId="urn:microsoft.com/office/officeart/2005/8/layout/pList2"/>
    <dgm:cxn modelId="{2F8AA367-1F1C-4C87-BEDF-8D3A5ECF9167}" type="presParOf" srcId="{FC76D27C-40A2-4674-94F8-348722C53C7A}" destId="{177FBB79-7C05-46EE-A8BA-2E5123113B92}" srcOrd="2" destOrd="0" presId="urn:microsoft.com/office/officeart/2005/8/layout/pList2"/>
    <dgm:cxn modelId="{E3FC1B94-0756-452F-8410-02F65C075295}" type="presParOf" srcId="{1526B534-C8C1-4BE6-9189-E87D096DC282}" destId="{0EE6EA98-938C-45A0-B3A5-0BFF94AF9EAD}" srcOrd="11" destOrd="0" presId="urn:microsoft.com/office/officeart/2005/8/layout/pList2"/>
    <dgm:cxn modelId="{FAEBD3F4-0D84-4769-A9E2-9646AE18B887}" type="presParOf" srcId="{1526B534-C8C1-4BE6-9189-E87D096DC282}" destId="{11B07943-D6C0-4B94-B17D-677D6DA0F0FA}" srcOrd="12" destOrd="0" presId="urn:microsoft.com/office/officeart/2005/8/layout/pList2"/>
    <dgm:cxn modelId="{76C02853-9FB3-48FF-A5AD-38E2B996E433}" type="presParOf" srcId="{11B07943-D6C0-4B94-B17D-677D6DA0F0FA}" destId="{2654E042-740D-4823-A1D6-7025A09B0223}" srcOrd="0" destOrd="0" presId="urn:microsoft.com/office/officeart/2005/8/layout/pList2"/>
    <dgm:cxn modelId="{46E004BF-858B-4B18-8535-6685DE59BED3}" type="presParOf" srcId="{11B07943-D6C0-4B94-B17D-677D6DA0F0FA}" destId="{04F479DA-3CF6-4F80-A848-926525D76C73}" srcOrd="1" destOrd="0" presId="urn:microsoft.com/office/officeart/2005/8/layout/pList2"/>
    <dgm:cxn modelId="{5621F486-5DC6-4DB0-A448-8080338389DA}" type="presParOf" srcId="{11B07943-D6C0-4B94-B17D-677D6DA0F0FA}" destId="{633D7424-9C2B-4FF8-A6A3-25B69D2BA13F}" srcOrd="2" destOrd="0" presId="urn:microsoft.com/office/officeart/2005/8/layout/pList2"/>
    <dgm:cxn modelId="{8E425533-723A-4520-AC15-B04D90CFD3B0}" type="presParOf" srcId="{1526B534-C8C1-4BE6-9189-E87D096DC282}" destId="{E5EE7780-DA04-46EA-A8AA-99FBDFC0E56E}" srcOrd="13" destOrd="0" presId="urn:microsoft.com/office/officeart/2005/8/layout/pList2"/>
    <dgm:cxn modelId="{5C9BA4AA-7710-4111-BB9F-78CC7E0A2931}" type="presParOf" srcId="{1526B534-C8C1-4BE6-9189-E87D096DC282}" destId="{CDCEE231-D217-42B4-BFE0-EBAE7D3C5E1D}" srcOrd="14" destOrd="0" presId="urn:microsoft.com/office/officeart/2005/8/layout/pList2"/>
    <dgm:cxn modelId="{0B9B3EE8-98A8-48EE-8495-2FC9E531FE47}" type="presParOf" srcId="{CDCEE231-D217-42B4-BFE0-EBAE7D3C5E1D}" destId="{ECDC38A5-23A4-4F77-9C64-EA570D8977D9}" srcOrd="0" destOrd="0" presId="urn:microsoft.com/office/officeart/2005/8/layout/pList2"/>
    <dgm:cxn modelId="{CC84E92A-B757-4CA3-8E5A-ED6F17D37CCD}" type="presParOf" srcId="{CDCEE231-D217-42B4-BFE0-EBAE7D3C5E1D}" destId="{937ABE37-487E-4FC1-8675-AF2634F5E486}" srcOrd="1" destOrd="0" presId="urn:microsoft.com/office/officeart/2005/8/layout/pList2"/>
    <dgm:cxn modelId="{B00B0615-9532-4FDA-BC25-B87D51D707E5}" type="presParOf" srcId="{CDCEE231-D217-42B4-BFE0-EBAE7D3C5E1D}" destId="{ED43378B-50D7-42DE-8BE9-17C3DE4624A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1638764-2C40-4C25-B353-5DB2747E1FB8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C209049-FB32-4FC6-84E7-06369930441E}">
      <dgm:prSet phldrT="[Текст]"/>
      <dgm:spPr/>
      <dgm:t>
        <a:bodyPr/>
        <a:lstStyle/>
        <a:p>
          <a:r>
            <a:rPr lang="ru-RU" dirty="0" smtClean="0"/>
            <a:t>Размещение информации</a:t>
          </a:r>
          <a:endParaRPr lang="ru-RU" dirty="0"/>
        </a:p>
      </dgm:t>
    </dgm:pt>
    <dgm:pt modelId="{BC9FA057-AB7D-4232-AA43-6C7232247DE6}" type="parTrans" cxnId="{71CD8961-2E48-4918-8018-F1F2A0467142}">
      <dgm:prSet/>
      <dgm:spPr/>
      <dgm:t>
        <a:bodyPr/>
        <a:lstStyle/>
        <a:p>
          <a:endParaRPr lang="ru-RU"/>
        </a:p>
      </dgm:t>
    </dgm:pt>
    <dgm:pt modelId="{167FF477-EB55-478A-9958-ECB8D8962C2E}" type="sibTrans" cxnId="{71CD8961-2E48-4918-8018-F1F2A0467142}">
      <dgm:prSet/>
      <dgm:spPr/>
      <dgm:t>
        <a:bodyPr/>
        <a:lstStyle/>
        <a:p>
          <a:endParaRPr lang="ru-RU"/>
        </a:p>
      </dgm:t>
    </dgm:pt>
    <dgm:pt modelId="{0DA4C253-57CF-412C-AFB0-E64557D9EAFF}">
      <dgm:prSet phldrT="[Текст]"/>
      <dgm:spPr/>
      <dgm:t>
        <a:bodyPr/>
        <a:lstStyle/>
        <a:p>
          <a:r>
            <a:rPr lang="ru-RU" dirty="0" smtClean="0"/>
            <a:t>Размещение электронных брошюр, «Бюджет для граждан»</a:t>
          </a:r>
          <a:endParaRPr lang="ru-RU" dirty="0"/>
        </a:p>
      </dgm:t>
    </dgm:pt>
    <dgm:pt modelId="{A93E52D3-174F-43CC-AFDF-5FFCAD9EBD21}" type="parTrans" cxnId="{47ECF983-CC34-4458-907D-4773DE40CB52}">
      <dgm:prSet/>
      <dgm:spPr/>
      <dgm:t>
        <a:bodyPr/>
        <a:lstStyle/>
        <a:p>
          <a:endParaRPr lang="ru-RU"/>
        </a:p>
      </dgm:t>
    </dgm:pt>
    <dgm:pt modelId="{0B264ED1-EEEC-45C2-B231-56A92FB92891}" type="sibTrans" cxnId="{47ECF983-CC34-4458-907D-4773DE40CB52}">
      <dgm:prSet/>
      <dgm:spPr/>
      <dgm:t>
        <a:bodyPr/>
        <a:lstStyle/>
        <a:p>
          <a:endParaRPr lang="ru-RU"/>
        </a:p>
      </dgm:t>
    </dgm:pt>
    <dgm:pt modelId="{BC9526DA-A5B9-4C17-BD9D-F4F69DE6D3F3}">
      <dgm:prSet phldrT="[Текст]"/>
      <dgm:spPr/>
      <dgm:t>
        <a:bodyPr/>
        <a:lstStyle/>
        <a:p>
          <a:r>
            <a:rPr lang="ru-RU" dirty="0" smtClean="0"/>
            <a:t>Публичные слушания</a:t>
          </a:r>
          <a:endParaRPr lang="ru-RU" dirty="0"/>
        </a:p>
      </dgm:t>
    </dgm:pt>
    <dgm:pt modelId="{2C917ED2-1BEB-48C4-8061-7D149C24AA02}" type="parTrans" cxnId="{6F312672-0543-4B2B-9AE8-E10E6C71D2DD}">
      <dgm:prSet/>
      <dgm:spPr/>
      <dgm:t>
        <a:bodyPr/>
        <a:lstStyle/>
        <a:p>
          <a:endParaRPr lang="ru-RU"/>
        </a:p>
      </dgm:t>
    </dgm:pt>
    <dgm:pt modelId="{18AA5DEC-04EE-487D-A9A4-B7D8ADBA3503}" type="sibTrans" cxnId="{6F312672-0543-4B2B-9AE8-E10E6C71D2DD}">
      <dgm:prSet/>
      <dgm:spPr/>
      <dgm:t>
        <a:bodyPr/>
        <a:lstStyle/>
        <a:p>
          <a:endParaRPr lang="ru-RU"/>
        </a:p>
      </dgm:t>
    </dgm:pt>
    <dgm:pt modelId="{AF7EE71B-82C9-420D-9299-799DE233A651}">
      <dgm:prSet/>
      <dgm:spPr/>
      <dgm:t>
        <a:bodyPr/>
        <a:lstStyle/>
        <a:p>
          <a:r>
            <a:rPr lang="ru-RU" dirty="0" smtClean="0"/>
            <a:t>Заседания общественного совета</a:t>
          </a:r>
          <a:endParaRPr lang="ru-RU" dirty="0"/>
        </a:p>
      </dgm:t>
    </dgm:pt>
    <dgm:pt modelId="{7ECDCCC8-931E-4562-A8DA-F9629394CB40}" type="parTrans" cxnId="{C8ED3567-A58A-4D42-B436-3A6031FE3BB2}">
      <dgm:prSet/>
      <dgm:spPr/>
      <dgm:t>
        <a:bodyPr/>
        <a:lstStyle/>
        <a:p>
          <a:endParaRPr lang="ru-RU"/>
        </a:p>
      </dgm:t>
    </dgm:pt>
    <dgm:pt modelId="{5515C7EF-65A3-4BCA-B1A2-62A71DE8CBB0}" type="sibTrans" cxnId="{C8ED3567-A58A-4D42-B436-3A6031FE3BB2}">
      <dgm:prSet/>
      <dgm:spPr/>
      <dgm:t>
        <a:bodyPr/>
        <a:lstStyle/>
        <a:p>
          <a:endParaRPr lang="ru-RU"/>
        </a:p>
      </dgm:t>
    </dgm:pt>
    <dgm:pt modelId="{454DD148-CB9C-4A90-866B-FAAFB580B7B9}" type="pres">
      <dgm:prSet presAssocID="{D1638764-2C40-4C25-B353-5DB2747E1FB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CCC8D4-43A7-486E-A59E-F236F1A29308}" type="pres">
      <dgm:prSet presAssocID="{3C209049-FB32-4FC6-84E7-06369930441E}" presName="parentLin" presStyleCnt="0"/>
      <dgm:spPr/>
    </dgm:pt>
    <dgm:pt modelId="{9C68FBC3-EEBF-4CF7-9514-4EAFBD4C1C71}" type="pres">
      <dgm:prSet presAssocID="{3C209049-FB32-4FC6-84E7-06369930441E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1E9C30D5-59EF-423C-98D5-AE76939E57E7}" type="pres">
      <dgm:prSet presAssocID="{3C209049-FB32-4FC6-84E7-06369930441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8F2F86-DB49-4890-BF65-C1E10E2D4B95}" type="pres">
      <dgm:prSet presAssocID="{3C209049-FB32-4FC6-84E7-06369930441E}" presName="negativeSpace" presStyleCnt="0"/>
      <dgm:spPr/>
    </dgm:pt>
    <dgm:pt modelId="{94E9DF3F-3C6A-422E-8806-4DA131C0236A}" type="pres">
      <dgm:prSet presAssocID="{3C209049-FB32-4FC6-84E7-06369930441E}" presName="childText" presStyleLbl="conFgAcc1" presStyleIdx="0" presStyleCnt="4">
        <dgm:presLayoutVars>
          <dgm:bulletEnabled val="1"/>
        </dgm:presLayoutVars>
      </dgm:prSet>
      <dgm:spPr/>
    </dgm:pt>
    <dgm:pt modelId="{1EAF7563-0A80-4FD2-B349-DDB9886218E8}" type="pres">
      <dgm:prSet presAssocID="{167FF477-EB55-478A-9958-ECB8D8962C2E}" presName="spaceBetweenRectangles" presStyleCnt="0"/>
      <dgm:spPr/>
    </dgm:pt>
    <dgm:pt modelId="{5C27D1C4-AE68-48E8-BC58-6BA0599EA32D}" type="pres">
      <dgm:prSet presAssocID="{0DA4C253-57CF-412C-AFB0-E64557D9EAFF}" presName="parentLin" presStyleCnt="0"/>
      <dgm:spPr/>
    </dgm:pt>
    <dgm:pt modelId="{5D0A41CA-6EDC-492E-810D-90FD5E5DAF79}" type="pres">
      <dgm:prSet presAssocID="{0DA4C253-57CF-412C-AFB0-E64557D9EAFF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5CFF50D4-5A52-4DC8-8CDF-A514D875CC0F}" type="pres">
      <dgm:prSet presAssocID="{0DA4C253-57CF-412C-AFB0-E64557D9EAF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64F02D-717F-4F8F-A033-BAFE6B9E55DF}" type="pres">
      <dgm:prSet presAssocID="{0DA4C253-57CF-412C-AFB0-E64557D9EAFF}" presName="negativeSpace" presStyleCnt="0"/>
      <dgm:spPr/>
    </dgm:pt>
    <dgm:pt modelId="{FD17CF5F-8F01-4A64-B53E-01B48465CD91}" type="pres">
      <dgm:prSet presAssocID="{0DA4C253-57CF-412C-AFB0-E64557D9EAFF}" presName="childText" presStyleLbl="conFgAcc1" presStyleIdx="1" presStyleCnt="4">
        <dgm:presLayoutVars>
          <dgm:bulletEnabled val="1"/>
        </dgm:presLayoutVars>
      </dgm:prSet>
      <dgm:spPr/>
    </dgm:pt>
    <dgm:pt modelId="{94B4D811-BED0-4CB0-A580-58C1EC0D4F06}" type="pres">
      <dgm:prSet presAssocID="{0B264ED1-EEEC-45C2-B231-56A92FB92891}" presName="spaceBetweenRectangles" presStyleCnt="0"/>
      <dgm:spPr/>
    </dgm:pt>
    <dgm:pt modelId="{1D0B53D0-785A-469C-BE70-92EC9134A266}" type="pres">
      <dgm:prSet presAssocID="{AF7EE71B-82C9-420D-9299-799DE233A651}" presName="parentLin" presStyleCnt="0"/>
      <dgm:spPr/>
    </dgm:pt>
    <dgm:pt modelId="{D3B50CAB-DC82-4FAE-8B05-C9537BD1EB04}" type="pres">
      <dgm:prSet presAssocID="{AF7EE71B-82C9-420D-9299-799DE233A651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CBC803C5-5669-491F-A564-E3788F44FF87}" type="pres">
      <dgm:prSet presAssocID="{AF7EE71B-82C9-420D-9299-799DE233A65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B9DCAD-CD15-4646-A2B6-98116D11F5E0}" type="pres">
      <dgm:prSet presAssocID="{AF7EE71B-82C9-420D-9299-799DE233A651}" presName="negativeSpace" presStyleCnt="0"/>
      <dgm:spPr/>
    </dgm:pt>
    <dgm:pt modelId="{0885941D-F841-440C-91DB-AE5A5F8C3A5A}" type="pres">
      <dgm:prSet presAssocID="{AF7EE71B-82C9-420D-9299-799DE233A651}" presName="childText" presStyleLbl="conFgAcc1" presStyleIdx="2" presStyleCnt="4">
        <dgm:presLayoutVars>
          <dgm:bulletEnabled val="1"/>
        </dgm:presLayoutVars>
      </dgm:prSet>
      <dgm:spPr/>
    </dgm:pt>
    <dgm:pt modelId="{ED8D61D0-44D5-4849-9AA6-87388268CE4D}" type="pres">
      <dgm:prSet presAssocID="{5515C7EF-65A3-4BCA-B1A2-62A71DE8CBB0}" presName="spaceBetweenRectangles" presStyleCnt="0"/>
      <dgm:spPr/>
    </dgm:pt>
    <dgm:pt modelId="{D952ED47-0E63-4C5B-AE6D-00E8903C9B6D}" type="pres">
      <dgm:prSet presAssocID="{BC9526DA-A5B9-4C17-BD9D-F4F69DE6D3F3}" presName="parentLin" presStyleCnt="0"/>
      <dgm:spPr/>
    </dgm:pt>
    <dgm:pt modelId="{910DBCC0-139D-4CB7-9A66-8DD2B4CE528D}" type="pres">
      <dgm:prSet presAssocID="{BC9526DA-A5B9-4C17-BD9D-F4F69DE6D3F3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94F14F47-9169-4516-8E3E-6F75F7EA6CFA}" type="pres">
      <dgm:prSet presAssocID="{BC9526DA-A5B9-4C17-BD9D-F4F69DE6D3F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A94761-A603-4ACC-8AFB-46698AF722E4}" type="pres">
      <dgm:prSet presAssocID="{BC9526DA-A5B9-4C17-BD9D-F4F69DE6D3F3}" presName="negativeSpace" presStyleCnt="0"/>
      <dgm:spPr/>
    </dgm:pt>
    <dgm:pt modelId="{78ED3BB3-22E9-4D2E-A1C9-E780865E4DA3}" type="pres">
      <dgm:prSet presAssocID="{BC9526DA-A5B9-4C17-BD9D-F4F69DE6D3F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7FDADD74-1921-456F-A2FB-7AE0DBA7F21E}" type="presOf" srcId="{3C209049-FB32-4FC6-84E7-06369930441E}" destId="{1E9C30D5-59EF-423C-98D5-AE76939E57E7}" srcOrd="1" destOrd="0" presId="urn:microsoft.com/office/officeart/2005/8/layout/list1"/>
    <dgm:cxn modelId="{1201665B-D049-429E-99CB-874449B6CC8A}" type="presOf" srcId="{BC9526DA-A5B9-4C17-BD9D-F4F69DE6D3F3}" destId="{910DBCC0-139D-4CB7-9A66-8DD2B4CE528D}" srcOrd="0" destOrd="0" presId="urn:microsoft.com/office/officeart/2005/8/layout/list1"/>
    <dgm:cxn modelId="{47ECF983-CC34-4458-907D-4773DE40CB52}" srcId="{D1638764-2C40-4C25-B353-5DB2747E1FB8}" destId="{0DA4C253-57CF-412C-AFB0-E64557D9EAFF}" srcOrd="1" destOrd="0" parTransId="{A93E52D3-174F-43CC-AFDF-5FFCAD9EBD21}" sibTransId="{0B264ED1-EEEC-45C2-B231-56A92FB92891}"/>
    <dgm:cxn modelId="{28F3D62F-F239-4878-AFCB-B278FD593579}" type="presOf" srcId="{AF7EE71B-82C9-420D-9299-799DE233A651}" destId="{D3B50CAB-DC82-4FAE-8B05-C9537BD1EB04}" srcOrd="0" destOrd="0" presId="urn:microsoft.com/office/officeart/2005/8/layout/list1"/>
    <dgm:cxn modelId="{6E4CF93A-FB11-4237-8A69-EAFEE6DA61D1}" type="presOf" srcId="{0DA4C253-57CF-412C-AFB0-E64557D9EAFF}" destId="{5CFF50D4-5A52-4DC8-8CDF-A514D875CC0F}" srcOrd="1" destOrd="0" presId="urn:microsoft.com/office/officeart/2005/8/layout/list1"/>
    <dgm:cxn modelId="{422CFEED-0E19-4227-9924-5C5AFA4150E5}" type="presOf" srcId="{D1638764-2C40-4C25-B353-5DB2747E1FB8}" destId="{454DD148-CB9C-4A90-866B-FAAFB580B7B9}" srcOrd="0" destOrd="0" presId="urn:microsoft.com/office/officeart/2005/8/layout/list1"/>
    <dgm:cxn modelId="{3F017F59-58FB-413E-8C91-1E1D6F1767C5}" type="presOf" srcId="{3C209049-FB32-4FC6-84E7-06369930441E}" destId="{9C68FBC3-EEBF-4CF7-9514-4EAFBD4C1C71}" srcOrd="0" destOrd="0" presId="urn:microsoft.com/office/officeart/2005/8/layout/list1"/>
    <dgm:cxn modelId="{AC0A6668-EC66-4C5F-BDF9-39152D1F81E7}" type="presOf" srcId="{0DA4C253-57CF-412C-AFB0-E64557D9EAFF}" destId="{5D0A41CA-6EDC-492E-810D-90FD5E5DAF79}" srcOrd="0" destOrd="0" presId="urn:microsoft.com/office/officeart/2005/8/layout/list1"/>
    <dgm:cxn modelId="{C8ED3567-A58A-4D42-B436-3A6031FE3BB2}" srcId="{D1638764-2C40-4C25-B353-5DB2747E1FB8}" destId="{AF7EE71B-82C9-420D-9299-799DE233A651}" srcOrd="2" destOrd="0" parTransId="{7ECDCCC8-931E-4562-A8DA-F9629394CB40}" sibTransId="{5515C7EF-65A3-4BCA-B1A2-62A71DE8CBB0}"/>
    <dgm:cxn modelId="{6F312672-0543-4B2B-9AE8-E10E6C71D2DD}" srcId="{D1638764-2C40-4C25-B353-5DB2747E1FB8}" destId="{BC9526DA-A5B9-4C17-BD9D-F4F69DE6D3F3}" srcOrd="3" destOrd="0" parTransId="{2C917ED2-1BEB-48C4-8061-7D149C24AA02}" sibTransId="{18AA5DEC-04EE-487D-A9A4-B7D8ADBA3503}"/>
    <dgm:cxn modelId="{A5473FA8-9EC9-4FF4-ADD3-0D5AB996EB23}" type="presOf" srcId="{BC9526DA-A5B9-4C17-BD9D-F4F69DE6D3F3}" destId="{94F14F47-9169-4516-8E3E-6F75F7EA6CFA}" srcOrd="1" destOrd="0" presId="urn:microsoft.com/office/officeart/2005/8/layout/list1"/>
    <dgm:cxn modelId="{71CD8961-2E48-4918-8018-F1F2A0467142}" srcId="{D1638764-2C40-4C25-B353-5DB2747E1FB8}" destId="{3C209049-FB32-4FC6-84E7-06369930441E}" srcOrd="0" destOrd="0" parTransId="{BC9FA057-AB7D-4232-AA43-6C7232247DE6}" sibTransId="{167FF477-EB55-478A-9958-ECB8D8962C2E}"/>
    <dgm:cxn modelId="{CA37FAD9-6347-4681-97B9-878DC508DE3B}" type="presOf" srcId="{AF7EE71B-82C9-420D-9299-799DE233A651}" destId="{CBC803C5-5669-491F-A564-E3788F44FF87}" srcOrd="1" destOrd="0" presId="urn:microsoft.com/office/officeart/2005/8/layout/list1"/>
    <dgm:cxn modelId="{A280E067-0A75-4E30-A8B8-FB0CE96E1174}" type="presParOf" srcId="{454DD148-CB9C-4A90-866B-FAAFB580B7B9}" destId="{E4CCC8D4-43A7-486E-A59E-F236F1A29308}" srcOrd="0" destOrd="0" presId="urn:microsoft.com/office/officeart/2005/8/layout/list1"/>
    <dgm:cxn modelId="{0DEDE365-24A7-4E70-BCD8-DAA3C796EEAB}" type="presParOf" srcId="{E4CCC8D4-43A7-486E-A59E-F236F1A29308}" destId="{9C68FBC3-EEBF-4CF7-9514-4EAFBD4C1C71}" srcOrd="0" destOrd="0" presId="urn:microsoft.com/office/officeart/2005/8/layout/list1"/>
    <dgm:cxn modelId="{6D5D1A37-5BF4-44FD-BE9A-A95BA86F1F59}" type="presParOf" srcId="{E4CCC8D4-43A7-486E-A59E-F236F1A29308}" destId="{1E9C30D5-59EF-423C-98D5-AE76939E57E7}" srcOrd="1" destOrd="0" presId="urn:microsoft.com/office/officeart/2005/8/layout/list1"/>
    <dgm:cxn modelId="{653B8584-4AE1-4976-B1E7-7143BA31A3C2}" type="presParOf" srcId="{454DD148-CB9C-4A90-866B-FAAFB580B7B9}" destId="{268F2F86-DB49-4890-BF65-C1E10E2D4B95}" srcOrd="1" destOrd="0" presId="urn:microsoft.com/office/officeart/2005/8/layout/list1"/>
    <dgm:cxn modelId="{EE799665-38D8-487D-9850-F49467CC994A}" type="presParOf" srcId="{454DD148-CB9C-4A90-866B-FAAFB580B7B9}" destId="{94E9DF3F-3C6A-422E-8806-4DA131C0236A}" srcOrd="2" destOrd="0" presId="urn:microsoft.com/office/officeart/2005/8/layout/list1"/>
    <dgm:cxn modelId="{A2616BE7-E3B6-43CE-9548-BDD6CF62FDF3}" type="presParOf" srcId="{454DD148-CB9C-4A90-866B-FAAFB580B7B9}" destId="{1EAF7563-0A80-4FD2-B349-DDB9886218E8}" srcOrd="3" destOrd="0" presId="urn:microsoft.com/office/officeart/2005/8/layout/list1"/>
    <dgm:cxn modelId="{BBBCD7E8-2321-4631-AABE-E2603D17048E}" type="presParOf" srcId="{454DD148-CB9C-4A90-866B-FAAFB580B7B9}" destId="{5C27D1C4-AE68-48E8-BC58-6BA0599EA32D}" srcOrd="4" destOrd="0" presId="urn:microsoft.com/office/officeart/2005/8/layout/list1"/>
    <dgm:cxn modelId="{40AF570B-8E40-41DD-A910-F738D65575AC}" type="presParOf" srcId="{5C27D1C4-AE68-48E8-BC58-6BA0599EA32D}" destId="{5D0A41CA-6EDC-492E-810D-90FD5E5DAF79}" srcOrd="0" destOrd="0" presId="urn:microsoft.com/office/officeart/2005/8/layout/list1"/>
    <dgm:cxn modelId="{805C437E-3595-4D8D-9E1A-819407B4E118}" type="presParOf" srcId="{5C27D1C4-AE68-48E8-BC58-6BA0599EA32D}" destId="{5CFF50D4-5A52-4DC8-8CDF-A514D875CC0F}" srcOrd="1" destOrd="0" presId="urn:microsoft.com/office/officeart/2005/8/layout/list1"/>
    <dgm:cxn modelId="{3D706BD9-9594-44F0-A5FC-5512AD1A68C0}" type="presParOf" srcId="{454DD148-CB9C-4A90-866B-FAAFB580B7B9}" destId="{EE64F02D-717F-4F8F-A033-BAFE6B9E55DF}" srcOrd="5" destOrd="0" presId="urn:microsoft.com/office/officeart/2005/8/layout/list1"/>
    <dgm:cxn modelId="{E0B09A3B-A6C2-48F2-B253-03CFC16EEED5}" type="presParOf" srcId="{454DD148-CB9C-4A90-866B-FAAFB580B7B9}" destId="{FD17CF5F-8F01-4A64-B53E-01B48465CD91}" srcOrd="6" destOrd="0" presId="urn:microsoft.com/office/officeart/2005/8/layout/list1"/>
    <dgm:cxn modelId="{FB309911-A0B5-4850-803A-ECA42009C4FF}" type="presParOf" srcId="{454DD148-CB9C-4A90-866B-FAAFB580B7B9}" destId="{94B4D811-BED0-4CB0-A580-58C1EC0D4F06}" srcOrd="7" destOrd="0" presId="urn:microsoft.com/office/officeart/2005/8/layout/list1"/>
    <dgm:cxn modelId="{4FE8A52B-3925-4D24-BE7A-FA15002EC804}" type="presParOf" srcId="{454DD148-CB9C-4A90-866B-FAAFB580B7B9}" destId="{1D0B53D0-785A-469C-BE70-92EC9134A266}" srcOrd="8" destOrd="0" presId="urn:microsoft.com/office/officeart/2005/8/layout/list1"/>
    <dgm:cxn modelId="{6178B385-A655-4438-BF38-07FF993786E3}" type="presParOf" srcId="{1D0B53D0-785A-469C-BE70-92EC9134A266}" destId="{D3B50CAB-DC82-4FAE-8B05-C9537BD1EB04}" srcOrd="0" destOrd="0" presId="urn:microsoft.com/office/officeart/2005/8/layout/list1"/>
    <dgm:cxn modelId="{8FBA3A6A-7011-43A5-B1ED-0B05EEDC8068}" type="presParOf" srcId="{1D0B53D0-785A-469C-BE70-92EC9134A266}" destId="{CBC803C5-5669-491F-A564-E3788F44FF87}" srcOrd="1" destOrd="0" presId="urn:microsoft.com/office/officeart/2005/8/layout/list1"/>
    <dgm:cxn modelId="{358A0F5B-46C5-457B-8835-01DA985F1000}" type="presParOf" srcId="{454DD148-CB9C-4A90-866B-FAAFB580B7B9}" destId="{CBB9DCAD-CD15-4646-A2B6-98116D11F5E0}" srcOrd="9" destOrd="0" presId="urn:microsoft.com/office/officeart/2005/8/layout/list1"/>
    <dgm:cxn modelId="{61121950-1406-4E46-9EAB-BACF08BA2CAD}" type="presParOf" srcId="{454DD148-CB9C-4A90-866B-FAAFB580B7B9}" destId="{0885941D-F841-440C-91DB-AE5A5F8C3A5A}" srcOrd="10" destOrd="0" presId="urn:microsoft.com/office/officeart/2005/8/layout/list1"/>
    <dgm:cxn modelId="{DB1D8B09-E12B-4287-AB19-70278E59EE0F}" type="presParOf" srcId="{454DD148-CB9C-4A90-866B-FAAFB580B7B9}" destId="{ED8D61D0-44D5-4849-9AA6-87388268CE4D}" srcOrd="11" destOrd="0" presId="urn:microsoft.com/office/officeart/2005/8/layout/list1"/>
    <dgm:cxn modelId="{F9D19821-C5DF-400A-A973-878110AD5953}" type="presParOf" srcId="{454DD148-CB9C-4A90-866B-FAAFB580B7B9}" destId="{D952ED47-0E63-4C5B-AE6D-00E8903C9B6D}" srcOrd="12" destOrd="0" presId="urn:microsoft.com/office/officeart/2005/8/layout/list1"/>
    <dgm:cxn modelId="{7387080C-9B7D-49B0-9A5C-6F2C336C1F02}" type="presParOf" srcId="{D952ED47-0E63-4C5B-AE6D-00E8903C9B6D}" destId="{910DBCC0-139D-4CB7-9A66-8DD2B4CE528D}" srcOrd="0" destOrd="0" presId="urn:microsoft.com/office/officeart/2005/8/layout/list1"/>
    <dgm:cxn modelId="{7291F0F7-6DFE-489B-9469-3CD7C97010B9}" type="presParOf" srcId="{D952ED47-0E63-4C5B-AE6D-00E8903C9B6D}" destId="{94F14F47-9169-4516-8E3E-6F75F7EA6CFA}" srcOrd="1" destOrd="0" presId="urn:microsoft.com/office/officeart/2005/8/layout/list1"/>
    <dgm:cxn modelId="{FF312CBB-A71F-4B20-917C-A7A2C1FA8063}" type="presParOf" srcId="{454DD148-CB9C-4A90-866B-FAAFB580B7B9}" destId="{63A94761-A603-4ACC-8AFB-46698AF722E4}" srcOrd="13" destOrd="0" presId="urn:microsoft.com/office/officeart/2005/8/layout/list1"/>
    <dgm:cxn modelId="{E1DEB277-E7E5-435B-8D03-CB2B480546EC}" type="presParOf" srcId="{454DD148-CB9C-4A90-866B-FAAFB580B7B9}" destId="{78ED3BB3-22E9-4D2E-A1C9-E780865E4DA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D41B1E-90CD-4B68-9F9C-F4D2A69F2696}">
      <dsp:nvSpPr>
        <dsp:cNvPr id="0" name=""/>
        <dsp:cNvSpPr/>
      </dsp:nvSpPr>
      <dsp:spPr>
        <a:xfrm>
          <a:off x="0" y="0"/>
          <a:ext cx="6400800" cy="2127206"/>
        </a:xfrm>
        <a:prstGeom prst="rect">
          <a:avLst/>
        </a:prstGeom>
        <a:solidFill>
          <a:srgbClr val="00796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Расходы- это выплачиваемые из бюджета района денежные средства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Расходная часть бюджета района формируется</a:t>
          </a:r>
          <a:endParaRPr lang="ru-RU" sz="1800" kern="1200" dirty="0"/>
        </a:p>
      </dsp:txBody>
      <dsp:txXfrm>
        <a:off x="0" y="0"/>
        <a:ext cx="6400800" cy="2127206"/>
      </dsp:txXfrm>
    </dsp:sp>
    <dsp:sp modelId="{8AB843EC-E2A3-4673-ADF6-39D8BFEECE3F}">
      <dsp:nvSpPr>
        <dsp:cNvPr id="0" name=""/>
        <dsp:cNvSpPr/>
      </dsp:nvSpPr>
      <dsp:spPr>
        <a:xfrm>
          <a:off x="0" y="2127206"/>
          <a:ext cx="1600199" cy="4467132"/>
        </a:xfrm>
        <a:prstGeom prst="rect">
          <a:avLst/>
        </a:prstGeom>
        <a:solidFill>
          <a:srgbClr val="00796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Исходя из стратегических документов</a:t>
          </a:r>
          <a:endParaRPr lang="ru-RU" sz="1800" kern="1200" dirty="0"/>
        </a:p>
      </dsp:txBody>
      <dsp:txXfrm>
        <a:off x="0" y="2127206"/>
        <a:ext cx="1600199" cy="4467132"/>
      </dsp:txXfrm>
    </dsp:sp>
    <dsp:sp modelId="{F3E56B8A-606A-4FE1-A230-FDE98A7C2958}">
      <dsp:nvSpPr>
        <dsp:cNvPr id="0" name=""/>
        <dsp:cNvSpPr/>
      </dsp:nvSpPr>
      <dsp:spPr>
        <a:xfrm>
          <a:off x="1600200" y="2127206"/>
          <a:ext cx="1600199" cy="4467132"/>
        </a:xfrm>
        <a:prstGeom prst="rect">
          <a:avLst/>
        </a:prstGeom>
        <a:solidFill>
          <a:srgbClr val="00796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Исходя из возможностей доходной части бюджета</a:t>
          </a:r>
          <a:endParaRPr lang="ru-RU" sz="1800" kern="1200" dirty="0"/>
        </a:p>
      </dsp:txBody>
      <dsp:txXfrm>
        <a:off x="1600200" y="2127206"/>
        <a:ext cx="1600199" cy="4467132"/>
      </dsp:txXfrm>
    </dsp:sp>
    <dsp:sp modelId="{44ED60A3-2158-4785-BB6C-2445BF14992F}">
      <dsp:nvSpPr>
        <dsp:cNvPr id="0" name=""/>
        <dsp:cNvSpPr/>
      </dsp:nvSpPr>
      <dsp:spPr>
        <a:xfrm>
          <a:off x="3200159" y="2108042"/>
          <a:ext cx="1600199" cy="4520827"/>
        </a:xfrm>
        <a:prstGeom prst="rect">
          <a:avLst/>
        </a:prstGeom>
        <a:solidFill>
          <a:srgbClr val="00796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Исходя из безвозмездных поступлений </a:t>
          </a:r>
          <a:endParaRPr lang="ru-RU" sz="1800" kern="1200" dirty="0"/>
        </a:p>
      </dsp:txBody>
      <dsp:txXfrm>
        <a:off x="3200159" y="2108042"/>
        <a:ext cx="1600199" cy="4520827"/>
      </dsp:txXfrm>
    </dsp:sp>
    <dsp:sp modelId="{B9DDBFDD-6A19-43DA-B10F-3F4D13C36023}">
      <dsp:nvSpPr>
        <dsp:cNvPr id="0" name=""/>
        <dsp:cNvSpPr/>
      </dsp:nvSpPr>
      <dsp:spPr>
        <a:xfrm>
          <a:off x="4800600" y="2127206"/>
          <a:ext cx="1600199" cy="4467132"/>
        </a:xfrm>
        <a:prstGeom prst="rect">
          <a:avLst/>
        </a:prstGeom>
        <a:solidFill>
          <a:srgbClr val="00796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 учетом планов пополнения доходной части, оптимизации расходной части</a:t>
          </a:r>
          <a:endParaRPr lang="ru-RU" sz="1800" kern="1200" dirty="0"/>
        </a:p>
      </dsp:txBody>
      <dsp:txXfrm>
        <a:off x="4800600" y="2127206"/>
        <a:ext cx="1600199" cy="4467132"/>
      </dsp:txXfrm>
    </dsp:sp>
    <dsp:sp modelId="{81B3B627-77B0-461C-9074-C2F7476D80E9}">
      <dsp:nvSpPr>
        <dsp:cNvPr id="0" name=""/>
        <dsp:cNvSpPr/>
      </dsp:nvSpPr>
      <dsp:spPr>
        <a:xfrm>
          <a:off x="0" y="6594338"/>
          <a:ext cx="6400800" cy="496348"/>
        </a:xfrm>
        <a:prstGeom prst="rect">
          <a:avLst/>
        </a:prstGeom>
        <a:solidFill>
          <a:srgbClr val="00796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69F66-92BC-45AB-B27A-E9FFDCD0EDAD}">
      <dsp:nvSpPr>
        <dsp:cNvPr id="0" name=""/>
        <dsp:cNvSpPr/>
      </dsp:nvSpPr>
      <dsp:spPr>
        <a:xfrm>
          <a:off x="3279321" y="64182"/>
          <a:ext cx="2576416" cy="1004042"/>
        </a:xfrm>
        <a:prstGeom prst="roundRect">
          <a:avLst/>
        </a:prstGeom>
        <a:solidFill>
          <a:srgbClr val="00796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Национальная безопасность и правоохранительная деятельность</a:t>
          </a:r>
          <a:endParaRPr lang="ru-RU" sz="1800" kern="1200" dirty="0"/>
        </a:p>
      </dsp:txBody>
      <dsp:txXfrm>
        <a:off x="3328334" y="113195"/>
        <a:ext cx="2478390" cy="906016"/>
      </dsp:txXfrm>
    </dsp:sp>
    <dsp:sp modelId="{7B7CC0BE-4E46-4966-9D79-F2A1A4310DA2}">
      <dsp:nvSpPr>
        <dsp:cNvPr id="0" name=""/>
        <dsp:cNvSpPr/>
      </dsp:nvSpPr>
      <dsp:spPr>
        <a:xfrm>
          <a:off x="1489820" y="572423"/>
          <a:ext cx="6317068" cy="6317068"/>
        </a:xfrm>
        <a:custGeom>
          <a:avLst/>
          <a:gdLst/>
          <a:ahLst/>
          <a:cxnLst/>
          <a:rect l="0" t="0" r="0" b="0"/>
          <a:pathLst>
            <a:path>
              <a:moveTo>
                <a:pt x="4377544" y="244713"/>
              </a:moveTo>
              <a:arcTo wR="3158534" hR="3158534" stAng="17562134" swAng="135254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78B2E9-5C55-4CA6-98BC-9EDB513EC886}">
      <dsp:nvSpPr>
        <dsp:cNvPr id="0" name=""/>
        <dsp:cNvSpPr/>
      </dsp:nvSpPr>
      <dsp:spPr>
        <a:xfrm>
          <a:off x="6102332" y="1516050"/>
          <a:ext cx="2304655" cy="908759"/>
        </a:xfrm>
        <a:prstGeom prst="roundRect">
          <a:avLst/>
        </a:prstGeom>
        <a:solidFill>
          <a:srgbClr val="00796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Культура и кинематография</a:t>
          </a:r>
          <a:endParaRPr lang="ru-RU" sz="1800" kern="1200" dirty="0"/>
        </a:p>
      </dsp:txBody>
      <dsp:txXfrm>
        <a:off x="6146694" y="1560412"/>
        <a:ext cx="2215931" cy="820035"/>
      </dsp:txXfrm>
    </dsp:sp>
    <dsp:sp modelId="{BA66A416-DB22-455B-AD0C-B3500074B8E6}">
      <dsp:nvSpPr>
        <dsp:cNvPr id="0" name=""/>
        <dsp:cNvSpPr/>
      </dsp:nvSpPr>
      <dsp:spPr>
        <a:xfrm>
          <a:off x="1535549" y="726525"/>
          <a:ext cx="6317068" cy="6317068"/>
        </a:xfrm>
        <a:custGeom>
          <a:avLst/>
          <a:gdLst/>
          <a:ahLst/>
          <a:cxnLst/>
          <a:rect l="0" t="0" r="0" b="0"/>
          <a:pathLst>
            <a:path>
              <a:moveTo>
                <a:pt x="5962981" y="1705463"/>
              </a:moveTo>
              <a:arcTo wR="3158534" hR="3158534" stAng="19956596" swAng="86539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DF04FD-1782-486F-8A3C-07064082F564}">
      <dsp:nvSpPr>
        <dsp:cNvPr id="0" name=""/>
        <dsp:cNvSpPr/>
      </dsp:nvSpPr>
      <dsp:spPr>
        <a:xfrm>
          <a:off x="7107688" y="3184208"/>
          <a:ext cx="1398091" cy="908759"/>
        </a:xfrm>
        <a:prstGeom prst="roundRect">
          <a:avLst/>
        </a:prstGeom>
        <a:solidFill>
          <a:srgbClr val="00796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Социальная политика</a:t>
          </a:r>
          <a:endParaRPr lang="ru-RU" sz="1800" kern="1200" dirty="0"/>
        </a:p>
      </dsp:txBody>
      <dsp:txXfrm>
        <a:off x="7152050" y="3228570"/>
        <a:ext cx="1309367" cy="820035"/>
      </dsp:txXfrm>
    </dsp:sp>
    <dsp:sp modelId="{F6679A69-E3CF-4CD7-8A71-9F870D2375E7}">
      <dsp:nvSpPr>
        <dsp:cNvPr id="0" name=""/>
        <dsp:cNvSpPr/>
      </dsp:nvSpPr>
      <dsp:spPr>
        <a:xfrm>
          <a:off x="1585522" y="41962"/>
          <a:ext cx="6317068" cy="6317068"/>
        </a:xfrm>
        <a:custGeom>
          <a:avLst/>
          <a:gdLst/>
          <a:ahLst/>
          <a:cxnLst/>
          <a:rect l="0" t="0" r="0" b="0"/>
          <a:pathLst>
            <a:path>
              <a:moveTo>
                <a:pt x="6184991" y="4062357"/>
              </a:moveTo>
              <a:arcTo wR="3158534" hR="3158534" stAng="997666" swAng="127066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5A6C9F-EC0D-4397-A63D-AB960A575D0E}">
      <dsp:nvSpPr>
        <dsp:cNvPr id="0" name=""/>
        <dsp:cNvSpPr/>
      </dsp:nvSpPr>
      <dsp:spPr>
        <a:xfrm>
          <a:off x="5915522" y="5145968"/>
          <a:ext cx="1982605" cy="908759"/>
        </a:xfrm>
        <a:prstGeom prst="roundRect">
          <a:avLst/>
        </a:prstGeom>
        <a:solidFill>
          <a:srgbClr val="00796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Образование</a:t>
          </a:r>
          <a:endParaRPr lang="ru-RU" sz="1800" kern="1200" dirty="0"/>
        </a:p>
      </dsp:txBody>
      <dsp:txXfrm>
        <a:off x="5959884" y="5190330"/>
        <a:ext cx="1893881" cy="820035"/>
      </dsp:txXfrm>
    </dsp:sp>
    <dsp:sp modelId="{C7A57372-CF9C-436C-854A-2A3D8FD1B404}">
      <dsp:nvSpPr>
        <dsp:cNvPr id="0" name=""/>
        <dsp:cNvSpPr/>
      </dsp:nvSpPr>
      <dsp:spPr>
        <a:xfrm>
          <a:off x="1028109" y="655066"/>
          <a:ext cx="6317068" cy="6317068"/>
        </a:xfrm>
        <a:custGeom>
          <a:avLst/>
          <a:gdLst/>
          <a:ahLst/>
          <a:cxnLst/>
          <a:rect l="0" t="0" r="0" b="0"/>
          <a:pathLst>
            <a:path>
              <a:moveTo>
                <a:pt x="5376597" y="5407207"/>
              </a:moveTo>
              <a:arcTo wR="3158534" hR="3158534" stAng="2723558" swAng="114991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D26099-2638-444A-8EDF-8EA53CBAF0E6}">
      <dsp:nvSpPr>
        <dsp:cNvPr id="0" name=""/>
        <dsp:cNvSpPr/>
      </dsp:nvSpPr>
      <dsp:spPr>
        <a:xfrm>
          <a:off x="3762551" y="6342742"/>
          <a:ext cx="1771297" cy="908759"/>
        </a:xfrm>
        <a:prstGeom prst="roundRect">
          <a:avLst/>
        </a:prstGeom>
        <a:solidFill>
          <a:srgbClr val="00796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Жилищно-коммунальное хозяйство</a:t>
          </a:r>
          <a:endParaRPr lang="ru-RU" sz="1800" kern="1200" dirty="0"/>
        </a:p>
      </dsp:txBody>
      <dsp:txXfrm>
        <a:off x="3806913" y="6387104"/>
        <a:ext cx="1682573" cy="820035"/>
      </dsp:txXfrm>
    </dsp:sp>
    <dsp:sp modelId="{027C3893-CC59-4912-8DEE-0A75DCA54B1D}">
      <dsp:nvSpPr>
        <dsp:cNvPr id="0" name=""/>
        <dsp:cNvSpPr/>
      </dsp:nvSpPr>
      <dsp:spPr>
        <a:xfrm>
          <a:off x="1741441" y="565252"/>
          <a:ext cx="6317068" cy="6317068"/>
        </a:xfrm>
        <a:custGeom>
          <a:avLst/>
          <a:gdLst/>
          <a:ahLst/>
          <a:cxnLst/>
          <a:rect l="0" t="0" r="0" b="0"/>
          <a:pathLst>
            <a:path>
              <a:moveTo>
                <a:pt x="2010209" y="6100929"/>
              </a:moveTo>
              <a:arcTo wR="3158534" hR="3158534" stAng="6679149" swAng="125457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388F3A-63F6-492A-BCBB-F3579308CEF1}">
      <dsp:nvSpPr>
        <dsp:cNvPr id="0" name=""/>
        <dsp:cNvSpPr/>
      </dsp:nvSpPr>
      <dsp:spPr>
        <a:xfrm>
          <a:off x="1423264" y="5145948"/>
          <a:ext cx="1749893" cy="908759"/>
        </a:xfrm>
        <a:prstGeom prst="roundRect">
          <a:avLst/>
        </a:prstGeom>
        <a:solidFill>
          <a:srgbClr val="00796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Национальная экономика</a:t>
          </a:r>
          <a:endParaRPr lang="ru-RU" sz="1800" kern="1200" dirty="0"/>
        </a:p>
      </dsp:txBody>
      <dsp:txXfrm>
        <a:off x="1467626" y="5190310"/>
        <a:ext cx="1661169" cy="820035"/>
      </dsp:txXfrm>
    </dsp:sp>
    <dsp:sp modelId="{78D542A4-6661-49DC-A37A-693FBD139B75}">
      <dsp:nvSpPr>
        <dsp:cNvPr id="0" name=""/>
        <dsp:cNvSpPr/>
      </dsp:nvSpPr>
      <dsp:spPr>
        <a:xfrm>
          <a:off x="1439395" y="214577"/>
          <a:ext cx="6317068" cy="6317068"/>
        </a:xfrm>
        <a:custGeom>
          <a:avLst/>
          <a:gdLst/>
          <a:ahLst/>
          <a:cxnLst/>
          <a:rect l="0" t="0" r="0" b="0"/>
          <a:pathLst>
            <a:path>
              <a:moveTo>
                <a:pt x="538024" y="4921844"/>
              </a:moveTo>
              <a:arcTo wR="3158534" hR="3158534" stAng="8763831" swAng="123322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EF17E1-4238-4318-B44D-AE252708C8AD}">
      <dsp:nvSpPr>
        <dsp:cNvPr id="0" name=""/>
        <dsp:cNvSpPr/>
      </dsp:nvSpPr>
      <dsp:spPr>
        <a:xfrm>
          <a:off x="790620" y="3184208"/>
          <a:ext cx="1398091" cy="908759"/>
        </a:xfrm>
        <a:prstGeom prst="roundRect">
          <a:avLst/>
        </a:prstGeom>
        <a:solidFill>
          <a:srgbClr val="00796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Физическая культура и спорт</a:t>
          </a:r>
          <a:endParaRPr lang="ru-RU" sz="1800" kern="1200" dirty="0"/>
        </a:p>
      </dsp:txBody>
      <dsp:txXfrm>
        <a:off x="834982" y="3228570"/>
        <a:ext cx="1309367" cy="820035"/>
      </dsp:txXfrm>
    </dsp:sp>
    <dsp:sp modelId="{3163AC8B-2727-4EFB-83FC-B029303DFE41}">
      <dsp:nvSpPr>
        <dsp:cNvPr id="0" name=""/>
        <dsp:cNvSpPr/>
      </dsp:nvSpPr>
      <dsp:spPr>
        <a:xfrm>
          <a:off x="1478551" y="550854"/>
          <a:ext cx="6317068" cy="6317068"/>
        </a:xfrm>
        <a:custGeom>
          <a:avLst/>
          <a:gdLst/>
          <a:ahLst/>
          <a:cxnLst/>
          <a:rect l="0" t="0" r="0" b="0"/>
          <a:pathLst>
            <a:path>
              <a:moveTo>
                <a:pt x="45664" y="2623389"/>
              </a:moveTo>
              <a:arcTo wR="3158534" hR="3158534" stAng="11385275" swAng="108291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D39BC4-0E0F-4090-8F6C-66E83121B09F}">
      <dsp:nvSpPr>
        <dsp:cNvPr id="0" name=""/>
        <dsp:cNvSpPr/>
      </dsp:nvSpPr>
      <dsp:spPr>
        <a:xfrm>
          <a:off x="815727" y="1318443"/>
          <a:ext cx="2624105" cy="908759"/>
        </a:xfrm>
        <a:prstGeom prst="roundRect">
          <a:avLst/>
        </a:prstGeom>
        <a:solidFill>
          <a:srgbClr val="00796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Общегосударственные вопросы</a:t>
          </a:r>
          <a:endParaRPr lang="ru-RU" sz="1800" kern="1200" dirty="0"/>
        </a:p>
      </dsp:txBody>
      <dsp:txXfrm>
        <a:off x="860089" y="1362805"/>
        <a:ext cx="2535381" cy="820035"/>
      </dsp:txXfrm>
    </dsp:sp>
    <dsp:sp modelId="{901AE520-3B36-4CB0-A0B3-5D31F6E31BC0}">
      <dsp:nvSpPr>
        <dsp:cNvPr id="0" name=""/>
        <dsp:cNvSpPr/>
      </dsp:nvSpPr>
      <dsp:spPr>
        <a:xfrm>
          <a:off x="1325876" y="647891"/>
          <a:ext cx="6317068" cy="6317068"/>
        </a:xfrm>
        <a:custGeom>
          <a:avLst/>
          <a:gdLst/>
          <a:ahLst/>
          <a:cxnLst/>
          <a:rect l="0" t="0" r="0" b="0"/>
          <a:pathLst>
            <a:path>
              <a:moveTo>
                <a:pt x="1219457" y="665279"/>
              </a:moveTo>
              <a:arcTo wR="3158534" hR="3158534" stAng="13927606" swAng="91733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3B621F-E201-4FE1-A544-1A6C3609EA61}">
      <dsp:nvSpPr>
        <dsp:cNvPr id="0" name=""/>
        <dsp:cNvSpPr/>
      </dsp:nvSpPr>
      <dsp:spPr>
        <a:xfrm>
          <a:off x="0" y="0"/>
          <a:ext cx="10968566" cy="33134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EADC13-9469-4B18-ADB5-7A470C5EF7C5}">
      <dsp:nvSpPr>
        <dsp:cNvPr id="0" name=""/>
        <dsp:cNvSpPr/>
      </dsp:nvSpPr>
      <dsp:spPr>
        <a:xfrm>
          <a:off x="332392" y="441790"/>
          <a:ext cx="1184342" cy="24298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5FC0FF-FA7F-46CC-B564-F2202C83B07C}">
      <dsp:nvSpPr>
        <dsp:cNvPr id="0" name=""/>
        <dsp:cNvSpPr/>
      </dsp:nvSpPr>
      <dsp:spPr>
        <a:xfrm rot="10800000">
          <a:off x="332392" y="3313430"/>
          <a:ext cx="1184342" cy="404974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Народный проект в сфере «Физическая культура и спорт»- 3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проекта на сумму 2,0 </a:t>
          </a:r>
          <a:r>
            <a:rPr lang="ru-RU" sz="1800" kern="1200" dirty="0" err="1" smtClean="0"/>
            <a:t>млн.руб</a:t>
          </a:r>
          <a:endParaRPr lang="ru-RU" sz="1800" kern="1200" dirty="0"/>
        </a:p>
      </dsp:txBody>
      <dsp:txXfrm rot="10800000">
        <a:off x="368815" y="3313430"/>
        <a:ext cx="1111496" cy="4013324"/>
      </dsp:txXfrm>
    </dsp:sp>
    <dsp:sp modelId="{FA54B168-7037-4BBE-8608-50673AC56D3D}">
      <dsp:nvSpPr>
        <dsp:cNvPr id="0" name=""/>
        <dsp:cNvSpPr/>
      </dsp:nvSpPr>
      <dsp:spPr>
        <a:xfrm>
          <a:off x="1635169" y="441790"/>
          <a:ext cx="1184342" cy="24298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D7185-5F5D-4A50-A670-6D03322E0E5E}">
      <dsp:nvSpPr>
        <dsp:cNvPr id="0" name=""/>
        <dsp:cNvSpPr/>
      </dsp:nvSpPr>
      <dsp:spPr>
        <a:xfrm rot="10800000">
          <a:off x="1635169" y="3313430"/>
          <a:ext cx="1184342" cy="404974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Народный проект в сфере «Агропромышленный комплекс»- 1 проект на сумму 1,0 </a:t>
          </a:r>
          <a:r>
            <a:rPr lang="ru-RU" sz="1800" kern="1200" dirty="0" err="1" smtClean="0"/>
            <a:t>млн.руб</a:t>
          </a: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 rot="10800000">
        <a:off x="1671592" y="3313430"/>
        <a:ext cx="1111496" cy="4013324"/>
      </dsp:txXfrm>
    </dsp:sp>
    <dsp:sp modelId="{3FE5DAC3-6394-4ACD-ADE7-5982BFF28B85}">
      <dsp:nvSpPr>
        <dsp:cNvPr id="0" name=""/>
        <dsp:cNvSpPr/>
      </dsp:nvSpPr>
      <dsp:spPr>
        <a:xfrm>
          <a:off x="2937946" y="441790"/>
          <a:ext cx="1184342" cy="24298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8AF626-2731-4C28-B325-2431156FE0EB}">
      <dsp:nvSpPr>
        <dsp:cNvPr id="0" name=""/>
        <dsp:cNvSpPr/>
      </dsp:nvSpPr>
      <dsp:spPr>
        <a:xfrm rot="10800000">
          <a:off x="2937946" y="3313430"/>
          <a:ext cx="1184342" cy="404974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Народный проект в сфере «ХВС»- 6 проектов на сумму 3,9 </a:t>
          </a:r>
          <a:r>
            <a:rPr lang="ru-RU" sz="1800" kern="1200" dirty="0" err="1" smtClean="0"/>
            <a:t>млн.руб</a:t>
          </a: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 rot="10800000">
        <a:off x="2974369" y="3313430"/>
        <a:ext cx="1111496" cy="4013324"/>
      </dsp:txXfrm>
    </dsp:sp>
    <dsp:sp modelId="{467B9A5D-64C1-4012-B28A-B905F2328510}">
      <dsp:nvSpPr>
        <dsp:cNvPr id="0" name=""/>
        <dsp:cNvSpPr/>
      </dsp:nvSpPr>
      <dsp:spPr>
        <a:xfrm>
          <a:off x="4240723" y="441790"/>
          <a:ext cx="1184342" cy="24298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1772D-7F9C-49B2-AA84-8427B651BD83}">
      <dsp:nvSpPr>
        <dsp:cNvPr id="0" name=""/>
        <dsp:cNvSpPr/>
      </dsp:nvSpPr>
      <dsp:spPr>
        <a:xfrm rot="10800000">
          <a:off x="4240723" y="3313430"/>
          <a:ext cx="1184342" cy="404974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Народный проект в сфере «Культура»- 3 проекта на сумму 2,1 </a:t>
          </a:r>
          <a:r>
            <a:rPr lang="ru-RU" sz="1800" kern="1200" dirty="0" err="1" smtClean="0"/>
            <a:t>млн.руб</a:t>
          </a:r>
          <a:endParaRPr lang="ru-RU" sz="1800" kern="1200" dirty="0"/>
        </a:p>
      </dsp:txBody>
      <dsp:txXfrm rot="10800000">
        <a:off x="4277146" y="3313430"/>
        <a:ext cx="1111496" cy="4013324"/>
      </dsp:txXfrm>
    </dsp:sp>
    <dsp:sp modelId="{05133726-039E-4056-911C-EE0994A20D1B}">
      <dsp:nvSpPr>
        <dsp:cNvPr id="0" name=""/>
        <dsp:cNvSpPr/>
      </dsp:nvSpPr>
      <dsp:spPr>
        <a:xfrm>
          <a:off x="5543500" y="441790"/>
          <a:ext cx="1184342" cy="24298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C2B009-65B5-481E-933B-4311609620E0}">
      <dsp:nvSpPr>
        <dsp:cNvPr id="0" name=""/>
        <dsp:cNvSpPr/>
      </dsp:nvSpPr>
      <dsp:spPr>
        <a:xfrm rot="10800000">
          <a:off x="5543500" y="3313430"/>
          <a:ext cx="1184342" cy="404974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Народный проект в сфере «Дорожная деятельность» – 6 проектов на сумму 6,7 </a:t>
          </a:r>
          <a:r>
            <a:rPr lang="ru-RU" sz="1800" kern="1200" dirty="0" err="1" smtClean="0"/>
            <a:t>млн.руб</a:t>
          </a:r>
          <a:endParaRPr lang="ru-RU" sz="1800" kern="1200" dirty="0"/>
        </a:p>
      </dsp:txBody>
      <dsp:txXfrm rot="10800000">
        <a:off x="5579923" y="3313430"/>
        <a:ext cx="1111496" cy="4013324"/>
      </dsp:txXfrm>
    </dsp:sp>
    <dsp:sp modelId="{177FBB79-7C05-46EE-A8BA-2E5123113B92}">
      <dsp:nvSpPr>
        <dsp:cNvPr id="0" name=""/>
        <dsp:cNvSpPr/>
      </dsp:nvSpPr>
      <dsp:spPr>
        <a:xfrm>
          <a:off x="6846277" y="441790"/>
          <a:ext cx="1184342" cy="24298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A7B83D-3F34-42AB-BE5C-D45ED3532849}">
      <dsp:nvSpPr>
        <dsp:cNvPr id="0" name=""/>
        <dsp:cNvSpPr/>
      </dsp:nvSpPr>
      <dsp:spPr>
        <a:xfrm rot="10800000">
          <a:off x="6846277" y="3313430"/>
          <a:ext cx="1184342" cy="404974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Народный проект в сфере «Благоустройство»- 13 проектов на сумму 14,5 </a:t>
          </a:r>
          <a:r>
            <a:rPr lang="ru-RU" sz="1800" kern="1200" dirty="0" err="1" smtClean="0"/>
            <a:t>млн.руб</a:t>
          </a:r>
          <a:endParaRPr lang="ru-RU" sz="1800" kern="1200" dirty="0"/>
        </a:p>
      </dsp:txBody>
      <dsp:txXfrm rot="10800000">
        <a:off x="6882700" y="3313430"/>
        <a:ext cx="1111496" cy="4013324"/>
      </dsp:txXfrm>
    </dsp:sp>
    <dsp:sp modelId="{633D7424-9C2B-4FF8-A6A3-25B69D2BA13F}">
      <dsp:nvSpPr>
        <dsp:cNvPr id="0" name=""/>
        <dsp:cNvSpPr/>
      </dsp:nvSpPr>
      <dsp:spPr>
        <a:xfrm>
          <a:off x="8149054" y="441790"/>
          <a:ext cx="1184342" cy="24298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54E042-740D-4823-A1D6-7025A09B0223}">
      <dsp:nvSpPr>
        <dsp:cNvPr id="0" name=""/>
        <dsp:cNvSpPr/>
      </dsp:nvSpPr>
      <dsp:spPr>
        <a:xfrm rot="10800000">
          <a:off x="8149054" y="3313430"/>
          <a:ext cx="1184342" cy="404974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Народный проект в сфере «Образования» – 3 проекта на сумму 1,4 </a:t>
          </a:r>
          <a:r>
            <a:rPr lang="ru-RU" sz="1800" kern="1200" dirty="0" err="1" smtClean="0"/>
            <a:t>млн.руб</a:t>
          </a:r>
          <a:endParaRPr lang="ru-RU" sz="1800" kern="1200" dirty="0"/>
        </a:p>
      </dsp:txBody>
      <dsp:txXfrm rot="10800000">
        <a:off x="8185477" y="3313430"/>
        <a:ext cx="1111496" cy="4013324"/>
      </dsp:txXfrm>
    </dsp:sp>
    <dsp:sp modelId="{ED43378B-50D7-42DE-8BE9-17C3DE4624A3}">
      <dsp:nvSpPr>
        <dsp:cNvPr id="0" name=""/>
        <dsp:cNvSpPr/>
      </dsp:nvSpPr>
      <dsp:spPr>
        <a:xfrm>
          <a:off x="9451831" y="441790"/>
          <a:ext cx="1184342" cy="24298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DC38A5-23A4-4F77-9C64-EA570D8977D9}">
      <dsp:nvSpPr>
        <dsp:cNvPr id="0" name=""/>
        <dsp:cNvSpPr/>
      </dsp:nvSpPr>
      <dsp:spPr>
        <a:xfrm rot="10800000">
          <a:off x="9451831" y="3313430"/>
          <a:ext cx="1184342" cy="404974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Народный проект в сфере «Занятость» – 10 проектов на сумму 6,7 </a:t>
          </a:r>
          <a:r>
            <a:rPr lang="ru-RU" sz="1800" kern="1200" dirty="0" err="1" smtClean="0"/>
            <a:t>млн.руб</a:t>
          </a:r>
          <a:endParaRPr lang="ru-RU" sz="1800" kern="1200" dirty="0"/>
        </a:p>
      </dsp:txBody>
      <dsp:txXfrm rot="10800000">
        <a:off x="9488254" y="3313430"/>
        <a:ext cx="1111496" cy="40133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E9DF3F-3C6A-422E-8806-4DA131C0236A}">
      <dsp:nvSpPr>
        <dsp:cNvPr id="0" name=""/>
        <dsp:cNvSpPr/>
      </dsp:nvSpPr>
      <dsp:spPr>
        <a:xfrm>
          <a:off x="0" y="2069457"/>
          <a:ext cx="90677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9C30D5-59EF-423C-98D5-AE76939E57E7}">
      <dsp:nvSpPr>
        <dsp:cNvPr id="0" name=""/>
        <dsp:cNvSpPr/>
      </dsp:nvSpPr>
      <dsp:spPr>
        <a:xfrm>
          <a:off x="453390" y="1803777"/>
          <a:ext cx="6347460" cy="53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919" tIns="0" rIns="23991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Размещение информации</a:t>
          </a:r>
          <a:endParaRPr lang="ru-RU" sz="1800" kern="1200" dirty="0"/>
        </a:p>
      </dsp:txBody>
      <dsp:txXfrm>
        <a:off x="479329" y="1829716"/>
        <a:ext cx="6295582" cy="479482"/>
      </dsp:txXfrm>
    </dsp:sp>
    <dsp:sp modelId="{FD17CF5F-8F01-4A64-B53E-01B48465CD91}">
      <dsp:nvSpPr>
        <dsp:cNvPr id="0" name=""/>
        <dsp:cNvSpPr/>
      </dsp:nvSpPr>
      <dsp:spPr>
        <a:xfrm>
          <a:off x="0" y="2885937"/>
          <a:ext cx="90677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F50D4-5A52-4DC8-8CDF-A514D875CC0F}">
      <dsp:nvSpPr>
        <dsp:cNvPr id="0" name=""/>
        <dsp:cNvSpPr/>
      </dsp:nvSpPr>
      <dsp:spPr>
        <a:xfrm>
          <a:off x="453390" y="2620258"/>
          <a:ext cx="6347460" cy="531360"/>
        </a:xfrm>
        <a:prstGeom prst="round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919" tIns="0" rIns="23991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Размещение электронных брошюр, «Бюджет для граждан»</a:t>
          </a:r>
          <a:endParaRPr lang="ru-RU" sz="1800" kern="1200" dirty="0"/>
        </a:p>
      </dsp:txBody>
      <dsp:txXfrm>
        <a:off x="479329" y="2646197"/>
        <a:ext cx="6295582" cy="479482"/>
      </dsp:txXfrm>
    </dsp:sp>
    <dsp:sp modelId="{0885941D-F841-440C-91DB-AE5A5F8C3A5A}">
      <dsp:nvSpPr>
        <dsp:cNvPr id="0" name=""/>
        <dsp:cNvSpPr/>
      </dsp:nvSpPr>
      <dsp:spPr>
        <a:xfrm>
          <a:off x="0" y="3702418"/>
          <a:ext cx="90677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803C5-5669-491F-A564-E3788F44FF87}">
      <dsp:nvSpPr>
        <dsp:cNvPr id="0" name=""/>
        <dsp:cNvSpPr/>
      </dsp:nvSpPr>
      <dsp:spPr>
        <a:xfrm>
          <a:off x="453390" y="3436738"/>
          <a:ext cx="6347460" cy="531360"/>
        </a:xfrm>
        <a:prstGeom prst="round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919" tIns="0" rIns="23991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Заседания общественного совета</a:t>
          </a:r>
          <a:endParaRPr lang="ru-RU" sz="1800" kern="1200" dirty="0"/>
        </a:p>
      </dsp:txBody>
      <dsp:txXfrm>
        <a:off x="479329" y="3462677"/>
        <a:ext cx="6295582" cy="479482"/>
      </dsp:txXfrm>
    </dsp:sp>
    <dsp:sp modelId="{78ED3BB3-22E9-4D2E-A1C9-E780865E4DA3}">
      <dsp:nvSpPr>
        <dsp:cNvPr id="0" name=""/>
        <dsp:cNvSpPr/>
      </dsp:nvSpPr>
      <dsp:spPr>
        <a:xfrm>
          <a:off x="0" y="4518898"/>
          <a:ext cx="90677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F14F47-9169-4516-8E3E-6F75F7EA6CFA}">
      <dsp:nvSpPr>
        <dsp:cNvPr id="0" name=""/>
        <dsp:cNvSpPr/>
      </dsp:nvSpPr>
      <dsp:spPr>
        <a:xfrm>
          <a:off x="453390" y="4253218"/>
          <a:ext cx="6347460" cy="531360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919" tIns="0" rIns="23991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Публичные слушания</a:t>
          </a:r>
          <a:endParaRPr lang="ru-RU" sz="1800" kern="1200" dirty="0"/>
        </a:p>
      </dsp:txBody>
      <dsp:txXfrm>
        <a:off x="479329" y="4279157"/>
        <a:ext cx="6295582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0.21212</cdr:x>
      <cdr:y>0.13061</cdr:y>
    </cdr:from>
    <cdr:to>
      <cdr:x>0.32727</cdr:x>
      <cdr:y>0.18503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 flipV="1">
          <a:off x="2667000" y="914400"/>
          <a:ext cx="1447800" cy="38100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0.38182</cdr:x>
      <cdr:y>0.13061</cdr:y>
    </cdr:from>
    <cdr:to>
      <cdr:x>0.46061</cdr:x>
      <cdr:y>0.16326</cdr:y>
    </cdr:to>
    <cdr:cxnSp macro="">
      <cdr:nvCxnSpPr>
        <cdr:cNvPr id="5" name="Прямая со стрелкой 4"/>
        <cdr:cNvCxnSpPr/>
      </cdr:nvCxnSpPr>
      <cdr:spPr>
        <a:xfrm xmlns:a="http://schemas.openxmlformats.org/drawingml/2006/main" flipV="1">
          <a:off x="4800600" y="914400"/>
          <a:ext cx="990600" cy="22860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0.53333</cdr:x>
      <cdr:y>0.1415</cdr:y>
    </cdr:from>
    <cdr:to>
      <cdr:x>0.6</cdr:x>
      <cdr:y>0.16326</cdr:y>
    </cdr:to>
    <cdr:cxnSp macro="">
      <cdr:nvCxnSpPr>
        <cdr:cNvPr id="7" name="Прямая со стрелкой 6"/>
        <cdr:cNvCxnSpPr/>
      </cdr:nvCxnSpPr>
      <cdr:spPr>
        <a:xfrm xmlns:a="http://schemas.openxmlformats.org/drawingml/2006/main" flipV="1">
          <a:off x="6705600" y="990600"/>
          <a:ext cx="838200" cy="15240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0.67879</cdr:x>
      <cdr:y>0.1415</cdr:y>
    </cdr:from>
    <cdr:to>
      <cdr:x>0.75152</cdr:x>
      <cdr:y>0.16326</cdr:y>
    </cdr:to>
    <cdr:cxnSp macro="">
      <cdr:nvCxnSpPr>
        <cdr:cNvPr id="9" name="Прямая со стрелкой 8"/>
        <cdr:cNvCxnSpPr/>
      </cdr:nvCxnSpPr>
      <cdr:spPr>
        <a:xfrm xmlns:a="http://schemas.openxmlformats.org/drawingml/2006/main" flipV="1">
          <a:off x="8534400" y="990600"/>
          <a:ext cx="914400" cy="15240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0.15758</cdr:x>
      <cdr:y>0.05442</cdr:y>
    </cdr:from>
    <cdr:to>
      <cdr:x>0.2303</cdr:x>
      <cdr:y>0.18503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981200" y="381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0.25455</cdr:x>
      <cdr:y>0.17415</cdr:y>
    </cdr:from>
    <cdr:to>
      <cdr:x>0.29697</cdr:x>
      <cdr:y>0.25034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200400" y="1219200"/>
          <a:ext cx="533400" cy="53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0.238</cdr:x>
      <cdr:y>0.05442</cdr:y>
    </cdr:from>
    <cdr:to>
      <cdr:x>0.31072</cdr:x>
      <cdr:y>0.18503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2992344" y="381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0.24242</cdr:x>
      <cdr:y>0.09796</cdr:y>
    </cdr:from>
    <cdr:to>
      <cdr:x>0.30909</cdr:x>
      <cdr:y>0.15238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048000" y="685800"/>
          <a:ext cx="8382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 smtClean="0"/>
            <a:t>13,5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0.39394</cdr:x>
      <cdr:y>0.07619</cdr:y>
    </cdr:from>
    <cdr:to>
      <cdr:x>0.44848</cdr:x>
      <cdr:y>0.13061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4953000" y="533400"/>
          <a:ext cx="6858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 smtClean="0"/>
            <a:t>20,3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0.53939</cdr:x>
      <cdr:y>0.08707</cdr:y>
    </cdr:from>
    <cdr:to>
      <cdr:x>0.58182</cdr:x>
      <cdr:y>0.13061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6781800" y="609600"/>
          <a:ext cx="533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 smtClean="0"/>
            <a:t>2,7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0.67879</cdr:x>
      <cdr:y>0.09796</cdr:y>
    </cdr:from>
    <cdr:to>
      <cdr:x>0.73333</cdr:x>
      <cdr:y>0.1415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8534400" y="685800"/>
          <a:ext cx="6858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 smtClean="0"/>
            <a:t>22,8</a:t>
          </a:r>
          <a:endParaRPr lang="ru-RU" sz="18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435100"/>
          </a:xfrm>
          <a:custGeom>
            <a:avLst/>
            <a:gdLst/>
            <a:ahLst/>
            <a:cxnLst/>
            <a:rect l="l" t="t" r="r" b="b"/>
            <a:pathLst>
              <a:path w="20104100" h="1435100">
                <a:moveTo>
                  <a:pt x="20104099" y="0"/>
                </a:moveTo>
                <a:lnTo>
                  <a:pt x="0" y="0"/>
                </a:lnTo>
                <a:lnTo>
                  <a:pt x="0" y="1434511"/>
                </a:lnTo>
                <a:lnTo>
                  <a:pt x="20104099" y="1434511"/>
                </a:lnTo>
                <a:lnTo>
                  <a:pt x="20104099" y="0"/>
                </a:lnTo>
                <a:close/>
              </a:path>
            </a:pathLst>
          </a:custGeom>
          <a:solidFill>
            <a:srgbClr val="2835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48897" y="332839"/>
            <a:ext cx="15606304" cy="628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1" i="0">
                <a:solidFill>
                  <a:schemeClr val="bg1"/>
                </a:solidFill>
                <a:latin typeface="Montserrat SemiBold"/>
                <a:cs typeface="Montserrat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rgbClr val="EBEEF0"/>
                </a:solidFill>
                <a:latin typeface="Montserrat SemiBold"/>
                <a:cs typeface="Montserrat SemiBold"/>
              </a:defRPr>
            </a:lvl1pPr>
          </a:lstStyle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chemeClr val="bg1"/>
                </a:solidFill>
                <a:latin typeface="Montserrat SemiBold"/>
                <a:cs typeface="Montserrat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rgbClr val="283592"/>
                </a:solidFill>
                <a:latin typeface="Montserrat Medium"/>
                <a:cs typeface="Montserrat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rgbClr val="EBEEF0"/>
                </a:solidFill>
                <a:latin typeface="Montserrat SemiBold"/>
                <a:cs typeface="Montserrat SemiBold"/>
              </a:defRPr>
            </a:lvl1pPr>
          </a:lstStyle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chemeClr val="bg1"/>
                </a:solidFill>
                <a:latin typeface="Montserrat SemiBold"/>
                <a:cs typeface="Montserrat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rgbClr val="EBEEF0"/>
                </a:solidFill>
                <a:latin typeface="Montserrat SemiBold"/>
                <a:cs typeface="Montserrat SemiBold"/>
              </a:defRPr>
            </a:lvl1pPr>
          </a:lstStyle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chemeClr val="bg1"/>
                </a:solidFill>
                <a:latin typeface="Montserrat SemiBold"/>
                <a:cs typeface="Montserrat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rgbClr val="EBEEF0"/>
                </a:solidFill>
                <a:latin typeface="Montserrat SemiBold"/>
                <a:cs typeface="Montserrat SemiBold"/>
              </a:defRPr>
            </a:lvl1pPr>
          </a:lstStyle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rgbClr val="EBEEF0"/>
                </a:solidFill>
                <a:latin typeface="Montserrat SemiBold"/>
                <a:cs typeface="Montserrat SemiBold"/>
              </a:defRPr>
            </a:lvl1pPr>
          </a:lstStyle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22838" y="3805876"/>
            <a:ext cx="6858423" cy="1533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chemeClr val="bg1"/>
                </a:solidFill>
                <a:latin typeface="Montserrat SemiBold"/>
                <a:cs typeface="Montserrat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19739" y="2443888"/>
            <a:ext cx="15264621" cy="72631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>
                <a:solidFill>
                  <a:srgbClr val="283592"/>
                </a:solidFill>
                <a:latin typeface="Montserrat Medium"/>
                <a:cs typeface="Montserrat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598363" y="10675865"/>
            <a:ext cx="271780" cy="408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1" i="0">
                <a:solidFill>
                  <a:srgbClr val="EBEEF0"/>
                </a:solidFill>
                <a:latin typeface="Montserrat SemiBold"/>
                <a:cs typeface="Montserrat SemiBold"/>
              </a:defRPr>
            </a:lvl1pPr>
          </a:lstStyle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0" Type="http://schemas.openxmlformats.org/officeDocument/2006/relationships/diagramData" Target="../diagrams/data2.xml"/><Relationship Id="rId4" Type="http://schemas.openxmlformats.org/officeDocument/2006/relationships/image" Target="../media/image13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chart" Target="../charts/chart8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6.png"/><Relationship Id="rId9" Type="http://schemas.microsoft.com/office/2007/relationships/diagramDrawing" Target="../diagrams/drawing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hyperlink" Target="https://vk.com/public131439759" TargetMode="Externa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4.xml"/><Relationship Id="rId12" Type="http://schemas.openxmlformats.org/officeDocument/2006/relationships/hyperlink" Target="https://bus.gov.ru/" TargetMode="External"/><Relationship Id="rId17" Type="http://schemas.openxmlformats.org/officeDocument/2006/relationships/hyperlink" Target="https://vk.com/away.php?to=https://t.me/amrKnayz&amp;cc_key=" TargetMode="External"/><Relationship Id="rId2" Type="http://schemas.openxmlformats.org/officeDocument/2006/relationships/image" Target="../media/image3.png"/><Relationship Id="rId16" Type="http://schemas.openxmlformats.org/officeDocument/2006/relationships/hyperlink" Target="https://vk.com/away.php?to=https://ok.ru/group/60477619896528&amp;cc_key=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11" Type="http://schemas.openxmlformats.org/officeDocument/2006/relationships/hyperlink" Target="http://www.budget.gov.ru/" TargetMode="External"/><Relationship Id="rId5" Type="http://schemas.openxmlformats.org/officeDocument/2006/relationships/diagramData" Target="../diagrams/data4.xml"/><Relationship Id="rId15" Type="http://schemas.openxmlformats.org/officeDocument/2006/relationships/hyperlink" Target="https://vk.com/knyazhpogostskie_vesti" TargetMode="External"/><Relationship Id="rId10" Type="http://schemas.openxmlformats.org/officeDocument/2006/relationships/hyperlink" Target="http://www.mrk11.ru/" TargetMode="External"/><Relationship Id="rId4" Type="http://schemas.openxmlformats.org/officeDocument/2006/relationships/image" Target="../media/image16.png"/><Relationship Id="rId9" Type="http://schemas.microsoft.com/office/2007/relationships/diagramDrawing" Target="../diagrams/drawing4.xml"/><Relationship Id="rId14" Type="http://schemas.openxmlformats.org/officeDocument/2006/relationships/hyperlink" Target="https://vk.com/amr_knyaz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rk11.ru/page/bjudzhet_mr_knyazhpogostskiy.proekty_resheniy_soveta_mr_knyazhpogostskiy/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://www.mrk11.ru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public131439759" TargetMode="External"/><Relationship Id="rId5" Type="http://schemas.openxmlformats.org/officeDocument/2006/relationships/hyperlink" Target="mailto:fo@emvarkomi.ru" TargetMode="Externa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796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092506"/>
            <a:ext cx="20104099" cy="421604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65449" y="320675"/>
            <a:ext cx="14173200" cy="1044580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749935" algn="ctr">
              <a:lnSpc>
                <a:spcPct val="100000"/>
              </a:lnSpc>
              <a:spcBef>
                <a:spcPts val="95"/>
              </a:spcBef>
            </a:pPr>
            <a:r>
              <a:rPr lang="ru-RU" spc="-5" dirty="0" smtClean="0"/>
              <a:t>БЮДЖЕТ</a:t>
            </a:r>
            <a:br>
              <a:rPr lang="ru-RU" spc="-5" dirty="0" smtClean="0"/>
            </a:br>
            <a:r>
              <a:rPr lang="ru-RU" spc="-5" dirty="0" smtClean="0"/>
              <a:t> ДЛЯ ГРАЖДАН   </a:t>
            </a:r>
            <a:br>
              <a:rPr lang="ru-RU" spc="-5" dirty="0" smtClean="0"/>
            </a:br>
            <a:r>
              <a:rPr lang="ru-RU" spc="-5" dirty="0" smtClean="0"/>
              <a:t>                </a:t>
            </a:r>
            <a:br>
              <a:rPr lang="ru-RU" spc="-5" dirty="0" smtClean="0"/>
            </a:br>
            <a:r>
              <a:rPr lang="ru-RU" spc="-5" dirty="0"/>
              <a:t>  </a:t>
            </a:r>
            <a:r>
              <a:rPr lang="ru-RU" sz="4000" spc="-5" dirty="0"/>
              <a:t>ПО ПРОЕКТУ </a:t>
            </a:r>
            <a:r>
              <a:rPr lang="ru-RU" sz="4000" spc="-5" dirty="0" smtClean="0"/>
              <a:t>РЕШЕНИЯ СОВЕТА МР «КНЯЖПОГОСТСКИЙ» </a:t>
            </a:r>
            <a:br>
              <a:rPr lang="ru-RU" sz="4000" spc="-5" dirty="0" smtClean="0"/>
            </a:br>
            <a:r>
              <a:rPr lang="ru-RU" sz="4000" spc="-5" dirty="0" smtClean="0"/>
              <a:t>«О БЮДЖЕТЕ МУНИЦИПАЛЬНОГО РАЙОНА «КНЯЖПОГОСТСКИЙ»</a:t>
            </a:r>
            <a:br>
              <a:rPr lang="ru-RU" sz="4000" spc="-5" dirty="0" smtClean="0"/>
            </a:br>
            <a:r>
              <a:rPr lang="ru-RU" sz="4000" spc="-5" dirty="0" smtClean="0"/>
              <a:t> </a:t>
            </a:r>
            <a:r>
              <a:rPr lang="ru-RU" sz="4000" spc="-5" dirty="0"/>
              <a:t>НА 2023 ГОД </a:t>
            </a:r>
            <a:r>
              <a:rPr lang="ru-RU" sz="4000" spc="-5" dirty="0" smtClean="0"/>
              <a:t>И </a:t>
            </a:r>
            <a:r>
              <a:rPr lang="ru-RU" sz="4000" spc="-5" dirty="0"/>
              <a:t>ПЛАНОВЫЙ ПЕРИОД 2024 И 2025 ГОДОВ» </a:t>
            </a:r>
            <a:r>
              <a:rPr lang="ru-RU" sz="4000" spc="-5" dirty="0" smtClean="0"/>
              <a:t/>
            </a:r>
            <a:br>
              <a:rPr lang="ru-RU" sz="4000" spc="-5" dirty="0" smtClean="0"/>
            </a:br>
            <a:r>
              <a:rPr lang="ru-RU" sz="4000" spc="-5" dirty="0"/>
              <a:t/>
            </a:r>
            <a:br>
              <a:rPr lang="ru-RU" sz="4000" spc="-5" dirty="0"/>
            </a:br>
            <a:r>
              <a:rPr lang="ru-RU" sz="4000" spc="-5" dirty="0" smtClean="0"/>
              <a:t/>
            </a:r>
            <a:br>
              <a:rPr lang="ru-RU" sz="4000" spc="-5" dirty="0" smtClean="0"/>
            </a:br>
            <a:r>
              <a:rPr lang="ru-RU" sz="4000" spc="-5" dirty="0"/>
              <a:t/>
            </a:r>
            <a:br>
              <a:rPr lang="ru-RU" sz="4000" spc="-5" dirty="0"/>
            </a:br>
            <a:r>
              <a:rPr lang="ru-RU" sz="4000" spc="-5" dirty="0" smtClean="0"/>
              <a:t/>
            </a:r>
            <a:br>
              <a:rPr lang="ru-RU" sz="4000" spc="-5" dirty="0" smtClean="0"/>
            </a:br>
            <a:r>
              <a:rPr lang="ru-RU" sz="4000" spc="-5" dirty="0"/>
              <a:t/>
            </a:r>
            <a:br>
              <a:rPr lang="ru-RU" sz="4000" spc="-5" dirty="0"/>
            </a:br>
            <a:r>
              <a:rPr lang="ru-RU" sz="2000" spc="-5" dirty="0" smtClean="0"/>
              <a:t>Г. ЕМВА, </a:t>
            </a:r>
            <a:br>
              <a:rPr lang="ru-RU" sz="2000" spc="-5" dirty="0" smtClean="0"/>
            </a:br>
            <a:r>
              <a:rPr lang="ru-RU" sz="2000" spc="-5" dirty="0" smtClean="0"/>
              <a:t>2022 Г.</a:t>
            </a:r>
            <a:r>
              <a:rPr lang="ru-RU" sz="4000" spc="-5" dirty="0"/>
              <a:t/>
            </a:r>
            <a:br>
              <a:rPr lang="ru-RU" sz="4000" spc="-5" dirty="0"/>
            </a:br>
            <a:endParaRPr sz="4000" spc="-1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79" y="0"/>
            <a:ext cx="138430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420" y="9774246"/>
            <a:ext cx="308610" cy="910506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9</a:t>
            </a:r>
          </a:p>
          <a:p>
            <a:pPr marL="38100">
              <a:lnSpc>
                <a:spcPct val="100000"/>
              </a:lnSpc>
              <a:spcBef>
                <a:spcPts val="20"/>
              </a:spcBef>
            </a:pPr>
            <a:endParaRPr sz="2950" dirty="0">
              <a:solidFill>
                <a:srgbClr val="004D40"/>
              </a:solidFill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84450" y="211464"/>
            <a:ext cx="15919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/>
              <a:t>		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451850" y="673129"/>
            <a:ext cx="100520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796B"/>
                </a:solidFill>
              </a:rPr>
              <a:t>	</a:t>
            </a:r>
            <a:endParaRPr lang="ru-RU" dirty="0">
              <a:solidFill>
                <a:srgbClr val="00796B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22650" y="231821"/>
            <a:ext cx="14325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4D40"/>
                </a:solidFill>
              </a:rPr>
              <a:t>Основные характеристики бюджета муниципального района «Княжпогостский» за 2021-2025 годов</a:t>
            </a:r>
          </a:p>
          <a:p>
            <a:pPr algn="r"/>
            <a:r>
              <a:rPr lang="ru-RU" b="1" dirty="0" err="1" smtClean="0">
                <a:solidFill>
                  <a:srgbClr val="004D40"/>
                </a:solidFill>
              </a:rPr>
              <a:t>Ед.изм.млн.руб</a:t>
            </a:r>
            <a:r>
              <a:rPr lang="ru-RU" b="1" dirty="0" smtClean="0">
                <a:solidFill>
                  <a:srgbClr val="004D40"/>
                </a:solidFill>
              </a:rPr>
              <a:t>.</a:t>
            </a:r>
            <a:endParaRPr lang="ru-RU" b="1" dirty="0">
              <a:solidFill>
                <a:srgbClr val="004D4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650" y="231821"/>
            <a:ext cx="1039813" cy="103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7884000"/>
              </p:ext>
            </p:extLst>
          </p:nvPr>
        </p:nvGraphicFramePr>
        <p:xfrm>
          <a:off x="3420782" y="1463675"/>
          <a:ext cx="15081249" cy="8960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55954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08050" y="9774246"/>
            <a:ext cx="52098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dirty="0" smtClean="0">
                <a:latin typeface="Montserrat SemiBold"/>
                <a:cs typeface="Montserrat SemiBold"/>
              </a:rPr>
              <a:t>10</a:t>
            </a:r>
            <a:endParaRPr sz="2950" dirty="0"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84450" y="211464"/>
            <a:ext cx="15919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/>
              <a:t>		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451850" y="673129"/>
            <a:ext cx="100520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796B"/>
                </a:solidFill>
              </a:rPr>
              <a:t>	</a:t>
            </a:r>
            <a:endParaRPr lang="ru-RU" dirty="0">
              <a:solidFill>
                <a:srgbClr val="00796B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650" y="313294"/>
            <a:ext cx="104298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87549" y="442296"/>
            <a:ext cx="1023299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4D40"/>
                </a:solidFill>
              </a:rPr>
              <a:t>Основные параметры доходов </a:t>
            </a:r>
          </a:p>
          <a:p>
            <a:pPr algn="ctr"/>
            <a:r>
              <a:rPr lang="ru-RU" sz="3200" b="1" dirty="0" smtClean="0">
                <a:solidFill>
                  <a:srgbClr val="004D40"/>
                </a:solidFill>
              </a:rPr>
              <a:t>бюджета муниципального района «Княжпогостский»</a:t>
            </a:r>
          </a:p>
          <a:p>
            <a:endParaRPr lang="ru-RU" sz="3200" b="1" dirty="0">
              <a:solidFill>
                <a:srgbClr val="004D40"/>
              </a:solidFill>
            </a:endParaRPr>
          </a:p>
          <a:p>
            <a:endParaRPr lang="ru-RU" sz="3200" b="1" dirty="0" smtClean="0">
              <a:solidFill>
                <a:srgbClr val="004D40"/>
              </a:solidFill>
            </a:endParaRPr>
          </a:p>
        </p:txBody>
      </p:sp>
      <p:sp>
        <p:nvSpPr>
          <p:cNvPr id="9" name="AutoShape 4" descr="http://900igr.net/up/datas/212229/00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1669577"/>
            <a:ext cx="13182600" cy="9011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949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420" y="9774246"/>
            <a:ext cx="47343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11</a:t>
            </a:r>
            <a:endParaRPr sz="2950" dirty="0"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84450" y="211464"/>
            <a:ext cx="15919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/>
              <a:t>		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451850" y="673129"/>
            <a:ext cx="100520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796B"/>
                </a:solidFill>
              </a:rPr>
              <a:t>	</a:t>
            </a:r>
            <a:endParaRPr lang="ru-RU" dirty="0">
              <a:solidFill>
                <a:srgbClr val="00796B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650" y="313294"/>
            <a:ext cx="104298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94050" y="442296"/>
            <a:ext cx="1557035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4D40"/>
                </a:solidFill>
              </a:rPr>
              <a:t>Основные параметры доходов бюджета муниципального района «Княжпогостский»</a:t>
            </a:r>
          </a:p>
          <a:p>
            <a:endParaRPr lang="ru-RU" sz="3200" b="1" dirty="0">
              <a:solidFill>
                <a:srgbClr val="004D40"/>
              </a:solidFill>
            </a:endParaRPr>
          </a:p>
          <a:p>
            <a:endParaRPr lang="ru-RU" sz="3200" b="1" dirty="0" smtClean="0">
              <a:solidFill>
                <a:srgbClr val="004D40"/>
              </a:solidFill>
            </a:endParaRPr>
          </a:p>
          <a:p>
            <a:pPr algn="r"/>
            <a:r>
              <a:rPr lang="ru-RU" b="1" dirty="0" err="1" smtClean="0">
                <a:solidFill>
                  <a:srgbClr val="004D40"/>
                </a:solidFill>
              </a:rPr>
              <a:t>Ед.изм</a:t>
            </a:r>
            <a:r>
              <a:rPr lang="ru-RU" b="1" dirty="0" smtClean="0">
                <a:solidFill>
                  <a:srgbClr val="004D40"/>
                </a:solidFill>
              </a:rPr>
              <a:t>. </a:t>
            </a:r>
            <a:r>
              <a:rPr lang="ru-RU" b="1" dirty="0" err="1">
                <a:solidFill>
                  <a:srgbClr val="004D40"/>
                </a:solidFill>
              </a:rPr>
              <a:t>м</a:t>
            </a:r>
            <a:r>
              <a:rPr lang="ru-RU" b="1" dirty="0" err="1" smtClean="0">
                <a:solidFill>
                  <a:srgbClr val="004D40"/>
                </a:solidFill>
              </a:rPr>
              <a:t>лн.руб</a:t>
            </a:r>
            <a:endParaRPr lang="ru-RU" b="1" dirty="0">
              <a:solidFill>
                <a:srgbClr val="004D40"/>
              </a:solidFill>
            </a:endParaRP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8347515"/>
              </p:ext>
            </p:extLst>
          </p:nvPr>
        </p:nvGraphicFramePr>
        <p:xfrm>
          <a:off x="3927288" y="1708695"/>
          <a:ext cx="14547850" cy="8332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92427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420" y="9774246"/>
            <a:ext cx="473430" cy="910506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12</a:t>
            </a:r>
            <a:endParaRPr lang="ru-RU" sz="2950" b="1" spc="10" dirty="0" smtClean="0">
              <a:solidFill>
                <a:srgbClr val="004D40"/>
              </a:solidFill>
              <a:latin typeface="Montserrat SemiBold"/>
              <a:cs typeface="Montserrat SemiBold"/>
            </a:endParaRPr>
          </a:p>
          <a:p>
            <a:pPr marL="38100">
              <a:lnSpc>
                <a:spcPct val="100000"/>
              </a:lnSpc>
              <a:spcBef>
                <a:spcPts val="20"/>
              </a:spcBef>
            </a:pPr>
            <a:endParaRPr sz="2950" dirty="0"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84450" y="211464"/>
            <a:ext cx="15919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/>
              <a:t>		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451850" y="673129"/>
            <a:ext cx="100520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796B"/>
                </a:solidFill>
              </a:rPr>
              <a:t>	</a:t>
            </a:r>
            <a:endParaRPr lang="ru-RU" dirty="0">
              <a:solidFill>
                <a:srgbClr val="00796B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650" y="313294"/>
            <a:ext cx="104298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94050" y="442296"/>
            <a:ext cx="1557035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4D40"/>
                </a:solidFill>
              </a:rPr>
              <a:t>Основные параметры доходов бюджета муниципального района «Княжпогостский»</a:t>
            </a:r>
          </a:p>
          <a:p>
            <a:endParaRPr lang="ru-RU" sz="3200" b="1" dirty="0">
              <a:solidFill>
                <a:srgbClr val="004D40"/>
              </a:solidFill>
            </a:endParaRPr>
          </a:p>
          <a:p>
            <a:endParaRPr lang="ru-RU" sz="3200" b="1" dirty="0" smtClean="0">
              <a:solidFill>
                <a:srgbClr val="004D40"/>
              </a:solidFill>
            </a:endParaRPr>
          </a:p>
          <a:p>
            <a:pPr algn="r"/>
            <a:r>
              <a:rPr lang="ru-RU" b="1" dirty="0" err="1" smtClean="0">
                <a:solidFill>
                  <a:srgbClr val="004D40"/>
                </a:solidFill>
              </a:rPr>
              <a:t>Ед.изм</a:t>
            </a:r>
            <a:r>
              <a:rPr lang="ru-RU" b="1" dirty="0" smtClean="0">
                <a:solidFill>
                  <a:srgbClr val="004D40"/>
                </a:solidFill>
              </a:rPr>
              <a:t>. </a:t>
            </a:r>
            <a:r>
              <a:rPr lang="ru-RU" b="1" dirty="0" err="1">
                <a:solidFill>
                  <a:srgbClr val="004D40"/>
                </a:solidFill>
              </a:rPr>
              <a:t>м</a:t>
            </a:r>
            <a:r>
              <a:rPr lang="ru-RU" b="1" dirty="0" err="1" smtClean="0">
                <a:solidFill>
                  <a:srgbClr val="004D40"/>
                </a:solidFill>
              </a:rPr>
              <a:t>лн.руб</a:t>
            </a:r>
            <a:endParaRPr lang="ru-RU" b="1" dirty="0">
              <a:solidFill>
                <a:srgbClr val="004D40"/>
              </a:solidFill>
            </a:endParaRP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5841995"/>
              </p:ext>
            </p:extLst>
          </p:nvPr>
        </p:nvGraphicFramePr>
        <p:xfrm>
          <a:off x="4565650" y="2454275"/>
          <a:ext cx="12573000" cy="7000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40047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420" y="9774246"/>
            <a:ext cx="54963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13</a:t>
            </a:r>
            <a:endParaRPr sz="2950" dirty="0"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84450" y="211464"/>
            <a:ext cx="15919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/>
              <a:t>		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451850" y="673129"/>
            <a:ext cx="100520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796B"/>
                </a:solidFill>
              </a:rPr>
              <a:t>	</a:t>
            </a:r>
            <a:endParaRPr lang="ru-RU" dirty="0">
              <a:solidFill>
                <a:srgbClr val="00796B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650" y="313294"/>
            <a:ext cx="104298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13250" y="442296"/>
            <a:ext cx="134874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4D40"/>
                </a:solidFill>
              </a:rPr>
              <a:t>Основные параметры доходов </a:t>
            </a:r>
          </a:p>
          <a:p>
            <a:pPr algn="ctr"/>
            <a:r>
              <a:rPr lang="ru-RU" sz="3200" b="1" dirty="0" smtClean="0">
                <a:solidFill>
                  <a:srgbClr val="004D40"/>
                </a:solidFill>
              </a:rPr>
              <a:t>бюджета муниципального района «Княжпогостский» </a:t>
            </a:r>
          </a:p>
          <a:p>
            <a:pPr algn="r"/>
            <a:r>
              <a:rPr lang="ru-RU" b="1" dirty="0" smtClean="0">
                <a:solidFill>
                  <a:srgbClr val="004D40"/>
                </a:solidFill>
              </a:rPr>
              <a:t>Ед. изм. </a:t>
            </a:r>
            <a:r>
              <a:rPr lang="ru-RU" b="1" dirty="0" err="1" smtClean="0">
                <a:solidFill>
                  <a:srgbClr val="004D40"/>
                </a:solidFill>
              </a:rPr>
              <a:t>Млн.руб</a:t>
            </a:r>
            <a:r>
              <a:rPr lang="ru-RU" b="1" dirty="0" smtClean="0">
                <a:solidFill>
                  <a:srgbClr val="004D40"/>
                </a:solidFill>
              </a:rPr>
              <a:t>.</a:t>
            </a:r>
            <a:endParaRPr lang="ru-RU" sz="3200" b="1" dirty="0" smtClean="0">
              <a:solidFill>
                <a:srgbClr val="004D40"/>
              </a:solidFill>
            </a:endParaRPr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9506687"/>
              </p:ext>
            </p:extLst>
          </p:nvPr>
        </p:nvGraphicFramePr>
        <p:xfrm>
          <a:off x="2584450" y="1914593"/>
          <a:ext cx="8962992" cy="8734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9142166"/>
              </p:ext>
            </p:extLst>
          </p:nvPr>
        </p:nvGraphicFramePr>
        <p:xfrm>
          <a:off x="9671050" y="2149475"/>
          <a:ext cx="10034587" cy="830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226363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420" y="9774246"/>
            <a:ext cx="47343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14</a:t>
            </a:r>
            <a:endParaRPr sz="2950" dirty="0"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84450" y="211464"/>
            <a:ext cx="15919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/>
              <a:t>		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451850" y="673129"/>
            <a:ext cx="100520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796B"/>
                </a:solidFill>
              </a:rPr>
              <a:t>	</a:t>
            </a:r>
            <a:endParaRPr lang="ru-RU" dirty="0">
              <a:solidFill>
                <a:srgbClr val="00796B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650" y="313294"/>
            <a:ext cx="104298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95399" y="442296"/>
            <a:ext cx="11417293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4D40"/>
                </a:solidFill>
              </a:rPr>
              <a:t>Основные параметры доходов </a:t>
            </a:r>
          </a:p>
          <a:p>
            <a:pPr algn="ctr"/>
            <a:r>
              <a:rPr lang="ru-RU" sz="3200" b="1" dirty="0" smtClean="0">
                <a:solidFill>
                  <a:srgbClr val="004D40"/>
                </a:solidFill>
              </a:rPr>
              <a:t>бюджета муниципального района «Княжпогостский»</a:t>
            </a:r>
          </a:p>
          <a:p>
            <a:pPr algn="ctr"/>
            <a:r>
              <a:rPr lang="ru-RU" sz="3200" b="1" dirty="0" smtClean="0">
                <a:solidFill>
                  <a:srgbClr val="004D40"/>
                </a:solidFill>
              </a:rPr>
              <a:t>Налоговые и неналоговые доходы</a:t>
            </a:r>
          </a:p>
          <a:p>
            <a:pPr algn="r"/>
            <a:r>
              <a:rPr lang="ru-RU" b="1" dirty="0" err="1" smtClean="0">
                <a:solidFill>
                  <a:srgbClr val="004D40"/>
                </a:solidFill>
              </a:rPr>
              <a:t>Ед.изм</a:t>
            </a:r>
            <a:r>
              <a:rPr lang="ru-RU" b="1" dirty="0" smtClean="0">
                <a:solidFill>
                  <a:srgbClr val="004D40"/>
                </a:solidFill>
              </a:rPr>
              <a:t> </a:t>
            </a:r>
            <a:r>
              <a:rPr lang="ru-RU" b="1" dirty="0" err="1" smtClean="0">
                <a:solidFill>
                  <a:srgbClr val="004D40"/>
                </a:solidFill>
              </a:rPr>
              <a:t>млн.руб</a:t>
            </a:r>
            <a:endParaRPr lang="ru-RU" b="1" dirty="0" smtClean="0">
              <a:solidFill>
                <a:srgbClr val="004D40"/>
              </a:solidFill>
            </a:endParaRPr>
          </a:p>
          <a:p>
            <a:endParaRPr lang="ru-RU" sz="3200" b="1" dirty="0">
              <a:solidFill>
                <a:srgbClr val="004D40"/>
              </a:solidFill>
            </a:endParaRPr>
          </a:p>
          <a:p>
            <a:endParaRPr lang="ru-RU" sz="3200" b="1" dirty="0" smtClean="0">
              <a:solidFill>
                <a:srgbClr val="004D40"/>
              </a:solidFill>
            </a:endParaRP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412241"/>
              </p:ext>
            </p:extLst>
          </p:nvPr>
        </p:nvGraphicFramePr>
        <p:xfrm>
          <a:off x="2813050" y="2759075"/>
          <a:ext cx="15316200" cy="674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90862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420" y="9774246"/>
            <a:ext cx="473430" cy="910506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15</a:t>
            </a:r>
            <a:endParaRPr lang="ru-RU" sz="2950" b="1" spc="10" dirty="0" smtClean="0">
              <a:solidFill>
                <a:srgbClr val="004D40"/>
              </a:solidFill>
              <a:latin typeface="Montserrat SemiBold"/>
              <a:cs typeface="Montserrat SemiBold"/>
            </a:endParaRPr>
          </a:p>
          <a:p>
            <a:pPr marL="38100">
              <a:lnSpc>
                <a:spcPct val="100000"/>
              </a:lnSpc>
              <a:spcBef>
                <a:spcPts val="20"/>
              </a:spcBef>
            </a:pPr>
            <a:endParaRPr sz="2950" dirty="0"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84450" y="211464"/>
            <a:ext cx="15919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/>
              <a:t>		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451850" y="673129"/>
            <a:ext cx="100520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796B"/>
                </a:solidFill>
              </a:rPr>
              <a:t>	</a:t>
            </a:r>
            <a:endParaRPr lang="ru-RU" dirty="0">
              <a:solidFill>
                <a:srgbClr val="00796B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650" y="313294"/>
            <a:ext cx="104298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74730" y="442296"/>
            <a:ext cx="10458632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4D40"/>
                </a:solidFill>
              </a:rPr>
              <a:t>Основные параметры доходов </a:t>
            </a:r>
          </a:p>
          <a:p>
            <a:pPr algn="ctr"/>
            <a:r>
              <a:rPr lang="ru-RU" sz="3200" b="1" dirty="0" smtClean="0">
                <a:solidFill>
                  <a:srgbClr val="004D40"/>
                </a:solidFill>
              </a:rPr>
              <a:t>бюджета муниципального района «Княжпогостский»</a:t>
            </a:r>
          </a:p>
          <a:p>
            <a:pPr algn="ctr"/>
            <a:r>
              <a:rPr lang="ru-RU" sz="3200" b="1" dirty="0" smtClean="0">
                <a:solidFill>
                  <a:srgbClr val="004D40"/>
                </a:solidFill>
              </a:rPr>
              <a:t>Безвозмездные поступления</a:t>
            </a:r>
          </a:p>
          <a:p>
            <a:pPr algn="r"/>
            <a:r>
              <a:rPr lang="ru-RU" b="1" dirty="0" err="1" smtClean="0">
                <a:solidFill>
                  <a:srgbClr val="004D40"/>
                </a:solidFill>
              </a:rPr>
              <a:t>Ед.изм</a:t>
            </a:r>
            <a:r>
              <a:rPr lang="ru-RU" b="1" dirty="0" smtClean="0">
                <a:solidFill>
                  <a:srgbClr val="004D40"/>
                </a:solidFill>
              </a:rPr>
              <a:t>. </a:t>
            </a:r>
            <a:r>
              <a:rPr lang="ru-RU" b="1" dirty="0" err="1">
                <a:solidFill>
                  <a:srgbClr val="004D40"/>
                </a:solidFill>
              </a:rPr>
              <a:t>м</a:t>
            </a:r>
            <a:r>
              <a:rPr lang="ru-RU" b="1" dirty="0" err="1" smtClean="0">
                <a:solidFill>
                  <a:srgbClr val="004D40"/>
                </a:solidFill>
              </a:rPr>
              <a:t>лн.руб</a:t>
            </a:r>
            <a:r>
              <a:rPr lang="ru-RU" b="1" dirty="0" smtClean="0">
                <a:solidFill>
                  <a:srgbClr val="004D40"/>
                </a:solidFill>
              </a:rPr>
              <a:t>.</a:t>
            </a:r>
          </a:p>
          <a:p>
            <a:endParaRPr lang="ru-RU" sz="3200" b="1" dirty="0">
              <a:solidFill>
                <a:srgbClr val="004D40"/>
              </a:solidFill>
            </a:endParaRPr>
          </a:p>
          <a:p>
            <a:endParaRPr lang="ru-RU" sz="3200" b="1" dirty="0" smtClean="0">
              <a:solidFill>
                <a:srgbClr val="004D40"/>
              </a:solidFill>
            </a:endParaRP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2234457"/>
              </p:ext>
            </p:extLst>
          </p:nvPr>
        </p:nvGraphicFramePr>
        <p:xfrm>
          <a:off x="3803650" y="2530475"/>
          <a:ext cx="15621000" cy="784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59722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420" y="9774246"/>
            <a:ext cx="54963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16</a:t>
            </a:r>
            <a:endParaRPr sz="2950" dirty="0"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84450" y="211464"/>
            <a:ext cx="15919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/>
              <a:t>		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451850" y="673129"/>
            <a:ext cx="100520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796B"/>
                </a:solidFill>
              </a:rPr>
              <a:t>	</a:t>
            </a:r>
            <a:endParaRPr lang="ru-RU" dirty="0">
              <a:solidFill>
                <a:srgbClr val="00796B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650" y="313294"/>
            <a:ext cx="104298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02418" y="499528"/>
            <a:ext cx="11898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4D40"/>
                </a:solidFill>
              </a:rPr>
              <a:t>Основные параметры расходов </a:t>
            </a:r>
          </a:p>
          <a:p>
            <a:pPr algn="ctr"/>
            <a:r>
              <a:rPr lang="ru-RU" sz="3200" b="1" dirty="0" smtClean="0">
                <a:solidFill>
                  <a:srgbClr val="004D40"/>
                </a:solidFill>
              </a:rPr>
              <a:t>бюджета муниципального района «Княжпогостский»</a:t>
            </a:r>
          </a:p>
          <a:p>
            <a:endParaRPr lang="ru-RU" sz="3200" b="1" dirty="0" smtClean="0">
              <a:solidFill>
                <a:srgbClr val="004D40"/>
              </a:solidFill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345380509"/>
              </p:ext>
            </p:extLst>
          </p:nvPr>
        </p:nvGraphicFramePr>
        <p:xfrm>
          <a:off x="2965450" y="2069187"/>
          <a:ext cx="6400800" cy="7090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760131223"/>
              </p:ext>
            </p:extLst>
          </p:nvPr>
        </p:nvGraphicFramePr>
        <p:xfrm>
          <a:off x="9518650" y="2225675"/>
          <a:ext cx="9296400" cy="7229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414250" y="5197475"/>
            <a:ext cx="4100864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D40"/>
                </a:solidFill>
              </a:rPr>
              <a:t>Принципы формирования расходов</a:t>
            </a:r>
            <a:endParaRPr lang="ru-RU" dirty="0">
              <a:solidFill>
                <a:srgbClr val="004D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42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6634057" cy="17370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/>
            <a:r>
              <a:rPr lang="ru-RU" sz="2800" dirty="0">
                <a:solidFill>
                  <a:srgbClr val="004D40"/>
                </a:solidFill>
              </a:rPr>
              <a:t>Основные параметры </a:t>
            </a:r>
            <a:r>
              <a:rPr lang="ru-RU" sz="2800" dirty="0" smtClean="0">
                <a:solidFill>
                  <a:srgbClr val="004D40"/>
                </a:solidFill>
              </a:rPr>
              <a:t>расходов</a:t>
            </a:r>
            <a:br>
              <a:rPr lang="ru-RU" sz="2800" dirty="0" smtClean="0">
                <a:solidFill>
                  <a:srgbClr val="004D40"/>
                </a:solidFill>
              </a:rPr>
            </a:br>
            <a:r>
              <a:rPr lang="ru-RU" sz="2800" dirty="0" smtClean="0">
                <a:solidFill>
                  <a:srgbClr val="004D40"/>
                </a:solidFill>
              </a:rPr>
              <a:t> бюджета </a:t>
            </a:r>
            <a:r>
              <a:rPr lang="ru-RU" sz="2800" dirty="0">
                <a:solidFill>
                  <a:srgbClr val="004D40"/>
                </a:solidFill>
              </a:rPr>
              <a:t>муниципального района «Княжпогостский»</a:t>
            </a:r>
            <a:br>
              <a:rPr lang="ru-RU" sz="2800" dirty="0">
                <a:solidFill>
                  <a:srgbClr val="004D40"/>
                </a:solidFill>
              </a:rPr>
            </a:br>
            <a:r>
              <a:rPr lang="ru-RU" sz="2800" dirty="0">
                <a:solidFill>
                  <a:srgbClr val="004D40"/>
                </a:solidFill>
              </a:rPr>
              <a:t/>
            </a:r>
            <a:br>
              <a:rPr lang="ru-RU" sz="2800" dirty="0">
                <a:solidFill>
                  <a:srgbClr val="004D40"/>
                </a:solidFill>
              </a:rPr>
            </a:br>
            <a:endParaRPr sz="2800" dirty="0"/>
          </a:p>
        </p:txBody>
      </p:sp>
      <p:sp>
        <p:nvSpPr>
          <p:cNvPr id="22" name="object 22"/>
          <p:cNvSpPr txBox="1"/>
          <p:nvPr/>
        </p:nvSpPr>
        <p:spPr>
          <a:xfrm>
            <a:off x="1120420" y="9774246"/>
            <a:ext cx="54963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1</a:t>
            </a: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7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473403"/>
              </p:ext>
            </p:extLst>
          </p:nvPr>
        </p:nvGraphicFramePr>
        <p:xfrm>
          <a:off x="3270250" y="1669575"/>
          <a:ext cx="15849599" cy="8372054"/>
        </p:xfrm>
        <a:graphic>
          <a:graphicData uri="http://schemas.openxmlformats.org/drawingml/2006/table">
            <a:tbl>
              <a:tblPr/>
              <a:tblGrid>
                <a:gridCol w="6970941"/>
                <a:gridCol w="1774623"/>
                <a:gridCol w="1513974"/>
                <a:gridCol w="1580524"/>
                <a:gridCol w="1996450"/>
                <a:gridCol w="2013087"/>
              </a:tblGrid>
              <a:tr h="40542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Показатель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Год  (млн.руб)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54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</a:tr>
              <a:tr h="40542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Всего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788,70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884,11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786,90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751,50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760,03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</a:tr>
              <a:tr h="81085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Расходы на реализацию муниципальных программ, из них: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765,90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860,31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764,10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728,31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726,83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</a:tr>
              <a:tr h="40542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01 МП "Развитие экономики"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2,60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1,73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1,71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85139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02 МП "Развитие дорожной и транспортной системы в Княжпогостском районе"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39,10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43,31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44,30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83112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03 МП "Развитие жилищного строительства и жилищно-коммунального хозяйства в Княжпогостском районе"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24,60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16,40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14,90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46624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04 МП "Развитие образования в Княжпогостском районе"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436,1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447,9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431,10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436,70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425,03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44596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05 МП "Развитие отрасли "Культура в Княжпогостском районе"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118,5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140,7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110,90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101,62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105,52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83112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06 МП "Развитие отрасли "Физическая культура и спорт" в "Княжпогостском районе"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26,50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18,14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24,12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87166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07 МП "Развитие муниципального управления в муниципальном районе "Княжпогостский"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109,2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123,5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104,00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91,81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92,31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790582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08 МП Профилактика правонарушений и обеспечение безопасности на территории МР "Княжпогостский"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20,60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16,50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16,84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44596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09 МП "Социальная защита населения"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4,70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2,10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2,10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40542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непрограммные мероприятия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22,80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23,19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33,20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8850" y="313294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677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6634057" cy="17370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/>
            <a:r>
              <a:rPr lang="ru-RU" sz="2800" dirty="0">
                <a:solidFill>
                  <a:srgbClr val="004D40"/>
                </a:solidFill>
              </a:rPr>
              <a:t>Основные параметры </a:t>
            </a:r>
            <a:r>
              <a:rPr lang="ru-RU" sz="2800" dirty="0" smtClean="0">
                <a:solidFill>
                  <a:srgbClr val="004D40"/>
                </a:solidFill>
              </a:rPr>
              <a:t>расходов</a:t>
            </a:r>
            <a:br>
              <a:rPr lang="ru-RU" sz="2800" dirty="0" smtClean="0">
                <a:solidFill>
                  <a:srgbClr val="004D40"/>
                </a:solidFill>
              </a:rPr>
            </a:br>
            <a:r>
              <a:rPr lang="ru-RU" sz="2800" dirty="0" smtClean="0">
                <a:solidFill>
                  <a:srgbClr val="004D40"/>
                </a:solidFill>
              </a:rPr>
              <a:t> бюджета </a:t>
            </a:r>
            <a:r>
              <a:rPr lang="ru-RU" sz="2800" dirty="0">
                <a:solidFill>
                  <a:srgbClr val="004D40"/>
                </a:solidFill>
              </a:rPr>
              <a:t>муниципального района «Княжпогостский»</a:t>
            </a:r>
            <a:br>
              <a:rPr lang="ru-RU" sz="2800" dirty="0">
                <a:solidFill>
                  <a:srgbClr val="004D40"/>
                </a:solidFill>
              </a:rPr>
            </a:br>
            <a:r>
              <a:rPr lang="ru-RU" sz="2800" dirty="0">
                <a:solidFill>
                  <a:srgbClr val="004D40"/>
                </a:solidFill>
              </a:rPr>
              <a:t/>
            </a:r>
            <a:br>
              <a:rPr lang="ru-RU" sz="2800" dirty="0">
                <a:solidFill>
                  <a:srgbClr val="004D40"/>
                </a:solidFill>
              </a:rPr>
            </a:br>
            <a:endParaRPr sz="2800" dirty="0"/>
          </a:p>
        </p:txBody>
      </p:sp>
      <p:sp>
        <p:nvSpPr>
          <p:cNvPr id="22" name="object 22"/>
          <p:cNvSpPr txBox="1"/>
          <p:nvPr/>
        </p:nvSpPr>
        <p:spPr>
          <a:xfrm>
            <a:off x="1120420" y="9774246"/>
            <a:ext cx="47343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1</a:t>
            </a: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8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8850" y="313294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444950"/>
              </p:ext>
            </p:extLst>
          </p:nvPr>
        </p:nvGraphicFramePr>
        <p:xfrm>
          <a:off x="3651248" y="1669580"/>
          <a:ext cx="14782803" cy="8785694"/>
        </p:xfrm>
        <a:graphic>
          <a:graphicData uri="http://schemas.openxmlformats.org/drawingml/2006/table">
            <a:tbl>
              <a:tblPr/>
              <a:tblGrid>
                <a:gridCol w="1174792"/>
                <a:gridCol w="5776061"/>
                <a:gridCol w="1566390"/>
                <a:gridCol w="1566390"/>
                <a:gridCol w="1566390"/>
                <a:gridCol w="1566390"/>
                <a:gridCol w="1566390"/>
              </a:tblGrid>
              <a:tr h="62755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РАЗДЕЛА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  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  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  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  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  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7346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0100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ОБЩЕГОСУДАРСТВЕННЫЕ ВОПРОСЫ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95,30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103,60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113,20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95,80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96,80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9948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0300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НАЦИОНАЛЬНАЯ БЕЗОПАСНОСТЬ И ПРАВООХРАНИТЕЛЬНАЯ ДЕЯТЕЛЬНОСТЬ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0,50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7346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0400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НАЦИОНАЛЬНАЯ ЭКОНОМИКА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33,30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75,40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42,50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43,50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44,40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7346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0500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ЖИЛИЩНО-КОММУНАЛЬНОЕ ХОЗЯЙСТВО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9,10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15,30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19,80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12,00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1,50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7346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0600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ОХРАНА ОКРУЖАЮЩЕЙ СРЕДЫ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14,80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14,10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14,40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7346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0700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ОБРАЗОВАНИЕ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464,70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471,00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453,60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456,70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445,10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7346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0800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КУЛЬТУРА, КИНЕМАТОГРАФИЯ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101,10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124,30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95,60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85,40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89,30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7346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1000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СОЦИАЛЬНАЯ ПОЛИТИКА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21,00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19,90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14,20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14,20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14,20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7346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1100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ФИЗИЧЕСКАЯ КУЛЬТУРА И СПОРТ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33,90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37,70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26,90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18,20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24,20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2857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1400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МЕЖБЮДЖЕТНЫЕ ТРАНСФЕРТЫ ОБЩЕГО ХАРАКТЕРА БЮДЖЕТАМ БЮДЖЕТНОЙ СИСТЕМЫ РОССИЙСКОЙ ФЕДЕРАЦИИ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30,40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40,10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6,30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2,60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2,10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1117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420" y="9774246"/>
            <a:ext cx="308610" cy="4851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sz="2950" b="1" spc="10" dirty="0">
                <a:solidFill>
                  <a:srgbClr val="004D40"/>
                </a:solidFill>
                <a:latin typeface="Montserrat SemiBold"/>
                <a:cs typeface="Montserrat SemiBold"/>
              </a:rPr>
              <a:t>1</a:t>
            </a:r>
            <a:endParaRPr sz="2950" dirty="0"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85050" y="473075"/>
            <a:ext cx="10515600" cy="10341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</a:p>
          <a:p>
            <a:pPr algn="ctr"/>
            <a:endParaRPr lang="ru-RU" sz="2400" i="1" dirty="0">
              <a:solidFill>
                <a:srgbClr val="00796B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00796B"/>
                </a:solidFill>
              </a:rPr>
              <a:t>Уважаемые гости и жители муниципального района «Княжпогостский»!</a:t>
            </a:r>
          </a:p>
          <a:p>
            <a:pPr algn="ctr"/>
            <a:endParaRPr lang="ru-RU" sz="2400" i="1" dirty="0">
              <a:solidFill>
                <a:srgbClr val="00796B"/>
              </a:solidFill>
            </a:endParaRPr>
          </a:p>
          <a:p>
            <a:pPr algn="just"/>
            <a:r>
              <a:rPr lang="ru-RU" sz="2400" i="1" dirty="0" smtClean="0">
                <a:solidFill>
                  <a:srgbClr val="00796B"/>
                </a:solidFill>
              </a:rPr>
              <a:t>	Каждый </a:t>
            </a:r>
            <a:r>
              <a:rPr lang="ru-RU" sz="2400" i="1" dirty="0">
                <a:solidFill>
                  <a:srgbClr val="00796B"/>
                </a:solidFill>
              </a:rPr>
              <a:t>из нас должен иметь возможность в полном объеме </a:t>
            </a:r>
            <a:r>
              <a:rPr lang="ru-RU" sz="2400" i="1" dirty="0" smtClean="0">
                <a:solidFill>
                  <a:srgbClr val="00796B"/>
                </a:solidFill>
              </a:rPr>
              <a:t>получить информацию </a:t>
            </a:r>
            <a:r>
              <a:rPr lang="ru-RU" sz="2400" i="1" dirty="0">
                <a:solidFill>
                  <a:srgbClr val="00796B"/>
                </a:solidFill>
              </a:rPr>
              <a:t>о том, сколько город зарабатывает и сколько тратит, </a:t>
            </a:r>
            <a:r>
              <a:rPr lang="ru-RU" sz="2400" i="1" dirty="0" smtClean="0">
                <a:solidFill>
                  <a:srgbClr val="00796B"/>
                </a:solidFill>
              </a:rPr>
              <a:t>какие программы </a:t>
            </a:r>
            <a:r>
              <a:rPr lang="ru-RU" sz="2400" i="1" dirty="0">
                <a:solidFill>
                  <a:srgbClr val="00796B"/>
                </a:solidFill>
              </a:rPr>
              <a:t>являются для нас приоритетными, каких результатов </a:t>
            </a:r>
            <a:r>
              <a:rPr lang="ru-RU" sz="2400" i="1" dirty="0" smtClean="0">
                <a:solidFill>
                  <a:srgbClr val="00796B"/>
                </a:solidFill>
              </a:rPr>
              <a:t>мы хотим </a:t>
            </a:r>
            <a:r>
              <a:rPr lang="ru-RU" sz="2400" i="1" dirty="0">
                <a:solidFill>
                  <a:srgbClr val="00796B"/>
                </a:solidFill>
              </a:rPr>
              <a:t>добиться. Особенную важность данный вопрос приобретает </a:t>
            </a:r>
            <a:r>
              <a:rPr lang="ru-RU" sz="2400" i="1" dirty="0" smtClean="0">
                <a:solidFill>
                  <a:srgbClr val="00796B"/>
                </a:solidFill>
              </a:rPr>
              <a:t>в условиях </a:t>
            </a:r>
            <a:r>
              <a:rPr lang="ru-RU" sz="2400" i="1" dirty="0">
                <a:solidFill>
                  <a:srgbClr val="00796B"/>
                </a:solidFill>
              </a:rPr>
              <a:t>не простой экономической ситуации.</a:t>
            </a:r>
          </a:p>
          <a:p>
            <a:pPr algn="just"/>
            <a:r>
              <a:rPr lang="ru-RU" sz="2400" i="1" dirty="0" smtClean="0">
                <a:solidFill>
                  <a:srgbClr val="00796B"/>
                </a:solidFill>
              </a:rPr>
              <a:t>	Деятельность </a:t>
            </a:r>
            <a:r>
              <a:rPr lang="ru-RU" sz="2400" i="1" dirty="0">
                <a:solidFill>
                  <a:srgbClr val="00796B"/>
                </a:solidFill>
              </a:rPr>
              <a:t>органов местного самоуправления в части бюджетной </a:t>
            </a:r>
            <a:r>
              <a:rPr lang="ru-RU" sz="2400" i="1" dirty="0" smtClean="0">
                <a:solidFill>
                  <a:srgbClr val="00796B"/>
                </a:solidFill>
              </a:rPr>
              <a:t>и налоговой </a:t>
            </a:r>
            <a:r>
              <a:rPr lang="ru-RU" sz="2400" i="1" dirty="0">
                <a:solidFill>
                  <a:srgbClr val="00796B"/>
                </a:solidFill>
              </a:rPr>
              <a:t>политики на период </a:t>
            </a:r>
            <a:r>
              <a:rPr lang="ru-RU" sz="2400" i="1" dirty="0" smtClean="0">
                <a:solidFill>
                  <a:srgbClr val="00796B"/>
                </a:solidFill>
              </a:rPr>
              <a:t>2023-2025 </a:t>
            </a:r>
            <a:r>
              <a:rPr lang="ru-RU" sz="2400" i="1" dirty="0">
                <a:solidFill>
                  <a:srgbClr val="00796B"/>
                </a:solidFill>
              </a:rPr>
              <a:t>годов в основном </a:t>
            </a:r>
            <a:r>
              <a:rPr lang="ru-RU" sz="2400" i="1" dirty="0" smtClean="0">
                <a:solidFill>
                  <a:srgbClr val="00796B"/>
                </a:solidFill>
              </a:rPr>
              <a:t>сохраняет тенденции </a:t>
            </a:r>
            <a:r>
              <a:rPr lang="ru-RU" sz="2400" i="1" dirty="0">
                <a:solidFill>
                  <a:srgbClr val="00796B"/>
                </a:solidFill>
              </a:rPr>
              <a:t>прошлых лет и будет направлена на решение таких </a:t>
            </a:r>
            <a:r>
              <a:rPr lang="ru-RU" sz="2400" i="1" dirty="0" smtClean="0">
                <a:solidFill>
                  <a:srgbClr val="00796B"/>
                </a:solidFill>
              </a:rPr>
              <a:t>задач, как</a:t>
            </a:r>
            <a:r>
              <a:rPr lang="ru-RU" sz="2400" i="1" dirty="0">
                <a:solidFill>
                  <a:srgbClr val="00796B"/>
                </a:solidFill>
              </a:rPr>
              <a:t>: обеспечение устойчивости и сбалансированности бюджета </a:t>
            </a:r>
            <a:r>
              <a:rPr lang="ru-RU" sz="2400" i="1" dirty="0" smtClean="0">
                <a:solidFill>
                  <a:srgbClr val="00796B"/>
                </a:solidFill>
              </a:rPr>
              <a:t>района, социальное направление </a:t>
            </a:r>
            <a:r>
              <a:rPr lang="ru-RU" sz="2400" i="1" dirty="0">
                <a:solidFill>
                  <a:srgbClr val="00796B"/>
                </a:solidFill>
              </a:rPr>
              <a:t>расходов бюджета, </a:t>
            </a:r>
            <a:r>
              <a:rPr lang="ru-RU" sz="2400" i="1" dirty="0" smtClean="0">
                <a:solidFill>
                  <a:srgbClr val="00796B"/>
                </a:solidFill>
              </a:rPr>
              <a:t>обеспечение эффективного </a:t>
            </a:r>
            <a:r>
              <a:rPr lang="ru-RU" sz="2400" i="1" dirty="0">
                <a:solidFill>
                  <a:srgbClr val="00796B"/>
                </a:solidFill>
              </a:rPr>
              <a:t>и рационального использования средств, </a:t>
            </a:r>
            <a:r>
              <a:rPr lang="ru-RU" sz="2400" i="1" dirty="0" smtClean="0">
                <a:solidFill>
                  <a:srgbClr val="00796B"/>
                </a:solidFill>
              </a:rPr>
              <a:t>повышение открытости </a:t>
            </a:r>
            <a:r>
              <a:rPr lang="ru-RU" sz="2400" i="1" dirty="0">
                <a:solidFill>
                  <a:srgbClr val="00796B"/>
                </a:solidFill>
              </a:rPr>
              <a:t>и прозрачности бюджетного процесса, обеспечение </a:t>
            </a:r>
            <a:r>
              <a:rPr lang="ru-RU" sz="2400" i="1" dirty="0" smtClean="0">
                <a:solidFill>
                  <a:srgbClr val="00796B"/>
                </a:solidFill>
              </a:rPr>
              <a:t>уровня доходов </a:t>
            </a:r>
            <a:r>
              <a:rPr lang="ru-RU" sz="2400" i="1" dirty="0">
                <a:solidFill>
                  <a:srgbClr val="00796B"/>
                </a:solidFill>
              </a:rPr>
              <a:t>местного бюджета, необходимого для гарантированного </a:t>
            </a:r>
            <a:r>
              <a:rPr lang="ru-RU" sz="2400" i="1" dirty="0" smtClean="0">
                <a:solidFill>
                  <a:srgbClr val="00796B"/>
                </a:solidFill>
              </a:rPr>
              <a:t>и качественного </a:t>
            </a:r>
            <a:r>
              <a:rPr lang="ru-RU" sz="2400" i="1" dirty="0">
                <a:solidFill>
                  <a:srgbClr val="00796B"/>
                </a:solidFill>
              </a:rPr>
              <a:t>выполнения задач и функций местного </a:t>
            </a:r>
            <a:r>
              <a:rPr lang="ru-RU" sz="2400" i="1" dirty="0" smtClean="0">
                <a:solidFill>
                  <a:srgbClr val="00796B"/>
                </a:solidFill>
              </a:rPr>
              <a:t>самоуправления. </a:t>
            </a:r>
          </a:p>
          <a:p>
            <a:pPr algn="just"/>
            <a:r>
              <a:rPr lang="ru-RU" sz="2400" i="1" dirty="0">
                <a:solidFill>
                  <a:srgbClr val="00796B"/>
                </a:solidFill>
              </a:rPr>
              <a:t>	</a:t>
            </a:r>
            <a:r>
              <a:rPr lang="ru-RU" sz="2400" i="1" dirty="0" smtClean="0">
                <a:solidFill>
                  <a:srgbClr val="00796B"/>
                </a:solidFill>
              </a:rPr>
              <a:t>Участие </a:t>
            </a:r>
            <a:r>
              <a:rPr lang="ru-RU" sz="2400" i="1" dirty="0">
                <a:solidFill>
                  <a:srgbClr val="00796B"/>
                </a:solidFill>
              </a:rPr>
              <a:t>общества в этих процессах, контроль за ними в </a:t>
            </a:r>
            <a:r>
              <a:rPr lang="ru-RU" sz="2400" i="1" dirty="0" smtClean="0">
                <a:solidFill>
                  <a:srgbClr val="00796B"/>
                </a:solidFill>
              </a:rPr>
              <a:t>современных условиях </a:t>
            </a:r>
            <a:r>
              <a:rPr lang="ru-RU" sz="2400" i="1" dirty="0">
                <a:solidFill>
                  <a:srgbClr val="00796B"/>
                </a:solidFill>
              </a:rPr>
              <a:t>– это обязательное условие устойчивого </a:t>
            </a:r>
            <a:r>
              <a:rPr lang="ru-RU" sz="2400" i="1" dirty="0" smtClean="0">
                <a:solidFill>
                  <a:srgbClr val="00796B"/>
                </a:solidFill>
              </a:rPr>
              <a:t>развития экономической </a:t>
            </a:r>
            <a:r>
              <a:rPr lang="ru-RU" sz="2400" i="1" dirty="0">
                <a:solidFill>
                  <a:srgbClr val="00796B"/>
                </a:solidFill>
              </a:rPr>
              <a:t>и финансовой сфер </a:t>
            </a:r>
            <a:r>
              <a:rPr lang="ru-RU" sz="2400" i="1" dirty="0" smtClean="0">
                <a:solidFill>
                  <a:srgbClr val="00796B"/>
                </a:solidFill>
              </a:rPr>
              <a:t>района.</a:t>
            </a:r>
            <a:endParaRPr lang="ru-RU" sz="2400" i="1" dirty="0">
              <a:solidFill>
                <a:srgbClr val="00796B"/>
              </a:solidFill>
            </a:endParaRPr>
          </a:p>
          <a:p>
            <a:pPr algn="just"/>
            <a:r>
              <a:rPr lang="ru-RU" sz="2400" i="1" dirty="0" smtClean="0">
                <a:solidFill>
                  <a:srgbClr val="00796B"/>
                </a:solidFill>
              </a:rPr>
              <a:t>	Основные </a:t>
            </a:r>
            <a:r>
              <a:rPr lang="ru-RU" sz="2400" i="1" dirty="0">
                <a:solidFill>
                  <a:srgbClr val="00796B"/>
                </a:solidFill>
              </a:rPr>
              <a:t>параметры </a:t>
            </a:r>
            <a:r>
              <a:rPr lang="ru-RU" sz="2400" i="1" dirty="0" smtClean="0">
                <a:solidFill>
                  <a:srgbClr val="00796B"/>
                </a:solidFill>
              </a:rPr>
              <a:t>бюджета района на </a:t>
            </a:r>
            <a:r>
              <a:rPr lang="ru-RU" sz="2400" i="1" dirty="0">
                <a:solidFill>
                  <a:srgbClr val="00796B"/>
                </a:solidFill>
              </a:rPr>
              <a:t>трехлетнюю </a:t>
            </a:r>
            <a:r>
              <a:rPr lang="ru-RU" sz="2400" i="1" dirty="0" smtClean="0">
                <a:solidFill>
                  <a:srgbClr val="00796B"/>
                </a:solidFill>
              </a:rPr>
              <a:t>перспективу 2023-2025 </a:t>
            </a:r>
            <a:r>
              <a:rPr lang="ru-RU" sz="2400" i="1" dirty="0">
                <a:solidFill>
                  <a:srgbClr val="00796B"/>
                </a:solidFill>
              </a:rPr>
              <a:t>годов представлены в брошюре «Бюджет для граждан</a:t>
            </a:r>
            <a:r>
              <a:rPr lang="ru-RU" sz="2400" i="1" dirty="0" smtClean="0">
                <a:solidFill>
                  <a:srgbClr val="00796B"/>
                </a:solidFill>
              </a:rPr>
              <a:t>».</a:t>
            </a:r>
          </a:p>
          <a:p>
            <a:pPr algn="just"/>
            <a:endParaRPr lang="ru-RU" sz="2400" i="1" dirty="0">
              <a:solidFill>
                <a:srgbClr val="00796B"/>
              </a:solidFill>
            </a:endParaRPr>
          </a:p>
          <a:p>
            <a:pPr algn="just"/>
            <a:r>
              <a:rPr lang="ru-RU" sz="2400" i="1" dirty="0" smtClean="0">
                <a:solidFill>
                  <a:srgbClr val="00796B"/>
                </a:solidFill>
              </a:rPr>
              <a:t>С уважением,</a:t>
            </a:r>
          </a:p>
          <a:p>
            <a:pPr algn="just"/>
            <a:r>
              <a:rPr lang="ru-RU" sz="2400" i="1" dirty="0" smtClean="0">
                <a:solidFill>
                  <a:srgbClr val="00796B"/>
                </a:solidFill>
              </a:rPr>
              <a:t>Глава МР «Княжпогостский»-</a:t>
            </a:r>
          </a:p>
          <a:p>
            <a:pPr algn="just"/>
            <a:r>
              <a:rPr lang="ru-RU" sz="2400" i="1" dirty="0" smtClean="0">
                <a:solidFill>
                  <a:srgbClr val="00796B"/>
                </a:solidFill>
              </a:rPr>
              <a:t> руководитель администрации                                                       А.Л. Немчинов</a:t>
            </a:r>
          </a:p>
          <a:p>
            <a:pPr algn="just"/>
            <a:endParaRPr lang="ru-RU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0" y="473075"/>
            <a:ext cx="3464692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5227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параметры расходов бюджета муниципального района «Княжпогостский»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20420" y="9774246"/>
            <a:ext cx="47343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1</a:t>
            </a: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9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8763937"/>
              </p:ext>
            </p:extLst>
          </p:nvPr>
        </p:nvGraphicFramePr>
        <p:xfrm>
          <a:off x="4032250" y="2149475"/>
          <a:ext cx="83058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6650" y="1920875"/>
            <a:ext cx="73152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318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народных проектов на территории </a:t>
            </a:r>
            <a:b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«Княжпогостский»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20420" y="9774246"/>
            <a:ext cx="54963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dirty="0" smtClean="0">
                <a:latin typeface="Montserrat SemiBold"/>
                <a:cs typeface="Montserrat SemiBold"/>
              </a:rPr>
              <a:t>20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84450" y="1539875"/>
            <a:ext cx="1203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4C3F"/>
                </a:solidFill>
              </a:rPr>
              <a:t>Постановлением администрации МР </a:t>
            </a:r>
            <a:r>
              <a:rPr lang="ru-RU" dirty="0">
                <a:solidFill>
                  <a:srgbClr val="004C3F"/>
                </a:solidFill>
              </a:rPr>
              <a:t>"Княжпогостский" от 15.12.2021г. №498 </a:t>
            </a:r>
            <a:r>
              <a:rPr lang="ru-RU" dirty="0" smtClean="0">
                <a:solidFill>
                  <a:srgbClr val="004C3F"/>
                </a:solidFill>
              </a:rPr>
              <a:t>утвержден перечень </a:t>
            </a:r>
            <a:r>
              <a:rPr lang="ru-RU" dirty="0">
                <a:solidFill>
                  <a:srgbClr val="004C3F"/>
                </a:solidFill>
              </a:rPr>
              <a:t>народных </a:t>
            </a:r>
            <a:r>
              <a:rPr lang="ru-RU" dirty="0" smtClean="0">
                <a:solidFill>
                  <a:srgbClr val="004C3F"/>
                </a:solidFill>
              </a:rPr>
              <a:t>проектов, подлежащих </a:t>
            </a:r>
            <a:r>
              <a:rPr lang="ru-RU" dirty="0">
                <a:solidFill>
                  <a:srgbClr val="004C3F"/>
                </a:solidFill>
              </a:rPr>
              <a:t>реализации на территории муниципального района «Княжпогостский» в 2022 </a:t>
            </a:r>
            <a:r>
              <a:rPr lang="ru-RU" dirty="0" smtClean="0">
                <a:solidFill>
                  <a:srgbClr val="004C3F"/>
                </a:solidFill>
              </a:rPr>
              <a:t>году».  В 2022 году должно быть реализовано  45 народных проектов на сумму 38,3 </a:t>
            </a:r>
            <a:r>
              <a:rPr lang="ru-RU" dirty="0" err="1" smtClean="0">
                <a:solidFill>
                  <a:srgbClr val="004C3F"/>
                </a:solidFill>
              </a:rPr>
              <a:t>млн.рублей</a:t>
            </a:r>
            <a:endParaRPr lang="ru-RU" dirty="0">
              <a:solidFill>
                <a:srgbClr val="004C3F"/>
              </a:solidFill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293358742"/>
              </p:ext>
            </p:extLst>
          </p:nvPr>
        </p:nvGraphicFramePr>
        <p:xfrm>
          <a:off x="3350683" y="2759075"/>
          <a:ext cx="10968567" cy="7363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5578563" y="3894824"/>
            <a:ext cx="41909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Постановлением администрации МР "Княжпогостский" от </a:t>
            </a:r>
            <a:r>
              <a:rPr lang="ru-RU" dirty="0" smtClean="0"/>
              <a:t>06.05.2022г</a:t>
            </a:r>
            <a:r>
              <a:rPr lang="ru-RU" dirty="0"/>
              <a:t>. </a:t>
            </a:r>
            <a:r>
              <a:rPr lang="ru-RU" dirty="0" smtClean="0"/>
              <a:t>№152 </a:t>
            </a:r>
            <a:r>
              <a:rPr lang="ru-RU" dirty="0"/>
              <a:t>утвержден перечень народных проектов, подлежащих реализации на территории муниципального района «Княжпогостский» в </a:t>
            </a:r>
            <a:r>
              <a:rPr lang="ru-RU" dirty="0" smtClean="0"/>
              <a:t>2023 году».  Подано 125 народных проектов для участия в конкурсном отборе на сумму 157 </a:t>
            </a:r>
            <a:r>
              <a:rPr lang="ru-RU" dirty="0" err="1" smtClean="0"/>
              <a:t>млн.рублей</a:t>
            </a:r>
            <a:r>
              <a:rPr lang="ru-RU" dirty="0" smtClean="0"/>
              <a:t>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4624050" y="3673475"/>
            <a:ext cx="6858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0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3512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параметры расходов бюджета муниципального района «Княжпогостский»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84250" y="9774246"/>
            <a:ext cx="68580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21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204847"/>
              </p:ext>
            </p:extLst>
          </p:nvPr>
        </p:nvGraphicFramePr>
        <p:xfrm>
          <a:off x="2813051" y="2225675"/>
          <a:ext cx="8763000" cy="5791198"/>
        </p:xfrm>
        <a:graphic>
          <a:graphicData uri="http://schemas.openxmlformats.org/drawingml/2006/table">
            <a:tbl>
              <a:tblPr/>
              <a:tblGrid>
                <a:gridCol w="6145008"/>
                <a:gridCol w="872664"/>
                <a:gridCol w="872664"/>
                <a:gridCol w="872664"/>
              </a:tblGrid>
              <a:tr h="419064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Муниципальная </a:t>
                      </a:r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программа "Развитие экономики"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9064"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4D4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81491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Цель муниципальной программы – обеспечение благоприятных условий для устойчивого экономического </a:t>
                      </a:r>
                      <a:r>
                        <a:rPr lang="ru-RU" sz="1800" b="0" i="0" u="none" strike="noStrike" dirty="0" smtClean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развития</a:t>
                      </a:r>
                    </a:p>
                    <a:p>
                      <a:pPr algn="l" fontAlgn="b"/>
                      <a:endParaRPr lang="ru-RU" sz="1800" b="0" i="0" u="none" strike="noStrike" dirty="0" smtClean="0">
                        <a:solidFill>
                          <a:srgbClr val="004D40"/>
                        </a:solidFill>
                        <a:effectLst/>
                        <a:latin typeface="Arial"/>
                      </a:endParaRPr>
                    </a:p>
                    <a:p>
                      <a:pPr algn="l" fontAlgn="b"/>
                      <a:endParaRPr lang="ru-RU" sz="1800" b="0" i="0" u="none" strike="noStrike" dirty="0">
                        <a:solidFill>
                          <a:srgbClr val="004D4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906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Всего (</a:t>
                      </a:r>
                      <a:r>
                        <a:rPr lang="ru-RU" sz="1800" b="1" i="0" u="none" strike="noStrike" dirty="0" err="1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млн.руб</a:t>
                      </a:r>
                      <a:r>
                        <a:rPr lang="ru-RU" sz="1800" b="1" i="0" u="none" strike="noStrike" dirty="0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)/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4190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2,6</a:t>
                      </a:r>
                      <a:endParaRPr lang="ru-RU" sz="1800" b="0" i="0" u="none" strike="noStrike" dirty="0">
                        <a:solidFill>
                          <a:srgbClr val="004C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1,7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1,7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83812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Подпрограмма "Развитие малого и среднего предпринимательства"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0,7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25719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Подпрограмма "Развитие сельского хозяйства и переработки сельскохозяйственной продукции"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83812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Подпрограмма "Развитие лесного хозяйства"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1,7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1,7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1,7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07" y="1469023"/>
            <a:ext cx="3342104" cy="3342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005" y="5426075"/>
            <a:ext cx="5607690" cy="3747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нутый угол 8"/>
          <p:cNvSpPr/>
          <p:nvPr/>
        </p:nvSpPr>
        <p:spPr>
          <a:xfrm>
            <a:off x="14395450" y="1082675"/>
            <a:ext cx="1905001" cy="2286000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 2022 году ожидается исполнение муниципальной программы на сумму 1,01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млн.рублей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527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параметры расходов бюджета муниципального района «Княжпогостский»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08050" y="9774246"/>
            <a:ext cx="68580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22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329177"/>
              </p:ext>
            </p:extLst>
          </p:nvPr>
        </p:nvGraphicFramePr>
        <p:xfrm>
          <a:off x="2660650" y="2073273"/>
          <a:ext cx="8686801" cy="6553201"/>
        </p:xfrm>
        <a:graphic>
          <a:graphicData uri="http://schemas.openxmlformats.org/drawingml/2006/table">
            <a:tbl>
              <a:tblPr/>
              <a:tblGrid>
                <a:gridCol w="6091573"/>
                <a:gridCol w="865076"/>
                <a:gridCol w="865076"/>
                <a:gridCol w="865076"/>
              </a:tblGrid>
              <a:tr h="1127474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C3F"/>
                          </a:solidFill>
                          <a:effectLst/>
                          <a:latin typeface="Arial"/>
                        </a:rPr>
                        <a:t>Муниципальная программа "Развитие дорожной и транспортной системы"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6445"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4C3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50611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C3F"/>
                          </a:solidFill>
                          <a:effectLst/>
                          <a:latin typeface="Arial"/>
                        </a:rPr>
                        <a:t>Цель муниципальной программы – создание условий для развития дорожного </a:t>
                      </a:r>
                      <a:r>
                        <a:rPr lang="ru-RU" sz="1800" b="0" i="0" u="none" strike="noStrike" dirty="0" smtClean="0">
                          <a:solidFill>
                            <a:srgbClr val="004C3F"/>
                          </a:solidFill>
                          <a:effectLst/>
                          <a:latin typeface="Arial"/>
                        </a:rPr>
                        <a:t>хозяйства</a:t>
                      </a:r>
                    </a:p>
                    <a:p>
                      <a:pPr algn="l" fontAlgn="b"/>
                      <a:endParaRPr lang="ru-RU" sz="1800" b="0" i="0" u="none" strike="noStrike" dirty="0" smtClean="0">
                        <a:solidFill>
                          <a:srgbClr val="004C3F"/>
                        </a:solidFill>
                        <a:effectLst/>
                        <a:latin typeface="Arial"/>
                      </a:endParaRPr>
                    </a:p>
                    <a:p>
                      <a:pPr algn="l" fontAlgn="b"/>
                      <a:endParaRPr lang="ru-RU" sz="1800" b="0" i="0" u="none" strike="noStrike" dirty="0">
                        <a:solidFill>
                          <a:srgbClr val="004C3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6445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Всего (</a:t>
                      </a:r>
                      <a:r>
                        <a:rPr lang="ru-RU" sz="1800" b="1" i="0" u="none" strike="noStrike" dirty="0" err="1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млн.руб</a:t>
                      </a:r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)/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5964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39,1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43,4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44,2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238578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"Развитие транспортной инфраструктуры и транспортного обслуживания населения и экономики МР "Княжпогостский"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39,1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43,4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44,2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9527" y="3063875"/>
            <a:ext cx="3979124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140" y="6264275"/>
            <a:ext cx="4038600" cy="279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9652" y="3063875"/>
            <a:ext cx="358444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9653" y="6272717"/>
            <a:ext cx="3584447" cy="279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нутый угол 9"/>
          <p:cNvSpPr/>
          <p:nvPr/>
        </p:nvSpPr>
        <p:spPr>
          <a:xfrm>
            <a:off x="15614650" y="1082675"/>
            <a:ext cx="1752600" cy="2033451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690850" y="1300245"/>
            <a:ext cx="1828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 2022 году ожидается  исполнение  муниципальной программы на сумму 75,9 </a:t>
            </a:r>
            <a:r>
              <a:rPr lang="ru-RU" sz="1600" dirty="0" err="1" smtClean="0"/>
              <a:t>млн.руб</a:t>
            </a:r>
            <a:r>
              <a:rPr lang="ru-RU" sz="1600" dirty="0" smtClean="0"/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760302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параметры расходов бюджета муниципального района «Княжпогостский»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5650" y="9774246"/>
            <a:ext cx="67338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23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006587"/>
              </p:ext>
            </p:extLst>
          </p:nvPr>
        </p:nvGraphicFramePr>
        <p:xfrm>
          <a:off x="2660650" y="2759074"/>
          <a:ext cx="9601200" cy="7868978"/>
        </p:xfrm>
        <a:graphic>
          <a:graphicData uri="http://schemas.openxmlformats.org/drawingml/2006/table">
            <a:tbl>
              <a:tblPr/>
              <a:tblGrid>
                <a:gridCol w="6292207"/>
                <a:gridCol w="1047149"/>
                <a:gridCol w="1130922"/>
                <a:gridCol w="1130922"/>
              </a:tblGrid>
              <a:tr h="1127144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C3F"/>
                          </a:solidFill>
                          <a:effectLst/>
                          <a:latin typeface="Arial"/>
                        </a:rPr>
                        <a:t>Муниципальная программа "Развитие жилищного строительства и жилищно-коммунального хозяйства в </a:t>
                      </a:r>
                      <a:r>
                        <a:rPr lang="ru-RU" sz="1800" b="0" i="0" u="none" strike="noStrike" dirty="0" err="1">
                          <a:solidFill>
                            <a:srgbClr val="004C3F"/>
                          </a:solidFill>
                          <a:effectLst/>
                          <a:latin typeface="Arial"/>
                        </a:rPr>
                        <a:t>Княжпогостском</a:t>
                      </a:r>
                      <a:r>
                        <a:rPr lang="ru-RU" sz="1800" b="0" i="0" u="none" strike="noStrike" dirty="0">
                          <a:solidFill>
                            <a:srgbClr val="004C3F"/>
                          </a:solidFill>
                          <a:effectLst/>
                          <a:latin typeface="Arial"/>
                        </a:rPr>
                        <a:t> районе"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7929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4C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4C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4C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86875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C3F"/>
                          </a:solidFill>
                          <a:effectLst/>
                          <a:latin typeface="Arial"/>
                        </a:rPr>
                        <a:t>Цель муниципальной программы – создание условий для развития дорожного </a:t>
                      </a:r>
                      <a:r>
                        <a:rPr lang="ru-RU" sz="1800" b="0" i="0" u="none" strike="noStrike" dirty="0" smtClean="0">
                          <a:solidFill>
                            <a:srgbClr val="004C3F"/>
                          </a:solidFill>
                          <a:effectLst/>
                          <a:latin typeface="Arial"/>
                        </a:rPr>
                        <a:t>хозяйства</a:t>
                      </a:r>
                    </a:p>
                    <a:p>
                      <a:pPr algn="l" fontAlgn="b"/>
                      <a:endParaRPr lang="ru-RU" sz="1800" b="0" i="0" u="none" strike="noStrike" dirty="0" smtClean="0">
                        <a:solidFill>
                          <a:srgbClr val="004C3F"/>
                        </a:solidFill>
                        <a:effectLst/>
                        <a:latin typeface="Arial"/>
                      </a:endParaRPr>
                    </a:p>
                    <a:p>
                      <a:pPr algn="l" fontAlgn="b"/>
                      <a:endParaRPr lang="ru-RU" sz="1800" b="0" i="0" u="none" strike="noStrike" dirty="0">
                        <a:solidFill>
                          <a:srgbClr val="004C3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9788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Всего (</a:t>
                      </a:r>
                      <a:r>
                        <a:rPr lang="ru-RU" sz="1800" b="1" i="0" u="none" strike="noStrike" dirty="0" err="1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млн.руб</a:t>
                      </a:r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)/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399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24,7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16,5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15,0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19936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"Создание условий для обеспечения населения доступным и комфортным жильем населения"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5,2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5,1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5,1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19936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"Обеспечение населения качественными жилищно-коммунальными услугами"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9,4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7,9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78667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"Градостроительная деятельность"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0,001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79957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"Обращение с отходами производства и потребления"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812472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"Обеспечение ветеринарного благополучия"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7749" y="4285578"/>
            <a:ext cx="3181957" cy="273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0946" y="7058548"/>
            <a:ext cx="3603966" cy="3603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8763" y="1528090"/>
            <a:ext cx="3205308" cy="27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Загнутый угол 13"/>
          <p:cNvSpPr/>
          <p:nvPr/>
        </p:nvSpPr>
        <p:spPr>
          <a:xfrm>
            <a:off x="13815945" y="1189966"/>
            <a:ext cx="1905001" cy="2286000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 2022 году ожидается исполнение муниципальной программы на сумму 26,7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млн.рублей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992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параметры расходов бюджета муниципального района «Княжпогостский»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08050" y="9774246"/>
            <a:ext cx="52098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24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964596"/>
              </p:ext>
            </p:extLst>
          </p:nvPr>
        </p:nvGraphicFramePr>
        <p:xfrm>
          <a:off x="2584450" y="1768475"/>
          <a:ext cx="10782301" cy="8153398"/>
        </p:xfrm>
        <a:graphic>
          <a:graphicData uri="http://schemas.openxmlformats.org/drawingml/2006/table">
            <a:tbl>
              <a:tblPr/>
              <a:tblGrid>
                <a:gridCol w="6984988"/>
                <a:gridCol w="1286437"/>
                <a:gridCol w="1255438"/>
                <a:gridCol w="1255438"/>
              </a:tblGrid>
              <a:tr h="679064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Муниципальная программа "Развитие образования в </a:t>
                      </a:r>
                      <a:r>
                        <a:rPr lang="ru-RU" sz="1800" b="0" i="0" u="none" strike="noStrike" dirty="0" err="1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Княжпогостском</a:t>
                      </a:r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 районе"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1762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4D4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94867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Цель муниципальной программы – повышение</a:t>
                      </a:r>
                      <a:b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</a:br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доступности, качества и эффективности муниципальной</a:t>
                      </a:r>
                      <a:b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</a:br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системы образования с учетом потребностей </a:t>
                      </a:r>
                      <a:r>
                        <a:rPr lang="ru-RU" sz="1800" b="0" i="0" u="none" strike="noStrike" dirty="0" smtClean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граждан</a:t>
                      </a:r>
                    </a:p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</a:br>
                      <a:endParaRPr lang="ru-RU" sz="1800" b="0" i="0" u="none" strike="noStrike" dirty="0">
                        <a:solidFill>
                          <a:srgbClr val="004D4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23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Всего (</a:t>
                      </a:r>
                      <a:r>
                        <a:rPr lang="ru-RU" sz="1800" b="1" i="0" u="none" strike="noStrike" dirty="0" err="1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млн.руб</a:t>
                      </a:r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)/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3592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431,3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436,6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425,0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07769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"Развитие системы дошкольного образования в </a:t>
                      </a:r>
                      <a:r>
                        <a:rPr lang="ru-RU" sz="1800" b="0" i="1" u="none" strike="noStrike" dirty="0" err="1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Княжпогостском</a:t>
                      </a:r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 районе"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146,6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156,8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156,8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07769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"Развитие системы общего образования в Княжпогостском районе"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237,2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239,1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71846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"Дети и молодежь Княжпогостского района"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24,2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18,3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12,3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07769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"Организация оздоровления и отдыха детей Княжпогостского района"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0,9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0,9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07769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"Обеспечение условий для реализации муниципальной программы"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22,2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21,5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9450" y="1539875"/>
            <a:ext cx="40132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9639" y="4816475"/>
            <a:ext cx="5021451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050" y="7559675"/>
            <a:ext cx="5955502" cy="334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Загнутый угол 13"/>
          <p:cNvSpPr/>
          <p:nvPr/>
        </p:nvSpPr>
        <p:spPr>
          <a:xfrm>
            <a:off x="14014449" y="1082675"/>
            <a:ext cx="1905001" cy="2286000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 2022 году ожидается исполнение муниципальной программы на сумму 447,9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млн.рублей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150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параметры расходов бюджета муниципального района «Княжпогостский»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08050" y="9774246"/>
            <a:ext cx="52098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25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621726"/>
              </p:ext>
            </p:extLst>
          </p:nvPr>
        </p:nvGraphicFramePr>
        <p:xfrm>
          <a:off x="2460659" y="1768477"/>
          <a:ext cx="10906092" cy="8490909"/>
        </p:xfrm>
        <a:graphic>
          <a:graphicData uri="http://schemas.openxmlformats.org/drawingml/2006/table">
            <a:tbl>
              <a:tblPr/>
              <a:tblGrid>
                <a:gridCol w="7065182"/>
                <a:gridCol w="1301206"/>
                <a:gridCol w="1269852"/>
                <a:gridCol w="1269852"/>
              </a:tblGrid>
              <a:tr h="682909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Муниципальная программа  "Развитие отрасли "Культура в </a:t>
                      </a:r>
                      <a:r>
                        <a:rPr lang="ru-RU" sz="1800" b="0" i="0" u="none" strike="noStrike" dirty="0" err="1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Княжпогостском</a:t>
                      </a:r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 районе"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307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4D4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72144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Цель муниципальной программы – развитие культурного потенциала и </a:t>
                      </a:r>
                      <a:r>
                        <a:rPr lang="ru-RU" sz="1800" b="0" i="0" u="none" strike="noStrike" dirty="0" smtClean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создание </a:t>
                      </a:r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условий для его развития</a:t>
                      </a:r>
                      <a:b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</a:br>
                      <a:endParaRPr lang="ru-RU" sz="1800" b="0" i="0" u="none" strike="noStrike" dirty="0">
                        <a:solidFill>
                          <a:srgbClr val="004D4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126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Всего (</a:t>
                      </a:r>
                      <a:r>
                        <a:rPr lang="ru-RU" sz="1800" b="1" i="0" u="none" strike="noStrike" dirty="0" err="1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млн.руб</a:t>
                      </a:r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)/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3612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110,9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101,7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105,6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08379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"Развитие учреждений культуры дополнительного образования"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16,4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16,4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16,4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72253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"Развитие библиотечного дела"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17,2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72253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"Развитие музейного дела"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3,6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3,3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3,5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08379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"Развитие народного, художественного творчества и культурно-досуговой деятельности"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27,1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22,5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22,5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72253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"Обеспечение условий для реализации программы"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7,6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7,3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7,3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72253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"Хозяйственно-техническое обеспечение учреждений"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31,5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31,5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31,5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72253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"Развитие и сохранение национальных культур"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3,9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3,5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3,6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704" y="1376479"/>
            <a:ext cx="4001738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9300" y="4381643"/>
            <a:ext cx="4114800" cy="254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8723" y="7254875"/>
            <a:ext cx="4895850" cy="352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Загнутый угол 13"/>
          <p:cNvSpPr/>
          <p:nvPr/>
        </p:nvSpPr>
        <p:spPr>
          <a:xfrm>
            <a:off x="14395450" y="1082675"/>
            <a:ext cx="1905001" cy="2286000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 2022 году ожидается исполнение муниципальной программы на сумму 140,7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млн.рублей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178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параметры расходов бюджета муниципального района «Княжпогостский»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5650" y="9774246"/>
            <a:ext cx="67338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dirty="0" smtClean="0">
                <a:latin typeface="Montserrat SemiBold"/>
                <a:cs typeface="Montserrat SemiBold"/>
              </a:rPr>
              <a:t>26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694666"/>
              </p:ext>
            </p:extLst>
          </p:nvPr>
        </p:nvGraphicFramePr>
        <p:xfrm>
          <a:off x="2813050" y="1687311"/>
          <a:ext cx="10401300" cy="7548763"/>
        </p:xfrm>
        <a:graphic>
          <a:graphicData uri="http://schemas.openxmlformats.org/drawingml/2006/table">
            <a:tbl>
              <a:tblPr/>
              <a:tblGrid>
                <a:gridCol w="6738169"/>
                <a:gridCol w="1240979"/>
                <a:gridCol w="1211076"/>
                <a:gridCol w="1211076"/>
              </a:tblGrid>
              <a:tr h="849707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Муниципальная программа  "Развитие отрасли "Физическая культура и спорт" в "</a:t>
                      </a:r>
                      <a:r>
                        <a:rPr lang="ru-RU" sz="1800" b="0" i="0" u="none" strike="noStrike" dirty="0" err="1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Княжпогостском</a:t>
                      </a:r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 районе"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000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4D4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4512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Цель муниципальной программы – создание условий для его развития физической культуры и </a:t>
                      </a:r>
                      <a:r>
                        <a:rPr lang="ru-RU" sz="1800" b="0" i="0" u="none" strike="noStrike" dirty="0" smtClean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спорта</a:t>
                      </a:r>
                    </a:p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</a:br>
                      <a:endParaRPr lang="ru-RU" sz="1800" b="0" i="0" u="none" strike="noStrike" dirty="0">
                        <a:solidFill>
                          <a:srgbClr val="004D4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9503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Всего (</a:t>
                      </a:r>
                      <a:r>
                        <a:rPr lang="ru-RU" sz="1800" b="1" i="0" u="none" strike="noStrike" dirty="0" err="1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млн.руб</a:t>
                      </a:r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)/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4495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26,6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18,1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24,1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4851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"Развитие инфраструктуры физической культуры и спорта"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89900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"Массовая физическая культура"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89900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"Спорт высоких достижений"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89900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Развитие учреждений физической культуры и спорта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24,1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18,1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24,1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050" y="1844675"/>
            <a:ext cx="4521352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1650" y="4435475"/>
            <a:ext cx="4782803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8672" y="6950075"/>
            <a:ext cx="457993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Загнутый угол 13"/>
          <p:cNvSpPr/>
          <p:nvPr/>
        </p:nvSpPr>
        <p:spPr>
          <a:xfrm>
            <a:off x="14395450" y="1082675"/>
            <a:ext cx="1905001" cy="2286000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 2022 году ожидается исполнение муниципальной программы на сумму 34,3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млн.рублей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834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параметры расходов бюджета муниципального района «Княжпогостский»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08050" y="9774246"/>
            <a:ext cx="52098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dirty="0" smtClean="0">
                <a:latin typeface="Montserrat SemiBold"/>
                <a:cs typeface="Montserrat SemiBold"/>
              </a:rPr>
              <a:t>27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823987"/>
              </p:ext>
            </p:extLst>
          </p:nvPr>
        </p:nvGraphicFramePr>
        <p:xfrm>
          <a:off x="2736849" y="1768474"/>
          <a:ext cx="10629902" cy="7167246"/>
        </p:xfrm>
        <a:graphic>
          <a:graphicData uri="http://schemas.openxmlformats.org/drawingml/2006/table">
            <a:tbl>
              <a:tblPr/>
              <a:tblGrid>
                <a:gridCol w="6886260"/>
                <a:gridCol w="1268254"/>
                <a:gridCol w="1237694"/>
                <a:gridCol w="1237694"/>
              </a:tblGrid>
              <a:tr h="699302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Муниципальная программа  "Развитие муниципального управления"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867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4D4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4D4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959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Цель муниципальной программы – создание условий для повышение доступного уровня открытости и прозрачности муниципалитета</a:t>
                      </a:r>
                      <a:r>
                        <a:rPr lang="ru-RU" sz="1800" b="0" i="0" u="none" strike="noStrike" dirty="0" smtClean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, повышение </a:t>
                      </a:r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эффективности и качества</a:t>
                      </a:r>
                      <a:b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</a:br>
                      <a:r>
                        <a:rPr lang="ru-RU" sz="1800" b="0" i="0" u="none" strike="noStrike" dirty="0" smtClean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управления</a:t>
                      </a:r>
                    </a:p>
                    <a:p>
                      <a:pPr algn="l" fontAlgn="b"/>
                      <a:endParaRPr lang="ru-RU" sz="1800" b="0" i="0" u="none" strike="noStrike" dirty="0" smtClean="0">
                        <a:solidFill>
                          <a:srgbClr val="004D40"/>
                        </a:solidFill>
                        <a:effectLst/>
                        <a:latin typeface="Arial"/>
                      </a:endParaRPr>
                    </a:p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</a:br>
                      <a:endParaRPr lang="ru-RU" sz="1800" b="0" i="0" u="none" strike="noStrike" dirty="0">
                        <a:solidFill>
                          <a:srgbClr val="004D4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993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Всего (</a:t>
                      </a:r>
                      <a:r>
                        <a:rPr lang="ru-RU" sz="1800" b="1" i="0" u="none" strike="noStrike" dirty="0" err="1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млн.руб</a:t>
                      </a:r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)/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3699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104,0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91,3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92,3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73987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"Управление муниципальными финансами"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24,2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19,7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73987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"Управление муниципальным имуществом"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14,6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14,1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15,7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73987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"Муниципальное управление"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58,1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50,1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10981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"Реализация прочих функций, связанных с городским муниципальным управлением"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7,1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6,9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6,9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</a:tbl>
          </a:graphicData>
        </a:graphic>
      </p:graphicFrame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9450" y="1797367"/>
            <a:ext cx="4426044" cy="29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250" y="4875716"/>
            <a:ext cx="4492540" cy="2990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3340" y="7981842"/>
            <a:ext cx="3578140" cy="268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Загнутый угол 13"/>
          <p:cNvSpPr/>
          <p:nvPr/>
        </p:nvSpPr>
        <p:spPr>
          <a:xfrm>
            <a:off x="14166850" y="1082675"/>
            <a:ext cx="1905001" cy="2286000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 2022 году ожидается исполнение муниципальной программы на сумму 123,5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млн.рублей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6623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параметры расходов бюджета муниципального района «Княжпогостский»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08050" y="9774246"/>
            <a:ext cx="52098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dirty="0" smtClean="0">
                <a:latin typeface="Montserrat SemiBold"/>
                <a:cs typeface="Montserrat SemiBold"/>
              </a:rPr>
              <a:t>28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0" y="1565654"/>
            <a:ext cx="4474633" cy="335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0485" y="4948500"/>
            <a:ext cx="4244553" cy="4175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1850" y="9147703"/>
            <a:ext cx="3245008" cy="2161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Загнутый угол 13"/>
          <p:cNvSpPr/>
          <p:nvPr/>
        </p:nvSpPr>
        <p:spPr>
          <a:xfrm>
            <a:off x="14158640" y="1072530"/>
            <a:ext cx="1905001" cy="2286000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 2022 году ожидается исполнение муниципальной программы на сумму 6,9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млн.рублей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348834"/>
              </p:ext>
            </p:extLst>
          </p:nvPr>
        </p:nvGraphicFramePr>
        <p:xfrm>
          <a:off x="2584450" y="1669576"/>
          <a:ext cx="10782301" cy="9319099"/>
        </p:xfrm>
        <a:graphic>
          <a:graphicData uri="http://schemas.openxmlformats.org/drawingml/2006/table">
            <a:tbl>
              <a:tblPr/>
              <a:tblGrid>
                <a:gridCol w="6958524"/>
                <a:gridCol w="1295401"/>
                <a:gridCol w="1264188"/>
                <a:gridCol w="1264188"/>
              </a:tblGrid>
              <a:tr h="1295307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C3F"/>
                          </a:solidFill>
                          <a:effectLst/>
                          <a:latin typeface="Arial"/>
                        </a:rPr>
                        <a:t>Муниципальная программа  "Профилактика правонарушений и обеспечение безопасности на территории МР "Княжпогостский"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6409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4C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4C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4C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5307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C3F"/>
                          </a:solidFill>
                          <a:effectLst/>
                          <a:latin typeface="Arial"/>
                        </a:rPr>
                        <a:t>Цель муниципальной программы – Повышение уровня общественной безопасности </a:t>
                      </a:r>
                      <a:br>
                        <a:rPr lang="ru-RU" sz="1800" b="0" i="0" u="none" strike="noStrike" dirty="0">
                          <a:solidFill>
                            <a:srgbClr val="004C3F"/>
                          </a:solidFill>
                          <a:effectLst/>
                          <a:latin typeface="Arial"/>
                        </a:rPr>
                      </a:br>
                      <a:endParaRPr lang="ru-RU" sz="1800" b="0" i="0" u="none" strike="noStrike" dirty="0">
                        <a:solidFill>
                          <a:srgbClr val="004C3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943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Всего (</a:t>
                      </a:r>
                      <a:r>
                        <a:rPr lang="ru-RU" sz="1800" b="1" i="0" u="none" strike="noStrike" dirty="0" err="1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млн.руб</a:t>
                      </a:r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)/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45943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16,5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16,8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91886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"Профилактика преступлений и иных правонарушений"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378302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"Профилактика безнадзорности, правонарушений и преступлений несовершеннолетних"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378302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"Гражданская оборона, защита населения и территорий от чрезвычайных ситуаций"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91886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"Профилактика терроризма и экстремизма"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91886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"Негативное воздействие на окружающую среду"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14,8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14,1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14,4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4306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420" y="9774246"/>
            <a:ext cx="30861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2</a:t>
            </a:r>
            <a:endParaRPr sz="2950" dirty="0"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85050" y="473075"/>
            <a:ext cx="10515600" cy="7755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</a:p>
          <a:p>
            <a:pPr algn="ctr"/>
            <a:endParaRPr lang="ru-RU" sz="2400" i="1" dirty="0" smtClean="0">
              <a:solidFill>
                <a:srgbClr val="00796B"/>
              </a:solidFill>
            </a:endParaRPr>
          </a:p>
          <a:p>
            <a:pPr algn="ctr"/>
            <a:endParaRPr lang="ru-RU" sz="2400" i="1" dirty="0">
              <a:solidFill>
                <a:srgbClr val="00796B"/>
              </a:solidFill>
            </a:endParaRPr>
          </a:p>
          <a:p>
            <a:pPr algn="ctr"/>
            <a:endParaRPr lang="ru-RU" sz="2400" i="1" dirty="0" smtClean="0">
              <a:solidFill>
                <a:srgbClr val="00796B"/>
              </a:solidFill>
            </a:endParaRPr>
          </a:p>
          <a:p>
            <a:pPr algn="ctr"/>
            <a:endParaRPr lang="ru-RU" sz="2400" i="1" dirty="0">
              <a:solidFill>
                <a:srgbClr val="00796B"/>
              </a:solidFill>
            </a:endParaRPr>
          </a:p>
          <a:p>
            <a:pPr algn="ctr"/>
            <a:endParaRPr lang="ru-RU" sz="2400" i="1" dirty="0" smtClean="0">
              <a:solidFill>
                <a:srgbClr val="00796B"/>
              </a:solidFill>
            </a:endParaRPr>
          </a:p>
          <a:p>
            <a:pPr algn="ctr"/>
            <a:endParaRPr lang="ru-RU" sz="2400" i="1" dirty="0">
              <a:solidFill>
                <a:srgbClr val="00796B"/>
              </a:solidFill>
            </a:endParaRPr>
          </a:p>
          <a:p>
            <a:pPr algn="just"/>
            <a:r>
              <a:rPr lang="ru-RU" sz="2400" dirty="0" smtClean="0"/>
              <a:t>	</a:t>
            </a:r>
            <a:r>
              <a:rPr lang="ru-RU" sz="2400" dirty="0" smtClean="0">
                <a:solidFill>
                  <a:srgbClr val="004C3F"/>
                </a:solidFill>
              </a:rPr>
              <a:t>«</a:t>
            </a:r>
            <a:r>
              <a:rPr lang="ru-RU" sz="2400" dirty="0">
                <a:solidFill>
                  <a:srgbClr val="004C3F"/>
                </a:solidFill>
              </a:rPr>
              <a:t>Бюджет для граждан» – информационный сборник, который познакомит население </a:t>
            </a:r>
            <a:r>
              <a:rPr lang="ru-RU" sz="2400" dirty="0" smtClean="0">
                <a:solidFill>
                  <a:srgbClr val="004C3F"/>
                </a:solidFill>
              </a:rPr>
              <a:t>муниципального района «Княжпогостский» </a:t>
            </a:r>
            <a:r>
              <a:rPr lang="ru-RU" sz="2400" dirty="0">
                <a:solidFill>
                  <a:srgbClr val="004C3F"/>
                </a:solidFill>
              </a:rPr>
              <a:t>с основными положениями бюджета </a:t>
            </a:r>
            <a:r>
              <a:rPr lang="ru-RU" sz="2400" dirty="0" smtClean="0">
                <a:solidFill>
                  <a:srgbClr val="004C3F"/>
                </a:solidFill>
              </a:rPr>
              <a:t>района. </a:t>
            </a:r>
            <a:r>
              <a:rPr lang="ru-RU" sz="2400" dirty="0">
                <a:solidFill>
                  <a:srgbClr val="004C3F"/>
                </a:solidFill>
              </a:rPr>
              <a:t>«Бюджет для граждан» нацелен на широкий круг пользователей – всех граждан, интересы которых в той или иной мере затронуты местным бюджетом. </a:t>
            </a:r>
            <a:endParaRPr lang="ru-RU" sz="2400" dirty="0" smtClean="0">
              <a:solidFill>
                <a:srgbClr val="004C3F"/>
              </a:solidFill>
            </a:endParaRPr>
          </a:p>
          <a:p>
            <a:pPr algn="just"/>
            <a:r>
              <a:rPr lang="ru-RU" sz="2400" dirty="0" smtClean="0">
                <a:solidFill>
                  <a:srgbClr val="004C3F"/>
                </a:solidFill>
              </a:rPr>
              <a:t>	Для </a:t>
            </a:r>
            <a:r>
              <a:rPr lang="ru-RU" sz="2400" dirty="0">
                <a:solidFill>
                  <a:srgbClr val="004C3F"/>
                </a:solidFill>
              </a:rPr>
              <a:t>публичного обсуждения проекта бюджета </a:t>
            </a:r>
            <a:r>
              <a:rPr lang="ru-RU" sz="2400" dirty="0" smtClean="0">
                <a:solidFill>
                  <a:srgbClr val="004C3F"/>
                </a:solidFill>
              </a:rPr>
              <a:t>муниципального района «Княжпогостский» на 2023 </a:t>
            </a:r>
            <a:r>
              <a:rPr lang="ru-RU" sz="2400" dirty="0">
                <a:solidFill>
                  <a:srgbClr val="004C3F"/>
                </a:solidFill>
              </a:rPr>
              <a:t>год и плановый период </a:t>
            </a:r>
            <a:r>
              <a:rPr lang="ru-RU" sz="2400" dirty="0" smtClean="0">
                <a:solidFill>
                  <a:srgbClr val="004C3F"/>
                </a:solidFill>
              </a:rPr>
              <a:t>2024 </a:t>
            </a:r>
            <a:r>
              <a:rPr lang="ru-RU" sz="2400" dirty="0">
                <a:solidFill>
                  <a:srgbClr val="004C3F"/>
                </a:solidFill>
              </a:rPr>
              <a:t>и </a:t>
            </a:r>
            <a:r>
              <a:rPr lang="ru-RU" sz="2400" dirty="0" smtClean="0">
                <a:solidFill>
                  <a:srgbClr val="004C3F"/>
                </a:solidFill>
              </a:rPr>
              <a:t>2025 </a:t>
            </a:r>
            <a:r>
              <a:rPr lang="ru-RU" sz="2400" dirty="0">
                <a:solidFill>
                  <a:srgbClr val="004C3F"/>
                </a:solidFill>
              </a:rPr>
              <a:t>годов и последующего его утверждения подготовлена брошюра «Бюджет для граждан», в которой мы постарались в доступной и понятной форме представить основные его параметры. Он представляет собой упрощённую версию финансового документа района, представленную в доступном для обычных граждан формате, в целях реализации принципа прозрачности (открытости) бюджетной системы.</a:t>
            </a:r>
            <a:endParaRPr lang="ru-RU" sz="2400" dirty="0" smtClean="0">
              <a:solidFill>
                <a:srgbClr val="004C3F"/>
              </a:solidFill>
            </a:endParaRPr>
          </a:p>
          <a:p>
            <a:pPr algn="just"/>
            <a:endParaRPr lang="ru-RU" sz="2400" dirty="0">
              <a:solidFill>
                <a:srgbClr val="004C3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58" y="625475"/>
            <a:ext cx="53340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5450" y="453091"/>
            <a:ext cx="1566863" cy="156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79" y="2428"/>
            <a:ext cx="138430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124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параметры расходов бюджета муниципального района «Княжпогостский»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84250" y="9774246"/>
            <a:ext cx="60960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29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056582"/>
              </p:ext>
            </p:extLst>
          </p:nvPr>
        </p:nvGraphicFramePr>
        <p:xfrm>
          <a:off x="2660651" y="2073275"/>
          <a:ext cx="10706100" cy="7943541"/>
        </p:xfrm>
        <a:graphic>
          <a:graphicData uri="http://schemas.openxmlformats.org/drawingml/2006/table">
            <a:tbl>
              <a:tblPr/>
              <a:tblGrid>
                <a:gridCol w="6935623"/>
                <a:gridCol w="1277345"/>
                <a:gridCol w="1246566"/>
                <a:gridCol w="1246566"/>
              </a:tblGrid>
              <a:tr h="551882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Муниципальная программа  "Социальная защита населения"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6052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4D4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68667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Цель муниципальной программы – создание условий для </a:t>
                      </a:r>
                      <a:r>
                        <a:rPr lang="ru-RU" sz="1800" b="0" i="0" u="none" strike="noStrike" dirty="0" smtClean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повышения социальной </a:t>
                      </a:r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защищенности </a:t>
                      </a:r>
                      <a:r>
                        <a:rPr lang="ru-RU" sz="1800" b="0" i="0" u="none" strike="noStrike" dirty="0" smtClean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населения</a:t>
                      </a:r>
                    </a:p>
                    <a:p>
                      <a:pPr algn="l" fontAlgn="b"/>
                      <a:endParaRPr lang="ru-RU" sz="1800" b="0" i="0" u="none" strike="noStrike" dirty="0" smtClean="0">
                        <a:solidFill>
                          <a:srgbClr val="004D40"/>
                        </a:solidFill>
                        <a:effectLst/>
                        <a:latin typeface="Arial"/>
                      </a:endParaRPr>
                    </a:p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</a:br>
                      <a:endParaRPr lang="ru-RU" sz="1800" b="0" i="0" u="none" strike="noStrike" dirty="0">
                        <a:solidFill>
                          <a:srgbClr val="004D4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1882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Всего (</a:t>
                      </a:r>
                      <a:r>
                        <a:rPr lang="ru-RU" sz="1800" b="1" i="0" u="none" strike="noStrike" dirty="0" err="1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млн.руб</a:t>
                      </a:r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)/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5518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4,8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10376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"Содействие занятости населения"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10376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"Социальная защита населения"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5564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"Поддержка социально ориентированных некоммерческих организаций"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0,2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0850" y="4054475"/>
            <a:ext cx="4194290" cy="2795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050" y="7483475"/>
            <a:ext cx="4440199" cy="332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нутый угол 12"/>
          <p:cNvSpPr/>
          <p:nvPr/>
        </p:nvSpPr>
        <p:spPr>
          <a:xfrm>
            <a:off x="14395449" y="1311275"/>
            <a:ext cx="1905001" cy="2286000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 2022 году ожидается исполнение муниципальной программы на сумму 3,4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млн.рублей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86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Финансовая грамотность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84250" y="9774246"/>
            <a:ext cx="60960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dirty="0" smtClean="0">
                <a:latin typeface="Montserrat SemiBold"/>
                <a:cs typeface="Montserrat SemiBold"/>
              </a:rPr>
              <a:t>30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1463675"/>
            <a:ext cx="9578665" cy="718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938250" y="2225675"/>
            <a:ext cx="3048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4C3F"/>
                </a:solidFill>
              </a:rPr>
              <a:t>В 2022 году на базе Детской библиотеке </a:t>
            </a:r>
            <a:r>
              <a:rPr lang="ru-RU" dirty="0">
                <a:solidFill>
                  <a:srgbClr val="004C3F"/>
                </a:solidFill>
              </a:rPr>
              <a:t>была создана </a:t>
            </a:r>
            <a:r>
              <a:rPr lang="ru-RU" dirty="0" smtClean="0">
                <a:solidFill>
                  <a:srgbClr val="004C3F"/>
                </a:solidFill>
              </a:rPr>
              <a:t>школа  </a:t>
            </a:r>
            <a:r>
              <a:rPr lang="ru-RU" dirty="0">
                <a:solidFill>
                  <a:srgbClr val="004C3F"/>
                </a:solidFill>
              </a:rPr>
              <a:t>юного финансиста </a:t>
            </a:r>
            <a:r>
              <a:rPr lang="ru-RU" dirty="0" smtClean="0">
                <a:solidFill>
                  <a:srgbClr val="004C3F"/>
                </a:solidFill>
              </a:rPr>
              <a:t>«</a:t>
            </a:r>
            <a:r>
              <a:rPr lang="ru-RU" dirty="0" err="1" smtClean="0">
                <a:solidFill>
                  <a:srgbClr val="004C3F"/>
                </a:solidFill>
              </a:rPr>
              <a:t>Финовёнок</a:t>
            </a:r>
            <a:r>
              <a:rPr lang="ru-RU" dirty="0" smtClean="0">
                <a:solidFill>
                  <a:srgbClr val="004C3F"/>
                </a:solidFill>
              </a:rPr>
              <a:t>».</a:t>
            </a:r>
          </a:p>
          <a:p>
            <a:r>
              <a:rPr lang="ru-RU" dirty="0" smtClean="0">
                <a:solidFill>
                  <a:srgbClr val="004C3F"/>
                </a:solidFill>
              </a:rPr>
              <a:t>107 ребят приходили во время летних каникул для занятий в школе.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050" y="4511675"/>
            <a:ext cx="5102303" cy="413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6801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Финансовая грамотность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84250" y="9774246"/>
            <a:ext cx="60960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31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03650" y="1082675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4C3F"/>
                </a:solidFill>
              </a:rPr>
              <a:t>В 2022 году проведены опросы по финансовой грамотности населения. За 3 квартала 2022 года  412 чел. приняли участие в опросах.</a:t>
            </a:r>
            <a:endParaRPr lang="ru-RU" dirty="0">
              <a:solidFill>
                <a:srgbClr val="004C3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747" y="3022910"/>
            <a:ext cx="5541963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6236" y="2922204"/>
            <a:ext cx="5419181" cy="361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576050" y="6670338"/>
            <a:ext cx="54070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4C3F"/>
                </a:solidFill>
              </a:rPr>
              <a:t>В 2022 году на уровне района  </a:t>
            </a:r>
            <a:r>
              <a:rPr lang="ru-RU" dirty="0">
                <a:solidFill>
                  <a:srgbClr val="004C3F"/>
                </a:solidFill>
              </a:rPr>
              <a:t>был организован </a:t>
            </a:r>
            <a:r>
              <a:rPr lang="ru-RU" dirty="0" smtClean="0">
                <a:solidFill>
                  <a:srgbClr val="004C3F"/>
                </a:solidFill>
              </a:rPr>
              <a:t>конкурс </a:t>
            </a:r>
            <a:r>
              <a:rPr lang="ru-RU" dirty="0">
                <a:solidFill>
                  <a:srgbClr val="004C3F"/>
                </a:solidFill>
              </a:rPr>
              <a:t>и проходил в двух номинациях «Изобразительное искусство» и «Прикладное творчество». На Конкурс поступило 20 работ со всего района</a:t>
            </a:r>
            <a:r>
              <a:rPr lang="ru-RU" dirty="0" smtClean="0">
                <a:solidFill>
                  <a:srgbClr val="004C3F"/>
                </a:solidFill>
              </a:rPr>
              <a:t>.  </a:t>
            </a:r>
            <a:endParaRPr lang="ru-RU" dirty="0">
              <a:solidFill>
                <a:srgbClr val="004C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637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Инструменты открытости </a:t>
            </a:r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информации по управлению </a:t>
            </a: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муниципальными финансами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84250" y="9774246"/>
            <a:ext cx="60960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32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36806155"/>
              </p:ext>
            </p:extLst>
          </p:nvPr>
        </p:nvGraphicFramePr>
        <p:xfrm>
          <a:off x="3346450" y="1669577"/>
          <a:ext cx="9067800" cy="677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Стрелка вправо 10"/>
          <p:cNvSpPr/>
          <p:nvPr/>
        </p:nvSpPr>
        <p:spPr>
          <a:xfrm>
            <a:off x="12490450" y="4866733"/>
            <a:ext cx="1143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нутый угол 8"/>
          <p:cNvSpPr/>
          <p:nvPr/>
        </p:nvSpPr>
        <p:spPr>
          <a:xfrm>
            <a:off x="13862050" y="2073275"/>
            <a:ext cx="3276600" cy="5181600"/>
          </a:xfrm>
          <a:prstGeom prst="foldedCorne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4C3F"/>
              </a:solidFill>
              <a:hlinkClick r:id="rId10"/>
            </a:endParaRPr>
          </a:p>
          <a:p>
            <a:pPr algn="ctr"/>
            <a:r>
              <a:rPr lang="ru-RU" dirty="0" smtClean="0">
                <a:solidFill>
                  <a:srgbClr val="004C3F"/>
                </a:solidFill>
              </a:rPr>
              <a:t>сайт</a:t>
            </a:r>
            <a:endParaRPr lang="ru-RU" dirty="0">
              <a:solidFill>
                <a:srgbClr val="004C3F"/>
              </a:solidFill>
            </a:endParaRPr>
          </a:p>
          <a:p>
            <a:pPr algn="ctr"/>
            <a:r>
              <a:rPr lang="en-US" dirty="0" smtClean="0">
                <a:solidFill>
                  <a:srgbClr val="004C3F"/>
                </a:solidFill>
                <a:hlinkClick r:id="rId10"/>
              </a:rPr>
              <a:t>http</a:t>
            </a:r>
            <a:r>
              <a:rPr lang="en-US" dirty="0">
                <a:solidFill>
                  <a:srgbClr val="004C3F"/>
                </a:solidFill>
                <a:hlinkClick r:id="rId10"/>
              </a:rPr>
              <a:t>://www.mrk11.ru</a:t>
            </a:r>
            <a:r>
              <a:rPr lang="en-US" dirty="0" smtClean="0">
                <a:solidFill>
                  <a:srgbClr val="004C3F"/>
                </a:solidFill>
                <a:hlinkClick r:id="rId10"/>
              </a:rPr>
              <a:t>/</a:t>
            </a:r>
            <a:endParaRPr lang="ru-RU" dirty="0" smtClean="0">
              <a:solidFill>
                <a:srgbClr val="004C3F"/>
              </a:solidFill>
            </a:endParaRPr>
          </a:p>
          <a:p>
            <a:pPr algn="ctr"/>
            <a:r>
              <a:rPr lang="en-US" dirty="0">
                <a:solidFill>
                  <a:srgbClr val="004C3F"/>
                </a:solidFill>
                <a:hlinkClick r:id="rId11"/>
              </a:rPr>
              <a:t>http://</a:t>
            </a:r>
            <a:r>
              <a:rPr lang="en-US" dirty="0" smtClean="0">
                <a:solidFill>
                  <a:srgbClr val="004C3F"/>
                </a:solidFill>
                <a:hlinkClick r:id="rId11"/>
              </a:rPr>
              <a:t>www.budget.gov.ru/</a:t>
            </a:r>
            <a:endParaRPr lang="ru-RU" dirty="0" smtClean="0">
              <a:solidFill>
                <a:srgbClr val="004C3F"/>
              </a:solidFill>
            </a:endParaRPr>
          </a:p>
          <a:p>
            <a:pPr algn="ctr"/>
            <a:r>
              <a:rPr lang="en-US" dirty="0">
                <a:solidFill>
                  <a:srgbClr val="004C3F"/>
                </a:solidFill>
                <a:hlinkClick r:id="rId12"/>
              </a:rPr>
              <a:t>https://bus.gov.ru</a:t>
            </a:r>
            <a:r>
              <a:rPr lang="en-US" dirty="0" smtClean="0">
                <a:solidFill>
                  <a:srgbClr val="004C3F"/>
                </a:solidFill>
                <a:hlinkClick r:id="rId12"/>
              </a:rPr>
              <a:t>/</a:t>
            </a:r>
            <a:endParaRPr lang="ru-RU" dirty="0" smtClean="0">
              <a:solidFill>
                <a:srgbClr val="004C3F"/>
              </a:solidFill>
            </a:endParaRPr>
          </a:p>
          <a:p>
            <a:pPr algn="ctr"/>
            <a:endParaRPr lang="ru-RU" dirty="0">
              <a:solidFill>
                <a:srgbClr val="004C3F"/>
              </a:solidFill>
            </a:endParaRPr>
          </a:p>
          <a:p>
            <a:pPr algn="ctr"/>
            <a:r>
              <a:rPr lang="ru-RU" dirty="0" smtClean="0">
                <a:solidFill>
                  <a:srgbClr val="004C3F"/>
                </a:solidFill>
              </a:rPr>
              <a:t>ВК</a:t>
            </a:r>
          </a:p>
          <a:p>
            <a:pPr lvl="0" algn="ctr"/>
            <a:r>
              <a:rPr lang="en-US" spc="-15" dirty="0">
                <a:solidFill>
                  <a:prstClr val="black"/>
                </a:solidFill>
                <a:latin typeface="Times New Roman"/>
                <a:cs typeface="Times New Roman"/>
                <a:hlinkClick r:id="rId13"/>
              </a:rPr>
              <a:t>https://</a:t>
            </a:r>
            <a:r>
              <a:rPr lang="en-US" spc="-15" dirty="0" smtClean="0">
                <a:solidFill>
                  <a:prstClr val="black"/>
                </a:solidFill>
                <a:latin typeface="Times New Roman"/>
                <a:cs typeface="Times New Roman"/>
                <a:hlinkClick r:id="rId13"/>
              </a:rPr>
              <a:t>vk.com/public131439759</a:t>
            </a:r>
            <a:endParaRPr lang="ru-RU" spc="-15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lvl="0" algn="ctr"/>
            <a:r>
              <a:rPr lang="en-US" spc="-15" dirty="0">
                <a:solidFill>
                  <a:prstClr val="black"/>
                </a:solidFill>
                <a:latin typeface="Times New Roman"/>
                <a:cs typeface="Times New Roman"/>
                <a:hlinkClick r:id="rId14"/>
              </a:rPr>
              <a:t>https://</a:t>
            </a:r>
            <a:r>
              <a:rPr lang="en-US" spc="-15" dirty="0" smtClean="0">
                <a:solidFill>
                  <a:prstClr val="black"/>
                </a:solidFill>
                <a:latin typeface="Times New Roman"/>
                <a:cs typeface="Times New Roman"/>
                <a:hlinkClick r:id="rId14"/>
              </a:rPr>
              <a:t>vk.com/amr_knyaz</a:t>
            </a:r>
            <a:endParaRPr lang="ru-RU" spc="-15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lvl="0" algn="ctr"/>
            <a:r>
              <a:rPr lang="en-US" spc="-15" dirty="0">
                <a:solidFill>
                  <a:prstClr val="black"/>
                </a:solidFill>
                <a:latin typeface="Times New Roman"/>
                <a:cs typeface="Times New Roman"/>
                <a:hlinkClick r:id="rId15"/>
              </a:rPr>
              <a:t>https://</a:t>
            </a:r>
            <a:r>
              <a:rPr lang="en-US" spc="-15" dirty="0" smtClean="0">
                <a:solidFill>
                  <a:prstClr val="black"/>
                </a:solidFill>
                <a:latin typeface="Times New Roman"/>
                <a:cs typeface="Times New Roman"/>
                <a:hlinkClick r:id="rId15"/>
              </a:rPr>
              <a:t>vk.com/knyazhpogostskie_vesti</a:t>
            </a:r>
            <a:endParaRPr lang="ru-RU" spc="-15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lvl="0" algn="ctr"/>
            <a:endParaRPr lang="ru-RU" spc="-15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/>
            <a:r>
              <a:rPr lang="pl-PL" dirty="0">
                <a:solidFill>
                  <a:srgbClr val="004C3F"/>
                </a:solidFill>
              </a:rPr>
              <a:t>OK -</a:t>
            </a:r>
            <a:r>
              <a:rPr lang="pl-PL" dirty="0"/>
              <a:t> </a:t>
            </a:r>
            <a:r>
              <a:rPr lang="pl-PL" dirty="0">
                <a:hlinkClick r:id="rId16"/>
              </a:rPr>
              <a:t>https://</a:t>
            </a:r>
            <a:r>
              <a:rPr lang="pl-PL" dirty="0" smtClean="0">
                <a:hlinkClick r:id="rId16"/>
              </a:rPr>
              <a:t>ok.ru/group/60477619896528</a:t>
            </a:r>
            <a:endParaRPr lang="ru-RU" dirty="0" smtClean="0"/>
          </a:p>
          <a:p>
            <a:pPr algn="ctr"/>
            <a:r>
              <a:rPr lang="pl-PL" dirty="0"/>
              <a:t/>
            </a:r>
            <a:br>
              <a:rPr lang="pl-PL" dirty="0"/>
            </a:br>
            <a:r>
              <a:rPr lang="pl-PL" dirty="0">
                <a:solidFill>
                  <a:srgbClr val="004C3F"/>
                </a:solidFill>
              </a:rPr>
              <a:t>Telegram -</a:t>
            </a:r>
            <a:r>
              <a:rPr lang="pl-PL" dirty="0"/>
              <a:t> </a:t>
            </a:r>
            <a:r>
              <a:rPr lang="pl-PL" dirty="0">
                <a:hlinkClick r:id="rId17"/>
              </a:rPr>
              <a:t>https://t.me/amrKnayz</a:t>
            </a:r>
            <a:endParaRPr lang="ru-RU" dirty="0">
              <a:solidFill>
                <a:srgbClr val="004C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3144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Контактная информация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08050" y="9774246"/>
            <a:ext cx="52098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33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51450" y="2073275"/>
            <a:ext cx="1005205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R="135255" lvl="0" algn="ctr">
              <a:spcBef>
                <a:spcPts val="100"/>
              </a:spcBef>
            </a:pPr>
            <a:r>
              <a:rPr lang="ru-RU" b="1" spc="-25" dirty="0">
                <a:solidFill>
                  <a:prstClr val="black"/>
                </a:solidFill>
                <a:latin typeface="Times New Roman"/>
                <a:cs typeface="Times New Roman"/>
              </a:rPr>
              <a:t>«Бюджет </a:t>
            </a:r>
            <a:r>
              <a:rPr lang="ru-RU" b="1" dirty="0">
                <a:solidFill>
                  <a:prstClr val="black"/>
                </a:solidFill>
                <a:latin typeface="Times New Roman"/>
                <a:cs typeface="Times New Roman"/>
              </a:rPr>
              <a:t>для</a:t>
            </a:r>
            <a:r>
              <a:rPr lang="ru-RU" b="1" spc="3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b="1" spc="-5" dirty="0">
                <a:solidFill>
                  <a:prstClr val="black"/>
                </a:solidFill>
                <a:latin typeface="Times New Roman"/>
                <a:cs typeface="Times New Roman"/>
              </a:rPr>
              <a:t>граждан»</a:t>
            </a:r>
            <a:endParaRPr lang="ru-RU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136525" lvl="0" algn="ctr"/>
            <a:r>
              <a:rPr lang="ru-RU" b="1" spc="-25" dirty="0">
                <a:solidFill>
                  <a:prstClr val="black"/>
                </a:solidFill>
                <a:latin typeface="Times New Roman"/>
                <a:cs typeface="Times New Roman"/>
              </a:rPr>
              <a:t>подготовлен </a:t>
            </a:r>
            <a:r>
              <a:rPr lang="ru-RU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Финансовым </a:t>
            </a:r>
            <a:r>
              <a:rPr lang="ru-RU" b="1" spc="-15" dirty="0">
                <a:solidFill>
                  <a:prstClr val="black"/>
                </a:solidFill>
                <a:latin typeface="Times New Roman"/>
                <a:cs typeface="Times New Roman"/>
              </a:rPr>
              <a:t>управлением администрации муниципального района «Княжпогостский»</a:t>
            </a:r>
            <a:endParaRPr lang="ru-RU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5650" y="3140075"/>
            <a:ext cx="13411200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>
              <a:spcBef>
                <a:spcPts val="1430"/>
              </a:spcBef>
            </a:pPr>
            <a:r>
              <a:rPr lang="ru-RU" spc="-5" dirty="0">
                <a:solidFill>
                  <a:prstClr val="black"/>
                </a:solidFill>
                <a:latin typeface="Times New Roman"/>
                <a:cs typeface="Times New Roman"/>
              </a:rPr>
              <a:t>169200, </a:t>
            </a:r>
            <a:r>
              <a:rPr lang="ru-RU" spc="-10" dirty="0">
                <a:solidFill>
                  <a:prstClr val="black"/>
                </a:solidFill>
                <a:latin typeface="Times New Roman"/>
                <a:cs typeface="Times New Roman"/>
              </a:rPr>
              <a:t>Республика Коми, г. Емва ул. Дзержинского д. 81</a:t>
            </a:r>
            <a:endParaRPr lang="ru-RU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lvl="0"/>
            <a:r>
              <a:rPr lang="ru-RU" spc="-10" dirty="0">
                <a:solidFill>
                  <a:prstClr val="black"/>
                </a:solidFill>
                <a:latin typeface="Times New Roman"/>
                <a:cs typeface="Times New Roman"/>
              </a:rPr>
              <a:t>Телефон/факс: </a:t>
            </a:r>
            <a:r>
              <a:rPr lang="ru-RU" dirty="0">
                <a:solidFill>
                  <a:prstClr val="black"/>
                </a:solidFill>
                <a:latin typeface="Times New Roman"/>
                <a:cs typeface="Times New Roman"/>
              </a:rPr>
              <a:t>(882139)</a:t>
            </a:r>
            <a:r>
              <a:rPr lang="ru-RU" spc="-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/>
                <a:cs typeface="Times New Roman"/>
              </a:rPr>
              <a:t>23602;</a:t>
            </a:r>
          </a:p>
          <a:p>
            <a:pPr marL="12700" lvl="0"/>
            <a:r>
              <a:rPr lang="ru-RU" spc="5" dirty="0">
                <a:solidFill>
                  <a:prstClr val="black"/>
                </a:solidFill>
                <a:latin typeface="Times New Roman"/>
                <a:cs typeface="Times New Roman"/>
              </a:rPr>
              <a:t>Адрес </a:t>
            </a:r>
            <a:r>
              <a:rPr lang="ru-RU" spc="-5" dirty="0">
                <a:solidFill>
                  <a:prstClr val="black"/>
                </a:solidFill>
                <a:latin typeface="Times New Roman"/>
                <a:cs typeface="Times New Roman"/>
              </a:rPr>
              <a:t>электронной </a:t>
            </a:r>
            <a:r>
              <a:rPr lang="ru-RU" spc="-15" dirty="0">
                <a:solidFill>
                  <a:prstClr val="black"/>
                </a:solidFill>
                <a:latin typeface="Times New Roman"/>
                <a:cs typeface="Times New Roman"/>
              </a:rPr>
              <a:t>почты:</a:t>
            </a:r>
            <a:r>
              <a:rPr lang="ru-RU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pc="-15" dirty="0" smtClean="0">
                <a:solidFill>
                  <a:prstClr val="black"/>
                </a:solidFill>
                <a:latin typeface="Times New Roman"/>
                <a:cs typeface="Times New Roman"/>
                <a:hlinkClick r:id="rId5"/>
              </a:rPr>
              <a:t>fo@emvarkomi.ru</a:t>
            </a:r>
            <a:r>
              <a:rPr lang="ru-RU" spc="-15" dirty="0" smtClean="0">
                <a:solidFill>
                  <a:prstClr val="black"/>
                </a:solidFill>
                <a:latin typeface="Times New Roman"/>
                <a:cs typeface="Times New Roman"/>
              </a:rPr>
              <a:t> Страница ВК: </a:t>
            </a:r>
            <a:r>
              <a:rPr lang="en-US" spc="-15" dirty="0">
                <a:solidFill>
                  <a:prstClr val="black"/>
                </a:solidFill>
                <a:latin typeface="Times New Roman"/>
                <a:cs typeface="Times New Roman"/>
                <a:hlinkClick r:id="rId6"/>
              </a:rPr>
              <a:t>https://</a:t>
            </a:r>
            <a:r>
              <a:rPr lang="en-US" spc="-15" dirty="0" smtClean="0">
                <a:solidFill>
                  <a:prstClr val="black"/>
                </a:solidFill>
                <a:latin typeface="Times New Roman"/>
                <a:cs typeface="Times New Roman"/>
                <a:hlinkClick r:id="rId6"/>
              </a:rPr>
              <a:t>vk.com/public131439759</a:t>
            </a:r>
            <a:endParaRPr lang="ru-RU" spc="-15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lvl="0"/>
            <a:endParaRPr lang="ru-RU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lvl="0">
              <a:spcBef>
                <a:spcPts val="30"/>
              </a:spcBef>
            </a:pPr>
            <a:endParaRPr lang="ru-RU" sz="18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marR="829944" lvl="0">
              <a:spcBef>
                <a:spcPts val="5"/>
              </a:spcBef>
            </a:pPr>
            <a:r>
              <a:rPr lang="ru-RU" spc="-20" dirty="0">
                <a:solidFill>
                  <a:prstClr val="black"/>
                </a:solidFill>
                <a:latin typeface="Times New Roman"/>
                <a:cs typeface="Times New Roman"/>
              </a:rPr>
              <a:t>График </a:t>
            </a:r>
            <a:r>
              <a:rPr lang="ru-RU" spc="-5" dirty="0">
                <a:solidFill>
                  <a:prstClr val="black"/>
                </a:solidFill>
                <a:latin typeface="Times New Roman"/>
                <a:cs typeface="Times New Roman"/>
              </a:rPr>
              <a:t>работы </a:t>
            </a:r>
            <a:r>
              <a:rPr lang="ru-RU" spc="-10" dirty="0">
                <a:solidFill>
                  <a:prstClr val="black"/>
                </a:solidFill>
                <a:latin typeface="Times New Roman"/>
                <a:cs typeface="Times New Roman"/>
              </a:rPr>
              <a:t>Финансового управления АМР «Княжпогостский»</a:t>
            </a:r>
            <a:r>
              <a:rPr lang="ru-RU" dirty="0">
                <a:solidFill>
                  <a:prstClr val="black"/>
                </a:solidFill>
                <a:latin typeface="Times New Roman"/>
                <a:cs typeface="Times New Roman"/>
              </a:rPr>
              <a:t>:  с </a:t>
            </a:r>
            <a:r>
              <a:rPr lang="ru-RU" spc="-10" dirty="0">
                <a:solidFill>
                  <a:prstClr val="black"/>
                </a:solidFill>
                <a:latin typeface="Times New Roman"/>
                <a:cs typeface="Times New Roman"/>
              </a:rPr>
              <a:t>понедельника </a:t>
            </a:r>
            <a:r>
              <a:rPr lang="ru-RU" spc="-5" dirty="0">
                <a:solidFill>
                  <a:prstClr val="black"/>
                </a:solidFill>
                <a:latin typeface="Times New Roman"/>
                <a:cs typeface="Times New Roman"/>
              </a:rPr>
              <a:t>по пятницу </a:t>
            </a:r>
            <a:r>
              <a:rPr lang="ru-RU" dirty="0">
                <a:solidFill>
                  <a:prstClr val="black"/>
                </a:solidFill>
                <a:latin typeface="Times New Roman"/>
                <a:cs typeface="Times New Roman"/>
              </a:rPr>
              <a:t>- с 9-00 </a:t>
            </a:r>
            <a:r>
              <a:rPr lang="ru-RU" spc="-5" dirty="0">
                <a:solidFill>
                  <a:prstClr val="black"/>
                </a:solidFill>
                <a:latin typeface="Times New Roman"/>
                <a:cs typeface="Times New Roman"/>
              </a:rPr>
              <a:t>до </a:t>
            </a:r>
            <a:r>
              <a:rPr lang="ru-RU" dirty="0">
                <a:solidFill>
                  <a:prstClr val="black"/>
                </a:solidFill>
                <a:latin typeface="Times New Roman"/>
                <a:cs typeface="Times New Roman"/>
              </a:rPr>
              <a:t>17-30, </a:t>
            </a:r>
            <a:r>
              <a:rPr lang="ru-RU" spc="-5" dirty="0">
                <a:solidFill>
                  <a:prstClr val="black"/>
                </a:solidFill>
                <a:latin typeface="Times New Roman"/>
                <a:cs typeface="Times New Roman"/>
              </a:rPr>
              <a:t>суббота, </a:t>
            </a:r>
            <a:r>
              <a:rPr lang="ru-RU" spc="10" dirty="0">
                <a:solidFill>
                  <a:prstClr val="black"/>
                </a:solidFill>
                <a:latin typeface="Times New Roman"/>
                <a:cs typeface="Times New Roman"/>
              </a:rPr>
              <a:t>воскресенье </a:t>
            </a:r>
            <a:r>
              <a:rPr lang="ru-RU" dirty="0">
                <a:solidFill>
                  <a:prstClr val="black"/>
                </a:solidFill>
                <a:latin typeface="Times New Roman"/>
                <a:cs typeface="Times New Roman"/>
              </a:rPr>
              <a:t>- </a:t>
            </a:r>
            <a:r>
              <a:rPr lang="ru-RU" spc="-20" dirty="0">
                <a:solidFill>
                  <a:prstClr val="black"/>
                </a:solidFill>
                <a:latin typeface="Times New Roman"/>
                <a:cs typeface="Times New Roman"/>
              </a:rPr>
              <a:t>выходные</a:t>
            </a:r>
            <a:r>
              <a:rPr lang="ru-RU" spc="-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pc="-5" dirty="0">
                <a:solidFill>
                  <a:prstClr val="black"/>
                </a:solidFill>
                <a:latin typeface="Times New Roman"/>
                <a:cs typeface="Times New Roman"/>
              </a:rPr>
              <a:t>дни.</a:t>
            </a:r>
            <a:endParaRPr lang="ru-RU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lvl="0"/>
            <a:r>
              <a:rPr lang="ru-RU" spc="-10" dirty="0">
                <a:solidFill>
                  <a:prstClr val="black"/>
                </a:solidFill>
                <a:latin typeface="Times New Roman"/>
                <a:cs typeface="Times New Roman"/>
              </a:rPr>
              <a:t>Обед</a:t>
            </a:r>
            <a:r>
              <a:rPr lang="ru-RU" spc="-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/>
                <a:cs typeface="Times New Roman"/>
              </a:rPr>
              <a:t>- с 13-00 </a:t>
            </a:r>
            <a:r>
              <a:rPr lang="ru-RU" spc="-5" dirty="0">
                <a:solidFill>
                  <a:prstClr val="black"/>
                </a:solidFill>
                <a:latin typeface="Times New Roman"/>
                <a:cs typeface="Times New Roman"/>
              </a:rPr>
              <a:t>до </a:t>
            </a:r>
            <a:r>
              <a:rPr lang="ru-RU" dirty="0">
                <a:solidFill>
                  <a:prstClr val="black"/>
                </a:solidFill>
                <a:latin typeface="Times New Roman"/>
                <a:cs typeface="Times New Roman"/>
              </a:rPr>
              <a:t>14-00.</a:t>
            </a:r>
          </a:p>
          <a:p>
            <a:pPr lvl="0" algn="just">
              <a:spcBef>
                <a:spcPts val="35"/>
              </a:spcBef>
            </a:pPr>
            <a:r>
              <a:rPr lang="ru-RU" sz="1850" dirty="0">
                <a:solidFill>
                  <a:prstClr val="black"/>
                </a:solidFill>
                <a:latin typeface="Times New Roman"/>
                <a:cs typeface="Times New Roman"/>
              </a:rPr>
              <a:t>	Проект решения Совета муниципального района «</a:t>
            </a:r>
            <a:r>
              <a:rPr lang="ru-RU" sz="1850" dirty="0" smtClean="0">
                <a:solidFill>
                  <a:prstClr val="black"/>
                </a:solidFill>
                <a:latin typeface="Times New Roman"/>
                <a:cs typeface="Times New Roman"/>
              </a:rPr>
              <a:t>Княжпогостский» </a:t>
            </a:r>
            <a:r>
              <a:rPr lang="ru-RU" spc="-10" dirty="0" smtClean="0">
                <a:solidFill>
                  <a:prstClr val="black"/>
                </a:solidFill>
                <a:latin typeface="Times New Roman"/>
                <a:cs typeface="Times New Roman"/>
              </a:rPr>
              <a:t> «О бюджете муниципального района «Княжпогостский» </a:t>
            </a:r>
            <a:r>
              <a:rPr lang="ru-RU" spc="-5" dirty="0" smtClean="0">
                <a:solidFill>
                  <a:prstClr val="black"/>
                </a:solidFill>
                <a:latin typeface="Times New Roman"/>
                <a:cs typeface="Times New Roman"/>
              </a:rPr>
              <a:t>на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cs typeface="Times New Roman"/>
              </a:rPr>
              <a:t>2023 </a:t>
            </a:r>
            <a:r>
              <a:rPr lang="ru-RU" spc="-30" dirty="0" smtClean="0">
                <a:solidFill>
                  <a:prstClr val="black"/>
                </a:solidFill>
                <a:latin typeface="Times New Roman"/>
                <a:cs typeface="Times New Roman"/>
              </a:rPr>
              <a:t>год и плановый период 2024-2025 годов » </a:t>
            </a:r>
            <a:r>
              <a:rPr lang="ru-RU" spc="-5" dirty="0" smtClean="0">
                <a:solidFill>
                  <a:prstClr val="black"/>
                </a:solidFill>
                <a:latin typeface="Times New Roman"/>
                <a:cs typeface="Times New Roman"/>
              </a:rPr>
              <a:t>размещен </a:t>
            </a:r>
            <a:r>
              <a:rPr lang="ru-RU" spc="-5" dirty="0">
                <a:solidFill>
                  <a:prstClr val="black"/>
                </a:solidFill>
                <a:latin typeface="Times New Roman"/>
                <a:cs typeface="Times New Roman"/>
              </a:rPr>
              <a:t>на  </a:t>
            </a:r>
            <a:r>
              <a:rPr lang="ru-RU" spc="-5" dirty="0" smtClean="0">
                <a:solidFill>
                  <a:prstClr val="black"/>
                </a:solidFill>
                <a:latin typeface="Times New Roman"/>
                <a:cs typeface="Times New Roman"/>
              </a:rPr>
              <a:t>официальном </a:t>
            </a:r>
            <a:r>
              <a:rPr lang="ru-RU" spc="5" dirty="0">
                <a:solidFill>
                  <a:prstClr val="black"/>
                </a:solidFill>
                <a:latin typeface="Times New Roman"/>
                <a:cs typeface="Times New Roman"/>
              </a:rPr>
              <a:t>сайте </a:t>
            </a:r>
            <a:r>
              <a:rPr lang="ru-RU" dirty="0">
                <a:solidFill>
                  <a:prstClr val="black"/>
                </a:solidFill>
                <a:latin typeface="Times New Roman"/>
                <a:cs typeface="Times New Roman"/>
              </a:rPr>
              <a:t>администрация </a:t>
            </a:r>
            <a:r>
              <a:rPr lang="ru-RU" spc="-15" dirty="0">
                <a:solidFill>
                  <a:prstClr val="black"/>
                </a:solidFill>
                <a:latin typeface="Times New Roman"/>
                <a:cs typeface="Times New Roman"/>
              </a:rPr>
              <a:t>муниципального района «Княжпогостский»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</a:rPr>
              <a:t> по адресу 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Calibri"/>
                <a:hlinkClick r:id="rId7"/>
              </a:rPr>
              <a:t>http://</a:t>
            </a:r>
            <a:r>
              <a:rPr lang="ru-RU" u="sng" dirty="0" smtClean="0">
                <a:solidFill>
                  <a:srgbClr val="0000FF"/>
                </a:solidFill>
                <a:latin typeface="Times New Roman"/>
                <a:ea typeface="Calibri"/>
                <a:hlinkClick r:id="rId7"/>
              </a:rPr>
              <a:t>www.mrk11.ru</a:t>
            </a:r>
            <a:r>
              <a:rPr lang="ru-RU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Calibri"/>
              </a:rPr>
              <a:t>(раздел «Бюджет </a:t>
            </a:r>
            <a:r>
              <a:rPr lang="ru-RU" dirty="0">
                <a:latin typeface="Times New Roman"/>
                <a:ea typeface="Calibri"/>
              </a:rPr>
              <a:t>МР</a:t>
            </a:r>
            <a:r>
              <a:rPr lang="en-US" dirty="0">
                <a:latin typeface="Times New Roman"/>
                <a:ea typeface="Calibri"/>
              </a:rPr>
              <a:t> </a:t>
            </a:r>
            <a:r>
              <a:rPr lang="ru-RU" dirty="0">
                <a:latin typeface="Times New Roman"/>
                <a:ea typeface="Calibri"/>
              </a:rPr>
              <a:t>«Княжпогостский</a:t>
            </a:r>
            <a:r>
              <a:rPr lang="ru-RU" dirty="0" smtClean="0">
                <a:latin typeface="Times New Roman"/>
                <a:ea typeface="Calibri"/>
              </a:rPr>
              <a:t>», подраздел </a:t>
            </a:r>
            <a:r>
              <a:rPr lang="ru-RU" dirty="0">
                <a:latin typeface="Times New Roman"/>
                <a:ea typeface="Calibri"/>
              </a:rPr>
              <a:t>«Проекты решений о бюджете» / 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Calibri"/>
                <a:hlinkClick r:id="rId8"/>
              </a:rPr>
              <a:t>«2023»</a:t>
            </a:r>
            <a:r>
              <a:rPr lang="ru-RU" dirty="0">
                <a:latin typeface="Times New Roman"/>
                <a:ea typeface="Calibri"/>
              </a:rPr>
              <a:t>)</a:t>
            </a:r>
            <a:endParaRPr lang="ru-RU" spc="-1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lvl="0">
              <a:spcBef>
                <a:spcPts val="35"/>
              </a:spcBef>
            </a:pPr>
            <a:r>
              <a:rPr lang="ru-RU" spc="-10" dirty="0" smtClean="0">
                <a:solidFill>
                  <a:prstClr val="black"/>
                </a:solidFill>
                <a:latin typeface="Times New Roman"/>
                <a:cs typeface="Times New Roman"/>
              </a:rPr>
              <a:t>Исполнитель</a:t>
            </a:r>
            <a:r>
              <a:rPr lang="ru-RU" spc="-10" dirty="0">
                <a:solidFill>
                  <a:prstClr val="black"/>
                </a:solidFill>
                <a:latin typeface="Times New Roman"/>
                <a:cs typeface="Times New Roman"/>
              </a:rPr>
              <a:t>: Начальник </a:t>
            </a:r>
            <a:r>
              <a:rPr lang="ru-RU" spc="-10" dirty="0" err="1">
                <a:solidFill>
                  <a:prstClr val="black"/>
                </a:solidFill>
                <a:latin typeface="Times New Roman"/>
                <a:cs typeface="Times New Roman"/>
              </a:rPr>
              <a:t>финуправления</a:t>
            </a:r>
            <a:r>
              <a:rPr lang="ru-RU" spc="-10" dirty="0">
                <a:solidFill>
                  <a:prstClr val="black"/>
                </a:solidFill>
                <a:latin typeface="Times New Roman"/>
                <a:cs typeface="Times New Roman"/>
              </a:rPr>
              <a:t>  Хлюпина Н.А</a:t>
            </a:r>
            <a:r>
              <a:rPr lang="ru-RU" spc="-10" dirty="0" smtClean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</a:p>
          <a:p>
            <a:pPr lvl="0">
              <a:spcBef>
                <a:spcPts val="35"/>
              </a:spcBef>
            </a:pPr>
            <a:endParaRPr lang="ru-RU" spc="-1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lvl="0">
              <a:spcBef>
                <a:spcPts val="35"/>
              </a:spcBef>
            </a:pPr>
            <a:endParaRPr lang="ru-RU" spc="-1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4397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420" y="9774246"/>
            <a:ext cx="30861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dirty="0" smtClean="0">
                <a:latin typeface="Montserrat SemiBold"/>
                <a:cs typeface="Montserrat SemiBold"/>
              </a:rPr>
              <a:t>3</a:t>
            </a:r>
            <a:endParaRPr sz="2950" dirty="0"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813050" y="473075"/>
            <a:ext cx="1508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sz="2400" dirty="0" smtClean="0"/>
              <a:t>	</a:t>
            </a:r>
            <a:r>
              <a:rPr lang="ru-RU" sz="3600" dirty="0" smtClean="0">
                <a:solidFill>
                  <a:srgbClr val="004C3F"/>
                </a:solidFill>
              </a:rPr>
              <a:t>Оглавление </a:t>
            </a:r>
            <a:endParaRPr lang="ru-RU" sz="3600" dirty="0">
              <a:solidFill>
                <a:srgbClr val="004C3F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5450" y="453091"/>
            <a:ext cx="1566863" cy="156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79" y="2428"/>
            <a:ext cx="138430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345395"/>
              </p:ext>
            </p:extLst>
          </p:nvPr>
        </p:nvGraphicFramePr>
        <p:xfrm>
          <a:off x="3350682" y="1187097"/>
          <a:ext cx="14778567" cy="923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83168"/>
                <a:gridCol w="129539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Содержание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Номер страницы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Краткий слова используемых терминов и понятий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Основные понятия бюджетного процесса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Общая информация о муниципальном районе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Основные показатели социально-экономического развития района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Задачи и основные направления бюджетной политики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Основные характеристики бюджета района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Основные параметры доходов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10-15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Основные параметры расходов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16-19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Реализация</a:t>
                      </a:r>
                      <a:r>
                        <a:rPr lang="ru-RU" baseline="0" dirty="0" smtClean="0"/>
                        <a:t> народных проектов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Основные параметры расходов </a:t>
                      </a: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(муниципальная программа «Развитие экономики»)</a:t>
                      </a:r>
                      <a:endParaRPr kumimoji="0" lang="ru-RU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Основные параметры расходов (муниципальная программа «Развитие дорожной и транспортной системы»)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Основные параметры расходов (муниципальная программа «Развитие жилищного строительства и жилищно-коммунального хозяйства в </a:t>
                      </a:r>
                      <a:r>
                        <a:rPr kumimoji="0" lang="ru-RU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Княжпогостском</a:t>
                      </a: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районе»)</a:t>
                      </a:r>
                      <a:endParaRPr kumimoji="0" lang="ru-R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23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Основные параметры расходов</a:t>
                      </a: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ru-RU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му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ниципальная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+mn-lt"/>
                        </a:rPr>
                        <a:t>программа «Развитие образования в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Княжпогостском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+mn-lt"/>
                        </a:rPr>
                        <a:t> районе»)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24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Основные параметры расходов (муниципальная программа «Развитие отрасли «Культура» в </a:t>
                      </a:r>
                      <a:r>
                        <a:rPr kumimoji="0" lang="ru-RU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Княжпогостском</a:t>
                      </a: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районе»)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+mn-lt"/>
                        </a:rPr>
                        <a:t>Основные параметры расходов (муниципальная программа «Развитие отрасли «Физическая культура и спорт» в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Княжпогостском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+mn-lt"/>
                        </a:rPr>
                        <a:t> районе»)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26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Основные параметры расходов  (муниципальная программа «Развитие муниципального управления»)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27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Основные параметры расходов  (муниципальная программа «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+mn-lt"/>
                        </a:rPr>
                        <a:t>Профилактика правонарушений и обеспечение безопасности на территории МР "Княжпогостский»)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28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Основные параметры расходов  (муниципальная программа «Социальная защита населения»)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29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+mn-lt"/>
                        </a:rPr>
                        <a:t>Финансовая грамотность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30-31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+mn-lt"/>
                        </a:rPr>
                        <a:t>Инструменты открытости информации по управлению  муниципальными финансами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+mn-lt"/>
                        </a:rPr>
                        <a:t>Контактная информация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33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1833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420" y="9774246"/>
            <a:ext cx="30861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dirty="0" smtClean="0">
                <a:latin typeface="Montserrat SemiBold"/>
                <a:cs typeface="Montserrat SemiBold"/>
              </a:rPr>
              <a:t>4</a:t>
            </a:r>
            <a:endParaRPr sz="2950" dirty="0"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32088" y="211464"/>
            <a:ext cx="1363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sz="2800" b="1" i="1" dirty="0" smtClean="0">
                <a:solidFill>
                  <a:srgbClr val="00796B"/>
                </a:solidFill>
              </a:rPr>
              <a:t>КРАТКИЙ </a:t>
            </a:r>
            <a:r>
              <a:rPr lang="ru-RU" sz="2800" b="1" i="1" dirty="0">
                <a:solidFill>
                  <a:srgbClr val="00796B"/>
                </a:solidFill>
              </a:rPr>
              <a:t>СЛОВАРЬ ИСПОЛЬЗУЕМЫХ ТЕРМИНОВ И </a:t>
            </a:r>
            <a:r>
              <a:rPr lang="ru-RU" sz="2800" b="1" i="1" dirty="0" smtClean="0">
                <a:solidFill>
                  <a:srgbClr val="00796B"/>
                </a:solidFill>
              </a:rPr>
              <a:t>ПОНЯТИЙ</a:t>
            </a:r>
            <a:r>
              <a:rPr lang="ru-RU" sz="2400" dirty="0" smtClean="0"/>
              <a:t>	</a:t>
            </a:r>
            <a:endParaRPr lang="ru-RU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705" y="73491"/>
            <a:ext cx="1322388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54308" y="1012162"/>
            <a:ext cx="16811591" cy="10341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796B"/>
                </a:solidFill>
              </a:rPr>
              <a:t>БЮДЖЕТ</a:t>
            </a:r>
            <a:r>
              <a:rPr lang="ru-RU" dirty="0">
                <a:solidFill>
                  <a:srgbClr val="00796B"/>
                </a:solidFill>
              </a:rPr>
              <a:t> – это план доходов и расходов на определенный период.</a:t>
            </a: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КОНСОЛИДИРОВАННЫЙ </a:t>
            </a:r>
            <a:r>
              <a:rPr lang="ru-RU" b="1" dirty="0">
                <a:solidFill>
                  <a:srgbClr val="00796B"/>
                </a:solidFill>
              </a:rPr>
              <a:t>БЮДЖЕТ</a:t>
            </a:r>
            <a:r>
              <a:rPr lang="ru-RU" dirty="0">
                <a:solidFill>
                  <a:srgbClr val="00796B"/>
                </a:solidFill>
              </a:rPr>
              <a:t> - свод бюджетов всех уровней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бюджетами;</a:t>
            </a: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БЮДЖЕТНАЯ </a:t>
            </a:r>
            <a:r>
              <a:rPr lang="ru-RU" b="1" dirty="0">
                <a:solidFill>
                  <a:srgbClr val="00796B"/>
                </a:solidFill>
              </a:rPr>
              <a:t>СИСТЕМА </a:t>
            </a:r>
            <a:r>
              <a:rPr lang="ru-RU" dirty="0">
                <a:solidFill>
                  <a:srgbClr val="00796B"/>
                </a:solidFill>
              </a:rPr>
              <a:t>– совокупность всех бюджетов в Российской Федерации: федерального, региональных, местных, государственных внебюджетных фондов. </a:t>
            </a: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БЮДЖЕТНЫЙ </a:t>
            </a:r>
            <a:r>
              <a:rPr lang="ru-RU" b="1" dirty="0">
                <a:solidFill>
                  <a:srgbClr val="00796B"/>
                </a:solidFill>
              </a:rPr>
              <a:t>ПРОЦЕСС </a:t>
            </a:r>
            <a:r>
              <a:rPr lang="ru-RU" dirty="0">
                <a:solidFill>
                  <a:srgbClr val="00796B"/>
                </a:solidFill>
              </a:rPr>
              <a:t>–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</a:t>
            </a: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БЮДЖЕТНЫЕ </a:t>
            </a:r>
            <a:r>
              <a:rPr lang="ru-RU" b="1" dirty="0">
                <a:solidFill>
                  <a:srgbClr val="00796B"/>
                </a:solidFill>
              </a:rPr>
              <a:t>АССИГНОВАНИЯ </a:t>
            </a:r>
            <a:r>
              <a:rPr lang="ru-RU" dirty="0">
                <a:solidFill>
                  <a:srgbClr val="00796B"/>
                </a:solidFill>
              </a:rPr>
              <a:t>– предельные объемы денежных средств, предусмотренные в соответствующем финансовом году для исполнения бюджетных обязательств.</a:t>
            </a: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БЮДЖЕТНЫЙ </a:t>
            </a:r>
            <a:r>
              <a:rPr lang="ru-RU" b="1" dirty="0">
                <a:solidFill>
                  <a:srgbClr val="00796B"/>
                </a:solidFill>
              </a:rPr>
              <a:t>КРЕДИТ </a:t>
            </a:r>
            <a:r>
              <a:rPr lang="ru-RU" dirty="0">
                <a:solidFill>
                  <a:srgbClr val="00796B"/>
                </a:solidFill>
              </a:rPr>
              <a:t>– денежные средства, предоставляемые бюджетом другому бюджету бюджетной системы Российской Федерации, юридическому лицу (за исключением государственных (муниципальных) учреждений), иностранному государству, иностранному юридическому лицу на возвратной и возмездной основах</a:t>
            </a:r>
            <a:r>
              <a:rPr lang="ru-RU" dirty="0" smtClean="0">
                <a:solidFill>
                  <a:srgbClr val="00796B"/>
                </a:solidFill>
              </a:rPr>
              <a:t>.</a:t>
            </a:r>
          </a:p>
          <a:p>
            <a:pPr algn="just"/>
            <a:r>
              <a:rPr lang="ru-RU" b="1" dirty="0">
                <a:solidFill>
                  <a:srgbClr val="00796B"/>
                </a:solidFill>
              </a:rPr>
              <a:t>ДОХОДЫ БЮДЖЕТА </a:t>
            </a:r>
            <a:r>
              <a:rPr lang="ru-RU" dirty="0">
                <a:solidFill>
                  <a:srgbClr val="00796B"/>
                </a:solidFill>
              </a:rPr>
              <a:t>– поступающие от населения, организаций, учреждений в бюджет денежные средства в виде: </a:t>
            </a:r>
          </a:p>
          <a:p>
            <a:pPr algn="just"/>
            <a:r>
              <a:rPr lang="ru-RU" dirty="0" smtClean="0">
                <a:solidFill>
                  <a:srgbClr val="00796B"/>
                </a:solidFill>
              </a:rPr>
              <a:t>– </a:t>
            </a:r>
            <a:r>
              <a:rPr lang="ru-RU" dirty="0">
                <a:solidFill>
                  <a:srgbClr val="00796B"/>
                </a:solidFill>
              </a:rPr>
              <a:t>налогов; </a:t>
            </a:r>
          </a:p>
          <a:p>
            <a:pPr algn="just"/>
            <a:r>
              <a:rPr lang="ru-RU" dirty="0" smtClean="0">
                <a:solidFill>
                  <a:srgbClr val="00796B"/>
                </a:solidFill>
              </a:rPr>
              <a:t>– </a:t>
            </a:r>
            <a:r>
              <a:rPr lang="ru-RU" dirty="0">
                <a:solidFill>
                  <a:srgbClr val="00796B"/>
                </a:solidFill>
              </a:rPr>
              <a:t>неналоговых поступлений (пошлины, доходы от продажи имущества, штрафы и т.п.);</a:t>
            </a:r>
          </a:p>
          <a:p>
            <a:pPr algn="just"/>
            <a:r>
              <a:rPr lang="ru-RU" dirty="0" smtClean="0">
                <a:solidFill>
                  <a:srgbClr val="00796B"/>
                </a:solidFill>
              </a:rPr>
              <a:t>– </a:t>
            </a:r>
            <a:r>
              <a:rPr lang="ru-RU" dirty="0">
                <a:solidFill>
                  <a:srgbClr val="00796B"/>
                </a:solidFill>
              </a:rPr>
              <a:t>безвозмездных поступлений (дотации, субсидии, субвенции, иные межбюджетные трансферты из других бюджетов бюджетной системы Российской Федерации); </a:t>
            </a:r>
          </a:p>
          <a:p>
            <a:pPr algn="just"/>
            <a:r>
              <a:rPr lang="ru-RU" dirty="0" smtClean="0">
                <a:solidFill>
                  <a:srgbClr val="00796B"/>
                </a:solidFill>
              </a:rPr>
              <a:t>– </a:t>
            </a:r>
            <a:r>
              <a:rPr lang="ru-RU" dirty="0">
                <a:solidFill>
                  <a:srgbClr val="00796B"/>
                </a:solidFill>
              </a:rPr>
              <a:t>доходов от предпринимательской деятельности бюджетных организаций. Кредиты, доходы от выпуска ценных бумаг, полученные государством (органами местного самоуправления), не включаются в состав доходов.</a:t>
            </a: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ИСТОЧНИКИ </a:t>
            </a:r>
            <a:r>
              <a:rPr lang="ru-RU" b="1" dirty="0">
                <a:solidFill>
                  <a:srgbClr val="00796B"/>
                </a:solidFill>
              </a:rPr>
              <a:t>ФИНАНСИРОВАНИЯ ДЕФИЦИТА БЮДЖЕТА </a:t>
            </a:r>
            <a:r>
              <a:rPr lang="ru-RU" dirty="0">
                <a:solidFill>
                  <a:srgbClr val="00796B"/>
                </a:solidFill>
              </a:rPr>
              <a:t>– средства, привлекаемые в бюджет для покрытия дефицита (кредиты банков, кредиты от других уровней бюджетов, ценные бумаги, иные источники).</a:t>
            </a: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РАСХОДЫ </a:t>
            </a:r>
            <a:r>
              <a:rPr lang="ru-RU" b="1" dirty="0">
                <a:solidFill>
                  <a:srgbClr val="00796B"/>
                </a:solidFill>
              </a:rPr>
              <a:t>БЮДЖЕТА </a:t>
            </a:r>
            <a:r>
              <a:rPr lang="ru-RU" dirty="0">
                <a:solidFill>
                  <a:srgbClr val="00796B"/>
                </a:solidFill>
              </a:rPr>
              <a:t>– выплачиваемые из бюджета денежные средства, за исключением средств, являющихся источниками финансирования дефицита бюджета;</a:t>
            </a: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РАСХОДНОЕ </a:t>
            </a:r>
            <a:r>
              <a:rPr lang="ru-RU" b="1" dirty="0">
                <a:solidFill>
                  <a:srgbClr val="00796B"/>
                </a:solidFill>
              </a:rPr>
              <a:t>ОБЯЗАТЕЛЬСТВО </a:t>
            </a:r>
            <a:r>
              <a:rPr lang="ru-RU" dirty="0">
                <a:solidFill>
                  <a:srgbClr val="00796B"/>
                </a:solidFill>
              </a:rPr>
              <a:t>– обязанность выплатить денежные средства из соответствующего бюджета.</a:t>
            </a: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ДЕФИЦИТ </a:t>
            </a:r>
            <a:r>
              <a:rPr lang="ru-RU" b="1" dirty="0">
                <a:solidFill>
                  <a:srgbClr val="00796B"/>
                </a:solidFill>
              </a:rPr>
              <a:t>БЮДЖЕТА </a:t>
            </a:r>
            <a:r>
              <a:rPr lang="ru-RU" dirty="0">
                <a:solidFill>
                  <a:srgbClr val="00796B"/>
                </a:solidFill>
              </a:rPr>
              <a:t>– превышение расходов бюджета над его доходами.</a:t>
            </a: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ПРОФИЦИТ </a:t>
            </a:r>
            <a:r>
              <a:rPr lang="ru-RU" b="1" dirty="0">
                <a:solidFill>
                  <a:srgbClr val="00796B"/>
                </a:solidFill>
              </a:rPr>
              <a:t>БЮДЖЕТА </a:t>
            </a:r>
            <a:r>
              <a:rPr lang="ru-RU" dirty="0">
                <a:solidFill>
                  <a:srgbClr val="00796B"/>
                </a:solidFill>
              </a:rPr>
              <a:t>– превышение доходов бюджета над его расходами.</a:t>
            </a: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МЕЖБЮДЖЕТНЫЕ </a:t>
            </a:r>
            <a:r>
              <a:rPr lang="ru-RU" b="1" dirty="0">
                <a:solidFill>
                  <a:srgbClr val="00796B"/>
                </a:solidFill>
              </a:rPr>
              <a:t>ТРАНСФЕРТЫ </a:t>
            </a:r>
            <a:r>
              <a:rPr lang="ru-RU" dirty="0">
                <a:solidFill>
                  <a:srgbClr val="00796B"/>
                </a:solidFill>
              </a:rPr>
              <a:t>– денежные средства, перечисляемые из одного бюджета бюджетной системы Российской Федерации другому бюджету</a:t>
            </a:r>
            <a:r>
              <a:rPr lang="ru-RU" dirty="0" smtClean="0">
                <a:solidFill>
                  <a:srgbClr val="00796B"/>
                </a:solidFill>
              </a:rPr>
              <a:t>.</a:t>
            </a: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ДОТАЦИИ</a:t>
            </a:r>
            <a:r>
              <a:rPr lang="ru-RU" dirty="0" smtClean="0">
                <a:solidFill>
                  <a:srgbClr val="00796B"/>
                </a:solidFill>
              </a:rPr>
              <a:t> </a:t>
            </a:r>
            <a:r>
              <a:rPr lang="ru-RU" dirty="0">
                <a:solidFill>
                  <a:srgbClr val="00796B"/>
                </a:solidFill>
              </a:rPr>
              <a:t>– средства, предоставляемые одним бюджетом бюджетной системы Российской Федерации другому бюджету на безвозмездной и безвозвратной основе без установления направлений их использования.</a:t>
            </a: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СУБВЕНЦИИ</a:t>
            </a:r>
            <a:r>
              <a:rPr lang="ru-RU" dirty="0" smtClean="0">
                <a:solidFill>
                  <a:srgbClr val="00796B"/>
                </a:solidFill>
              </a:rPr>
              <a:t> </a:t>
            </a:r>
            <a:r>
              <a:rPr lang="ru-RU" dirty="0">
                <a:solidFill>
                  <a:srgbClr val="00796B"/>
                </a:solidFill>
              </a:rPr>
              <a:t>– средства, предоставляемые одним бюджетом бюджетной системы Российской Федерации другому бюджету на безвозмездной и безвозвратной основе на финансирование делегированных публично-правовым образованием полномочий</a:t>
            </a:r>
            <a:r>
              <a:rPr lang="ru-RU" dirty="0" smtClean="0">
                <a:solidFill>
                  <a:srgbClr val="00796B"/>
                </a:solidFill>
              </a:rPr>
              <a:t>.</a:t>
            </a: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СУБСИДИИ</a:t>
            </a:r>
            <a:r>
              <a:rPr lang="ru-RU" dirty="0" smtClean="0">
                <a:solidFill>
                  <a:srgbClr val="00796B"/>
                </a:solidFill>
              </a:rPr>
              <a:t> </a:t>
            </a:r>
            <a:r>
              <a:rPr lang="ru-RU" dirty="0">
                <a:solidFill>
                  <a:srgbClr val="00796B"/>
                </a:solidFill>
              </a:rPr>
              <a:t>– средства, предоставляемые одним бюджетом бюджетной системы Российской Федерации другому бюджету на безвозмездной и безвозвратной основе на условиях долевого </a:t>
            </a:r>
            <a:r>
              <a:rPr lang="ru-RU" dirty="0" err="1">
                <a:solidFill>
                  <a:srgbClr val="00796B"/>
                </a:solidFill>
              </a:rPr>
              <a:t>софинансирования</a:t>
            </a:r>
            <a:r>
              <a:rPr lang="ru-RU" dirty="0">
                <a:solidFill>
                  <a:srgbClr val="00796B"/>
                </a:solidFill>
              </a:rPr>
              <a:t> расходов других бюджетов.</a:t>
            </a: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ГОСУДАРСТВЕННАЯ (МУНИЦИПАЛЬНАЯ) </a:t>
            </a:r>
            <a:r>
              <a:rPr lang="ru-RU" b="1" dirty="0">
                <a:solidFill>
                  <a:srgbClr val="00796B"/>
                </a:solidFill>
              </a:rPr>
              <a:t>ПРОГРАММА </a:t>
            </a:r>
            <a:r>
              <a:rPr lang="ru-RU" dirty="0">
                <a:solidFill>
                  <a:srgbClr val="00796B"/>
                </a:solidFill>
              </a:rPr>
              <a:t>– система мероприятий и инструментов государственной политики, обеспечивающих в рамках реализации ключевых </a:t>
            </a:r>
            <a:r>
              <a:rPr lang="ru-RU" dirty="0" smtClean="0">
                <a:solidFill>
                  <a:srgbClr val="00796B"/>
                </a:solidFill>
              </a:rPr>
              <a:t>государственных (муниципальных) </a:t>
            </a:r>
            <a:r>
              <a:rPr lang="ru-RU" dirty="0">
                <a:solidFill>
                  <a:srgbClr val="00796B"/>
                </a:solidFill>
              </a:rPr>
              <a:t>функций достижение приоритетов и целей государственной политики в сфере социально-экономического развития и безопасности. </a:t>
            </a:r>
            <a:endParaRPr lang="ru-RU" dirty="0" smtClean="0">
              <a:solidFill>
                <a:srgbClr val="00796B"/>
              </a:solidFill>
            </a:endParaRP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ГЛАВНЫЙ </a:t>
            </a:r>
            <a:r>
              <a:rPr lang="ru-RU" b="1" dirty="0">
                <a:solidFill>
                  <a:srgbClr val="00796B"/>
                </a:solidFill>
              </a:rPr>
              <a:t>РАСПОРЯДИТЕЛЬ БЮДЖЕТНЫХ СРЕДСТВ </a:t>
            </a:r>
            <a:r>
              <a:rPr lang="ru-RU" dirty="0">
                <a:solidFill>
                  <a:srgbClr val="00796B"/>
                </a:solidFill>
              </a:rPr>
              <a:t>– орган государственной власти (местное), орган управления государственным внебюджетным фондом, или наиболее значимое учреждение науки, образования, культуры и здравоохранения, напрямую получающий(ее) средства из бюджета и наделенный правом распределять их между подведомственными распорядителями и получателями бюджетных средств.</a:t>
            </a:r>
          </a:p>
          <a:p>
            <a:pPr algn="just"/>
            <a:endParaRPr lang="ru-RU" dirty="0">
              <a:solidFill>
                <a:srgbClr val="00796B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79" y="-2337"/>
            <a:ext cx="138430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0381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420" y="9774246"/>
            <a:ext cx="30861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dirty="0" smtClean="0">
                <a:latin typeface="Montserrat SemiBold"/>
                <a:cs typeface="Montserrat SemiBold"/>
              </a:rPr>
              <a:t>5</a:t>
            </a:r>
            <a:endParaRPr sz="2950" dirty="0"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32088" y="211464"/>
            <a:ext cx="1363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sz="2400" dirty="0" smtClean="0"/>
              <a:t>	</a:t>
            </a:r>
            <a:endParaRPr lang="ru-RU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705" y="73491"/>
            <a:ext cx="1322388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0" y="857250"/>
            <a:ext cx="11201400" cy="891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79" y="0"/>
            <a:ext cx="138430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363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420" y="9774246"/>
            <a:ext cx="30861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dirty="0" smtClean="0">
                <a:latin typeface="Montserrat SemiBold"/>
                <a:cs typeface="Montserrat SemiBold"/>
              </a:rPr>
              <a:t>6</a:t>
            </a:r>
            <a:endParaRPr sz="2950" dirty="0"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32088" y="211464"/>
            <a:ext cx="1363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796B"/>
                </a:solidFill>
              </a:rPr>
              <a:t>ОБЩАЯ ИНФОРМАЦИЯ О МУНИЦИПАЛЬНОМ РАЙОНЕ</a:t>
            </a:r>
            <a:r>
              <a:rPr lang="ru-RU" sz="2400" dirty="0" smtClean="0"/>
              <a:t>		</a:t>
            </a:r>
            <a:endParaRPr lang="ru-RU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705" y="73491"/>
            <a:ext cx="1322388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58" y="98331"/>
            <a:ext cx="6029666" cy="6685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451850" y="673129"/>
            <a:ext cx="10052050" cy="99411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796B"/>
                </a:solidFill>
              </a:rPr>
              <a:t>	</a:t>
            </a:r>
            <a:r>
              <a:rPr lang="ru-RU" sz="2000" dirty="0" smtClean="0">
                <a:solidFill>
                  <a:srgbClr val="00796B"/>
                </a:solidFill>
              </a:rPr>
              <a:t>Район </a:t>
            </a:r>
            <a:r>
              <a:rPr lang="ru-RU" sz="2000" dirty="0">
                <a:solidFill>
                  <a:srgbClr val="00796B"/>
                </a:solidFill>
              </a:rPr>
              <a:t>расположен в центральной части Республики Коми, в бассейне реки </a:t>
            </a:r>
            <a:r>
              <a:rPr lang="ru-RU" sz="2000" dirty="0" err="1">
                <a:solidFill>
                  <a:srgbClr val="00796B"/>
                </a:solidFill>
              </a:rPr>
              <a:t>Вымь</a:t>
            </a:r>
            <a:r>
              <a:rPr lang="ru-RU" sz="2000" dirty="0">
                <a:solidFill>
                  <a:srgbClr val="00796B"/>
                </a:solidFill>
              </a:rPr>
              <a:t>. Граничит с </a:t>
            </a:r>
            <a:r>
              <a:rPr lang="ru-RU" sz="2000" dirty="0" err="1">
                <a:solidFill>
                  <a:srgbClr val="00796B"/>
                </a:solidFill>
              </a:rPr>
              <a:t>Удорским</a:t>
            </a:r>
            <a:r>
              <a:rPr lang="ru-RU" sz="2000" dirty="0">
                <a:solidFill>
                  <a:srgbClr val="00796B"/>
                </a:solidFill>
              </a:rPr>
              <a:t>, </a:t>
            </a:r>
            <a:r>
              <a:rPr lang="ru-RU" sz="2000" dirty="0" err="1">
                <a:solidFill>
                  <a:srgbClr val="00796B"/>
                </a:solidFill>
              </a:rPr>
              <a:t>Усть-Цилемским</a:t>
            </a:r>
            <a:r>
              <a:rPr lang="ru-RU" sz="2000" dirty="0">
                <a:solidFill>
                  <a:srgbClr val="00796B"/>
                </a:solidFill>
              </a:rPr>
              <a:t>, </a:t>
            </a:r>
            <a:r>
              <a:rPr lang="ru-RU" sz="2000" dirty="0" err="1">
                <a:solidFill>
                  <a:srgbClr val="00796B"/>
                </a:solidFill>
              </a:rPr>
              <a:t>Ухтинским</a:t>
            </a:r>
            <a:r>
              <a:rPr lang="ru-RU" sz="2000" dirty="0">
                <a:solidFill>
                  <a:srgbClr val="00796B"/>
                </a:solidFill>
              </a:rPr>
              <a:t>, </a:t>
            </a:r>
            <a:r>
              <a:rPr lang="ru-RU" sz="2000" dirty="0" err="1">
                <a:solidFill>
                  <a:srgbClr val="00796B"/>
                </a:solidFill>
              </a:rPr>
              <a:t>Корткеросским</a:t>
            </a:r>
            <a:r>
              <a:rPr lang="ru-RU" sz="2000" dirty="0">
                <a:solidFill>
                  <a:srgbClr val="00796B"/>
                </a:solidFill>
              </a:rPr>
              <a:t>, </a:t>
            </a:r>
            <a:r>
              <a:rPr lang="ru-RU" sz="2000" dirty="0" err="1">
                <a:solidFill>
                  <a:srgbClr val="00796B"/>
                </a:solidFill>
              </a:rPr>
              <a:t>Сыктывдинским</a:t>
            </a:r>
            <a:r>
              <a:rPr lang="ru-RU" sz="2000" dirty="0">
                <a:solidFill>
                  <a:srgbClr val="00796B"/>
                </a:solidFill>
              </a:rPr>
              <a:t> и </a:t>
            </a:r>
            <a:r>
              <a:rPr lang="ru-RU" sz="2000" dirty="0" err="1">
                <a:solidFill>
                  <a:srgbClr val="00796B"/>
                </a:solidFill>
              </a:rPr>
              <a:t>Усть-Вымскими</a:t>
            </a:r>
            <a:r>
              <a:rPr lang="ru-RU" sz="2000" dirty="0">
                <a:solidFill>
                  <a:srgbClr val="00796B"/>
                </a:solidFill>
              </a:rPr>
              <a:t> районами. Через территорию района проходит железная дорога Котлас—Воркута и автомобильная дорога «Сыктывкар—Сосногорск». Дата образования – 1939 год. Площадь района </a:t>
            </a:r>
            <a:r>
              <a:rPr lang="ru-RU" sz="2000" dirty="0" smtClean="0">
                <a:solidFill>
                  <a:srgbClr val="00796B"/>
                </a:solidFill>
              </a:rPr>
              <a:t>24 615,60 </a:t>
            </a:r>
            <a:r>
              <a:rPr lang="ru-RU" sz="2000" dirty="0">
                <a:solidFill>
                  <a:srgbClr val="00796B"/>
                </a:solidFill>
              </a:rPr>
              <a:t>км². </a:t>
            </a:r>
            <a:r>
              <a:rPr lang="ru-RU" sz="2000" dirty="0" smtClean="0">
                <a:solidFill>
                  <a:srgbClr val="00796B"/>
                </a:solidFill>
              </a:rPr>
              <a:t>Численность </a:t>
            </a:r>
            <a:r>
              <a:rPr lang="ru-RU" sz="2000" dirty="0">
                <a:solidFill>
                  <a:srgbClr val="00796B"/>
                </a:solidFill>
              </a:rPr>
              <a:t>населения по </a:t>
            </a:r>
            <a:r>
              <a:rPr lang="ru-RU" sz="2000" dirty="0" smtClean="0">
                <a:solidFill>
                  <a:srgbClr val="00796B"/>
                </a:solidFill>
              </a:rPr>
              <a:t>состоянию </a:t>
            </a:r>
            <a:r>
              <a:rPr lang="ru-RU" sz="2000" dirty="0">
                <a:solidFill>
                  <a:srgbClr val="00796B"/>
                </a:solidFill>
              </a:rPr>
              <a:t>на </a:t>
            </a:r>
            <a:r>
              <a:rPr lang="ru-RU" sz="2000" dirty="0" smtClean="0">
                <a:solidFill>
                  <a:srgbClr val="00796B"/>
                </a:solidFill>
              </a:rPr>
              <a:t>01.01.2022 </a:t>
            </a:r>
            <a:r>
              <a:rPr lang="ru-RU" sz="2000" dirty="0">
                <a:solidFill>
                  <a:srgbClr val="00796B"/>
                </a:solidFill>
              </a:rPr>
              <a:t>— </a:t>
            </a:r>
            <a:r>
              <a:rPr lang="ru-RU" sz="2000" dirty="0" smtClean="0">
                <a:solidFill>
                  <a:srgbClr val="00796B"/>
                </a:solidFill>
              </a:rPr>
              <a:t>      18 246  человек.</a:t>
            </a:r>
          </a:p>
          <a:p>
            <a:pPr algn="just"/>
            <a:endParaRPr lang="ru-RU" sz="2000" dirty="0">
              <a:solidFill>
                <a:srgbClr val="00796B"/>
              </a:solidFill>
            </a:endParaRPr>
          </a:p>
          <a:p>
            <a:pPr algn="just"/>
            <a:r>
              <a:rPr lang="ru-RU" sz="2000" dirty="0" smtClean="0">
                <a:solidFill>
                  <a:srgbClr val="00796B"/>
                </a:solidFill>
              </a:rPr>
              <a:t>	Флаг </a:t>
            </a:r>
            <a:r>
              <a:rPr lang="ru-RU" sz="2000" dirty="0">
                <a:solidFill>
                  <a:srgbClr val="00796B"/>
                </a:solidFill>
              </a:rPr>
              <a:t>и герб муниципального района «Княжпогостский». Солярный знак в виде круга — символ солнца, покрытый характерным для народа </a:t>
            </a:r>
            <a:r>
              <a:rPr lang="ru-RU" sz="2000" dirty="0" err="1">
                <a:solidFill>
                  <a:srgbClr val="00796B"/>
                </a:solidFill>
              </a:rPr>
              <a:t>коми</a:t>
            </a:r>
            <a:r>
              <a:rPr lang="ru-RU" sz="2000" dirty="0">
                <a:solidFill>
                  <a:srgbClr val="00796B"/>
                </a:solidFill>
              </a:rPr>
              <a:t> узором. Символика солнца многозначна. Это символ источника тепла, энергии. Солнце — символ света, богатства, изобилия. Символ солнца в виде солярного знака, по народным поверьям, был древним оберегом от злых чар и всего недоброго, и являлся источником света, тепла, жизни и добра.</a:t>
            </a:r>
          </a:p>
          <a:p>
            <a:pPr algn="just"/>
            <a:r>
              <a:rPr lang="ru-RU" sz="2000" dirty="0" smtClean="0">
                <a:solidFill>
                  <a:srgbClr val="00796B"/>
                </a:solidFill>
              </a:rPr>
              <a:t>	Составной </a:t>
            </a:r>
            <a:r>
              <a:rPr lang="ru-RU" sz="2000" dirty="0">
                <a:solidFill>
                  <a:srgbClr val="00796B"/>
                </a:solidFill>
              </a:rPr>
              <a:t>пояс в центре флага — символ железной дороги в </a:t>
            </a:r>
            <a:r>
              <a:rPr lang="ru-RU" sz="2000" dirty="0" err="1">
                <a:solidFill>
                  <a:srgbClr val="00796B"/>
                </a:solidFill>
              </a:rPr>
              <a:t>Княжпогостском</a:t>
            </a:r>
            <a:r>
              <a:rPr lang="ru-RU" sz="2000" dirty="0">
                <a:solidFill>
                  <a:srgbClr val="00796B"/>
                </a:solidFill>
              </a:rPr>
              <a:t> районе, имеющей огромное значение в экономике и жизни людей, в развитии района, являясь своеобразной артерией связывающий район со всей Республикой Коми и Российской Федерацией. Освоение природных богатств (Княжпогостский район богат фосфоритами, залежами соли, бокситовыми рудами, древесиной) стало возможным только после прокладки железной дороги.</a:t>
            </a:r>
          </a:p>
          <a:p>
            <a:pPr algn="just"/>
            <a:r>
              <a:rPr lang="ru-RU" sz="2000" dirty="0" smtClean="0">
                <a:solidFill>
                  <a:srgbClr val="00796B"/>
                </a:solidFill>
              </a:rPr>
              <a:t>	Княжеская </a:t>
            </a:r>
            <a:r>
              <a:rPr lang="ru-RU" sz="2000" dirty="0">
                <a:solidFill>
                  <a:srgbClr val="00796B"/>
                </a:solidFill>
              </a:rPr>
              <a:t>шапка на флаге района — гласный символ названия района, связанного с названием старинного села </a:t>
            </a:r>
            <a:r>
              <a:rPr lang="ru-RU" sz="2000" dirty="0" err="1">
                <a:solidFill>
                  <a:srgbClr val="00796B"/>
                </a:solidFill>
              </a:rPr>
              <a:t>Княжпогост</a:t>
            </a:r>
            <a:r>
              <a:rPr lang="ru-RU" sz="2000" dirty="0">
                <a:solidFill>
                  <a:srgbClr val="00796B"/>
                </a:solidFill>
              </a:rPr>
              <a:t>, возраст которого превышает 500 лет. По местным легендам Погост </a:t>
            </a:r>
            <a:r>
              <a:rPr lang="ru-RU" sz="2000" dirty="0" err="1">
                <a:solidFill>
                  <a:srgbClr val="00796B"/>
                </a:solidFill>
              </a:rPr>
              <a:t>Княж</a:t>
            </a:r>
            <a:r>
              <a:rPr lang="ru-RU" sz="2000" dirty="0">
                <a:solidFill>
                  <a:srgbClr val="00796B"/>
                </a:solidFill>
              </a:rPr>
              <a:t> был основан князьями </a:t>
            </a:r>
            <a:r>
              <a:rPr lang="ru-RU" sz="2000" dirty="0" err="1">
                <a:solidFill>
                  <a:srgbClr val="00796B"/>
                </a:solidFill>
              </a:rPr>
              <a:t>Вымскими</a:t>
            </a:r>
            <a:r>
              <a:rPr lang="ru-RU" sz="2000" dirty="0">
                <a:solidFill>
                  <a:srgbClr val="00796B"/>
                </a:solidFill>
              </a:rPr>
              <a:t>, которые управляли Пермью Вычегодской с 1451 по 1502 годы. Пурпурное полотнище флага района символизирует знатность княжеского рода, его древность</a:t>
            </a:r>
            <a:r>
              <a:rPr lang="ru-RU" sz="2000" dirty="0" smtClean="0">
                <a:solidFill>
                  <a:srgbClr val="00796B"/>
                </a:solidFill>
              </a:rPr>
              <a:t>.</a:t>
            </a:r>
            <a:endParaRPr lang="ru-RU" sz="2000" dirty="0">
              <a:solidFill>
                <a:srgbClr val="00796B"/>
              </a:solidFill>
            </a:endParaRPr>
          </a:p>
          <a:p>
            <a:pPr algn="just"/>
            <a:r>
              <a:rPr lang="ru-RU" sz="2000" dirty="0" smtClean="0">
                <a:solidFill>
                  <a:srgbClr val="00796B"/>
                </a:solidFill>
              </a:rPr>
              <a:t>Малиновый </a:t>
            </a:r>
            <a:r>
              <a:rPr lang="ru-RU" sz="2000" dirty="0">
                <a:solidFill>
                  <a:srgbClr val="00796B"/>
                </a:solidFill>
              </a:rPr>
              <a:t>цвет (пурпур) — символ власти, славы, почёта, благородства происхождения, древности</a:t>
            </a:r>
            <a:r>
              <a:rPr lang="ru-RU" sz="2000" dirty="0" smtClean="0">
                <a:solidFill>
                  <a:srgbClr val="00796B"/>
                </a:solidFill>
              </a:rPr>
              <a:t>.</a:t>
            </a:r>
            <a:endParaRPr lang="ru-RU" sz="2000" dirty="0">
              <a:solidFill>
                <a:srgbClr val="00796B"/>
              </a:solidFill>
            </a:endParaRPr>
          </a:p>
          <a:p>
            <a:pPr algn="just"/>
            <a:r>
              <a:rPr lang="ru-RU" sz="2000" dirty="0">
                <a:solidFill>
                  <a:srgbClr val="00796B"/>
                </a:solidFill>
              </a:rPr>
              <a:t>Белый цвет (серебро) — символ чистоты, совершенства, божественной мудрости, благородства, мира</a:t>
            </a:r>
            <a:r>
              <a:rPr lang="ru-RU" sz="2000" dirty="0" smtClean="0">
                <a:solidFill>
                  <a:srgbClr val="00796B"/>
                </a:solidFill>
              </a:rPr>
              <a:t>.</a:t>
            </a:r>
            <a:endParaRPr lang="ru-RU" sz="2000" dirty="0">
              <a:solidFill>
                <a:srgbClr val="00796B"/>
              </a:solidFill>
            </a:endParaRPr>
          </a:p>
          <a:p>
            <a:pPr algn="just"/>
            <a:r>
              <a:rPr lang="ru-RU" sz="2000" dirty="0">
                <a:solidFill>
                  <a:srgbClr val="00796B"/>
                </a:solidFill>
              </a:rPr>
              <a:t>Чёрный цвет символизирует благоразумие, мудрость, скромность, честность</a:t>
            </a:r>
            <a:r>
              <a:rPr lang="ru-RU" sz="2000" dirty="0" smtClean="0">
                <a:solidFill>
                  <a:srgbClr val="00796B"/>
                </a:solidFill>
              </a:rPr>
              <a:t>.</a:t>
            </a:r>
            <a:endParaRPr lang="ru-RU" sz="2000" dirty="0">
              <a:solidFill>
                <a:srgbClr val="00796B"/>
              </a:solidFill>
            </a:endParaRPr>
          </a:p>
          <a:p>
            <a:pPr algn="just"/>
            <a:r>
              <a:rPr lang="ru-RU" sz="2000" dirty="0">
                <a:solidFill>
                  <a:srgbClr val="00796B"/>
                </a:solidFill>
              </a:rPr>
              <a:t>Жёлтый цвет (золото) — символ высшей ценности, величия, великодушия, богатства, урожая</a:t>
            </a:r>
            <a:r>
              <a:rPr lang="ru-RU" sz="2000" dirty="0" smtClean="0">
                <a:solidFill>
                  <a:srgbClr val="00796B"/>
                </a:solidFill>
              </a:rPr>
              <a:t>.</a:t>
            </a:r>
            <a:endParaRPr lang="ru-RU" dirty="0">
              <a:solidFill>
                <a:srgbClr val="00796B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491" y="6783550"/>
            <a:ext cx="2286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8620184"/>
            <a:ext cx="138430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818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420" y="9774246"/>
            <a:ext cx="30861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dirty="0" smtClean="0">
                <a:latin typeface="Montserrat SemiBold"/>
                <a:cs typeface="Montserrat SemiBold"/>
              </a:rPr>
              <a:t>7</a:t>
            </a:r>
            <a:endParaRPr sz="2950" dirty="0"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32088" y="211464"/>
            <a:ext cx="1363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796B"/>
                </a:solidFill>
              </a:rPr>
              <a:t>ОСНОВНЫЕ ПОКАЗАТЕЛИ СОЦИАЛЬНО-ЭКОНОМИЧЕСКОГО РАЗВИТИЯ РАЙОНА</a:t>
            </a:r>
            <a:r>
              <a:rPr lang="ru-RU" sz="2400" dirty="0" smtClean="0"/>
              <a:t>		</a:t>
            </a:r>
            <a:endParaRPr lang="ru-RU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705" y="73491"/>
            <a:ext cx="1322388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451850" y="673129"/>
            <a:ext cx="100520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796B"/>
                </a:solidFill>
              </a:rPr>
              <a:t>	</a:t>
            </a:r>
            <a:endParaRPr lang="ru-RU" dirty="0">
              <a:solidFill>
                <a:srgbClr val="00796B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259039"/>
              </p:ext>
            </p:extLst>
          </p:nvPr>
        </p:nvGraphicFramePr>
        <p:xfrm>
          <a:off x="4032250" y="1235075"/>
          <a:ext cx="14706599" cy="7619999"/>
        </p:xfrm>
        <a:graphic>
          <a:graphicData uri="http://schemas.openxmlformats.org/drawingml/2006/table">
            <a:tbl>
              <a:tblPr/>
              <a:tblGrid>
                <a:gridCol w="7045513"/>
                <a:gridCol w="1282109"/>
                <a:gridCol w="1243257"/>
                <a:gridCol w="1845460"/>
                <a:gridCol w="1651201"/>
                <a:gridCol w="1639059"/>
              </a:tblGrid>
              <a:tr h="613913">
                <a:tc row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4D40"/>
                          </a:solidFill>
                          <a:effectLst/>
                        </a:rPr>
                        <a:t>Показатели</a:t>
                      </a:r>
                      <a:endParaRPr lang="ru-RU" sz="1800" b="1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4D40"/>
                          </a:solidFill>
                          <a:effectLst/>
                        </a:rPr>
                        <a:t>2021 г.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4D40"/>
                          </a:solidFill>
                          <a:effectLst/>
                        </a:rPr>
                        <a:t>факт</a:t>
                      </a:r>
                      <a:endParaRPr lang="ru-RU" sz="1800" b="1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4D40"/>
                          </a:solidFill>
                          <a:effectLst/>
                        </a:rPr>
                        <a:t>2022 г.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4D40"/>
                          </a:solidFill>
                          <a:effectLst/>
                        </a:rPr>
                        <a:t>оценка</a:t>
                      </a:r>
                      <a:endParaRPr lang="ru-RU" sz="1800" b="1" dirty="0" smtClean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4D40"/>
                          </a:solidFill>
                          <a:effectLst/>
                        </a:rPr>
                        <a:t>Прогноз (базовый-консервативный)</a:t>
                      </a:r>
                      <a:endParaRPr lang="ru-RU" sz="1800" b="1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39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4D40"/>
                          </a:solidFill>
                          <a:effectLst/>
                        </a:rPr>
                        <a:t>2023 г.</a:t>
                      </a:r>
                      <a:endParaRPr lang="ru-RU" sz="1800" b="1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4D40"/>
                          </a:solidFill>
                          <a:effectLst/>
                        </a:rPr>
                        <a:t>2024 г.</a:t>
                      </a:r>
                      <a:endParaRPr lang="ru-RU" sz="1800" b="1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4D40"/>
                          </a:solidFill>
                          <a:effectLst/>
                        </a:rPr>
                        <a:t>2025 г.</a:t>
                      </a:r>
                      <a:endParaRPr lang="ru-RU" sz="1800" b="1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105044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4D40"/>
                          </a:solidFill>
                          <a:effectLst/>
                        </a:rPr>
                        <a:t>Индекс потребительских цен на конец года, в % к декабрю предыдущего года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104,9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104,7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103,7-104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D4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104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D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D4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104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D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613913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4D40"/>
                          </a:solidFill>
                          <a:effectLst/>
                        </a:rPr>
                        <a:t>Ввод в действие жилых домов, тыс. кв. м общей площади</a:t>
                      </a:r>
                      <a:endParaRPr lang="ru-RU" sz="1800" b="0" dirty="0" smtClean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2,1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2,4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2,3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2,3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2,3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70AD47"/>
                      </a:solidFill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1105044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4D40"/>
                          </a:solidFill>
                          <a:effectLst/>
                        </a:rPr>
                        <a:t>Оборот розничной торговли, в %</a:t>
                      </a:r>
                      <a:r>
                        <a:rPr lang="ru-RU" sz="1800" baseline="0" dirty="0" smtClean="0">
                          <a:solidFill>
                            <a:srgbClr val="004D40"/>
                          </a:solidFill>
                          <a:effectLst/>
                        </a:rPr>
                        <a:t> к предыдущему году в сопоставимых ценах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107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105,6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104,8-104,3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104,5-104,0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104,5-104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613913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4D40"/>
                          </a:solidFill>
                          <a:effectLst/>
                        </a:rPr>
                        <a:t>Численность населения (среднегодовая), тыс. человек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15,6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15,6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15,5-15,6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D4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15,5-15,6</a:t>
                      </a:r>
                      <a:endParaRPr kumimoji="0" lang="ru-R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4D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D4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15,5-15,6</a:t>
                      </a:r>
                      <a:endParaRPr kumimoji="0" lang="ru-R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4D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70AD47"/>
                      </a:solidFill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1105044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4D40"/>
                          </a:solidFill>
                          <a:effectLst/>
                        </a:rPr>
                        <a:t>Среднемесячная начисленная заработная плата работников в организациях тыс. рублей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59,6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61,7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61,6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61,6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61,6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1028607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Численность населения в трудоспособном возрасте, тыс. человек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0,2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0,2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0,2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0,2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0,2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70AD47"/>
                      </a:solidFill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820608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4D40"/>
                          </a:solidFill>
                          <a:effectLst/>
                        </a:rPr>
                        <a:t>Уровень зарегистрированной безработицы, %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3,4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3,0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2,9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2,9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2,9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6790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420" y="9774246"/>
            <a:ext cx="30861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8</a:t>
            </a:r>
            <a:endParaRPr sz="2950" dirty="0">
              <a:solidFill>
                <a:srgbClr val="004D40"/>
              </a:solidFill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84450" y="211464"/>
            <a:ext cx="15919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96B"/>
                </a:solidFill>
              </a:rPr>
              <a:t>ЗАДАЧИ И ОСНОВНЫЕ НАПРАВЛЕНИЯ БЮДЖЕТНОЙ ПОЛИТИКИ </a:t>
            </a:r>
            <a:r>
              <a:rPr lang="ru-RU" sz="2400" b="1" dirty="0" smtClean="0">
                <a:solidFill>
                  <a:srgbClr val="00796B"/>
                </a:solidFill>
              </a:rPr>
              <a:t>НА </a:t>
            </a:r>
            <a:r>
              <a:rPr lang="ru-RU" sz="2400" b="1" dirty="0">
                <a:solidFill>
                  <a:srgbClr val="00796B"/>
                </a:solidFill>
              </a:rPr>
              <a:t>2023 ГОД </a:t>
            </a:r>
            <a:endParaRPr lang="ru-RU" sz="2400" b="1" dirty="0" smtClean="0">
              <a:solidFill>
                <a:srgbClr val="00796B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796B"/>
                </a:solidFill>
              </a:rPr>
              <a:t>И </a:t>
            </a:r>
            <a:r>
              <a:rPr lang="ru-RU" sz="2400" b="1" dirty="0">
                <a:solidFill>
                  <a:srgbClr val="00796B"/>
                </a:solidFill>
              </a:rPr>
              <a:t>ПЛАНОВЫЙ ПЕРИОД 2024 И 2025 ГОДОВ</a:t>
            </a:r>
          </a:p>
          <a:p>
            <a:pPr algn="r"/>
            <a:r>
              <a:rPr lang="ru-RU" sz="2400" dirty="0" smtClean="0"/>
              <a:t>		</a:t>
            </a:r>
            <a:endParaRPr lang="ru-RU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705" y="73491"/>
            <a:ext cx="1322388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451850" y="673129"/>
            <a:ext cx="100520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796B"/>
                </a:solidFill>
              </a:rPr>
              <a:t>	</a:t>
            </a:r>
            <a:endParaRPr lang="ru-RU" dirty="0">
              <a:solidFill>
                <a:srgbClr val="00796B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946650" y="1669577"/>
            <a:ext cx="3276600" cy="177529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4D40"/>
                </a:solidFill>
              </a:rPr>
              <a:t>Соблюдение требований установленных Бюджетным кодексом РФ</a:t>
            </a:r>
            <a:endParaRPr lang="ru-RU" dirty="0">
              <a:solidFill>
                <a:srgbClr val="004D4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46650" y="3902075"/>
            <a:ext cx="3276600" cy="2895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4D40"/>
                </a:solidFill>
              </a:rPr>
              <a:t>Обеспечение </a:t>
            </a:r>
            <a:r>
              <a:rPr lang="ru-RU" sz="1600" dirty="0">
                <a:solidFill>
                  <a:srgbClr val="004D40"/>
                </a:solidFill>
              </a:rPr>
              <a:t>реализации майских</a:t>
            </a:r>
          </a:p>
          <a:p>
            <a:pPr algn="ctr"/>
            <a:r>
              <a:rPr lang="ru-RU" sz="1600" dirty="0">
                <a:solidFill>
                  <a:srgbClr val="004D40"/>
                </a:solidFill>
              </a:rPr>
              <a:t>указов Президента Российской</a:t>
            </a:r>
          </a:p>
          <a:p>
            <a:pPr algn="ctr"/>
            <a:r>
              <a:rPr lang="ru-RU" sz="1600" dirty="0">
                <a:solidFill>
                  <a:srgbClr val="004D40"/>
                </a:solidFill>
              </a:rPr>
              <a:t>Федерации в части повышения</a:t>
            </a:r>
          </a:p>
          <a:p>
            <a:pPr algn="ctr"/>
            <a:r>
              <a:rPr lang="ru-RU" sz="1600" dirty="0">
                <a:solidFill>
                  <a:srgbClr val="004D40"/>
                </a:solidFill>
              </a:rPr>
              <a:t>уровня заработной платы </a:t>
            </a:r>
            <a:r>
              <a:rPr lang="ru-RU" sz="1600" dirty="0" smtClean="0">
                <a:solidFill>
                  <a:srgbClr val="004D40"/>
                </a:solidFill>
              </a:rPr>
              <a:t>отдельных категорий </a:t>
            </a:r>
            <a:r>
              <a:rPr lang="ru-RU" sz="1600" dirty="0">
                <a:solidFill>
                  <a:srgbClr val="004D40"/>
                </a:solidFill>
              </a:rPr>
              <a:t>работников отраслей</a:t>
            </a:r>
          </a:p>
          <a:p>
            <a:pPr algn="ctr"/>
            <a:r>
              <a:rPr lang="ru-RU" sz="1600" dirty="0">
                <a:solidFill>
                  <a:srgbClr val="004D40"/>
                </a:solidFill>
              </a:rPr>
              <a:t>социальной сферы, а также</a:t>
            </a:r>
          </a:p>
          <a:p>
            <a:pPr algn="ctr"/>
            <a:r>
              <a:rPr lang="ru-RU" sz="1600" dirty="0">
                <a:solidFill>
                  <a:srgbClr val="004D40"/>
                </a:solidFill>
              </a:rPr>
              <a:t>реализация принятых на</a:t>
            </a:r>
          </a:p>
          <a:p>
            <a:pPr algn="ctr"/>
            <a:r>
              <a:rPr lang="ru-RU" sz="1600" dirty="0">
                <a:solidFill>
                  <a:srgbClr val="004D40"/>
                </a:solidFill>
              </a:rPr>
              <a:t>федеральном уровне решений </a:t>
            </a:r>
            <a:r>
              <a:rPr lang="ru-RU" sz="1600" dirty="0" smtClean="0">
                <a:solidFill>
                  <a:srgbClr val="004D40"/>
                </a:solidFill>
              </a:rPr>
              <a:t>по увеличению </a:t>
            </a:r>
            <a:r>
              <a:rPr lang="ru-RU" sz="1600" dirty="0">
                <a:solidFill>
                  <a:srgbClr val="004D40"/>
                </a:solidFill>
              </a:rPr>
              <a:t>размера МРОТ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0" y="7331075"/>
            <a:ext cx="32766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9774" y="1669578"/>
            <a:ext cx="3140075" cy="177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9774" y="4477846"/>
            <a:ext cx="3140074" cy="1503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048" y="7391726"/>
            <a:ext cx="2971799" cy="216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27504" y="7421738"/>
            <a:ext cx="311489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4D40"/>
                </a:solidFill>
              </a:rPr>
              <a:t>Повышение </a:t>
            </a:r>
            <a:r>
              <a:rPr lang="ru-RU" dirty="0">
                <a:solidFill>
                  <a:srgbClr val="004D40"/>
                </a:solidFill>
              </a:rPr>
              <a:t>экономичности и</a:t>
            </a:r>
          </a:p>
          <a:p>
            <a:pPr algn="ctr"/>
            <a:r>
              <a:rPr lang="ru-RU" dirty="0">
                <a:solidFill>
                  <a:srgbClr val="004D40"/>
                </a:solidFill>
              </a:rPr>
              <a:t>результативности </a:t>
            </a:r>
            <a:endParaRPr lang="ru-RU" dirty="0" smtClean="0">
              <a:solidFill>
                <a:srgbClr val="004D40"/>
              </a:solidFill>
            </a:endParaRPr>
          </a:p>
          <a:p>
            <a:pPr algn="ctr"/>
            <a:r>
              <a:rPr lang="ru-RU" dirty="0" smtClean="0">
                <a:solidFill>
                  <a:srgbClr val="004D40"/>
                </a:solidFill>
              </a:rPr>
              <a:t>использования</a:t>
            </a:r>
            <a:endParaRPr lang="ru-RU" dirty="0">
              <a:solidFill>
                <a:srgbClr val="004D40"/>
              </a:solidFill>
            </a:endParaRPr>
          </a:p>
          <a:p>
            <a:pPr algn="ctr"/>
            <a:r>
              <a:rPr lang="ru-RU" dirty="0">
                <a:solidFill>
                  <a:srgbClr val="004D40"/>
                </a:solidFill>
              </a:rPr>
              <a:t>бюджетных средств</a:t>
            </a:r>
            <a:r>
              <a:rPr lang="ru-RU" dirty="0" smtClean="0">
                <a:solidFill>
                  <a:srgbClr val="004D40"/>
                </a:solidFill>
              </a:rPr>
              <a:t>,</a:t>
            </a:r>
          </a:p>
          <a:p>
            <a:pPr algn="ctr"/>
            <a:r>
              <a:rPr lang="ru-RU" dirty="0" smtClean="0">
                <a:solidFill>
                  <a:srgbClr val="004D40"/>
                </a:solidFill>
              </a:rPr>
              <a:t> </a:t>
            </a:r>
            <a:r>
              <a:rPr lang="ru-RU" dirty="0">
                <a:solidFill>
                  <a:srgbClr val="004D40"/>
                </a:solidFill>
              </a:rPr>
              <a:t>сокращение</a:t>
            </a:r>
          </a:p>
          <a:p>
            <a:pPr algn="ctr"/>
            <a:r>
              <a:rPr lang="ru-RU" dirty="0">
                <a:solidFill>
                  <a:srgbClr val="004D40"/>
                </a:solidFill>
              </a:rPr>
              <a:t>неэффективных расходов,</a:t>
            </a:r>
          </a:p>
          <a:p>
            <a:pPr algn="ctr"/>
            <a:r>
              <a:rPr lang="ru-RU" dirty="0">
                <a:solidFill>
                  <a:srgbClr val="004D40"/>
                </a:solidFill>
              </a:rPr>
              <a:t>оптимизация расходов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38050" y="1840209"/>
            <a:ext cx="27267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4D40"/>
                </a:solidFill>
              </a:rPr>
              <a:t>Увеличение </a:t>
            </a:r>
            <a:r>
              <a:rPr lang="ru-RU" dirty="0">
                <a:solidFill>
                  <a:srgbClr val="004D40"/>
                </a:solidFill>
              </a:rPr>
              <a:t>поступлений </a:t>
            </a:r>
            <a:endParaRPr lang="ru-RU" dirty="0" smtClean="0">
              <a:solidFill>
                <a:srgbClr val="004D40"/>
              </a:solidFill>
            </a:endParaRPr>
          </a:p>
          <a:p>
            <a:pPr algn="ctr"/>
            <a:r>
              <a:rPr lang="ru-RU" dirty="0" smtClean="0">
                <a:solidFill>
                  <a:srgbClr val="004D40"/>
                </a:solidFill>
              </a:rPr>
              <a:t>налоговых и неналоговых</a:t>
            </a:r>
          </a:p>
          <a:p>
            <a:pPr algn="ctr"/>
            <a:r>
              <a:rPr lang="ru-RU" dirty="0" smtClean="0">
                <a:solidFill>
                  <a:srgbClr val="004D40"/>
                </a:solidFill>
              </a:rPr>
              <a:t>доходов </a:t>
            </a:r>
            <a:r>
              <a:rPr lang="ru-RU" dirty="0">
                <a:solidFill>
                  <a:srgbClr val="004D40"/>
                </a:solidFill>
              </a:rPr>
              <a:t>в местный</a:t>
            </a:r>
          </a:p>
          <a:p>
            <a:pPr algn="ctr"/>
            <a:r>
              <a:rPr lang="ru-RU" dirty="0">
                <a:solidFill>
                  <a:srgbClr val="004D40"/>
                </a:solidFill>
              </a:rPr>
              <a:t>бюджет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402670" y="4504503"/>
            <a:ext cx="26620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rgbClr val="004D40"/>
              </a:solidFill>
            </a:endParaRPr>
          </a:p>
          <a:p>
            <a:pPr algn="ctr"/>
            <a:r>
              <a:rPr lang="ru-RU" dirty="0" smtClean="0">
                <a:solidFill>
                  <a:srgbClr val="004D40"/>
                </a:solidFill>
              </a:rPr>
              <a:t>Сохранение </a:t>
            </a:r>
            <a:r>
              <a:rPr lang="ru-RU" dirty="0">
                <a:solidFill>
                  <a:srgbClr val="004D40"/>
                </a:solidFill>
              </a:rPr>
              <a:t>социальной</a:t>
            </a:r>
          </a:p>
          <a:p>
            <a:pPr algn="ctr"/>
            <a:r>
              <a:rPr lang="ru-RU" dirty="0">
                <a:solidFill>
                  <a:srgbClr val="004D40"/>
                </a:solidFill>
              </a:rPr>
              <a:t>направленности </a:t>
            </a:r>
            <a:r>
              <a:rPr lang="ru-RU" dirty="0" smtClean="0">
                <a:solidFill>
                  <a:srgbClr val="004D40"/>
                </a:solidFill>
              </a:rPr>
              <a:t>бюджета</a:t>
            </a:r>
          </a:p>
          <a:p>
            <a:pPr algn="ctr"/>
            <a:endParaRPr lang="ru-RU" dirty="0">
              <a:solidFill>
                <a:srgbClr val="004D4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402671" y="7007041"/>
            <a:ext cx="28694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rgbClr val="004D40"/>
              </a:solidFill>
            </a:endParaRPr>
          </a:p>
          <a:p>
            <a:pPr algn="ctr"/>
            <a:endParaRPr lang="ru-RU" dirty="0" smtClean="0">
              <a:solidFill>
                <a:srgbClr val="004D40"/>
              </a:solidFill>
            </a:endParaRPr>
          </a:p>
          <a:p>
            <a:pPr algn="ctr"/>
            <a:r>
              <a:rPr lang="ru-RU" dirty="0" smtClean="0">
                <a:solidFill>
                  <a:srgbClr val="004D40"/>
                </a:solidFill>
              </a:rPr>
              <a:t>Обеспечение </a:t>
            </a:r>
          </a:p>
          <a:p>
            <a:pPr algn="ctr"/>
            <a:r>
              <a:rPr lang="ru-RU" dirty="0" smtClean="0">
                <a:solidFill>
                  <a:srgbClr val="004D40"/>
                </a:solidFill>
              </a:rPr>
              <a:t>открытости и прозрачности бюджетного </a:t>
            </a:r>
            <a:r>
              <a:rPr lang="ru-RU" dirty="0">
                <a:solidFill>
                  <a:srgbClr val="004D40"/>
                </a:solidFill>
              </a:rPr>
              <a:t>процесса,</a:t>
            </a:r>
          </a:p>
          <a:p>
            <a:pPr algn="ctr"/>
            <a:r>
              <a:rPr lang="ru-RU" dirty="0">
                <a:solidFill>
                  <a:srgbClr val="004D40"/>
                </a:solidFill>
              </a:rPr>
              <a:t>деятельности органов местного</a:t>
            </a:r>
          </a:p>
          <a:p>
            <a:pPr algn="ctr"/>
            <a:r>
              <a:rPr lang="ru-RU" dirty="0" smtClean="0">
                <a:solidFill>
                  <a:srgbClr val="004D40"/>
                </a:solidFill>
              </a:rPr>
              <a:t>Самоуправления</a:t>
            </a:r>
          </a:p>
          <a:p>
            <a:pPr algn="ctr"/>
            <a:endParaRPr lang="ru-RU" dirty="0">
              <a:solidFill>
                <a:srgbClr val="004D40"/>
              </a:solidFill>
            </a:endParaRPr>
          </a:p>
        </p:txBody>
      </p:sp>
      <p:sp>
        <p:nvSpPr>
          <p:cNvPr id="15" name="Кольцо 14"/>
          <p:cNvSpPr/>
          <p:nvPr/>
        </p:nvSpPr>
        <p:spPr>
          <a:xfrm>
            <a:off x="8756650" y="3469715"/>
            <a:ext cx="3124200" cy="3048000"/>
          </a:xfrm>
          <a:prstGeom prst="donut">
            <a:avLst/>
          </a:prstGeom>
          <a:solidFill>
            <a:srgbClr val="0079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59059" y="4727892"/>
            <a:ext cx="1757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4D40"/>
                </a:solidFill>
              </a:rPr>
              <a:t>2023-2025</a:t>
            </a:r>
            <a:endParaRPr lang="ru-RU" sz="2800" b="1" dirty="0">
              <a:solidFill>
                <a:srgbClr val="004D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17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1359</TotalTime>
  <Words>2892</Words>
  <Application>Microsoft Office PowerPoint</Application>
  <PresentationFormat>Произвольный</PresentationFormat>
  <Paragraphs>808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Arial</vt:lpstr>
      <vt:lpstr>Montserrat SemiBold</vt:lpstr>
      <vt:lpstr>Montserrat Medium</vt:lpstr>
      <vt:lpstr>Times New Roman</vt:lpstr>
      <vt:lpstr>Calibri</vt:lpstr>
      <vt:lpstr>Arial Cyr</vt:lpstr>
      <vt:lpstr>Office Theme</vt:lpstr>
      <vt:lpstr>БЮДЖЕТ  ДЛЯ ГРАЖДАН                       ПО ПРОЕКТУ РЕШЕНИЯ СОВЕТА МР «КНЯЖПОГОСТСКИЙ»  «О БЮДЖЕТЕ МУНИЦИПАЛЬНОГО РАЙОНА «КНЯЖПОГОСТСКИЙ»  НА 2023 ГОД И ПЛАНОВЫЙ ПЕРИОД 2024 И 2025 ГОДОВ»       Г. ЕМВА,  2022 Г.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параметры расходов  бюджета муниципального района «Княжпогостский»  </vt:lpstr>
      <vt:lpstr>Основные параметры расходов  бюджета муниципального района «Княжпогостский»  </vt:lpstr>
      <vt:lpstr>Основные параметры расходов бюджета муниципального района «Княжпогостский»</vt:lpstr>
      <vt:lpstr>Реализация народных проектов на территории  муниципального района «Княжпогостский»</vt:lpstr>
      <vt:lpstr>Основные параметры расходов бюджета муниципального района «Княжпогостский»</vt:lpstr>
      <vt:lpstr>Основные параметры расходов бюджета муниципального района «Княжпогостский»</vt:lpstr>
      <vt:lpstr>Основные параметры расходов бюджета муниципального района «Княжпогостский»</vt:lpstr>
      <vt:lpstr>Основные параметры расходов бюджета муниципального района «Княжпогостский»</vt:lpstr>
      <vt:lpstr>Основные параметры расходов бюджета муниципального района «Княжпогостский»</vt:lpstr>
      <vt:lpstr>Основные параметры расходов бюджета муниципального района «Княжпогостский»</vt:lpstr>
      <vt:lpstr>Основные параметры расходов бюджета муниципального района «Княжпогостский»</vt:lpstr>
      <vt:lpstr>Основные параметры расходов бюджета муниципального района «Княжпогостский»</vt:lpstr>
      <vt:lpstr>Основные параметры расходов бюджета муниципального района «Княжпогостский»</vt:lpstr>
      <vt:lpstr>Финансовая грамотность</vt:lpstr>
      <vt:lpstr>Финансовая грамотность</vt:lpstr>
      <vt:lpstr>Инструменты открытости информации по управлению  муниципальными финансами</vt:lpstr>
      <vt:lpstr>Контактная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</dc:title>
  <dc:creator>Alex</dc:creator>
  <cp:lastModifiedBy>Hlupina</cp:lastModifiedBy>
  <cp:revision>107</cp:revision>
  <cp:lastPrinted>2022-11-15T09:26:20Z</cp:lastPrinted>
  <dcterms:created xsi:type="dcterms:W3CDTF">2022-05-04T13:18:38Z</dcterms:created>
  <dcterms:modified xsi:type="dcterms:W3CDTF">2022-11-15T09:31:06Z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2022-05-04T00:00:00Z</vt:filetime>
  </property>
  <property fmtid="{D5CDD505-2E9C-101B-9397-08002B2CF9AE}" pid="3" name="Creator">
    <vt:lpwstr>Adobe Illustrator CC 2017 (Windows)</vt:lpwstr>
  </property>
  <property fmtid="{D5CDD505-2E9C-101B-9397-08002B2CF9AE}" pid="4" name="LastSaved">
    <vt:filetime>2022-05-04T00:00:00Z</vt:filetime>
  </property>
</Properties>
</file>