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9" r:id="rId3"/>
    <p:sldId id="258" r:id="rId4"/>
    <p:sldId id="260" r:id="rId5"/>
    <p:sldId id="261" r:id="rId6"/>
    <p:sldId id="273" r:id="rId7"/>
    <p:sldId id="262" r:id="rId8"/>
    <p:sldId id="263" r:id="rId9"/>
    <p:sldId id="264" r:id="rId10"/>
    <p:sldId id="267" r:id="rId11"/>
    <p:sldId id="268" r:id="rId12"/>
    <p:sldId id="274" r:id="rId13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  <a:srgbClr val="FF6699"/>
    <a:srgbClr val="FF3399"/>
    <a:srgbClr val="FF505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43" autoAdjust="0"/>
    <p:restoredTop sz="94629" autoAdjust="0"/>
  </p:normalViewPr>
  <p:slideViewPr>
    <p:cSldViewPr>
      <p:cViewPr varScale="1">
        <p:scale>
          <a:sx n="110" d="100"/>
          <a:sy n="110" d="100"/>
        </p:scale>
        <p:origin x="-165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Documents\!!!%20&#1055;&#1086;&#1095;&#1090;&#1072;%20&#1074;&#1085;&#1091;&#1090;&#1088;&#1080;%20&#1060;&#1059;%20!!!\2016\&#1073;&#1102;&#1076;&#1078;&#1077;&#1090;%20&#1076;&#1083;&#1103;%20&#1075;&#1088;&#1072;&#1078;&#1072;&#1085;\&#1075;&#1086;&#1076;%20&#1086;&#1090;&#1095;&#1077;&#1090;\&#1076;&#1086;&#1093;%20&#1080;%20&#1088;&#1072;&#1089;&#1093;&#1086;&#1076;&#1099;%20&#1076;&#1080;&#1072;&#1075;&#1088;&#1072;&#1084;&#1084;&#1072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percentStack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DF62-4043-A2A8-B9A7A1026AF1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DF62-4043-A2A8-B9A7A1026AF1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Доход</a:t>
                    </a:r>
                  </a:p>
                  <a:p>
                    <a:r>
                      <a:rPr lang="ru-RU" dirty="0" smtClean="0"/>
                      <a:t>11 594,457</a:t>
                    </a:r>
                    <a:endParaRPr lang="ru-RU" dirty="0"/>
                  </a:p>
                </c:rich>
              </c:tx>
              <c:showLegendKey val="0"/>
              <c:showVal val="1"/>
              <c:showCatName val="0"/>
              <c:showSerName val="1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F62-4043-A2A8-B9A7A1026AF1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Расход</a:t>
                    </a:r>
                  </a:p>
                  <a:p>
                    <a:r>
                      <a:rPr lang="ru-RU" dirty="0" smtClean="0"/>
                      <a:t>11 432,684</a:t>
                    </a:r>
                    <a:endParaRPr lang="ru-RU" dirty="0"/>
                  </a:p>
                </c:rich>
              </c:tx>
              <c:showLegendKey val="0"/>
              <c:showVal val="1"/>
              <c:showCatName val="0"/>
              <c:showSerName val="1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F62-4043-A2A8-B9A7A1026AF1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Лист1!$B$2:$B$3</c:f>
              <c:numCache>
                <c:formatCode>General</c:formatCode>
                <c:ptCount val="2"/>
                <c:pt idx="0">
                  <c:v>753149.8</c:v>
                </c:pt>
                <c:pt idx="1">
                  <c:v>725383.3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DF62-4043-A2A8-B9A7A1026A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19410176"/>
        <c:axId val="106372416"/>
        <c:axId val="0"/>
      </c:bar3DChart>
      <c:catAx>
        <c:axId val="119410176"/>
        <c:scaling>
          <c:orientation val="minMax"/>
        </c:scaling>
        <c:delete val="1"/>
        <c:axPos val="b"/>
        <c:majorTickMark val="out"/>
        <c:minorTickMark val="none"/>
        <c:tickLblPos val="nextTo"/>
        <c:crossAx val="106372416"/>
        <c:crosses val="autoZero"/>
        <c:auto val="1"/>
        <c:lblAlgn val="ctr"/>
        <c:lblOffset val="100"/>
        <c:noMultiLvlLbl val="0"/>
      </c:catAx>
      <c:valAx>
        <c:axId val="106372416"/>
        <c:scaling>
          <c:orientation val="minMax"/>
        </c:scaling>
        <c:delete val="1"/>
        <c:axPos val="l"/>
        <c:numFmt formatCode="0%" sourceLinked="1"/>
        <c:majorTickMark val="out"/>
        <c:minorTickMark val="none"/>
        <c:tickLblPos val="nextTo"/>
        <c:crossAx val="11941017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Доход</c:v>
                </c:pt>
                <c:pt idx="1">
                  <c:v>Расход</c:v>
                </c:pt>
                <c:pt idx="2">
                  <c:v>Дефицит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 formatCode="#,##0.00">
                  <c:v>12615.986000000001</c:v>
                </c:pt>
                <c:pt idx="1">
                  <c:v>12662.06</c:v>
                </c:pt>
                <c:pt idx="2">
                  <c:v>49.07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22E-435C-98F7-4E4E583CA287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Доход</c:v>
                </c:pt>
                <c:pt idx="1">
                  <c:v>Расход</c:v>
                </c:pt>
                <c:pt idx="2">
                  <c:v>Дефицит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12594.457</c:v>
                </c:pt>
                <c:pt idx="1">
                  <c:v>11432.683999999999</c:v>
                </c:pt>
                <c:pt idx="2">
                  <c:v>-1161.78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22E-435C-98F7-4E4E583CA28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one"/>
        <c:axId val="120770048"/>
        <c:axId val="125683968"/>
        <c:axId val="88270080"/>
      </c:bar3DChart>
      <c:catAx>
        <c:axId val="12077004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125683968"/>
        <c:crosses val="autoZero"/>
        <c:auto val="1"/>
        <c:lblAlgn val="ctr"/>
        <c:lblOffset val="100"/>
        <c:noMultiLvlLbl val="0"/>
      </c:catAx>
      <c:valAx>
        <c:axId val="125683968"/>
        <c:scaling>
          <c:orientation val="minMax"/>
        </c:scaling>
        <c:delete val="0"/>
        <c:axPos val="l"/>
        <c:majorGridlines/>
        <c:numFmt formatCode="#,##0.00" sourceLinked="1"/>
        <c:majorTickMark val="none"/>
        <c:minorTickMark val="none"/>
        <c:tickLblPos val="none"/>
        <c:spPr>
          <a:ln w="9525">
            <a:noFill/>
          </a:ln>
        </c:spPr>
        <c:crossAx val="120770048"/>
        <c:crosses val="autoZero"/>
        <c:crossBetween val="between"/>
      </c:valAx>
      <c:serAx>
        <c:axId val="88270080"/>
        <c:scaling>
          <c:orientation val="minMax"/>
        </c:scaling>
        <c:delete val="1"/>
        <c:axPos val="b"/>
        <c:majorTickMark val="out"/>
        <c:minorTickMark val="none"/>
        <c:tickLblPos val="nextTo"/>
        <c:crossAx val="125683968"/>
        <c:crosses val="autoZero"/>
      </c:ser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0"/>
    <c:view3D>
      <c:rotX val="15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1.2108773628327012E-2"/>
          <c:w val="0.71249467179383696"/>
          <c:h val="0.9878912263716730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explosion val="39"/>
          <c:dLbls>
            <c:dLbl>
              <c:idx val="0"/>
              <c:layout>
                <c:manualLayout>
                  <c:x val="-6.7020669291338583E-2"/>
                  <c:y val="-1.6999507874015749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1,25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553-4E74-A74E-A0BB440C3CC7}"/>
                </c:ext>
              </c:extLst>
            </c:dLbl>
            <c:dLbl>
              <c:idx val="1"/>
              <c:layout>
                <c:manualLayout>
                  <c:x val="2.9851870078740156E-2"/>
                  <c:y val="-7.5164862204724408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1,07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553-4E74-A74E-A0BB440C3CC7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97,68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553-4E74-A74E-A0BB440C3CC7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Налоговые поступления</c:v>
                </c:pt>
                <c:pt idx="1">
                  <c:v>Неналоговые поступления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3"/>
                <c:pt idx="0">
                  <c:v>0.01</c:v>
                </c:pt>
                <c:pt idx="1">
                  <c:v>0.01</c:v>
                </c:pt>
                <c:pt idx="2">
                  <c:v>0.98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7553-4E74-A74E-A0BB440C3CC7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2326671753025173"/>
          <c:y val="0.31288329074547272"/>
          <c:w val="0.26953453584522352"/>
          <c:h val="0.37423341850905456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F943B5C-5FC6-4AC7-8904-2A8C7B8C317F}" type="doc">
      <dgm:prSet loTypeId="urn:microsoft.com/office/officeart/2005/8/layout/radial3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3A55A208-12F5-4386-80EB-94E615947318}">
      <dgm:prSet phldrT="[Текст]" custT="1"/>
      <dgm:spPr/>
      <dgm:t>
        <a:bodyPr/>
        <a:lstStyle/>
        <a:p>
          <a:r>
            <a:rPr lang="ru-RU" sz="1800" dirty="0" smtClean="0">
              <a:latin typeface="Arial" panose="020B0604020202020204" pitchFamily="34" charset="0"/>
              <a:cs typeface="Arial" panose="020B0604020202020204" pitchFamily="34" charset="0"/>
            </a:rPr>
            <a:t>2 Муниципальные программы –</a:t>
          </a:r>
        </a:p>
        <a:p>
          <a:r>
            <a:rPr lang="ru-RU" sz="18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ru-RU" sz="18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6 242,706 </a:t>
          </a:r>
          <a:r>
            <a:rPr lang="ru-RU" sz="1800" dirty="0" smtClean="0">
              <a:latin typeface="Arial" panose="020B0604020202020204" pitchFamily="34" charset="0"/>
              <a:cs typeface="Arial" panose="020B0604020202020204" pitchFamily="34" charset="0"/>
            </a:rPr>
            <a:t>тыс. руб</a:t>
          </a:r>
          <a:r>
            <a:rPr lang="ru-RU" sz="1800" dirty="0" smtClean="0"/>
            <a:t>.</a:t>
          </a:r>
        </a:p>
      </dgm:t>
    </dgm:pt>
    <dgm:pt modelId="{EFE51747-32B0-4588-A274-10A1556A6493}" type="parTrans" cxnId="{A39402FA-81D0-4536-B1FC-851674837117}">
      <dgm:prSet/>
      <dgm:spPr/>
      <dgm:t>
        <a:bodyPr/>
        <a:lstStyle/>
        <a:p>
          <a:endParaRPr lang="ru-RU"/>
        </a:p>
      </dgm:t>
    </dgm:pt>
    <dgm:pt modelId="{F347CEDB-EC01-4BFB-9F33-840676181E92}" type="sibTrans" cxnId="{A39402FA-81D0-4536-B1FC-851674837117}">
      <dgm:prSet/>
      <dgm:spPr/>
      <dgm:t>
        <a:bodyPr/>
        <a:lstStyle/>
        <a:p>
          <a:endParaRPr lang="ru-RU"/>
        </a:p>
      </dgm:t>
    </dgm:pt>
    <dgm:pt modelId="{FA8F8C97-C69E-4080-8972-F4091A315365}">
      <dgm:prSet phldrT="[Текст]" custT="1"/>
      <dgm:spPr/>
      <dgm:t>
        <a:bodyPr/>
        <a:lstStyle/>
        <a:p>
          <a:r>
            <a:rPr lang="ru-RU" sz="1400" dirty="0" smtClean="0">
              <a:latin typeface="Arial" panose="020B0604020202020204" pitchFamily="34" charset="0"/>
              <a:cs typeface="Arial" panose="020B0604020202020204" pitchFamily="34" charset="0"/>
            </a:rPr>
            <a:t>Непрограммные мероприятия</a:t>
          </a:r>
        </a:p>
        <a:p>
          <a:r>
            <a:rPr lang="ru-RU" sz="14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5 189,978 </a:t>
          </a:r>
          <a:r>
            <a:rPr lang="ru-RU" sz="1400" dirty="0" smtClean="0">
              <a:latin typeface="Arial" panose="020B0604020202020204" pitchFamily="34" charset="0"/>
              <a:cs typeface="Arial" panose="020B0604020202020204" pitchFamily="34" charset="0"/>
            </a:rPr>
            <a:t>тыс. руб</a:t>
          </a:r>
          <a:r>
            <a:rPr lang="ru-RU" sz="1400" dirty="0" smtClean="0"/>
            <a:t>.</a:t>
          </a:r>
          <a:endParaRPr lang="ru-RU" sz="1400" dirty="0"/>
        </a:p>
      </dgm:t>
    </dgm:pt>
    <dgm:pt modelId="{A806FF12-CF23-4A8B-A65C-47DE4FF38037}" type="parTrans" cxnId="{C30F6C00-4AFE-42F7-9948-22C9B6BE8F5A}">
      <dgm:prSet/>
      <dgm:spPr/>
      <dgm:t>
        <a:bodyPr/>
        <a:lstStyle/>
        <a:p>
          <a:endParaRPr lang="ru-RU"/>
        </a:p>
      </dgm:t>
    </dgm:pt>
    <dgm:pt modelId="{4C12275D-489A-4E88-8C54-CCC3BB903B6D}" type="sibTrans" cxnId="{C30F6C00-4AFE-42F7-9948-22C9B6BE8F5A}">
      <dgm:prSet/>
      <dgm:spPr/>
      <dgm:t>
        <a:bodyPr/>
        <a:lstStyle/>
        <a:p>
          <a:endParaRPr lang="ru-RU"/>
        </a:p>
      </dgm:t>
    </dgm:pt>
    <dgm:pt modelId="{5D53D5F3-25C9-498C-BC21-03397D61FA27}">
      <dgm:prSet custT="1"/>
      <dgm:spPr/>
      <dgm:t>
        <a:bodyPr/>
        <a:lstStyle/>
        <a:p>
          <a:r>
            <a:rPr lang="ru-RU" sz="1400" dirty="0" smtClean="0">
              <a:latin typeface="Arial" panose="020B0604020202020204" pitchFamily="34" charset="0"/>
              <a:cs typeface="Arial" panose="020B0604020202020204" pitchFamily="34" charset="0"/>
            </a:rPr>
            <a:t>«Развитие коммунального хозяйства, транспортной системы и повышения степени благоустройства» - </a:t>
          </a:r>
          <a:r>
            <a:rPr lang="ru-RU" sz="14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5 927,106 </a:t>
          </a:r>
          <a:r>
            <a:rPr lang="ru-RU" sz="1400" dirty="0" smtClean="0">
              <a:latin typeface="Arial" panose="020B0604020202020204" pitchFamily="34" charset="0"/>
              <a:cs typeface="Arial" panose="020B0604020202020204" pitchFamily="34" charset="0"/>
            </a:rPr>
            <a:t>тыс. руб</a:t>
          </a:r>
          <a:r>
            <a:rPr lang="ru-RU" sz="1400" dirty="0" smtClean="0"/>
            <a:t>.</a:t>
          </a:r>
          <a:endParaRPr lang="ru-RU" sz="1400" dirty="0"/>
        </a:p>
      </dgm:t>
    </dgm:pt>
    <dgm:pt modelId="{847CD325-54C0-467F-AC4E-D82F31FE7290}" type="parTrans" cxnId="{B8363E2E-F4DD-48A6-A20B-613BF2827657}">
      <dgm:prSet/>
      <dgm:spPr/>
      <dgm:t>
        <a:bodyPr/>
        <a:lstStyle/>
        <a:p>
          <a:endParaRPr lang="ru-RU"/>
        </a:p>
      </dgm:t>
    </dgm:pt>
    <dgm:pt modelId="{7FC55110-887A-4690-9217-DFC611BF48B8}" type="sibTrans" cxnId="{B8363E2E-F4DD-48A6-A20B-613BF2827657}">
      <dgm:prSet/>
      <dgm:spPr/>
      <dgm:t>
        <a:bodyPr/>
        <a:lstStyle/>
        <a:p>
          <a:endParaRPr lang="ru-RU"/>
        </a:p>
      </dgm:t>
    </dgm:pt>
    <dgm:pt modelId="{473CB1F2-518F-4D76-B1D2-85F8E1EA2FD4}">
      <dgm:prSet custT="1"/>
      <dgm:spPr/>
      <dgm:t>
        <a:bodyPr/>
        <a:lstStyle/>
        <a:p>
          <a:pPr algn="ctr"/>
          <a:r>
            <a:rPr lang="ru-RU" sz="1400" dirty="0" smtClean="0">
              <a:latin typeface="Arial" panose="020B0604020202020204" pitchFamily="34" charset="0"/>
              <a:cs typeface="Arial" panose="020B0604020202020204" pitchFamily="34" charset="0"/>
            </a:rPr>
            <a:t>«Пожарная безопасность» -</a:t>
          </a:r>
          <a:r>
            <a:rPr lang="ru-RU" sz="14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315,600 </a:t>
          </a:r>
          <a:r>
            <a:rPr lang="ru-RU" sz="1400" dirty="0" smtClean="0">
              <a:latin typeface="Arial" panose="020B0604020202020204" pitchFamily="34" charset="0"/>
              <a:cs typeface="Arial" panose="020B0604020202020204" pitchFamily="34" charset="0"/>
            </a:rPr>
            <a:t>тыс. руб.</a:t>
          </a:r>
          <a:endParaRPr lang="ru-RU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041A332-9D4C-4465-A7F5-887AD28CAF68}" type="parTrans" cxnId="{4DCF1A25-D428-4887-85D2-A1DBFE91EA2F}">
      <dgm:prSet/>
      <dgm:spPr/>
      <dgm:t>
        <a:bodyPr/>
        <a:lstStyle/>
        <a:p>
          <a:endParaRPr lang="ru-RU"/>
        </a:p>
      </dgm:t>
    </dgm:pt>
    <dgm:pt modelId="{DCE94B41-623D-42E8-8706-51365B9CB934}" type="sibTrans" cxnId="{4DCF1A25-D428-4887-85D2-A1DBFE91EA2F}">
      <dgm:prSet/>
      <dgm:spPr/>
      <dgm:t>
        <a:bodyPr/>
        <a:lstStyle/>
        <a:p>
          <a:endParaRPr lang="ru-RU"/>
        </a:p>
      </dgm:t>
    </dgm:pt>
    <dgm:pt modelId="{D1EF46A3-D8AF-4121-B1BC-6C42AC115C30}" type="pres">
      <dgm:prSet presAssocID="{7F943B5C-5FC6-4AC7-8904-2A8C7B8C317F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22CCC0B-D284-4264-83B0-FC90F2F5C468}" type="pres">
      <dgm:prSet presAssocID="{7F943B5C-5FC6-4AC7-8904-2A8C7B8C317F}" presName="radial" presStyleCnt="0">
        <dgm:presLayoutVars>
          <dgm:animLvl val="ctr"/>
        </dgm:presLayoutVars>
      </dgm:prSet>
      <dgm:spPr/>
      <dgm:t>
        <a:bodyPr/>
        <a:lstStyle/>
        <a:p>
          <a:endParaRPr lang="ru-RU"/>
        </a:p>
      </dgm:t>
    </dgm:pt>
    <dgm:pt modelId="{7A06D398-3E3C-42EB-94A9-5696B8AA8B54}" type="pres">
      <dgm:prSet presAssocID="{3A55A208-12F5-4386-80EB-94E615947318}" presName="centerShape" presStyleLbl="vennNode1" presStyleIdx="0" presStyleCnt="4" custScaleX="84392" custScaleY="64556" custLinFactNeighborX="2394" custLinFactNeighborY="5288"/>
      <dgm:spPr/>
      <dgm:t>
        <a:bodyPr/>
        <a:lstStyle/>
        <a:p>
          <a:endParaRPr lang="ru-RU"/>
        </a:p>
      </dgm:t>
    </dgm:pt>
    <dgm:pt modelId="{2ECD8DE4-6A26-4A81-AEE9-F9F7C9AA47AF}" type="pres">
      <dgm:prSet presAssocID="{5D53D5F3-25C9-498C-BC21-03397D61FA27}" presName="node" presStyleLbl="vennNode1" presStyleIdx="1" presStyleCnt="4" custScaleX="205040" custScaleY="113334" custRadScaleRad="134073" custRadScaleInc="395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67FF73-353F-48C1-A0AA-A399E02CDCAA}" type="pres">
      <dgm:prSet presAssocID="{FA8F8C97-C69E-4080-8972-F4091A315365}" presName="node" presStyleLbl="vennNode1" presStyleIdx="2" presStyleCnt="4" custScaleX="152644" custScaleY="95036" custRadScaleRad="125904" custRadScaleInc="-18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56ABC6-0291-499F-86C9-9AD5B5726968}" type="pres">
      <dgm:prSet presAssocID="{473CB1F2-518F-4D76-B1D2-85F8E1EA2FD4}" presName="node" presStyleLbl="vennNode1" presStyleIdx="3" presStyleCnt="4" custAng="0" custFlipVert="0" custScaleX="134484" custScaleY="105097" custRadScaleRad="135807" custRadScaleInc="528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3427B92-E1EE-48A9-BFD7-CF76A3181CE5}" type="presOf" srcId="{7F943B5C-5FC6-4AC7-8904-2A8C7B8C317F}" destId="{D1EF46A3-D8AF-4121-B1BC-6C42AC115C30}" srcOrd="0" destOrd="0" presId="urn:microsoft.com/office/officeart/2005/8/layout/radial3"/>
    <dgm:cxn modelId="{27965AF4-30EA-474F-96CE-7A2D170D9057}" type="presOf" srcId="{3A55A208-12F5-4386-80EB-94E615947318}" destId="{7A06D398-3E3C-42EB-94A9-5696B8AA8B54}" srcOrd="0" destOrd="0" presId="urn:microsoft.com/office/officeart/2005/8/layout/radial3"/>
    <dgm:cxn modelId="{A39402FA-81D0-4536-B1FC-851674837117}" srcId="{7F943B5C-5FC6-4AC7-8904-2A8C7B8C317F}" destId="{3A55A208-12F5-4386-80EB-94E615947318}" srcOrd="0" destOrd="0" parTransId="{EFE51747-32B0-4588-A274-10A1556A6493}" sibTransId="{F347CEDB-EC01-4BFB-9F33-840676181E92}"/>
    <dgm:cxn modelId="{4DCF1A25-D428-4887-85D2-A1DBFE91EA2F}" srcId="{3A55A208-12F5-4386-80EB-94E615947318}" destId="{473CB1F2-518F-4D76-B1D2-85F8E1EA2FD4}" srcOrd="2" destOrd="0" parTransId="{D041A332-9D4C-4465-A7F5-887AD28CAF68}" sibTransId="{DCE94B41-623D-42E8-8706-51365B9CB934}"/>
    <dgm:cxn modelId="{B8363E2E-F4DD-48A6-A20B-613BF2827657}" srcId="{3A55A208-12F5-4386-80EB-94E615947318}" destId="{5D53D5F3-25C9-498C-BC21-03397D61FA27}" srcOrd="0" destOrd="0" parTransId="{847CD325-54C0-467F-AC4E-D82F31FE7290}" sibTransId="{7FC55110-887A-4690-9217-DFC611BF48B8}"/>
    <dgm:cxn modelId="{5AEBEEA8-4B0C-483D-8DD7-8719C67A9CF6}" type="presOf" srcId="{5D53D5F3-25C9-498C-BC21-03397D61FA27}" destId="{2ECD8DE4-6A26-4A81-AEE9-F9F7C9AA47AF}" srcOrd="0" destOrd="0" presId="urn:microsoft.com/office/officeart/2005/8/layout/radial3"/>
    <dgm:cxn modelId="{9E7D3C29-D157-4983-9E62-FA5D38AF3775}" type="presOf" srcId="{FA8F8C97-C69E-4080-8972-F4091A315365}" destId="{0367FF73-353F-48C1-A0AA-A399E02CDCAA}" srcOrd="0" destOrd="0" presId="urn:microsoft.com/office/officeart/2005/8/layout/radial3"/>
    <dgm:cxn modelId="{C30F6C00-4AFE-42F7-9948-22C9B6BE8F5A}" srcId="{3A55A208-12F5-4386-80EB-94E615947318}" destId="{FA8F8C97-C69E-4080-8972-F4091A315365}" srcOrd="1" destOrd="0" parTransId="{A806FF12-CF23-4A8B-A65C-47DE4FF38037}" sibTransId="{4C12275D-489A-4E88-8C54-CCC3BB903B6D}"/>
    <dgm:cxn modelId="{233F43AD-0B85-4131-8585-4716BBAA8D59}" type="presOf" srcId="{473CB1F2-518F-4D76-B1D2-85F8E1EA2FD4}" destId="{AD56ABC6-0291-499F-86C9-9AD5B5726968}" srcOrd="0" destOrd="0" presId="urn:microsoft.com/office/officeart/2005/8/layout/radial3"/>
    <dgm:cxn modelId="{30DC60D7-CF08-4A03-A16C-6D0A75001A3D}" type="presParOf" srcId="{D1EF46A3-D8AF-4121-B1BC-6C42AC115C30}" destId="{222CCC0B-D284-4264-83B0-FC90F2F5C468}" srcOrd="0" destOrd="0" presId="urn:microsoft.com/office/officeart/2005/8/layout/radial3"/>
    <dgm:cxn modelId="{3D9F0F62-2A5F-4D12-A91D-51E36A938E7C}" type="presParOf" srcId="{222CCC0B-D284-4264-83B0-FC90F2F5C468}" destId="{7A06D398-3E3C-42EB-94A9-5696B8AA8B54}" srcOrd="0" destOrd="0" presId="urn:microsoft.com/office/officeart/2005/8/layout/radial3"/>
    <dgm:cxn modelId="{4EE8DF28-79C7-4E19-8D44-61FBC89C0286}" type="presParOf" srcId="{222CCC0B-D284-4264-83B0-FC90F2F5C468}" destId="{2ECD8DE4-6A26-4A81-AEE9-F9F7C9AA47AF}" srcOrd="1" destOrd="0" presId="urn:microsoft.com/office/officeart/2005/8/layout/radial3"/>
    <dgm:cxn modelId="{2EB510EB-F6E6-40FE-B1B4-435E200DC791}" type="presParOf" srcId="{222CCC0B-D284-4264-83B0-FC90F2F5C468}" destId="{0367FF73-353F-48C1-A0AA-A399E02CDCAA}" srcOrd="2" destOrd="0" presId="urn:microsoft.com/office/officeart/2005/8/layout/radial3"/>
    <dgm:cxn modelId="{D5BA62CF-5FC6-4780-9661-60216A61CA6D}" type="presParOf" srcId="{222CCC0B-D284-4264-83B0-FC90F2F5C468}" destId="{AD56ABC6-0291-499F-86C9-9AD5B5726968}" srcOrd="3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27418EE-3913-49E0-8932-679F7116F545}" type="doc">
      <dgm:prSet loTypeId="urn:microsoft.com/office/officeart/2005/8/layout/vList3" loCatId="list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EF102B97-8D5C-491F-9869-D92488DD67E4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Жилищно-коммунальное хозяйство – 5 917,106тыс. руб.</a:t>
          </a:r>
          <a:endParaRPr lang="ru-RU" sz="20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B8CCFC7-0433-4EED-9118-FB937600A70D}" type="parTrans" cxnId="{039FBA1E-46BC-4509-BD70-7E6D695AC67E}">
      <dgm:prSet/>
      <dgm:spPr/>
      <dgm:t>
        <a:bodyPr/>
        <a:lstStyle/>
        <a:p>
          <a:endParaRPr lang="ru-RU"/>
        </a:p>
      </dgm:t>
    </dgm:pt>
    <dgm:pt modelId="{323477BA-1FAB-4507-9074-422C0F683E73}" type="sibTrans" cxnId="{039FBA1E-46BC-4509-BD70-7E6D695AC67E}">
      <dgm:prSet/>
      <dgm:spPr/>
      <dgm:t>
        <a:bodyPr/>
        <a:lstStyle/>
        <a:p>
          <a:endParaRPr lang="ru-RU"/>
        </a:p>
      </dgm:t>
    </dgm:pt>
    <dgm:pt modelId="{B32F6958-C1BF-49BB-8398-FEF102AE98BE}">
      <dgm:prSet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Общегосударственные вопросы -  4 177,852тыс. руб.</a:t>
          </a:r>
          <a:endParaRPr lang="ru-RU" sz="20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4621BE4-0A64-4D38-9987-FDBD1057B43E}" type="parTrans" cxnId="{49A30D6C-F3F9-4C34-95DD-10E2D974A908}">
      <dgm:prSet/>
      <dgm:spPr/>
      <dgm:t>
        <a:bodyPr/>
        <a:lstStyle/>
        <a:p>
          <a:endParaRPr lang="ru-RU"/>
        </a:p>
      </dgm:t>
    </dgm:pt>
    <dgm:pt modelId="{D6B6870B-887D-495D-825C-952EA240135E}" type="sibTrans" cxnId="{49A30D6C-F3F9-4C34-95DD-10E2D974A908}">
      <dgm:prSet/>
      <dgm:spPr/>
      <dgm:t>
        <a:bodyPr/>
        <a:lstStyle/>
        <a:p>
          <a:endParaRPr lang="ru-RU"/>
        </a:p>
      </dgm:t>
    </dgm:pt>
    <dgm:pt modelId="{7E1FA6E8-9BAD-4ECC-8A88-2AE48A761A97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Социальная политика</a:t>
          </a:r>
        </a:p>
        <a:p>
          <a:r>
            <a:rPr lang="ru-RU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- 1 012,126 тыс. руб.</a:t>
          </a:r>
          <a:endParaRPr lang="ru-RU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467AEEF-2371-4402-A141-967E1DC1F0DC}" type="parTrans" cxnId="{D775D869-C486-4A34-9697-CCC1952C3831}">
      <dgm:prSet/>
      <dgm:spPr/>
      <dgm:t>
        <a:bodyPr/>
        <a:lstStyle/>
        <a:p>
          <a:endParaRPr lang="ru-RU"/>
        </a:p>
      </dgm:t>
    </dgm:pt>
    <dgm:pt modelId="{5074A823-8AC3-4219-A4FA-0612E1528CF8}" type="sibTrans" cxnId="{D775D869-C486-4A34-9697-CCC1952C3831}">
      <dgm:prSet/>
      <dgm:spPr/>
      <dgm:t>
        <a:bodyPr/>
        <a:lstStyle/>
        <a:p>
          <a:endParaRPr lang="ru-RU"/>
        </a:p>
      </dgm:t>
    </dgm:pt>
    <dgm:pt modelId="{FBA62DB9-5483-4BB5-A647-DCC823FADEBF}">
      <dgm:prSet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Национальная безопасность                   - 15,600 тыс. руб</a:t>
          </a:r>
          <a:r>
            <a:rPr lang="ru-RU" sz="23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.</a:t>
          </a:r>
          <a:endParaRPr lang="ru-RU" sz="23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C1D3571-15C7-4B88-B7A4-2A3464106C26}" type="parTrans" cxnId="{E97666C2-64C5-469B-8DC1-10DA01680A00}">
      <dgm:prSet/>
      <dgm:spPr/>
      <dgm:t>
        <a:bodyPr/>
        <a:lstStyle/>
        <a:p>
          <a:endParaRPr lang="ru-RU"/>
        </a:p>
      </dgm:t>
    </dgm:pt>
    <dgm:pt modelId="{1E17F321-B70D-4138-BC66-2D0A689BAC9F}" type="sibTrans" cxnId="{E97666C2-64C5-469B-8DC1-10DA01680A00}">
      <dgm:prSet/>
      <dgm:spPr/>
      <dgm:t>
        <a:bodyPr/>
        <a:lstStyle/>
        <a:p>
          <a:endParaRPr lang="ru-RU"/>
        </a:p>
      </dgm:t>
    </dgm:pt>
    <dgm:pt modelId="{978F49EE-A4A2-4B24-A812-B3333DFB60DA}">
      <dgm:prSet/>
      <dgm:spPr/>
      <dgm:t>
        <a:bodyPr/>
        <a:lstStyle/>
        <a:p>
          <a:endParaRPr lang="ru-RU"/>
        </a:p>
      </dgm:t>
    </dgm:pt>
    <dgm:pt modelId="{6E71FC10-632B-49A8-A9BA-05794FB5DEFC}" type="parTrans" cxnId="{9F67A146-5F95-48D4-9635-B3F2A9DDD075}">
      <dgm:prSet/>
      <dgm:spPr/>
      <dgm:t>
        <a:bodyPr/>
        <a:lstStyle/>
        <a:p>
          <a:endParaRPr lang="ru-RU"/>
        </a:p>
      </dgm:t>
    </dgm:pt>
    <dgm:pt modelId="{C3F8013E-66C7-4AEA-B9D1-D7D7ABB0D372}" type="sibTrans" cxnId="{9F67A146-5F95-48D4-9635-B3F2A9DDD075}">
      <dgm:prSet/>
      <dgm:spPr/>
      <dgm:t>
        <a:bodyPr/>
        <a:lstStyle/>
        <a:p>
          <a:endParaRPr lang="ru-RU"/>
        </a:p>
      </dgm:t>
    </dgm:pt>
    <dgm:pt modelId="{FA1DE22A-AF7E-43E0-AD12-C03DDD0EDD2D}" type="pres">
      <dgm:prSet presAssocID="{527418EE-3913-49E0-8932-679F7116F545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1908567-69FE-453F-998E-2C249071FCE4}" type="pres">
      <dgm:prSet presAssocID="{EF102B97-8D5C-491F-9869-D92488DD67E4}" presName="composite" presStyleCnt="0"/>
      <dgm:spPr/>
    </dgm:pt>
    <dgm:pt modelId="{FEBCFEB3-34AA-4F7B-B798-88D27A150921}" type="pres">
      <dgm:prSet presAssocID="{EF102B97-8D5C-491F-9869-D92488DD67E4}" presName="imgShp" presStyleLbl="fgImgPlace1" presStyleIdx="0" presStyleCnt="5" custLinFactNeighborX="-75616" custLinFactNeighborY="18300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0E2605C0-72D9-45EE-9A79-CAACE46B3E8A}" type="pres">
      <dgm:prSet presAssocID="{EF102B97-8D5C-491F-9869-D92488DD67E4}" presName="txShp" presStyleLbl="node1" presStyleIdx="0" presStyleCnt="5" custScaleY="93088" custLinFactNeighborX="-72" custLinFactNeighborY="87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8BFF33-5ADA-404A-BB9B-54545B350F7F}" type="pres">
      <dgm:prSet presAssocID="{323477BA-1FAB-4507-9074-422C0F683E73}" presName="spacing" presStyleCnt="0"/>
      <dgm:spPr/>
    </dgm:pt>
    <dgm:pt modelId="{2AF06BCE-4054-4B89-8694-70D6DD355E13}" type="pres">
      <dgm:prSet presAssocID="{B32F6958-C1BF-49BB-8398-FEF102AE98BE}" presName="composite" presStyleCnt="0"/>
      <dgm:spPr/>
    </dgm:pt>
    <dgm:pt modelId="{89A51BDD-A9B9-4500-9B74-DE10982AA294}" type="pres">
      <dgm:prSet presAssocID="{B32F6958-C1BF-49BB-8398-FEF102AE98BE}" presName="imgShp" presStyleLbl="fgImgPlace1" presStyleIdx="1" presStyleCnt="5" custScaleX="120167" custLinFactNeighborX="-89126" custLinFactNeighborY="6435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188BDEBE-1104-4EA5-96A0-AD4873FD9DA6}" type="pres">
      <dgm:prSet presAssocID="{B32F6958-C1BF-49BB-8398-FEF102AE98BE}" presName="txShp" presStyleLbl="node1" presStyleIdx="1" presStyleCnt="5" custScaleY="73784" custLinFactNeighborX="273" custLinFactNeighborY="11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140439-8813-447A-9E72-6B5647E9FEBF}" type="pres">
      <dgm:prSet presAssocID="{D6B6870B-887D-495D-825C-952EA240135E}" presName="spacing" presStyleCnt="0"/>
      <dgm:spPr/>
    </dgm:pt>
    <dgm:pt modelId="{C9669B88-CF47-4013-B9BA-2FBCFF0B23B7}" type="pres">
      <dgm:prSet presAssocID="{7E1FA6E8-9BAD-4ECC-8A88-2AE48A761A97}" presName="composite" presStyleCnt="0"/>
      <dgm:spPr/>
    </dgm:pt>
    <dgm:pt modelId="{44465EE6-0116-405E-98D5-6E951633E13B}" type="pres">
      <dgm:prSet presAssocID="{7E1FA6E8-9BAD-4ECC-8A88-2AE48A761A97}" presName="imgShp" presStyleLbl="fgImgPlace1" presStyleIdx="2" presStyleCnt="5" custScaleX="138255" custScaleY="135064" custLinFactNeighborX="-78393" custLinFactNeighborY="-4188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9CC6248E-892F-4BA9-990A-BA64C5020108}" type="pres">
      <dgm:prSet presAssocID="{7E1FA6E8-9BAD-4ECC-8A88-2AE48A761A97}" presName="txShp" presStyleLbl="node1" presStyleIdx="2" presStyleCnt="5" custScaleY="89881" custLinFactNeighborX="817" custLinFactNeighborY="-44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9D89EE-820B-41F5-BAB2-214DFA43E24A}" type="pres">
      <dgm:prSet presAssocID="{5074A823-8AC3-4219-A4FA-0612E1528CF8}" presName="spacing" presStyleCnt="0"/>
      <dgm:spPr/>
    </dgm:pt>
    <dgm:pt modelId="{EC89D1FF-FE1E-4BD0-82A9-7FBC32A7BE71}" type="pres">
      <dgm:prSet presAssocID="{978F49EE-A4A2-4B24-A812-B3333DFB60DA}" presName="composite" presStyleCnt="0"/>
      <dgm:spPr/>
    </dgm:pt>
    <dgm:pt modelId="{F759A314-C499-44B6-A3A4-D3FCA5EB2075}" type="pres">
      <dgm:prSet presAssocID="{978F49EE-A4A2-4B24-A812-B3333DFB60DA}" presName="imgShp" presStyleLbl="fgImgPlace1" presStyleIdx="3" presStyleCnt="5" custScaleX="149733" custScaleY="140729" custLinFactNeighborX="-70547" custLinFactNeighborY="-2011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  <dgm:pt modelId="{324A09E9-534C-44DE-9F7E-690125474418}" type="pres">
      <dgm:prSet presAssocID="{978F49EE-A4A2-4B24-A812-B3333DFB60DA}" presName="txShp" presStyleLbl="node1" presStyleIdx="3" presStyleCnt="5" custScaleX="101912" custScaleY="90253" custLinFactNeighborX="1854" custLinFactNeighborY="2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197543-238D-4A50-AE8E-DC067421A1A5}" type="pres">
      <dgm:prSet presAssocID="{C3F8013E-66C7-4AEA-B9D1-D7D7ABB0D372}" presName="spacing" presStyleCnt="0"/>
      <dgm:spPr/>
    </dgm:pt>
    <dgm:pt modelId="{D8BF0C91-5529-405E-A5F3-B01A505EEA2F}" type="pres">
      <dgm:prSet presAssocID="{FBA62DB9-5483-4BB5-A647-DCC823FADEBF}" presName="composite" presStyleCnt="0"/>
      <dgm:spPr/>
    </dgm:pt>
    <dgm:pt modelId="{B5924E9E-317E-4031-8531-AB0D7468E530}" type="pres">
      <dgm:prSet presAssocID="{FBA62DB9-5483-4BB5-A647-DCC823FADEBF}" presName="imgShp" presStyleLbl="fgImgPlace1" presStyleIdx="4" presStyleCnt="5" custScaleX="127102" custScaleY="123322" custLinFactNeighborX="-68119" custLinFactNeighborY="-7528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</dgm:pt>
    <dgm:pt modelId="{EC75A8CE-1325-4114-BBBB-19FE9AAE72B5}" type="pres">
      <dgm:prSet presAssocID="{FBA62DB9-5483-4BB5-A647-DCC823FADEBF}" presName="txShp" presStyleLbl="node1" presStyleIdx="4" presStyleCnt="5" custScaleY="90861" custLinFactNeighborX="2917" custLinFactNeighborY="17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896120C-8A75-4D0B-A637-3A28256131C3}" type="presOf" srcId="{7E1FA6E8-9BAD-4ECC-8A88-2AE48A761A97}" destId="{9CC6248E-892F-4BA9-990A-BA64C5020108}" srcOrd="0" destOrd="0" presId="urn:microsoft.com/office/officeart/2005/8/layout/vList3"/>
    <dgm:cxn modelId="{35FD499E-EFC6-4FEB-889D-DBFBFC815A31}" type="presOf" srcId="{EF102B97-8D5C-491F-9869-D92488DD67E4}" destId="{0E2605C0-72D9-45EE-9A79-CAACE46B3E8A}" srcOrd="0" destOrd="0" presId="urn:microsoft.com/office/officeart/2005/8/layout/vList3"/>
    <dgm:cxn modelId="{54B0A20D-1C00-4E7B-AEF3-BE7D68CB10C0}" type="presOf" srcId="{FBA62DB9-5483-4BB5-A647-DCC823FADEBF}" destId="{EC75A8CE-1325-4114-BBBB-19FE9AAE72B5}" srcOrd="0" destOrd="0" presId="urn:microsoft.com/office/officeart/2005/8/layout/vList3"/>
    <dgm:cxn modelId="{9F67A146-5F95-48D4-9635-B3F2A9DDD075}" srcId="{527418EE-3913-49E0-8932-679F7116F545}" destId="{978F49EE-A4A2-4B24-A812-B3333DFB60DA}" srcOrd="3" destOrd="0" parTransId="{6E71FC10-632B-49A8-A9BA-05794FB5DEFC}" sibTransId="{C3F8013E-66C7-4AEA-B9D1-D7D7ABB0D372}"/>
    <dgm:cxn modelId="{F6065A4E-ED70-4FCA-AC12-BFF6FA943CC2}" type="presOf" srcId="{978F49EE-A4A2-4B24-A812-B3333DFB60DA}" destId="{324A09E9-534C-44DE-9F7E-690125474418}" srcOrd="0" destOrd="0" presId="urn:microsoft.com/office/officeart/2005/8/layout/vList3"/>
    <dgm:cxn modelId="{DBA1950C-99BB-426F-8EEE-325D152A53DA}" type="presOf" srcId="{527418EE-3913-49E0-8932-679F7116F545}" destId="{FA1DE22A-AF7E-43E0-AD12-C03DDD0EDD2D}" srcOrd="0" destOrd="0" presId="urn:microsoft.com/office/officeart/2005/8/layout/vList3"/>
    <dgm:cxn modelId="{039FBA1E-46BC-4509-BD70-7E6D695AC67E}" srcId="{527418EE-3913-49E0-8932-679F7116F545}" destId="{EF102B97-8D5C-491F-9869-D92488DD67E4}" srcOrd="0" destOrd="0" parTransId="{0B8CCFC7-0433-4EED-9118-FB937600A70D}" sibTransId="{323477BA-1FAB-4507-9074-422C0F683E73}"/>
    <dgm:cxn modelId="{E97666C2-64C5-469B-8DC1-10DA01680A00}" srcId="{527418EE-3913-49E0-8932-679F7116F545}" destId="{FBA62DB9-5483-4BB5-A647-DCC823FADEBF}" srcOrd="4" destOrd="0" parTransId="{7C1D3571-15C7-4B88-B7A4-2A3464106C26}" sibTransId="{1E17F321-B70D-4138-BC66-2D0A689BAC9F}"/>
    <dgm:cxn modelId="{49A30D6C-F3F9-4C34-95DD-10E2D974A908}" srcId="{527418EE-3913-49E0-8932-679F7116F545}" destId="{B32F6958-C1BF-49BB-8398-FEF102AE98BE}" srcOrd="1" destOrd="0" parTransId="{44621BE4-0A64-4D38-9987-FDBD1057B43E}" sibTransId="{D6B6870B-887D-495D-825C-952EA240135E}"/>
    <dgm:cxn modelId="{D775D869-C486-4A34-9697-CCC1952C3831}" srcId="{527418EE-3913-49E0-8932-679F7116F545}" destId="{7E1FA6E8-9BAD-4ECC-8A88-2AE48A761A97}" srcOrd="2" destOrd="0" parTransId="{0467AEEF-2371-4402-A141-967E1DC1F0DC}" sibTransId="{5074A823-8AC3-4219-A4FA-0612E1528CF8}"/>
    <dgm:cxn modelId="{04BDE0A7-CF1B-48A2-B4C5-D980789E1F7F}" type="presOf" srcId="{B32F6958-C1BF-49BB-8398-FEF102AE98BE}" destId="{188BDEBE-1104-4EA5-96A0-AD4873FD9DA6}" srcOrd="0" destOrd="0" presId="urn:microsoft.com/office/officeart/2005/8/layout/vList3"/>
    <dgm:cxn modelId="{46D89447-BF9C-42A6-9D28-4C8514F6F13B}" type="presParOf" srcId="{FA1DE22A-AF7E-43E0-AD12-C03DDD0EDD2D}" destId="{21908567-69FE-453F-998E-2C249071FCE4}" srcOrd="0" destOrd="0" presId="urn:microsoft.com/office/officeart/2005/8/layout/vList3"/>
    <dgm:cxn modelId="{30CBB8E8-7522-4CF5-A06D-712F8AE1513B}" type="presParOf" srcId="{21908567-69FE-453F-998E-2C249071FCE4}" destId="{FEBCFEB3-34AA-4F7B-B798-88D27A150921}" srcOrd="0" destOrd="0" presId="urn:microsoft.com/office/officeart/2005/8/layout/vList3"/>
    <dgm:cxn modelId="{72F46CD9-DDB6-422A-8945-112D2B4538DC}" type="presParOf" srcId="{21908567-69FE-453F-998E-2C249071FCE4}" destId="{0E2605C0-72D9-45EE-9A79-CAACE46B3E8A}" srcOrd="1" destOrd="0" presId="urn:microsoft.com/office/officeart/2005/8/layout/vList3"/>
    <dgm:cxn modelId="{74D0D12C-A0C9-4F77-A634-F2CC89EA263A}" type="presParOf" srcId="{FA1DE22A-AF7E-43E0-AD12-C03DDD0EDD2D}" destId="{AB8BFF33-5ADA-404A-BB9B-54545B350F7F}" srcOrd="1" destOrd="0" presId="urn:microsoft.com/office/officeart/2005/8/layout/vList3"/>
    <dgm:cxn modelId="{375B92F1-4539-4FC9-A161-6D66DE6D079C}" type="presParOf" srcId="{FA1DE22A-AF7E-43E0-AD12-C03DDD0EDD2D}" destId="{2AF06BCE-4054-4B89-8694-70D6DD355E13}" srcOrd="2" destOrd="0" presId="urn:microsoft.com/office/officeart/2005/8/layout/vList3"/>
    <dgm:cxn modelId="{0585CABF-A69B-44F9-AAB2-C0DD96FACB66}" type="presParOf" srcId="{2AF06BCE-4054-4B89-8694-70D6DD355E13}" destId="{89A51BDD-A9B9-4500-9B74-DE10982AA294}" srcOrd="0" destOrd="0" presId="urn:microsoft.com/office/officeart/2005/8/layout/vList3"/>
    <dgm:cxn modelId="{110FECEE-3314-40B5-8C03-55BD7A88D836}" type="presParOf" srcId="{2AF06BCE-4054-4B89-8694-70D6DD355E13}" destId="{188BDEBE-1104-4EA5-96A0-AD4873FD9DA6}" srcOrd="1" destOrd="0" presId="urn:microsoft.com/office/officeart/2005/8/layout/vList3"/>
    <dgm:cxn modelId="{C8843F01-0095-435A-BF2F-8796C03ADBBC}" type="presParOf" srcId="{FA1DE22A-AF7E-43E0-AD12-C03DDD0EDD2D}" destId="{2A140439-8813-447A-9E72-6B5647E9FEBF}" srcOrd="3" destOrd="0" presId="urn:microsoft.com/office/officeart/2005/8/layout/vList3"/>
    <dgm:cxn modelId="{64BF7C92-B65B-411E-837E-F63F332B0D9E}" type="presParOf" srcId="{FA1DE22A-AF7E-43E0-AD12-C03DDD0EDD2D}" destId="{C9669B88-CF47-4013-B9BA-2FBCFF0B23B7}" srcOrd="4" destOrd="0" presId="urn:microsoft.com/office/officeart/2005/8/layout/vList3"/>
    <dgm:cxn modelId="{78F9B29D-8206-4366-9111-52F73FDC0110}" type="presParOf" srcId="{C9669B88-CF47-4013-B9BA-2FBCFF0B23B7}" destId="{44465EE6-0116-405E-98D5-6E951633E13B}" srcOrd="0" destOrd="0" presId="urn:microsoft.com/office/officeart/2005/8/layout/vList3"/>
    <dgm:cxn modelId="{31CE5DD8-F6C0-4FD7-8BA2-32D878C67F32}" type="presParOf" srcId="{C9669B88-CF47-4013-B9BA-2FBCFF0B23B7}" destId="{9CC6248E-892F-4BA9-990A-BA64C5020108}" srcOrd="1" destOrd="0" presId="urn:microsoft.com/office/officeart/2005/8/layout/vList3"/>
    <dgm:cxn modelId="{128BE10A-D229-45BB-93D7-FD942D56BAA5}" type="presParOf" srcId="{FA1DE22A-AF7E-43E0-AD12-C03DDD0EDD2D}" destId="{8E9D89EE-820B-41F5-BAB2-214DFA43E24A}" srcOrd="5" destOrd="0" presId="urn:microsoft.com/office/officeart/2005/8/layout/vList3"/>
    <dgm:cxn modelId="{42612A6A-0599-4C47-A43F-A6272555BA4B}" type="presParOf" srcId="{FA1DE22A-AF7E-43E0-AD12-C03DDD0EDD2D}" destId="{EC89D1FF-FE1E-4BD0-82A9-7FBC32A7BE71}" srcOrd="6" destOrd="0" presId="urn:microsoft.com/office/officeart/2005/8/layout/vList3"/>
    <dgm:cxn modelId="{A39ECBE6-14E0-449A-8F28-A6EA98936FEC}" type="presParOf" srcId="{EC89D1FF-FE1E-4BD0-82A9-7FBC32A7BE71}" destId="{F759A314-C499-44B6-A3A4-D3FCA5EB2075}" srcOrd="0" destOrd="0" presId="urn:microsoft.com/office/officeart/2005/8/layout/vList3"/>
    <dgm:cxn modelId="{6D4C873A-17ED-4C4A-8674-139D40C1DB78}" type="presParOf" srcId="{EC89D1FF-FE1E-4BD0-82A9-7FBC32A7BE71}" destId="{324A09E9-534C-44DE-9F7E-690125474418}" srcOrd="1" destOrd="0" presId="urn:microsoft.com/office/officeart/2005/8/layout/vList3"/>
    <dgm:cxn modelId="{493B6EA4-57A5-49F8-BC5D-A4B52D761B8C}" type="presParOf" srcId="{FA1DE22A-AF7E-43E0-AD12-C03DDD0EDD2D}" destId="{0B197543-238D-4A50-AE8E-DC067421A1A5}" srcOrd="7" destOrd="0" presId="urn:microsoft.com/office/officeart/2005/8/layout/vList3"/>
    <dgm:cxn modelId="{9ED04E86-14C5-484A-8677-B9CA5D704050}" type="presParOf" srcId="{FA1DE22A-AF7E-43E0-AD12-C03DDD0EDD2D}" destId="{D8BF0C91-5529-405E-A5F3-B01A505EEA2F}" srcOrd="8" destOrd="0" presId="urn:microsoft.com/office/officeart/2005/8/layout/vList3"/>
    <dgm:cxn modelId="{70C6CF76-3950-4E91-BC1D-4D90CACD40A5}" type="presParOf" srcId="{D8BF0C91-5529-405E-A5F3-B01A505EEA2F}" destId="{B5924E9E-317E-4031-8531-AB0D7468E530}" srcOrd="0" destOrd="0" presId="urn:microsoft.com/office/officeart/2005/8/layout/vList3"/>
    <dgm:cxn modelId="{52ADCE78-A8BC-49D4-B4A4-F5C8D704B477}" type="presParOf" srcId="{D8BF0C91-5529-405E-A5F3-B01A505EEA2F}" destId="{EC75A8CE-1325-4114-BBBB-19FE9AAE72B5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268760"/>
            <a:ext cx="8424936" cy="518457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4400" dirty="0" smtClean="0"/>
          </a:p>
          <a:p>
            <a:pPr marL="0" indent="0" algn="ctr">
              <a:buNone/>
            </a:pPr>
            <a:r>
              <a:rPr lang="ru-RU" sz="4400" dirty="0" smtClean="0"/>
              <a:t>Отчет об исполнении бюджета сельского поселения «Тракт»</a:t>
            </a:r>
          </a:p>
          <a:p>
            <a:pPr marL="0" indent="0" algn="ctr">
              <a:buNone/>
            </a:pPr>
            <a:r>
              <a:rPr lang="ru-RU" sz="4400" dirty="0" smtClean="0"/>
              <a:t>за 2024 год</a:t>
            </a:r>
            <a:endParaRPr lang="ru-RU" sz="44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260648"/>
            <a:ext cx="863600" cy="103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39834"/>
            <a:ext cx="3096344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5036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8738413"/>
              </p:ext>
            </p:extLst>
          </p:nvPr>
        </p:nvGraphicFramePr>
        <p:xfrm>
          <a:off x="539552" y="1099884"/>
          <a:ext cx="7920880" cy="54472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144" y="228600"/>
            <a:ext cx="7505008" cy="968152"/>
          </a:xfrm>
        </p:spPr>
        <p:txBody>
          <a:bodyPr>
            <a:normAutofit fontScale="90000"/>
          </a:bodyPr>
          <a:lstStyle/>
          <a:p>
            <a:pPr algn="l"/>
            <a:r>
              <a:rPr lang="ru-RU" smtClean="0"/>
              <a:t>    </a:t>
            </a:r>
            <a:r>
              <a:rPr lang="ru-RU" sz="4000" smtClean="0">
                <a:solidFill>
                  <a:srgbClr val="7030A0"/>
                </a:solidFill>
              </a:rPr>
              <a:t>Отчет об исполнении бюджета </a:t>
            </a:r>
            <a:endParaRPr lang="ru-RU" sz="4000" dirty="0">
              <a:solidFill>
                <a:srgbClr val="7030A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7544" y="260648"/>
            <a:ext cx="863600" cy="103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трелка вправо 2"/>
          <p:cNvSpPr/>
          <p:nvPr/>
        </p:nvSpPr>
        <p:spPr>
          <a:xfrm rot="17707857">
            <a:off x="5430525" y="3196695"/>
            <a:ext cx="281353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8111275">
            <a:off x="2669619" y="3416627"/>
            <a:ext cx="484632" cy="3329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4940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6508832"/>
              </p:ext>
            </p:extLst>
          </p:nvPr>
        </p:nvGraphicFramePr>
        <p:xfrm>
          <a:off x="1331144" y="908720"/>
          <a:ext cx="7245424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144" y="228600"/>
            <a:ext cx="7505008" cy="96815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    </a:t>
            </a:r>
            <a:r>
              <a:rPr lang="ru-RU" sz="4000" dirty="0" smtClean="0">
                <a:solidFill>
                  <a:srgbClr val="7030A0"/>
                </a:solidFill>
              </a:rPr>
              <a:t>Отчет об исполнении бюджета </a:t>
            </a:r>
            <a:endParaRPr lang="ru-RU" sz="4000" dirty="0">
              <a:solidFill>
                <a:srgbClr val="7030A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7544" y="260648"/>
            <a:ext cx="863600" cy="103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275856" y="4293096"/>
            <a:ext cx="46749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Охрана окружающей среды -  310,00 </a:t>
            </a: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тыс.руб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501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534400" cy="96815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>
                <a:ln>
                  <a:solidFill>
                    <a:schemeClr val="tx1"/>
                  </a:solidFill>
                </a:ln>
              </a:rPr>
              <a:t>    </a:t>
            </a:r>
            <a:r>
              <a:rPr lang="ru-RU" sz="1200" b="0" cap="all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Финансовое управление муниципального </a:t>
            </a:r>
            <a:r>
              <a:rPr lang="ru-RU" sz="1200" cap="all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</a:rPr>
              <a:t>ОКРУГА</a:t>
            </a:r>
            <a:r>
              <a:rPr lang="ru-RU" sz="1200" b="0" cap="all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 «</a:t>
            </a:r>
            <a:r>
              <a:rPr lang="ru-RU" sz="1200" b="0" cap="all" dirty="0" err="1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Княжпогостский</a:t>
            </a:r>
            <a:r>
              <a:rPr lang="ru-RU" sz="1200" b="0" cap="all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»</a:t>
            </a:r>
            <a:endParaRPr lang="ru-RU" sz="1200" b="0" cap="all" dirty="0">
              <a:ln w="9000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6632"/>
            <a:ext cx="863600" cy="103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475656" y="1366119"/>
            <a:ext cx="626469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dirty="0" smtClean="0"/>
          </a:p>
          <a:p>
            <a:pPr algn="ctr"/>
            <a:endParaRPr lang="ru-RU" sz="1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1988840"/>
            <a:ext cx="777686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dirty="0"/>
              <a:t>Спасибо </a:t>
            </a:r>
          </a:p>
          <a:p>
            <a:pPr algn="ctr"/>
            <a:r>
              <a:rPr lang="ru-RU" sz="7200" dirty="0"/>
              <a:t>за внимание!</a:t>
            </a:r>
          </a:p>
          <a:p>
            <a:endParaRPr lang="ru-RU" sz="7200" dirty="0"/>
          </a:p>
          <a:p>
            <a:pPr algn="ctr"/>
            <a:r>
              <a:rPr lang="ru-RU" dirty="0"/>
              <a:t>Разработчик: Финансовое управление АМО «</a:t>
            </a:r>
            <a:r>
              <a:rPr lang="ru-RU" dirty="0" err="1"/>
              <a:t>Княжпогостский</a:t>
            </a:r>
            <a:r>
              <a:rPr lang="ru-RU" dirty="0"/>
              <a:t>».</a:t>
            </a:r>
          </a:p>
          <a:p>
            <a:pPr algn="ctr"/>
            <a:r>
              <a:rPr lang="ru-RU" dirty="0"/>
              <a:t>Адрес: 169200, </a:t>
            </a:r>
            <a:r>
              <a:rPr lang="ru-RU" dirty="0" err="1"/>
              <a:t>г.Емва</a:t>
            </a:r>
            <a:r>
              <a:rPr lang="ru-RU" dirty="0"/>
              <a:t>, </a:t>
            </a:r>
            <a:r>
              <a:rPr lang="ru-RU" dirty="0" err="1"/>
              <a:t>ул.Дзержинского</a:t>
            </a:r>
            <a:r>
              <a:rPr lang="ru-RU" dirty="0"/>
              <a:t> д.81,тел.: 8(82139)2-14-78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33473702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266768"/>
            <a:ext cx="8424936" cy="518457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/>
              <a:t>Отчет об исполнении бюджета  сельского поселения «Тракт» на 2024 год </a:t>
            </a:r>
          </a:p>
          <a:p>
            <a:pPr marL="0" indent="0" algn="ctr">
              <a:buNone/>
            </a:pPr>
            <a:r>
              <a:rPr lang="ru-RU" sz="2800" dirty="0" smtClean="0"/>
              <a:t> утвержден Решением Совета МО «</a:t>
            </a:r>
            <a:r>
              <a:rPr lang="ru-RU" sz="2800" dirty="0" err="1" smtClean="0"/>
              <a:t>Княжпогостский</a:t>
            </a:r>
            <a:r>
              <a:rPr lang="ru-RU" sz="2800" dirty="0" smtClean="0"/>
              <a:t>» </a:t>
            </a:r>
            <a:r>
              <a:rPr lang="ru-RU" sz="2800" dirty="0" smtClean="0"/>
              <a:t>«Об исполнении бюджета сельского </a:t>
            </a:r>
            <a:r>
              <a:rPr lang="ru-RU" sz="2800" dirty="0" smtClean="0"/>
              <a:t>поселения «Тракт» за 2024 год» </a:t>
            </a:r>
            <a:r>
              <a:rPr lang="ru-RU" sz="2800" dirty="0" smtClean="0"/>
              <a:t>от </a:t>
            </a:r>
            <a:r>
              <a:rPr lang="ru-RU" sz="2800" dirty="0" smtClean="0">
                <a:solidFill>
                  <a:srgbClr val="FF0000"/>
                </a:solidFill>
              </a:rPr>
              <a:t>22.05.2025 № 157</a:t>
            </a:r>
          </a:p>
          <a:p>
            <a:pPr marL="0" indent="0" algn="ctr">
              <a:buNone/>
            </a:pPr>
            <a:endParaRPr lang="ru-RU" sz="28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144" y="228600"/>
            <a:ext cx="7505008" cy="96815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    </a:t>
            </a:r>
            <a:r>
              <a:rPr lang="ru-RU" sz="4000" dirty="0" smtClean="0">
                <a:solidFill>
                  <a:srgbClr val="7030A0"/>
                </a:solidFill>
              </a:rPr>
              <a:t>Отчет об исполнении бюджета </a:t>
            </a:r>
            <a:endParaRPr lang="ru-RU" sz="4000" dirty="0">
              <a:solidFill>
                <a:srgbClr val="7030A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63600" cy="103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74946" y="3717032"/>
            <a:ext cx="4457294" cy="2583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5410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143000" y="1294110"/>
            <a:ext cx="7533456" cy="4871194"/>
          </a:xfrm>
        </p:spPr>
        <p:txBody>
          <a:bodyPr/>
          <a:lstStyle/>
          <a:p>
            <a:pPr marL="45720" indent="0" algn="ctr">
              <a:buNone/>
            </a:pPr>
            <a:r>
              <a:rPr lang="ru-RU" dirty="0" smtClean="0"/>
              <a:t>Основные параметры:</a:t>
            </a:r>
          </a:p>
          <a:p>
            <a:pPr marL="45720" indent="0" algn="ctr">
              <a:buNone/>
            </a:pPr>
            <a:r>
              <a:rPr lang="ru-RU" dirty="0" smtClean="0"/>
              <a:t>Доходы (факт)- </a:t>
            </a:r>
            <a:r>
              <a:rPr lang="ru-RU" dirty="0" smtClean="0">
                <a:solidFill>
                  <a:srgbClr val="FF0000"/>
                </a:solidFill>
              </a:rPr>
              <a:t>12 594,457 </a:t>
            </a:r>
            <a:r>
              <a:rPr lang="ru-RU" dirty="0" smtClean="0"/>
              <a:t>тыс. рублей</a:t>
            </a:r>
          </a:p>
          <a:p>
            <a:pPr marL="45720" indent="0" algn="ctr">
              <a:buNone/>
            </a:pPr>
            <a:r>
              <a:rPr lang="ru-RU" dirty="0" smtClean="0"/>
              <a:t>Расходы (факт)- </a:t>
            </a:r>
            <a:r>
              <a:rPr lang="ru-RU" dirty="0" smtClean="0">
                <a:solidFill>
                  <a:srgbClr val="FF0000"/>
                </a:solidFill>
              </a:rPr>
              <a:t>11 432,684 </a:t>
            </a:r>
            <a:r>
              <a:rPr lang="ru-RU" dirty="0" smtClean="0"/>
              <a:t>тыс. рублей</a:t>
            </a:r>
          </a:p>
          <a:p>
            <a:pPr marL="45720" indent="0" algn="ctr">
              <a:buNone/>
            </a:pPr>
            <a:r>
              <a:rPr lang="ru-RU" dirty="0" smtClean="0"/>
              <a:t>Профицит -</a:t>
            </a:r>
            <a:r>
              <a:rPr lang="ru-RU" dirty="0" smtClean="0">
                <a:solidFill>
                  <a:srgbClr val="FF0000"/>
                </a:solidFill>
              </a:rPr>
              <a:t>1 161,773 </a:t>
            </a:r>
            <a:r>
              <a:rPr lang="ru-RU" dirty="0" smtClean="0"/>
              <a:t>тыс. рублей</a:t>
            </a:r>
          </a:p>
          <a:p>
            <a:pPr marL="45720" indent="0" algn="ctr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28600"/>
            <a:ext cx="7432504" cy="96815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rgbClr val="FF0000"/>
                </a:solidFill>
              </a:rPr>
              <a:t>    </a:t>
            </a:r>
            <a:r>
              <a:rPr lang="ru-RU" sz="4000" dirty="0" smtClean="0">
                <a:solidFill>
                  <a:srgbClr val="7030A0"/>
                </a:solidFill>
              </a:rPr>
              <a:t>Отчет об исполнении бюджета </a:t>
            </a:r>
            <a:endParaRPr lang="ru-RU" sz="4000" dirty="0">
              <a:solidFill>
                <a:srgbClr val="7030A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63600" cy="103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757350"/>
              </p:ext>
            </p:extLst>
          </p:nvPr>
        </p:nvGraphicFramePr>
        <p:xfrm>
          <a:off x="1475656" y="3429000"/>
          <a:ext cx="6624736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937570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261886"/>
              </p:ext>
            </p:extLst>
          </p:nvPr>
        </p:nvGraphicFramePr>
        <p:xfrm>
          <a:off x="1187625" y="1412776"/>
          <a:ext cx="7344816" cy="2016224"/>
        </p:xfrm>
        <a:graphic>
          <a:graphicData uri="http://schemas.openxmlformats.org/drawingml/2006/table">
            <a:tbl>
              <a:tblPr/>
              <a:tblGrid>
                <a:gridCol w="208823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66429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59228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652086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Показатель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Доходы (</a:t>
                      </a:r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тыс. руб.)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(тыс</a:t>
                      </a:r>
                      <a:r>
                        <a:rPr lang="ru-RU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руб</a:t>
                      </a:r>
                      <a:r>
                        <a:rPr lang="ru-RU" sz="2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44612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План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12 615,986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12 662,060</a:t>
                      </a:r>
                      <a:endParaRPr lang="ru-RU" sz="2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44612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Факт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12 594,457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11 432,684</a:t>
                      </a:r>
                      <a:endParaRPr lang="ru-RU" sz="2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74914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Исполнения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99,8%</a:t>
                      </a:r>
                      <a:endParaRPr lang="ru-RU" sz="20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90,3%</a:t>
                      </a:r>
                      <a:endParaRPr lang="ru-RU" sz="20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144" y="228600"/>
            <a:ext cx="7505008" cy="96815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    </a:t>
            </a:r>
            <a:r>
              <a:rPr lang="ru-RU" sz="4000" dirty="0" smtClean="0">
                <a:solidFill>
                  <a:srgbClr val="7030A0"/>
                </a:solidFill>
              </a:rPr>
              <a:t>Отчет об исполнении бюджета </a:t>
            </a:r>
            <a:endParaRPr lang="ru-RU" sz="4000" dirty="0">
              <a:solidFill>
                <a:srgbClr val="7030A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63600" cy="103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693405975"/>
              </p:ext>
            </p:extLst>
          </p:nvPr>
        </p:nvGraphicFramePr>
        <p:xfrm>
          <a:off x="1524000" y="3501008"/>
          <a:ext cx="6360368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87524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8680003"/>
              </p:ext>
            </p:extLst>
          </p:nvPr>
        </p:nvGraphicFramePr>
        <p:xfrm>
          <a:off x="539552" y="1484783"/>
          <a:ext cx="8136904" cy="4004426"/>
        </p:xfrm>
        <a:graphic>
          <a:graphicData uri="http://schemas.openxmlformats.org/drawingml/2006/table">
            <a:tbl>
              <a:tblPr/>
              <a:tblGrid>
                <a:gridCol w="301797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3011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1107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7774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11205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План</a:t>
                      </a: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Факт</a:t>
                      </a: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</a:t>
                      </a:r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исполнения от общего объема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64124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Налоговые </a:t>
                      </a:r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 неналоговые</a:t>
                      </a:r>
                    </a:p>
                    <a:p>
                      <a:pPr algn="l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поступления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209,400</a:t>
                      </a:r>
                      <a:endParaRPr lang="ru-RU" sz="2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241,099</a:t>
                      </a:r>
                      <a:endParaRPr lang="ru-RU" sz="2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115,1</a:t>
                      </a:r>
                      <a:endParaRPr lang="ru-RU" sz="2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64124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Безвозмездные поступления</a:t>
                      </a:r>
                      <a:endParaRPr lang="ru-RU" sz="20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12 406,586</a:t>
                      </a:r>
                      <a:endParaRPr lang="ru-RU" sz="2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12 353,358</a:t>
                      </a:r>
                      <a:endParaRPr lang="ru-RU" sz="2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99,6</a:t>
                      </a:r>
                      <a:endParaRPr lang="ru-RU" sz="2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64124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</a:t>
                      </a: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12 615,986</a:t>
                      </a:r>
                      <a:endParaRPr lang="ru-RU" sz="2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12 594,457</a:t>
                      </a:r>
                      <a:endParaRPr lang="ru-RU" sz="2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99,8</a:t>
                      </a:r>
                      <a:endParaRPr lang="ru-RU" sz="2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28600"/>
            <a:ext cx="7432504" cy="96815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    </a:t>
            </a:r>
            <a:r>
              <a:rPr lang="ru-RU" sz="4000" dirty="0" smtClean="0">
                <a:solidFill>
                  <a:srgbClr val="7030A0"/>
                </a:solidFill>
              </a:rPr>
              <a:t>Отчет об исполнении бюджета </a:t>
            </a:r>
            <a:endParaRPr lang="ru-RU" sz="4000" dirty="0">
              <a:solidFill>
                <a:srgbClr val="7030A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63600" cy="103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9782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8340129"/>
              </p:ext>
            </p:extLst>
          </p:nvPr>
        </p:nvGraphicFramePr>
        <p:xfrm>
          <a:off x="1547664" y="1844824"/>
          <a:ext cx="6400800" cy="34750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144" y="228600"/>
            <a:ext cx="7505008" cy="96815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    </a:t>
            </a:r>
            <a:r>
              <a:rPr lang="ru-RU" sz="4000" dirty="0" smtClean="0">
                <a:solidFill>
                  <a:srgbClr val="7030A0"/>
                </a:solidFill>
              </a:rPr>
              <a:t>Отчет об исполнении бюджета </a:t>
            </a:r>
            <a:endParaRPr lang="ru-RU" sz="4000" dirty="0">
              <a:solidFill>
                <a:srgbClr val="7030A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0648"/>
            <a:ext cx="863600" cy="103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993913196"/>
              </p:ext>
            </p:extLst>
          </p:nvPr>
        </p:nvGraphicFramePr>
        <p:xfrm>
          <a:off x="539552" y="1412776"/>
          <a:ext cx="7992888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706973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 со стрелкой вниз 3"/>
          <p:cNvSpPr/>
          <p:nvPr/>
        </p:nvSpPr>
        <p:spPr>
          <a:xfrm>
            <a:off x="1763688" y="1700808"/>
            <a:ext cx="5328592" cy="1296144"/>
          </a:xfrm>
          <a:prstGeom prst="downArrowCallou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6"/>
            <a:ext cx="8568952" cy="5400600"/>
          </a:xfrm>
        </p:spPr>
        <p:txBody>
          <a:bodyPr>
            <a:normAutofit/>
          </a:bodyPr>
          <a:lstStyle/>
          <a:p>
            <a:pPr marL="45720" lvl="0" indent="0" algn="ctr">
              <a:buClr>
                <a:srgbClr val="A379BB">
                  <a:lumMod val="75000"/>
                </a:srgbClr>
              </a:buClr>
              <a:buNone/>
            </a:pPr>
            <a:r>
              <a:rPr lang="ru-RU" sz="35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Налоговые </a:t>
            </a:r>
            <a:r>
              <a:rPr lang="ru-RU" sz="35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доходы </a:t>
            </a:r>
            <a:r>
              <a:rPr lang="ru-RU" sz="35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</a:p>
          <a:p>
            <a:pPr marL="45720" lvl="0" indent="0" algn="ctr">
              <a:buClr>
                <a:srgbClr val="A379BB">
                  <a:lumMod val="75000"/>
                </a:srgbClr>
              </a:buClr>
              <a:buNone/>
            </a:pPr>
            <a:r>
              <a:rPr lang="ru-RU" sz="35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143,458 тыс. руб.</a:t>
            </a:r>
          </a:p>
          <a:p>
            <a:pPr marL="45720" lvl="0" indent="0" algn="ctr">
              <a:buClr>
                <a:srgbClr val="A379BB">
                  <a:lumMod val="75000"/>
                </a:srgbClr>
              </a:buClr>
              <a:buNone/>
            </a:pPr>
            <a:endParaRPr lang="ru-RU" sz="3500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 algn="ctr">
              <a:buNone/>
            </a:pP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НДФЛ- </a:t>
            </a:r>
            <a:r>
              <a:rPr lang="ru-RU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120,601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тыс. руб.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Налог на имущество физических лиц -</a:t>
            </a:r>
            <a:r>
              <a:rPr lang="ru-RU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16,224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тыс. руб.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Земельный налог – </a:t>
            </a:r>
            <a:r>
              <a:rPr lang="ru-RU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5,433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тыс. руб.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Государственная пошлина – </a:t>
            </a:r>
            <a:r>
              <a:rPr lang="ru-RU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1,200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тыс.руб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5720" indent="0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144" y="228600"/>
            <a:ext cx="7505008" cy="96815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    </a:t>
            </a:r>
            <a:r>
              <a:rPr lang="ru-RU" sz="4000" dirty="0" smtClean="0">
                <a:solidFill>
                  <a:srgbClr val="7030A0"/>
                </a:solidFill>
              </a:rPr>
              <a:t>Отчет об исполнении бюджета </a:t>
            </a:r>
            <a:endParaRPr lang="ru-RU" sz="4000" dirty="0">
              <a:solidFill>
                <a:srgbClr val="7030A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63600" cy="103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02231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 со стрелкой вниз 3"/>
          <p:cNvSpPr/>
          <p:nvPr/>
        </p:nvSpPr>
        <p:spPr>
          <a:xfrm>
            <a:off x="1763688" y="1700808"/>
            <a:ext cx="5328592" cy="1296144"/>
          </a:xfrm>
          <a:prstGeom prst="downArrowCallou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640960" cy="5400600"/>
          </a:xfrm>
        </p:spPr>
        <p:txBody>
          <a:bodyPr>
            <a:normAutofit/>
          </a:bodyPr>
          <a:lstStyle/>
          <a:p>
            <a:pPr marL="45720" lvl="0" indent="0" algn="ctr">
              <a:buClr>
                <a:srgbClr val="A379BB">
                  <a:lumMod val="75000"/>
                </a:srgbClr>
              </a:buClr>
              <a:buNone/>
            </a:pPr>
            <a:r>
              <a:rPr lang="ru-RU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Неналоговые доходы</a:t>
            </a:r>
          </a:p>
          <a:p>
            <a:pPr marL="45720" lvl="0" indent="0" algn="ctr">
              <a:buClr>
                <a:srgbClr val="A379BB">
                  <a:lumMod val="75000"/>
                </a:srgbClr>
              </a:buClr>
              <a:buNone/>
            </a:pPr>
            <a:r>
              <a:rPr lang="ru-RU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97,641 тыс. руб.</a:t>
            </a:r>
            <a:endParaRPr lang="ru-RU" sz="3600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 algn="ctr">
              <a:buNone/>
            </a:pP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88620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Доходы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от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использования имущества – </a:t>
            </a:r>
            <a:r>
              <a:rPr lang="ru-RU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3,230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тыс. руб.</a:t>
            </a:r>
          </a:p>
          <a:p>
            <a:pPr marL="388620" indent="-342900">
              <a:buFont typeface="Wingdings" panose="05000000000000000000" pitchFamily="2" charset="2"/>
              <a:buChar char="v"/>
            </a:pP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88620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Штрафы, санкции, возмещение  ущерба- </a:t>
            </a:r>
            <a:r>
              <a:rPr lang="ru-RU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94,411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тыс. руб.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28600"/>
            <a:ext cx="7432504" cy="96815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    </a:t>
            </a:r>
            <a:r>
              <a:rPr lang="ru-RU" sz="4000" dirty="0" smtClean="0">
                <a:solidFill>
                  <a:srgbClr val="7030A0"/>
                </a:solidFill>
              </a:rPr>
              <a:t>Отчет об исполнении бюджета </a:t>
            </a:r>
            <a:endParaRPr lang="ru-RU" sz="4000" dirty="0">
              <a:solidFill>
                <a:srgbClr val="7030A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63600" cy="103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70750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 со стрелкой вниз 3"/>
          <p:cNvSpPr/>
          <p:nvPr/>
        </p:nvSpPr>
        <p:spPr>
          <a:xfrm>
            <a:off x="1763688" y="1700808"/>
            <a:ext cx="5328592" cy="1296144"/>
          </a:xfrm>
          <a:prstGeom prst="downArrowCallou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368608" cy="5256584"/>
          </a:xfrm>
        </p:spPr>
        <p:txBody>
          <a:bodyPr>
            <a:normAutofit/>
          </a:bodyPr>
          <a:lstStyle/>
          <a:p>
            <a:pPr marL="45720" lvl="0" indent="0" algn="ctr">
              <a:buClr>
                <a:srgbClr val="A379BB">
                  <a:lumMod val="75000"/>
                </a:srgbClr>
              </a:buClr>
              <a:buNone/>
            </a:pPr>
            <a:r>
              <a:rPr lang="ru-RU" sz="3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Безвозмездные поступления–</a:t>
            </a:r>
          </a:p>
          <a:p>
            <a:pPr marL="45720" lvl="0" indent="0" algn="ctr">
              <a:buClr>
                <a:srgbClr val="A379BB">
                  <a:lumMod val="75000"/>
                </a:srgbClr>
              </a:buClr>
              <a:buNone/>
            </a:pPr>
            <a:r>
              <a:rPr lang="ru-RU" sz="3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12 353,358 тыс. руб.</a:t>
            </a:r>
            <a:endParaRPr lang="ru-RU" sz="3000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 algn="ctr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 algn="ctr">
              <a:buNone/>
            </a:pP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 algn="ctr">
              <a:buNone/>
            </a:pP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Субвенции- </a:t>
            </a:r>
            <a:r>
              <a:rPr lang="ru-RU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310,686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тыс. руб.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Дотации- </a:t>
            </a:r>
            <a:r>
              <a:rPr lang="ru-RU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3 770, 657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тыс. руб.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Иные межбюджетные трансферты- </a:t>
            </a:r>
            <a:r>
              <a:rPr lang="ru-RU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6 094,792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тыс. руб.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Субсидии- </a:t>
            </a:r>
            <a:r>
              <a:rPr lang="ru-RU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2 175,223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тыс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руб.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Прочие безвозмездные поступления- </a:t>
            </a:r>
            <a:r>
              <a:rPr lang="ru-RU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2,000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тыс. руб.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144" y="228600"/>
            <a:ext cx="7505008" cy="96815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    </a:t>
            </a:r>
            <a:r>
              <a:rPr lang="ru-RU" sz="4000" dirty="0" smtClean="0">
                <a:solidFill>
                  <a:srgbClr val="7030A0"/>
                </a:solidFill>
              </a:rPr>
              <a:t>Отчет об исполнении бюджета </a:t>
            </a:r>
            <a:endParaRPr lang="ru-RU" sz="4000" dirty="0">
              <a:solidFill>
                <a:srgbClr val="7030A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63600" cy="103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65174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3144</TotalTime>
  <Words>435</Words>
  <Application>Microsoft Office PowerPoint</Application>
  <PresentationFormat>Экран (4:3)</PresentationFormat>
  <Paragraphs>99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Волна</vt:lpstr>
      <vt:lpstr>Презентация PowerPoint</vt:lpstr>
      <vt:lpstr>    Отчет об исполнении бюджета </vt:lpstr>
      <vt:lpstr>    Отчет об исполнении бюджета </vt:lpstr>
      <vt:lpstr>    Отчет об исполнении бюджета </vt:lpstr>
      <vt:lpstr>    Отчет об исполнении бюджета </vt:lpstr>
      <vt:lpstr>    Отчет об исполнении бюджета </vt:lpstr>
      <vt:lpstr>    Отчет об исполнении бюджета </vt:lpstr>
      <vt:lpstr>    Отчет об исполнении бюджета </vt:lpstr>
      <vt:lpstr>    Отчет об исполнении бюджета </vt:lpstr>
      <vt:lpstr>    Отчет об исполнении бюджета </vt:lpstr>
      <vt:lpstr>    Отчет об исполнении бюджета </vt:lpstr>
      <vt:lpstr>    Финансовое управление муниципального ОКРУГА «Княжпогостский»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Hlupina</dc:creator>
  <cp:lastModifiedBy>Shprengel</cp:lastModifiedBy>
  <cp:revision>234</cp:revision>
  <cp:lastPrinted>2019-04-10T16:31:32Z</cp:lastPrinted>
  <dcterms:created xsi:type="dcterms:W3CDTF">2016-03-09T09:58:10Z</dcterms:created>
  <dcterms:modified xsi:type="dcterms:W3CDTF">2025-05-27T12:51:22Z</dcterms:modified>
</cp:coreProperties>
</file>