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9" r:id="rId3"/>
    <p:sldId id="258" r:id="rId4"/>
    <p:sldId id="260" r:id="rId5"/>
    <p:sldId id="261" r:id="rId6"/>
    <p:sldId id="273" r:id="rId7"/>
    <p:sldId id="262" r:id="rId8"/>
    <p:sldId id="263" r:id="rId9"/>
    <p:sldId id="264" r:id="rId10"/>
    <p:sldId id="267" r:id="rId11"/>
    <p:sldId id="274" r:id="rId1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6699"/>
    <a:srgbClr val="FF3399"/>
    <a:srgbClr val="FF505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110" d="100"/>
          <a:sy n="110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Documents\!!!%20&#1055;&#1086;&#1095;&#1090;&#1072;%20&#1074;&#1085;&#1091;&#1090;&#1088;&#1080;%20&#1060;&#1059;%20!!!\2016\&#1073;&#1102;&#1076;&#1078;&#1077;&#1090;%20&#1076;&#1083;&#1103;%20&#1075;&#1088;&#1072;&#1078;&#1072;&#1085;\&#1075;&#1086;&#1076;%20&#1086;&#1090;&#1095;&#1077;&#1090;\&#1076;&#1086;&#1093;%20&#1080;%20&#1088;&#1072;&#1089;&#1093;&#1086;&#1076;&#1099;%20&#1076;&#1080;&#1072;&#1075;&#1088;&#1072;&#1084;&#1084;&#107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57796096"/>
        <c:axId val="82777728"/>
        <c:axId val="0"/>
      </c:bar3DChart>
      <c:catAx>
        <c:axId val="57796096"/>
        <c:scaling>
          <c:orientation val="minMax"/>
        </c:scaling>
        <c:delete val="1"/>
        <c:axPos val="b"/>
        <c:majorTickMark val="out"/>
        <c:minorTickMark val="none"/>
        <c:tickLblPos val="nextTo"/>
        <c:crossAx val="82777728"/>
        <c:crosses val="autoZero"/>
        <c:auto val="1"/>
        <c:lblAlgn val="ctr"/>
        <c:lblOffset val="100"/>
        <c:noMultiLvlLbl val="0"/>
      </c:catAx>
      <c:valAx>
        <c:axId val="8277772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5779609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1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title>
      <c:layout/>
      <c:overlay val="0"/>
    </c:title>
    <c:autoTitleDeleted val="0"/>
    <c:view3D>
      <c:rotX val="15"/>
      <c:rotY val="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percentStack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pyramid"/>
        <c:axId val="53898752"/>
        <c:axId val="59160768"/>
        <c:axId val="0"/>
      </c:bar3DChart>
      <c:catAx>
        <c:axId val="53898752"/>
        <c:scaling>
          <c:orientation val="minMax"/>
        </c:scaling>
        <c:delete val="0"/>
        <c:axPos val="b"/>
        <c:majorTickMark val="none"/>
        <c:minorTickMark val="none"/>
        <c:tickLblPos val="nextTo"/>
        <c:crossAx val="59160768"/>
        <c:crosses val="autoZero"/>
        <c:auto val="1"/>
        <c:lblAlgn val="ctr"/>
        <c:lblOffset val="100"/>
        <c:noMultiLvlLbl val="0"/>
      </c:catAx>
      <c:valAx>
        <c:axId val="5916076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53898752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57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E2-4B18-9BDE-C33578C32E32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26%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7E2-4B18-9BDE-C33578C32E32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66%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7E2-4B18-9BDE-C33578C32E3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Налоговые поступления</c:v>
                </c:pt>
                <c:pt idx="1">
                  <c:v>Неналоговые поступления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3"/>
                <c:pt idx="0">
                  <c:v>0.22</c:v>
                </c:pt>
                <c:pt idx="1">
                  <c:v>0.04</c:v>
                </c:pt>
                <c:pt idx="2">
                  <c:v>0.74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7E2-4B18-9BDE-C33578C32E3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943B5C-5FC6-4AC7-8904-2A8C7B8C317F}" type="doc">
      <dgm:prSet loTypeId="urn:microsoft.com/office/officeart/2005/8/layout/radial5" loCatId="cycle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A55A208-12F5-4386-80EB-94E615947318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2">
                  <a:lumMod val="50000"/>
                </a:schemeClr>
              </a:solidFill>
            </a:rPr>
            <a:t>3 Муниципальные программы – </a:t>
          </a:r>
        </a:p>
        <a:p>
          <a:r>
            <a:rPr lang="ru-RU" sz="1600" b="1" dirty="0" smtClean="0">
              <a:solidFill>
                <a:schemeClr val="tx2">
                  <a:lumMod val="50000"/>
                </a:schemeClr>
              </a:solidFill>
            </a:rPr>
            <a:t>13 075,819 </a:t>
          </a:r>
          <a:r>
            <a:rPr lang="ru-RU" sz="1600" dirty="0" smtClean="0">
              <a:solidFill>
                <a:schemeClr val="tx2">
                  <a:lumMod val="50000"/>
                </a:schemeClr>
              </a:solidFill>
            </a:rPr>
            <a:t>тыс. руб.</a:t>
          </a:r>
        </a:p>
      </dgm:t>
    </dgm:pt>
    <dgm:pt modelId="{EFE51747-32B0-4588-A274-10A1556A6493}" type="parTrans" cxnId="{A39402FA-81D0-4536-B1FC-851674837117}">
      <dgm:prSet/>
      <dgm:spPr/>
      <dgm:t>
        <a:bodyPr/>
        <a:lstStyle/>
        <a:p>
          <a:endParaRPr lang="ru-RU"/>
        </a:p>
      </dgm:t>
    </dgm:pt>
    <dgm:pt modelId="{F347CEDB-EC01-4BFB-9F33-840676181E92}" type="sibTrans" cxnId="{A39402FA-81D0-4536-B1FC-851674837117}">
      <dgm:prSet/>
      <dgm:spPr/>
      <dgm:t>
        <a:bodyPr/>
        <a:lstStyle/>
        <a:p>
          <a:endParaRPr lang="ru-RU"/>
        </a:p>
      </dgm:t>
    </dgm:pt>
    <dgm:pt modelId="{FA8F8C97-C69E-4080-8972-F4091A315365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2">
                  <a:lumMod val="50000"/>
                </a:schemeClr>
              </a:solidFill>
            </a:rPr>
            <a:t>«Формирование комфортной сельской среды на территории СП «</a:t>
          </a:r>
          <a:r>
            <a:rPr lang="ru-RU" sz="1400" dirty="0" err="1" smtClean="0">
              <a:solidFill>
                <a:schemeClr val="tx2">
                  <a:lumMod val="50000"/>
                </a:schemeClr>
              </a:solidFill>
            </a:rPr>
            <a:t>Чиньяворык</a:t>
          </a:r>
          <a:r>
            <a:rPr lang="ru-RU" sz="1400" dirty="0" smtClean="0">
              <a:solidFill>
                <a:schemeClr val="tx2">
                  <a:lumMod val="50000"/>
                </a:schemeClr>
              </a:solidFill>
            </a:rPr>
            <a:t>» -</a:t>
          </a:r>
        </a:p>
        <a:p>
          <a:r>
            <a:rPr lang="ru-RU" sz="1400" b="1" dirty="0" smtClean="0">
              <a:solidFill>
                <a:schemeClr val="tx2">
                  <a:lumMod val="50000"/>
                </a:schemeClr>
              </a:solidFill>
            </a:rPr>
            <a:t>302,760 </a:t>
          </a:r>
          <a:r>
            <a:rPr lang="ru-RU" sz="1400" dirty="0" smtClean="0">
              <a:solidFill>
                <a:schemeClr val="tx2">
                  <a:lumMod val="50000"/>
                </a:schemeClr>
              </a:solidFill>
            </a:rPr>
            <a:t>тыс. руб.</a:t>
          </a:r>
          <a:endParaRPr lang="ru-RU" sz="1400" dirty="0">
            <a:solidFill>
              <a:schemeClr val="tx2">
                <a:lumMod val="50000"/>
              </a:schemeClr>
            </a:solidFill>
          </a:endParaRPr>
        </a:p>
      </dgm:t>
    </dgm:pt>
    <dgm:pt modelId="{A806FF12-CF23-4A8B-A65C-47DE4FF38037}" type="parTrans" cxnId="{C30F6C00-4AFE-42F7-9948-22C9B6BE8F5A}">
      <dgm:prSet/>
      <dgm:spPr/>
      <dgm:t>
        <a:bodyPr/>
        <a:lstStyle/>
        <a:p>
          <a:endParaRPr lang="ru-RU"/>
        </a:p>
      </dgm:t>
    </dgm:pt>
    <dgm:pt modelId="{4C12275D-489A-4E88-8C54-CCC3BB903B6D}" type="sibTrans" cxnId="{C30F6C00-4AFE-42F7-9948-22C9B6BE8F5A}">
      <dgm:prSet/>
      <dgm:spPr/>
      <dgm:t>
        <a:bodyPr/>
        <a:lstStyle/>
        <a:p>
          <a:endParaRPr lang="ru-RU"/>
        </a:p>
      </dgm:t>
    </dgm:pt>
    <dgm:pt modelId="{5D53D5F3-25C9-498C-BC21-03397D61FA27}">
      <dgm:prSet custT="1"/>
      <dgm:spPr/>
      <dgm:t>
        <a:bodyPr/>
        <a:lstStyle/>
        <a:p>
          <a:r>
            <a:rPr lang="ru-RU" sz="1400" dirty="0" smtClean="0">
              <a:solidFill>
                <a:schemeClr val="tx2">
                  <a:lumMod val="50000"/>
                </a:schemeClr>
              </a:solidFill>
            </a:rPr>
            <a:t>«Развитие жилищно-коммунального хозяйства и благоустройства на  территории СП «</a:t>
          </a:r>
          <a:r>
            <a:rPr lang="ru-RU" sz="1400" dirty="0" err="1" smtClean="0">
              <a:solidFill>
                <a:schemeClr val="tx2">
                  <a:lumMod val="50000"/>
                </a:schemeClr>
              </a:solidFill>
            </a:rPr>
            <a:t>Чиньяворык</a:t>
          </a:r>
          <a:r>
            <a:rPr lang="ru-RU" sz="1400" dirty="0" smtClean="0">
              <a:solidFill>
                <a:schemeClr val="tx2">
                  <a:lumMod val="50000"/>
                </a:schemeClr>
              </a:solidFill>
            </a:rPr>
            <a:t>» - </a:t>
          </a:r>
        </a:p>
        <a:p>
          <a:r>
            <a:rPr lang="ru-RU" sz="1400" b="1" dirty="0" smtClean="0">
              <a:solidFill>
                <a:schemeClr val="tx2">
                  <a:lumMod val="50000"/>
                </a:schemeClr>
              </a:solidFill>
            </a:rPr>
            <a:t>11 645,818 </a:t>
          </a:r>
          <a:r>
            <a:rPr lang="ru-RU" sz="1400" dirty="0" smtClean="0">
              <a:solidFill>
                <a:schemeClr val="tx2">
                  <a:lumMod val="50000"/>
                </a:schemeClr>
              </a:solidFill>
            </a:rPr>
            <a:t>тыс. руб.</a:t>
          </a:r>
          <a:r>
            <a:rPr lang="ru-RU" sz="1400" dirty="0" smtClean="0"/>
            <a:t>.</a:t>
          </a:r>
          <a:endParaRPr lang="ru-RU" sz="1400" dirty="0"/>
        </a:p>
      </dgm:t>
    </dgm:pt>
    <dgm:pt modelId="{847CD325-54C0-467F-AC4E-D82F31FE7290}" type="parTrans" cxnId="{B8363E2E-F4DD-48A6-A20B-613BF2827657}">
      <dgm:prSet/>
      <dgm:spPr/>
      <dgm:t>
        <a:bodyPr/>
        <a:lstStyle/>
        <a:p>
          <a:endParaRPr lang="ru-RU"/>
        </a:p>
      </dgm:t>
    </dgm:pt>
    <dgm:pt modelId="{7FC55110-887A-4690-9217-DFC611BF48B8}" type="sibTrans" cxnId="{B8363E2E-F4DD-48A6-A20B-613BF2827657}">
      <dgm:prSet/>
      <dgm:spPr/>
      <dgm:t>
        <a:bodyPr/>
        <a:lstStyle/>
        <a:p>
          <a:endParaRPr lang="ru-RU"/>
        </a:p>
      </dgm:t>
    </dgm:pt>
    <dgm:pt modelId="{473CB1F2-518F-4D76-B1D2-85F8E1EA2FD4}">
      <dgm:prSet custT="1"/>
      <dgm:spPr/>
      <dgm:t>
        <a:bodyPr/>
        <a:lstStyle/>
        <a:p>
          <a:r>
            <a:rPr lang="ru-RU" sz="1400" dirty="0" smtClean="0">
              <a:solidFill>
                <a:schemeClr val="tx2">
                  <a:lumMod val="50000"/>
                </a:schemeClr>
              </a:solidFill>
            </a:rPr>
            <a:t>«Пожарная безопасность» -            </a:t>
          </a:r>
          <a:r>
            <a:rPr lang="ru-RU" sz="1400" b="1" dirty="0" smtClean="0">
              <a:solidFill>
                <a:schemeClr val="tx2">
                  <a:lumMod val="50000"/>
                </a:schemeClr>
              </a:solidFill>
            </a:rPr>
            <a:t>1 127,241 </a:t>
          </a:r>
          <a:r>
            <a:rPr lang="ru-RU" sz="1400" dirty="0" smtClean="0">
              <a:solidFill>
                <a:schemeClr val="tx2">
                  <a:lumMod val="50000"/>
                </a:schemeClr>
              </a:solidFill>
            </a:rPr>
            <a:t>тыс. руб.  </a:t>
          </a:r>
          <a:endParaRPr lang="ru-RU" sz="1400" dirty="0">
            <a:solidFill>
              <a:schemeClr val="tx2">
                <a:lumMod val="50000"/>
              </a:schemeClr>
            </a:solidFill>
          </a:endParaRPr>
        </a:p>
      </dgm:t>
    </dgm:pt>
    <dgm:pt modelId="{D041A332-9D4C-4465-A7F5-887AD28CAF68}" type="parTrans" cxnId="{4DCF1A25-D428-4887-85D2-A1DBFE91EA2F}">
      <dgm:prSet/>
      <dgm:spPr/>
      <dgm:t>
        <a:bodyPr/>
        <a:lstStyle/>
        <a:p>
          <a:endParaRPr lang="ru-RU"/>
        </a:p>
      </dgm:t>
    </dgm:pt>
    <dgm:pt modelId="{DCE94B41-623D-42E8-8706-51365B9CB934}" type="sibTrans" cxnId="{4DCF1A25-D428-4887-85D2-A1DBFE91EA2F}">
      <dgm:prSet/>
      <dgm:spPr/>
      <dgm:t>
        <a:bodyPr/>
        <a:lstStyle/>
        <a:p>
          <a:endParaRPr lang="ru-RU"/>
        </a:p>
      </dgm:t>
    </dgm:pt>
    <dgm:pt modelId="{0DAEC9BF-266E-4FE0-B0F9-F5E32F965787}" type="pres">
      <dgm:prSet presAssocID="{7F943B5C-5FC6-4AC7-8904-2A8C7B8C317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A46746-773C-4B58-8679-4C284C6FCBA8}" type="pres">
      <dgm:prSet presAssocID="{3A55A208-12F5-4386-80EB-94E615947318}" presName="centerShape" presStyleLbl="node0" presStyleIdx="0" presStyleCnt="1" custScaleX="193263" custLinFactNeighborX="-855" custLinFactNeighborY="-5149"/>
      <dgm:spPr/>
      <dgm:t>
        <a:bodyPr/>
        <a:lstStyle/>
        <a:p>
          <a:endParaRPr lang="ru-RU"/>
        </a:p>
      </dgm:t>
    </dgm:pt>
    <dgm:pt modelId="{CED281E1-0576-4291-AF90-B80911AAC7A5}" type="pres">
      <dgm:prSet presAssocID="{847CD325-54C0-467F-AC4E-D82F31FE7290}" presName="parTrans" presStyleLbl="sibTrans2D1" presStyleIdx="0" presStyleCnt="3"/>
      <dgm:spPr/>
      <dgm:t>
        <a:bodyPr/>
        <a:lstStyle/>
        <a:p>
          <a:endParaRPr lang="ru-RU"/>
        </a:p>
      </dgm:t>
    </dgm:pt>
    <dgm:pt modelId="{8A756D31-D5BD-44E7-B9FE-7369F33DF15C}" type="pres">
      <dgm:prSet presAssocID="{847CD325-54C0-467F-AC4E-D82F31FE7290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09BD7C81-3A8F-48C0-A39B-A6FE2F0C0825}" type="pres">
      <dgm:prSet presAssocID="{5D53D5F3-25C9-498C-BC21-03397D61FA27}" presName="node" presStyleLbl="node1" presStyleIdx="0" presStyleCnt="3" custScaleX="182020" custRadScaleRad="120135" custRadScaleInc="-662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1605FF-CE4A-4401-8AD2-EFA917FCF220}" type="pres">
      <dgm:prSet presAssocID="{A806FF12-CF23-4A8B-A65C-47DE4FF38037}" presName="parTrans" presStyleLbl="sibTrans2D1" presStyleIdx="1" presStyleCnt="3"/>
      <dgm:spPr/>
      <dgm:t>
        <a:bodyPr/>
        <a:lstStyle/>
        <a:p>
          <a:endParaRPr lang="ru-RU"/>
        </a:p>
      </dgm:t>
    </dgm:pt>
    <dgm:pt modelId="{94910B48-9B0A-40E3-83A4-495225160F5C}" type="pres">
      <dgm:prSet presAssocID="{A806FF12-CF23-4A8B-A65C-47DE4FF38037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9336FEC7-E7EE-4668-AD20-1DB1D65CE092}" type="pres">
      <dgm:prSet presAssocID="{FA8F8C97-C69E-4080-8972-F4091A315365}" presName="node" presStyleLbl="node1" presStyleIdx="1" presStyleCnt="3" custScaleX="155836" custRadScaleRad="112322" custRadScaleInc="-75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73A55-A4C8-48ED-B12E-23324376C808}" type="pres">
      <dgm:prSet presAssocID="{D041A332-9D4C-4465-A7F5-887AD28CAF68}" presName="parTrans" presStyleLbl="sibTrans2D1" presStyleIdx="2" presStyleCnt="3"/>
      <dgm:spPr/>
      <dgm:t>
        <a:bodyPr/>
        <a:lstStyle/>
        <a:p>
          <a:endParaRPr lang="ru-RU"/>
        </a:p>
      </dgm:t>
    </dgm:pt>
    <dgm:pt modelId="{ADD78239-150C-4908-8071-94752E3498AF}" type="pres">
      <dgm:prSet presAssocID="{D041A332-9D4C-4465-A7F5-887AD28CAF68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FACBBE9B-8001-4D2B-8D8A-FD5184EF35EE}" type="pres">
      <dgm:prSet presAssocID="{473CB1F2-518F-4D76-B1D2-85F8E1EA2FD4}" presName="node" presStyleLbl="node1" presStyleIdx="2" presStyleCnt="3" custScaleX="146056" custRadScaleRad="114310" custRadScaleInc="162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0F6C00-4AFE-42F7-9948-22C9B6BE8F5A}" srcId="{3A55A208-12F5-4386-80EB-94E615947318}" destId="{FA8F8C97-C69E-4080-8972-F4091A315365}" srcOrd="1" destOrd="0" parTransId="{A806FF12-CF23-4A8B-A65C-47DE4FF38037}" sibTransId="{4C12275D-489A-4E88-8C54-CCC3BB903B6D}"/>
    <dgm:cxn modelId="{3E9AABB8-4735-4CE6-8A58-8EAAA0E9C0F7}" type="presOf" srcId="{D041A332-9D4C-4465-A7F5-887AD28CAF68}" destId="{B2F73A55-A4C8-48ED-B12E-23324376C808}" srcOrd="0" destOrd="0" presId="urn:microsoft.com/office/officeart/2005/8/layout/radial5"/>
    <dgm:cxn modelId="{A39402FA-81D0-4536-B1FC-851674837117}" srcId="{7F943B5C-5FC6-4AC7-8904-2A8C7B8C317F}" destId="{3A55A208-12F5-4386-80EB-94E615947318}" srcOrd="0" destOrd="0" parTransId="{EFE51747-32B0-4588-A274-10A1556A6493}" sibTransId="{F347CEDB-EC01-4BFB-9F33-840676181E92}"/>
    <dgm:cxn modelId="{808AD0A7-17EE-473F-99B3-C7DCE23475E4}" type="presOf" srcId="{FA8F8C97-C69E-4080-8972-F4091A315365}" destId="{9336FEC7-E7EE-4668-AD20-1DB1D65CE092}" srcOrd="0" destOrd="0" presId="urn:microsoft.com/office/officeart/2005/8/layout/radial5"/>
    <dgm:cxn modelId="{BB0104BE-9EA0-4E78-9324-4D9AC5C0F32C}" type="presOf" srcId="{847CD325-54C0-467F-AC4E-D82F31FE7290}" destId="{8A756D31-D5BD-44E7-B9FE-7369F33DF15C}" srcOrd="1" destOrd="0" presId="urn:microsoft.com/office/officeart/2005/8/layout/radial5"/>
    <dgm:cxn modelId="{4DCF1A25-D428-4887-85D2-A1DBFE91EA2F}" srcId="{3A55A208-12F5-4386-80EB-94E615947318}" destId="{473CB1F2-518F-4D76-B1D2-85F8E1EA2FD4}" srcOrd="2" destOrd="0" parTransId="{D041A332-9D4C-4465-A7F5-887AD28CAF68}" sibTransId="{DCE94B41-623D-42E8-8706-51365B9CB934}"/>
    <dgm:cxn modelId="{55171285-44FB-4A24-8A8F-814C17CD11E5}" type="presOf" srcId="{473CB1F2-518F-4D76-B1D2-85F8E1EA2FD4}" destId="{FACBBE9B-8001-4D2B-8D8A-FD5184EF35EE}" srcOrd="0" destOrd="0" presId="urn:microsoft.com/office/officeart/2005/8/layout/radial5"/>
    <dgm:cxn modelId="{5C682FE0-4CE2-4816-A75D-E58E09CC1249}" type="presOf" srcId="{D041A332-9D4C-4465-A7F5-887AD28CAF68}" destId="{ADD78239-150C-4908-8071-94752E3498AF}" srcOrd="1" destOrd="0" presId="urn:microsoft.com/office/officeart/2005/8/layout/radial5"/>
    <dgm:cxn modelId="{3E7C57C7-0C03-41AA-9852-BCF8F1B3671B}" type="presOf" srcId="{5D53D5F3-25C9-498C-BC21-03397D61FA27}" destId="{09BD7C81-3A8F-48C0-A39B-A6FE2F0C0825}" srcOrd="0" destOrd="0" presId="urn:microsoft.com/office/officeart/2005/8/layout/radial5"/>
    <dgm:cxn modelId="{5F2FB438-CDB1-4544-B589-8C1B5C05EE03}" type="presOf" srcId="{847CD325-54C0-467F-AC4E-D82F31FE7290}" destId="{CED281E1-0576-4291-AF90-B80911AAC7A5}" srcOrd="0" destOrd="0" presId="urn:microsoft.com/office/officeart/2005/8/layout/radial5"/>
    <dgm:cxn modelId="{3EFFCD56-A5B5-4CF3-BE65-FBFEDAC75A5A}" type="presOf" srcId="{7F943B5C-5FC6-4AC7-8904-2A8C7B8C317F}" destId="{0DAEC9BF-266E-4FE0-B0F9-F5E32F965787}" srcOrd="0" destOrd="0" presId="urn:microsoft.com/office/officeart/2005/8/layout/radial5"/>
    <dgm:cxn modelId="{08A0C770-957A-4863-842D-C836947D90D8}" type="presOf" srcId="{3A55A208-12F5-4386-80EB-94E615947318}" destId="{9CA46746-773C-4B58-8679-4C284C6FCBA8}" srcOrd="0" destOrd="0" presId="urn:microsoft.com/office/officeart/2005/8/layout/radial5"/>
    <dgm:cxn modelId="{0C631826-2114-484B-97E9-431697FA1E29}" type="presOf" srcId="{A806FF12-CF23-4A8B-A65C-47DE4FF38037}" destId="{94910B48-9B0A-40E3-83A4-495225160F5C}" srcOrd="1" destOrd="0" presId="urn:microsoft.com/office/officeart/2005/8/layout/radial5"/>
    <dgm:cxn modelId="{9BA619E8-C723-4138-8D98-85E2715486F0}" type="presOf" srcId="{A806FF12-CF23-4A8B-A65C-47DE4FF38037}" destId="{181605FF-CE4A-4401-8AD2-EFA917FCF220}" srcOrd="0" destOrd="0" presId="urn:microsoft.com/office/officeart/2005/8/layout/radial5"/>
    <dgm:cxn modelId="{B8363E2E-F4DD-48A6-A20B-613BF2827657}" srcId="{3A55A208-12F5-4386-80EB-94E615947318}" destId="{5D53D5F3-25C9-498C-BC21-03397D61FA27}" srcOrd="0" destOrd="0" parTransId="{847CD325-54C0-467F-AC4E-D82F31FE7290}" sibTransId="{7FC55110-887A-4690-9217-DFC611BF48B8}"/>
    <dgm:cxn modelId="{6DA273ED-6035-4AAC-BB44-162AB5A9E0AD}" type="presParOf" srcId="{0DAEC9BF-266E-4FE0-B0F9-F5E32F965787}" destId="{9CA46746-773C-4B58-8679-4C284C6FCBA8}" srcOrd="0" destOrd="0" presId="urn:microsoft.com/office/officeart/2005/8/layout/radial5"/>
    <dgm:cxn modelId="{CA04ED24-13A9-4313-A156-888672849C4C}" type="presParOf" srcId="{0DAEC9BF-266E-4FE0-B0F9-F5E32F965787}" destId="{CED281E1-0576-4291-AF90-B80911AAC7A5}" srcOrd="1" destOrd="0" presId="urn:microsoft.com/office/officeart/2005/8/layout/radial5"/>
    <dgm:cxn modelId="{61FB2C00-2E7B-4474-B634-4631062E57A5}" type="presParOf" srcId="{CED281E1-0576-4291-AF90-B80911AAC7A5}" destId="{8A756D31-D5BD-44E7-B9FE-7369F33DF15C}" srcOrd="0" destOrd="0" presId="urn:microsoft.com/office/officeart/2005/8/layout/radial5"/>
    <dgm:cxn modelId="{047105F2-F5B2-4068-B83C-CF6F68AFF09C}" type="presParOf" srcId="{0DAEC9BF-266E-4FE0-B0F9-F5E32F965787}" destId="{09BD7C81-3A8F-48C0-A39B-A6FE2F0C0825}" srcOrd="2" destOrd="0" presId="urn:microsoft.com/office/officeart/2005/8/layout/radial5"/>
    <dgm:cxn modelId="{AC723993-5EEE-498E-9E33-EB359D9AC44F}" type="presParOf" srcId="{0DAEC9BF-266E-4FE0-B0F9-F5E32F965787}" destId="{181605FF-CE4A-4401-8AD2-EFA917FCF220}" srcOrd="3" destOrd="0" presId="urn:microsoft.com/office/officeart/2005/8/layout/radial5"/>
    <dgm:cxn modelId="{3692DE1D-A923-4ABC-BB3E-79B24E9ED06F}" type="presParOf" srcId="{181605FF-CE4A-4401-8AD2-EFA917FCF220}" destId="{94910B48-9B0A-40E3-83A4-495225160F5C}" srcOrd="0" destOrd="0" presId="urn:microsoft.com/office/officeart/2005/8/layout/radial5"/>
    <dgm:cxn modelId="{84A0DF3E-2823-4A28-BD40-80E20A8656C0}" type="presParOf" srcId="{0DAEC9BF-266E-4FE0-B0F9-F5E32F965787}" destId="{9336FEC7-E7EE-4668-AD20-1DB1D65CE092}" srcOrd="4" destOrd="0" presId="urn:microsoft.com/office/officeart/2005/8/layout/radial5"/>
    <dgm:cxn modelId="{2B5C3953-C9E1-4EC1-AF82-74CFF13D7BF4}" type="presParOf" srcId="{0DAEC9BF-266E-4FE0-B0F9-F5E32F965787}" destId="{B2F73A55-A4C8-48ED-B12E-23324376C808}" srcOrd="5" destOrd="0" presId="urn:microsoft.com/office/officeart/2005/8/layout/radial5"/>
    <dgm:cxn modelId="{FC4CA9E2-3ACF-4C18-BBBE-F28C5840C8FE}" type="presParOf" srcId="{B2F73A55-A4C8-48ED-B12E-23324376C808}" destId="{ADD78239-150C-4908-8071-94752E3498AF}" srcOrd="0" destOrd="0" presId="urn:microsoft.com/office/officeart/2005/8/layout/radial5"/>
    <dgm:cxn modelId="{AA31AEF7-CB53-404C-AA1A-3B290DA415C8}" type="presParOf" srcId="{0DAEC9BF-266E-4FE0-B0F9-F5E32F965787}" destId="{FACBBE9B-8001-4D2B-8D8A-FD5184EF35EE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A46746-773C-4B58-8679-4C284C6FCBA8}">
      <dsp:nvSpPr>
        <dsp:cNvPr id="0" name=""/>
        <dsp:cNvSpPr/>
      </dsp:nvSpPr>
      <dsp:spPr>
        <a:xfrm>
          <a:off x="2178745" y="2206888"/>
          <a:ext cx="3393501" cy="175589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>
                  <a:lumMod val="50000"/>
                </a:schemeClr>
              </a:solidFill>
            </a:rPr>
            <a:t>3 Муниципальные программы –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2">
                  <a:lumMod val="50000"/>
                </a:schemeClr>
              </a:solidFill>
            </a:rPr>
            <a:t>13 075,819 </a:t>
          </a:r>
          <a:r>
            <a:rPr lang="ru-RU" sz="1600" kern="1200" dirty="0" smtClean="0">
              <a:solidFill>
                <a:schemeClr val="tx2">
                  <a:lumMod val="50000"/>
                </a:schemeClr>
              </a:solidFill>
            </a:rPr>
            <a:t>тыс. руб.</a:t>
          </a:r>
        </a:p>
      </dsp:txBody>
      <dsp:txXfrm>
        <a:off x="2675712" y="2464033"/>
        <a:ext cx="2399567" cy="1241608"/>
      </dsp:txXfrm>
    </dsp:sp>
    <dsp:sp modelId="{CED281E1-0576-4291-AF90-B80911AAC7A5}">
      <dsp:nvSpPr>
        <dsp:cNvPr id="0" name=""/>
        <dsp:cNvSpPr/>
      </dsp:nvSpPr>
      <dsp:spPr>
        <a:xfrm rot="13651965">
          <a:off x="2797163" y="1780254"/>
          <a:ext cx="314973" cy="597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10800000">
        <a:off x="2876308" y="1934507"/>
        <a:ext cx="220481" cy="358203"/>
      </dsp:txXfrm>
    </dsp:sp>
    <dsp:sp modelId="{09BD7C81-3A8F-48C0-A39B-A6FE2F0C0825}">
      <dsp:nvSpPr>
        <dsp:cNvPr id="0" name=""/>
        <dsp:cNvSpPr/>
      </dsp:nvSpPr>
      <dsp:spPr>
        <a:xfrm>
          <a:off x="432050" y="190673"/>
          <a:ext cx="3196085" cy="175589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«Развитие жилищно-коммунального хозяйства и благоустройства на  территории СП «</a:t>
          </a:r>
          <a:r>
            <a:rPr lang="ru-RU" sz="1400" kern="1200" dirty="0" err="1" smtClean="0">
              <a:solidFill>
                <a:schemeClr val="tx2">
                  <a:lumMod val="50000"/>
                </a:schemeClr>
              </a:solidFill>
            </a:rPr>
            <a:t>Чиньяворык</a:t>
          </a: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» -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2">
                  <a:lumMod val="50000"/>
                </a:schemeClr>
              </a:solidFill>
            </a:rPr>
            <a:t>11 645,818 </a:t>
          </a: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тыс. руб.</a:t>
          </a:r>
          <a:r>
            <a:rPr lang="ru-RU" sz="1400" kern="1200" dirty="0" smtClean="0"/>
            <a:t>.</a:t>
          </a:r>
          <a:endParaRPr lang="ru-RU" sz="1400" kern="1200" dirty="0"/>
        </a:p>
      </dsp:txBody>
      <dsp:txXfrm>
        <a:off x="900106" y="447818"/>
        <a:ext cx="2259973" cy="1241608"/>
      </dsp:txXfrm>
    </dsp:sp>
    <dsp:sp modelId="{181605FF-CE4A-4401-8AD2-EFA917FCF220}">
      <dsp:nvSpPr>
        <dsp:cNvPr id="0" name=""/>
        <dsp:cNvSpPr/>
      </dsp:nvSpPr>
      <dsp:spPr>
        <a:xfrm rot="1777124">
          <a:off x="5083712" y="3536832"/>
          <a:ext cx="223782" cy="597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5088098" y="3639643"/>
        <a:ext cx="156647" cy="358203"/>
      </dsp:txXfrm>
    </dsp:sp>
    <dsp:sp modelId="{9336FEC7-E7EE-4668-AD20-1DB1D65CE092}">
      <dsp:nvSpPr>
        <dsp:cNvPr id="0" name=""/>
        <dsp:cNvSpPr/>
      </dsp:nvSpPr>
      <dsp:spPr>
        <a:xfrm>
          <a:off x="5040549" y="3647051"/>
          <a:ext cx="2736321" cy="1755898"/>
        </a:xfrm>
        <a:prstGeom prst="ellipse">
          <a:avLst/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«Формирование комфортной сельской среды на территории СП «</a:t>
          </a:r>
          <a:r>
            <a:rPr lang="ru-RU" sz="1400" kern="1200" dirty="0" err="1" smtClean="0">
              <a:solidFill>
                <a:schemeClr val="tx2">
                  <a:lumMod val="50000"/>
                </a:schemeClr>
              </a:solidFill>
            </a:rPr>
            <a:t>Чиньяворык</a:t>
          </a: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» -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2">
                  <a:lumMod val="50000"/>
                </a:schemeClr>
              </a:solidFill>
            </a:rPr>
            <a:t>302,760 </a:t>
          </a: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тыс. руб.</a:t>
          </a:r>
          <a:endParaRPr lang="ru-RU" sz="14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5441274" y="3904196"/>
        <a:ext cx="1934871" cy="1241608"/>
      </dsp:txXfrm>
    </dsp:sp>
    <dsp:sp modelId="{B2F73A55-A4C8-48ED-B12E-23324376C808}">
      <dsp:nvSpPr>
        <dsp:cNvPr id="0" name=""/>
        <dsp:cNvSpPr/>
      </dsp:nvSpPr>
      <dsp:spPr>
        <a:xfrm rot="9283781">
          <a:off x="2401042" y="3443082"/>
          <a:ext cx="166460" cy="597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 rot="10800000">
        <a:off x="2448591" y="3551824"/>
        <a:ext cx="116522" cy="358203"/>
      </dsp:txXfrm>
    </dsp:sp>
    <dsp:sp modelId="{FACBBE9B-8001-4D2B-8D8A-FD5184EF35EE}">
      <dsp:nvSpPr>
        <dsp:cNvPr id="0" name=""/>
        <dsp:cNvSpPr/>
      </dsp:nvSpPr>
      <dsp:spPr>
        <a:xfrm>
          <a:off x="13" y="3431038"/>
          <a:ext cx="2564594" cy="1755898"/>
        </a:xfrm>
        <a:prstGeom prst="ellipse">
          <a:avLst/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«Пожарная безопасность» -            </a:t>
          </a:r>
          <a:r>
            <a:rPr lang="ru-RU" sz="1400" b="1" kern="1200" dirty="0" smtClean="0">
              <a:solidFill>
                <a:schemeClr val="tx2">
                  <a:lumMod val="50000"/>
                </a:schemeClr>
              </a:solidFill>
            </a:rPr>
            <a:t>1 127,241 </a:t>
          </a:r>
          <a:r>
            <a:rPr lang="ru-RU" sz="1400" kern="1200" dirty="0" smtClean="0">
              <a:solidFill>
                <a:schemeClr val="tx2">
                  <a:lumMod val="50000"/>
                </a:schemeClr>
              </a:solidFill>
            </a:rPr>
            <a:t>тыс. руб.  </a:t>
          </a:r>
          <a:endParaRPr lang="ru-RU" sz="14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75589" y="3688183"/>
        <a:ext cx="1813442" cy="1241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Рисунок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0" y="-4005064"/>
          <a:ext cx="4968552" cy="2448272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441901"/>
            <a:ext cx="8568952" cy="5011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Отчет об исполнении бюджета сельского поселения «</a:t>
            </a:r>
            <a:r>
              <a:rPr lang="ru-RU" sz="4000" dirty="0" err="1" smtClean="0"/>
              <a:t>Чиньяворык</a:t>
            </a:r>
            <a:r>
              <a:rPr lang="ru-RU" sz="4000" dirty="0" smtClean="0"/>
              <a:t>»</a:t>
            </a:r>
          </a:p>
          <a:p>
            <a:pPr marL="0" indent="0" algn="ctr">
              <a:buNone/>
            </a:pPr>
            <a:r>
              <a:rPr lang="ru-RU" sz="4000" dirty="0" smtClean="0"/>
              <a:t>за 2024 год</a:t>
            </a:r>
            <a:endParaRPr lang="ru-RU" sz="4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76196" y="235503"/>
            <a:ext cx="1008112" cy="1206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204" y="4005064"/>
            <a:ext cx="4352483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50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  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80883430"/>
              </p:ext>
            </p:extLst>
          </p:nvPr>
        </p:nvGraphicFramePr>
        <p:xfrm>
          <a:off x="611560" y="1294110"/>
          <a:ext cx="7920880" cy="54472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5364088" y="1484784"/>
            <a:ext cx="3024336" cy="185050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dirty="0" smtClean="0">
                <a:solidFill>
                  <a:schemeClr val="tx1"/>
                </a:solidFill>
              </a:rPr>
              <a:t>Непрограммные мероприятия</a:t>
            </a:r>
          </a:p>
          <a:p>
            <a:pPr lvl="0" algn="ctr"/>
            <a:r>
              <a:rPr lang="ru-RU" sz="1400" b="1" dirty="0" smtClean="0">
                <a:solidFill>
                  <a:schemeClr val="tx1"/>
                </a:solidFill>
              </a:rPr>
              <a:t>3 742,026 </a:t>
            </a:r>
            <a:r>
              <a:rPr lang="ru-RU" sz="1400" dirty="0" smtClean="0">
                <a:solidFill>
                  <a:schemeClr val="tx1"/>
                </a:solidFill>
              </a:rPr>
              <a:t>тыс. руб.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2494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432504" cy="9681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000" b="0" dirty="0" smtClean="0"/>
              <a:t>    </a:t>
            </a:r>
            <a:r>
              <a:rPr lang="ru-RU" sz="2000" b="0" dirty="0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Финансовое управление муниципального округа «</a:t>
            </a:r>
            <a:r>
              <a:rPr lang="ru-RU" sz="2000" b="0" dirty="0" err="1" smtClean="0">
                <a:ln w="952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Княжпогостский</a:t>
            </a:r>
            <a:r>
              <a:rPr lang="ru-RU" sz="2000" b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000" b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27584" y="1484784"/>
            <a:ext cx="77093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/>
              <a:t>Спасибо </a:t>
            </a:r>
          </a:p>
          <a:p>
            <a:pPr algn="ctr"/>
            <a:r>
              <a:rPr lang="ru-RU" sz="7200" dirty="0"/>
              <a:t>за внимание</a:t>
            </a:r>
            <a:r>
              <a:rPr lang="ru-RU" sz="7200" dirty="0" smtClean="0"/>
              <a:t>!</a:t>
            </a:r>
            <a:endParaRPr lang="ru-RU" sz="7200" dirty="0"/>
          </a:p>
          <a:p>
            <a:pPr algn="ctr"/>
            <a:r>
              <a:rPr lang="ru-RU" dirty="0"/>
              <a:t>Разработчик: Финансовое управление АМО «</a:t>
            </a:r>
            <a:r>
              <a:rPr lang="ru-RU" dirty="0" err="1"/>
              <a:t>Княжпогостский</a:t>
            </a:r>
            <a:r>
              <a:rPr lang="ru-RU" dirty="0"/>
              <a:t>».</a:t>
            </a:r>
          </a:p>
          <a:p>
            <a:pPr algn="ctr"/>
            <a:r>
              <a:rPr lang="ru-RU" dirty="0"/>
              <a:t>Адрес: 169200, </a:t>
            </a:r>
            <a:r>
              <a:rPr lang="ru-RU" dirty="0" err="1"/>
              <a:t>г.Емва</a:t>
            </a:r>
            <a:r>
              <a:rPr lang="ru-RU" dirty="0"/>
              <a:t>, </a:t>
            </a:r>
            <a:r>
              <a:rPr lang="ru-RU" dirty="0" err="1"/>
              <a:t>ул.Дзержинского</a:t>
            </a:r>
            <a:r>
              <a:rPr lang="ru-RU" dirty="0"/>
              <a:t> д.81,тел.: 8(82139)2-14-78</a:t>
            </a:r>
            <a:endParaRPr lang="ru-RU" sz="7200" dirty="0"/>
          </a:p>
          <a:p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827584" y="5517232"/>
            <a:ext cx="7344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/>
            <a:r>
              <a:rPr lang="ru-RU" dirty="0" smtClean="0"/>
              <a:t>С информацией о бюджете можно ознакомиться</a:t>
            </a:r>
          </a:p>
          <a:p>
            <a:pPr algn="ctr"/>
            <a:r>
              <a:rPr lang="ru-RU" dirty="0" smtClean="0"/>
              <a:t> на официальном сайте администрации муниципального</a:t>
            </a:r>
          </a:p>
          <a:p>
            <a:pPr algn="ctr"/>
            <a:r>
              <a:rPr lang="ru-RU" smtClean="0"/>
              <a:t>округа </a:t>
            </a:r>
            <a:r>
              <a:rPr lang="ru-RU" dirty="0" smtClean="0"/>
              <a:t>«</a:t>
            </a:r>
            <a:r>
              <a:rPr lang="ru-RU" dirty="0" err="1" smtClean="0"/>
              <a:t>Княжпогостский</a:t>
            </a:r>
            <a:r>
              <a:rPr lang="ru-RU" dirty="0" smtClean="0"/>
              <a:t>» «</a:t>
            </a:r>
            <a:r>
              <a:rPr lang="en-US" dirty="0" smtClean="0"/>
              <a:t>mrk11</a:t>
            </a:r>
            <a:r>
              <a:rPr lang="ru-RU" dirty="0" smtClean="0"/>
              <a:t>.</a:t>
            </a:r>
            <a:r>
              <a:rPr lang="en-US" dirty="0" err="1" smtClean="0"/>
              <a:t>ru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37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432504" cy="96815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</a:t>
            </a:r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268760"/>
            <a:ext cx="8424936" cy="53285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Отчет об исполнении бюджета сельского поселения «</a:t>
            </a:r>
            <a:r>
              <a:rPr lang="ru-RU" sz="2800" dirty="0" err="1" smtClean="0"/>
              <a:t>Чиньяворык</a:t>
            </a:r>
            <a:r>
              <a:rPr lang="ru-RU" sz="2800" dirty="0" smtClean="0"/>
              <a:t>» за 2024 год </a:t>
            </a:r>
          </a:p>
          <a:p>
            <a:pPr marL="0" indent="0" algn="ctr">
              <a:buNone/>
            </a:pPr>
            <a:r>
              <a:rPr lang="ru-RU" sz="2800" dirty="0" smtClean="0"/>
              <a:t>утвержден Решением Совета МО «</a:t>
            </a:r>
            <a:r>
              <a:rPr lang="ru-RU" sz="2800" dirty="0" err="1" smtClean="0"/>
              <a:t>Княжпогостский</a:t>
            </a:r>
            <a:r>
              <a:rPr lang="ru-RU" sz="2800" dirty="0" smtClean="0"/>
              <a:t>» «Об исполнении бюджета сельского поселения «</a:t>
            </a:r>
            <a:r>
              <a:rPr lang="ru-RU" sz="2800" dirty="0" err="1" smtClean="0"/>
              <a:t>Чиньяворык</a:t>
            </a:r>
            <a:r>
              <a:rPr lang="ru-RU" sz="2800" dirty="0" smtClean="0"/>
              <a:t>» за 2024 год» </a:t>
            </a:r>
          </a:p>
          <a:p>
            <a:pPr marL="0" indent="0" algn="ctr">
              <a:buNone/>
            </a:pPr>
            <a:r>
              <a:rPr lang="ru-RU" sz="2800" dirty="0" smtClean="0"/>
              <a:t>от 22.05.2025  № 159</a:t>
            </a:r>
          </a:p>
          <a:p>
            <a:pPr marL="0" indent="0" algn="ctr">
              <a:buNone/>
            </a:pPr>
            <a:endParaRPr lang="ru-RU" sz="28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8677" y="4206974"/>
            <a:ext cx="4046143" cy="2332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410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28600"/>
            <a:ext cx="7432504" cy="96815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  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67544" y="1294110"/>
            <a:ext cx="8208912" cy="4871194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2800" dirty="0" smtClean="0"/>
              <a:t>Основные параметры:</a:t>
            </a:r>
          </a:p>
          <a:p>
            <a:pPr marL="45720" indent="0" algn="ctr">
              <a:buNone/>
            </a:pPr>
            <a:r>
              <a:rPr lang="ru-RU" sz="2800" dirty="0" smtClean="0"/>
              <a:t>Доходы (факт)-</a:t>
            </a:r>
            <a:r>
              <a:rPr lang="en-US" sz="2800" dirty="0" smtClean="0">
                <a:solidFill>
                  <a:srgbClr val="FF0000"/>
                </a:solidFill>
              </a:rPr>
              <a:t>18 796,895 </a:t>
            </a:r>
            <a:r>
              <a:rPr lang="ru-RU" sz="2800" dirty="0" smtClean="0">
                <a:solidFill>
                  <a:srgbClr val="FF0000"/>
                </a:solidFill>
              </a:rPr>
              <a:t>тыс</a:t>
            </a:r>
            <a:r>
              <a:rPr lang="ru-RU" sz="2800" dirty="0" smtClean="0"/>
              <a:t>. рублей</a:t>
            </a:r>
          </a:p>
          <a:p>
            <a:pPr marL="45720" indent="0" algn="ctr">
              <a:buNone/>
            </a:pPr>
            <a:r>
              <a:rPr lang="ru-RU" sz="2800" dirty="0" smtClean="0"/>
              <a:t>Расходы (факт)- </a:t>
            </a:r>
            <a:r>
              <a:rPr lang="ru-RU" sz="2800" dirty="0" smtClean="0">
                <a:solidFill>
                  <a:srgbClr val="FF0000"/>
                </a:solidFill>
              </a:rPr>
              <a:t>16 817,846</a:t>
            </a:r>
            <a:r>
              <a:rPr lang="ru-RU" sz="2800" dirty="0" smtClean="0"/>
              <a:t>тыс. рублей</a:t>
            </a:r>
          </a:p>
          <a:p>
            <a:pPr marL="45720" indent="0" algn="ctr">
              <a:buNone/>
            </a:pPr>
            <a:r>
              <a:rPr lang="ru-RU" sz="2800" dirty="0" smtClean="0"/>
              <a:t>Профицит -</a:t>
            </a:r>
            <a:r>
              <a:rPr lang="ru-RU" sz="2800" dirty="0" smtClean="0">
                <a:solidFill>
                  <a:srgbClr val="FF0000"/>
                </a:solidFill>
              </a:rPr>
              <a:t>1 979,049</a:t>
            </a:r>
            <a:r>
              <a:rPr lang="ru-RU" sz="2800" dirty="0" smtClean="0"/>
              <a:t> тыс. рублей</a:t>
            </a:r>
          </a:p>
          <a:p>
            <a:pPr marL="45720" indent="0" algn="ctr"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5358920"/>
              </p:ext>
            </p:extLst>
          </p:nvPr>
        </p:nvGraphicFramePr>
        <p:xfrm>
          <a:off x="2123728" y="4005064"/>
          <a:ext cx="496855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93757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  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7981532"/>
              </p:ext>
            </p:extLst>
          </p:nvPr>
        </p:nvGraphicFramePr>
        <p:xfrm>
          <a:off x="755576" y="1294110"/>
          <a:ext cx="7560839" cy="4655170"/>
        </p:xfrm>
        <a:graphic>
          <a:graphicData uri="http://schemas.openxmlformats.org/drawingml/2006/table">
            <a:tbl>
              <a:tblPr/>
              <a:tblGrid>
                <a:gridCol w="22909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733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65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11891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(тыс</a:t>
                      </a:r>
                      <a:r>
                        <a:rPr lang="ru-RU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руб.)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(тыс</a:t>
                      </a:r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руб</a:t>
                      </a:r>
                      <a:r>
                        <a:rPr lang="ru-RU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89824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17 627,030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410,520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85886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18 796,895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16 817,846</a:t>
                      </a:r>
                      <a:endParaRPr lang="ru-RU" sz="2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67569"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106,6</a:t>
                      </a:r>
                      <a:endParaRPr lang="ru-RU" sz="2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91,3</a:t>
                      </a:r>
                      <a:endParaRPr lang="ru-RU" sz="24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4390063"/>
              </p:ext>
            </p:extLst>
          </p:nvPr>
        </p:nvGraphicFramePr>
        <p:xfrm flipV="1">
          <a:off x="2339752" y="5949280"/>
          <a:ext cx="5112568" cy="792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752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  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82782668"/>
              </p:ext>
            </p:extLst>
          </p:nvPr>
        </p:nvGraphicFramePr>
        <p:xfrm>
          <a:off x="539553" y="1294108"/>
          <a:ext cx="8136904" cy="5238881"/>
        </p:xfrm>
        <a:graphic>
          <a:graphicData uri="http://schemas.openxmlformats.org/drawingml/2006/table">
            <a:tbl>
              <a:tblPr/>
              <a:tblGrid>
                <a:gridCol w="32403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281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030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Наименование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План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Факт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исполнения от общего объема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304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Налоговые поступления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2 955,040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4 144,973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140,3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304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Неналоговые поступления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779,400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759,332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97,4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304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Безвозмездные поступления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13 892,590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13 892,590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0304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Всего</a:t>
                      </a: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17 627,030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18 796,895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106,6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513" marR="7513" marT="751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978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  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08340129"/>
              </p:ext>
            </p:extLst>
          </p:nvPr>
        </p:nvGraphicFramePr>
        <p:xfrm>
          <a:off x="1547664" y="1844824"/>
          <a:ext cx="6400800" cy="3475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02652755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0697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  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96752"/>
            <a:ext cx="8856984" cy="5256584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Налоговые </a:t>
            </a:r>
            <a:r>
              <a:rPr lang="ru-RU" sz="35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доходы </a:t>
            </a:r>
            <a:r>
              <a:rPr lang="ru-RU" sz="35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–</a:t>
            </a:r>
          </a:p>
          <a:p>
            <a:pPr marL="45720" indent="0" algn="ctr">
              <a:buNone/>
            </a:pPr>
            <a:r>
              <a:rPr lang="ru-RU" sz="3600" dirty="0" smtClean="0"/>
              <a:t>4 144,973 тыс. руб.</a:t>
            </a:r>
            <a:endParaRPr lang="ru-RU" sz="3600" dirty="0"/>
          </a:p>
          <a:p>
            <a:pPr marL="45720" indent="0" algn="ctr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НДФЛ – </a:t>
            </a:r>
            <a:r>
              <a:rPr lang="ru-RU" sz="2400" dirty="0" smtClean="0">
                <a:solidFill>
                  <a:srgbClr val="FF0000"/>
                </a:solidFill>
              </a:rPr>
              <a:t>4 040,346 </a:t>
            </a:r>
            <a:r>
              <a:rPr lang="ru-RU" sz="2400" dirty="0" smtClean="0"/>
              <a:t>тыс. руб.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Налог </a:t>
            </a:r>
            <a:r>
              <a:rPr lang="ru-RU" sz="2400" dirty="0"/>
              <a:t>на имущество физических </a:t>
            </a:r>
            <a:r>
              <a:rPr lang="ru-RU" sz="2400" dirty="0" smtClean="0"/>
              <a:t>лиц –</a:t>
            </a:r>
            <a:r>
              <a:rPr lang="ru-RU" sz="2400" dirty="0" smtClean="0">
                <a:solidFill>
                  <a:srgbClr val="FF0000"/>
                </a:solidFill>
              </a:rPr>
              <a:t> 82,381 </a:t>
            </a:r>
            <a:r>
              <a:rPr lang="ru-RU" sz="2400" dirty="0" smtClean="0"/>
              <a:t>тыс. руб.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Земельный налог – </a:t>
            </a:r>
            <a:r>
              <a:rPr lang="ru-RU" sz="2400" dirty="0" smtClean="0">
                <a:solidFill>
                  <a:srgbClr val="FF0000"/>
                </a:solidFill>
              </a:rPr>
              <a:t>10,606 </a:t>
            </a:r>
            <a:r>
              <a:rPr lang="ru-RU" sz="2400" dirty="0" smtClean="0"/>
              <a:t>тыс. руб.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Государственная пошлина – </a:t>
            </a:r>
            <a:r>
              <a:rPr lang="ru-RU" sz="2400" dirty="0" smtClean="0">
                <a:solidFill>
                  <a:srgbClr val="FF0000"/>
                </a:solidFill>
              </a:rPr>
              <a:t>11,640</a:t>
            </a:r>
            <a:r>
              <a:rPr lang="ru-RU" sz="2400" dirty="0" smtClean="0"/>
              <a:t> </a:t>
            </a:r>
            <a:r>
              <a:rPr lang="ru-RU" sz="2400" dirty="0" err="1" smtClean="0"/>
              <a:t>тыс.руб</a:t>
            </a:r>
            <a:r>
              <a:rPr lang="ru-RU" sz="2400" dirty="0" smtClean="0"/>
              <a:t>.</a:t>
            </a:r>
          </a:p>
          <a:p>
            <a:pPr marL="45720" indent="0">
              <a:buNone/>
            </a:pPr>
            <a:endParaRPr lang="ru-RU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223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  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96752"/>
            <a:ext cx="8496944" cy="5256584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Неналоговые доходы</a:t>
            </a: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759,332 тыс. руб.</a:t>
            </a:r>
            <a:endParaRPr lang="ru-RU" sz="3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Font typeface="Wingdings" panose="05000000000000000000" pitchFamily="2" charset="2"/>
              <a:buChar char="v"/>
            </a:pPr>
            <a:endParaRPr lang="ru-RU" sz="2200" dirty="0" smtClean="0"/>
          </a:p>
          <a:p>
            <a:pPr marL="388620">
              <a:buFont typeface="Wingdings" panose="05000000000000000000" pitchFamily="2" charset="2"/>
              <a:buChar char="v"/>
            </a:pPr>
            <a:r>
              <a:rPr lang="ru-RU" sz="2400" dirty="0" smtClean="0"/>
              <a:t>Доходы </a:t>
            </a:r>
            <a:r>
              <a:rPr lang="ru-RU" sz="2400" dirty="0"/>
              <a:t>от </a:t>
            </a:r>
            <a:r>
              <a:rPr lang="ru-RU" sz="2400" dirty="0" smtClean="0"/>
              <a:t>использования имущества – </a:t>
            </a:r>
            <a:r>
              <a:rPr lang="ru-RU" sz="2400" dirty="0" smtClean="0">
                <a:solidFill>
                  <a:srgbClr val="FF0000"/>
                </a:solidFill>
              </a:rPr>
              <a:t>330,736</a:t>
            </a:r>
            <a:r>
              <a:rPr lang="ru-RU" sz="2400" dirty="0" smtClean="0"/>
              <a:t> тыс. руб.</a:t>
            </a:r>
          </a:p>
          <a:p>
            <a:pPr marL="388620">
              <a:buFont typeface="Wingdings" panose="05000000000000000000" pitchFamily="2" charset="2"/>
              <a:buChar char="v"/>
            </a:pPr>
            <a:r>
              <a:rPr lang="ru-RU" sz="2400" dirty="0" smtClean="0"/>
              <a:t>Штрафы, санкции, возмещение  ущерба- </a:t>
            </a:r>
            <a:r>
              <a:rPr lang="ru-RU" sz="2400" dirty="0" smtClean="0">
                <a:solidFill>
                  <a:srgbClr val="FF0000"/>
                </a:solidFill>
              </a:rPr>
              <a:t>21,376</a:t>
            </a:r>
            <a:r>
              <a:rPr lang="ru-RU" sz="2400" dirty="0" smtClean="0"/>
              <a:t> тыс. руб. </a:t>
            </a:r>
          </a:p>
          <a:p>
            <a:pPr marL="388620">
              <a:buFont typeface="Wingdings" panose="05000000000000000000" pitchFamily="2" charset="2"/>
              <a:buChar char="v"/>
            </a:pPr>
            <a:r>
              <a:rPr lang="ru-RU" sz="2400" dirty="0" smtClean="0"/>
              <a:t>Прочие неналоговые доходы- </a:t>
            </a:r>
            <a:r>
              <a:rPr lang="ru-RU" sz="2400" dirty="0" smtClean="0">
                <a:solidFill>
                  <a:srgbClr val="FF0000"/>
                </a:solidFill>
              </a:rPr>
              <a:t>407,220</a:t>
            </a:r>
            <a:r>
              <a:rPr lang="ru-RU" sz="2400" dirty="0" smtClean="0"/>
              <a:t> тыс. руб. </a:t>
            </a:r>
            <a:endParaRPr lang="ru-RU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7075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763688" y="1700808"/>
            <a:ext cx="5328592" cy="1296144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144" y="228600"/>
            <a:ext cx="7505008" cy="96815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   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Отчет об исполнении бюджета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294110"/>
            <a:ext cx="8784976" cy="5159226"/>
          </a:xfrm>
        </p:spPr>
        <p:txBody>
          <a:bodyPr>
            <a:normAutofit/>
          </a:bodyPr>
          <a:lstStyle/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Безвозмездные поступления–</a:t>
            </a:r>
          </a:p>
          <a:p>
            <a:pPr marL="45720" lvl="0" indent="0" algn="ctr">
              <a:buClr>
                <a:srgbClr val="A379BB">
                  <a:lumMod val="75000"/>
                </a:srgbClr>
              </a:buClr>
              <a:buNone/>
            </a:pPr>
            <a:r>
              <a:rPr lang="ru-RU" sz="3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13 892,590 тыс. руб.</a:t>
            </a:r>
            <a:endParaRPr lang="ru-RU" sz="3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Субвенции- </a:t>
            </a:r>
            <a:r>
              <a:rPr lang="ru-RU" sz="2400" dirty="0" smtClean="0">
                <a:solidFill>
                  <a:srgbClr val="FF0000"/>
                </a:solidFill>
              </a:rPr>
              <a:t>316,181</a:t>
            </a:r>
            <a:r>
              <a:rPr lang="ru-RU" sz="2400" dirty="0" smtClean="0"/>
              <a:t> тыс. руб.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 Прочие дотации-  </a:t>
            </a:r>
            <a:r>
              <a:rPr lang="ru-RU" sz="2400" dirty="0" smtClean="0">
                <a:solidFill>
                  <a:srgbClr val="FF0000"/>
                </a:solidFill>
              </a:rPr>
              <a:t>4 089,900 </a:t>
            </a:r>
            <a:r>
              <a:rPr lang="ru-RU" sz="2400" dirty="0" smtClean="0"/>
              <a:t>тыс. руб.</a:t>
            </a:r>
            <a:endParaRPr lang="ru-RU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 Субсидии- </a:t>
            </a:r>
            <a:r>
              <a:rPr lang="ru-RU" sz="2400" dirty="0" smtClean="0">
                <a:solidFill>
                  <a:srgbClr val="FF0000"/>
                </a:solidFill>
              </a:rPr>
              <a:t>3 068,260 </a:t>
            </a:r>
            <a:r>
              <a:rPr lang="ru-RU" sz="2400" dirty="0" smtClean="0"/>
              <a:t>тыс. руб.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Иные межбюджетные трансферты- </a:t>
            </a:r>
            <a:r>
              <a:rPr lang="ru-RU" sz="2400" dirty="0" smtClean="0">
                <a:solidFill>
                  <a:srgbClr val="FF0000"/>
                </a:solidFill>
              </a:rPr>
              <a:t>6 396,249 </a:t>
            </a:r>
            <a:r>
              <a:rPr lang="ru-RU" sz="2400" dirty="0" smtClean="0"/>
              <a:t>тыс. руб.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/>
              <a:t> </a:t>
            </a:r>
            <a:r>
              <a:rPr lang="ru-RU" sz="2400" dirty="0" smtClean="0"/>
              <a:t>Прочие безвозмездные поступления- </a:t>
            </a:r>
            <a:r>
              <a:rPr lang="ru-RU" sz="2400" dirty="0" smtClean="0">
                <a:solidFill>
                  <a:srgbClr val="FF0000"/>
                </a:solidFill>
              </a:rPr>
              <a:t>22,000</a:t>
            </a:r>
            <a:r>
              <a:rPr lang="ru-RU" sz="2400" dirty="0" smtClean="0"/>
              <a:t> тыс. руб.</a:t>
            </a:r>
          </a:p>
          <a:p>
            <a:pPr marL="45720" indent="0">
              <a:buNone/>
            </a:pPr>
            <a:r>
              <a:rPr lang="ru-RU" sz="2400" dirty="0"/>
              <a:t> </a:t>
            </a:r>
            <a:endParaRPr lang="ru-RU" sz="24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63600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17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3051</TotalTime>
  <Words>432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Отчет об исполнении бюджета </vt:lpstr>
      <vt:lpstr>    Финансовое управление муниципального округа «Княжпогостский»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Hlupina</dc:creator>
  <cp:lastModifiedBy>Shprengel</cp:lastModifiedBy>
  <cp:revision>231</cp:revision>
  <cp:lastPrinted>2019-04-14T13:28:35Z</cp:lastPrinted>
  <dcterms:created xsi:type="dcterms:W3CDTF">2016-03-09T09:58:10Z</dcterms:created>
  <dcterms:modified xsi:type="dcterms:W3CDTF">2025-05-29T07:48:56Z</dcterms:modified>
</cp:coreProperties>
</file>