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28" r:id="rId3"/>
    <p:sldId id="257" r:id="rId4"/>
    <p:sldId id="284" r:id="rId5"/>
    <p:sldId id="280" r:id="rId6"/>
    <p:sldId id="337" r:id="rId7"/>
    <p:sldId id="306" r:id="rId8"/>
    <p:sldId id="335" r:id="rId9"/>
    <p:sldId id="311" r:id="rId10"/>
    <p:sldId id="307" r:id="rId11"/>
    <p:sldId id="309" r:id="rId12"/>
    <p:sldId id="339" r:id="rId13"/>
    <p:sldId id="342" r:id="rId14"/>
    <p:sldId id="317" r:id="rId15"/>
    <p:sldId id="327" r:id="rId16"/>
    <p:sldId id="322" r:id="rId17"/>
    <p:sldId id="333" r:id="rId18"/>
    <p:sldId id="290" r:id="rId19"/>
    <p:sldId id="331" r:id="rId20"/>
    <p:sldId id="303" r:id="rId21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0D00"/>
    <a:srgbClr val="FFEBD6"/>
    <a:srgbClr val="78ADCD"/>
    <a:srgbClr val="000000"/>
    <a:srgbClr val="B3D3EA"/>
    <a:srgbClr val="35759D"/>
    <a:srgbClr val="35B19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95548" autoAdjust="0"/>
  </p:normalViewPr>
  <p:slideViewPr>
    <p:cSldViewPr>
      <p:cViewPr>
        <p:scale>
          <a:sx n="100" d="100"/>
          <a:sy n="100" d="100"/>
        </p:scale>
        <p:origin x="-2064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CC6BF4-2850-416F-95C9-EBC193AA5628}" type="doc">
      <dgm:prSet loTypeId="urn:microsoft.com/office/officeart/2005/8/layout/hList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98CE632A-9F22-44D3-8FF7-1AE34BEEE7B1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800" dirty="0" smtClean="0"/>
            <a:t>Налоговые доходы </a:t>
          </a:r>
          <a:r>
            <a:rPr lang="ru-RU" sz="1400" dirty="0" smtClean="0"/>
            <a:t>(поступления от уплаты налогов)</a:t>
          </a:r>
          <a:endParaRPr lang="ru-RU" sz="1400" dirty="0"/>
        </a:p>
      </dgm:t>
    </dgm:pt>
    <dgm:pt modelId="{A91A1150-7E69-45AD-912D-AA51E485481A}" type="parTrans" cxnId="{5080BEE2-0EC7-43CD-BD9B-DE9CEA2A015A}">
      <dgm:prSet/>
      <dgm:spPr/>
      <dgm:t>
        <a:bodyPr/>
        <a:lstStyle/>
        <a:p>
          <a:endParaRPr lang="ru-RU"/>
        </a:p>
      </dgm:t>
    </dgm:pt>
    <dgm:pt modelId="{D5858083-2EF8-44E4-9216-EDBBD6223617}" type="sibTrans" cxnId="{5080BEE2-0EC7-43CD-BD9B-DE9CEA2A015A}">
      <dgm:prSet/>
      <dgm:spPr/>
      <dgm:t>
        <a:bodyPr/>
        <a:lstStyle/>
        <a:p>
          <a:endParaRPr lang="ru-RU"/>
        </a:p>
      </dgm:t>
    </dgm:pt>
    <dgm:pt modelId="{1263FE8B-FA7B-49BE-B641-9513D8FD3102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Налог на доходы физических лиц</a:t>
          </a:r>
          <a:endParaRPr lang="ru-RU" sz="1500" dirty="0">
            <a:solidFill>
              <a:srgbClr val="7030A0"/>
            </a:solidFill>
          </a:endParaRPr>
        </a:p>
      </dgm:t>
    </dgm:pt>
    <dgm:pt modelId="{22B33B13-8E4C-438F-98B1-636915CB5689}" type="parTrans" cxnId="{4E74C196-2322-4E2B-B676-713762895B89}">
      <dgm:prSet/>
      <dgm:spPr/>
      <dgm:t>
        <a:bodyPr/>
        <a:lstStyle/>
        <a:p>
          <a:endParaRPr lang="ru-RU"/>
        </a:p>
      </dgm:t>
    </dgm:pt>
    <dgm:pt modelId="{8E16A9C4-94E0-4B64-A553-CF16C08A3BF9}" type="sibTrans" cxnId="{4E74C196-2322-4E2B-B676-713762895B89}">
      <dgm:prSet/>
      <dgm:spPr/>
      <dgm:t>
        <a:bodyPr/>
        <a:lstStyle/>
        <a:p>
          <a:endParaRPr lang="ru-RU"/>
        </a:p>
      </dgm:t>
    </dgm:pt>
    <dgm:pt modelId="{A8BCBA04-C4C1-471F-B3D5-DF4691525E22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800" dirty="0" smtClean="0"/>
            <a:t>Неналоговые доходы </a:t>
          </a:r>
          <a:r>
            <a:rPr lang="ru-RU" sz="1400" dirty="0" smtClean="0"/>
            <a:t>(поступления от уплаты прочих пошлин, сборов)</a:t>
          </a:r>
          <a:endParaRPr lang="ru-RU" sz="1400" dirty="0"/>
        </a:p>
      </dgm:t>
    </dgm:pt>
    <dgm:pt modelId="{C3F4D127-80CF-47E0-A4B7-FA0A8C3A0918}" type="parTrans" cxnId="{5F567C3B-1902-4D60-A38A-830AE3272327}">
      <dgm:prSet/>
      <dgm:spPr/>
      <dgm:t>
        <a:bodyPr/>
        <a:lstStyle/>
        <a:p>
          <a:endParaRPr lang="ru-RU"/>
        </a:p>
      </dgm:t>
    </dgm:pt>
    <dgm:pt modelId="{AC7B2846-FDC3-4BA3-B352-F8731EC16939}" type="sibTrans" cxnId="{5F567C3B-1902-4D60-A38A-830AE3272327}">
      <dgm:prSet/>
      <dgm:spPr/>
      <dgm:t>
        <a:bodyPr/>
        <a:lstStyle/>
        <a:p>
          <a:endParaRPr lang="ru-RU"/>
        </a:p>
      </dgm:t>
    </dgm:pt>
    <dgm:pt modelId="{A762076E-A8EC-4B7F-B41D-9CC2E4E61E6D}">
      <dgm:prSet phldrT="[Текст]" custT="1"/>
      <dgm:spPr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</dgm:spPr>
      <dgm:t>
        <a:bodyPr/>
        <a:lstStyle/>
        <a:p>
          <a:r>
            <a:rPr lang="ru-RU" sz="1600" dirty="0" smtClean="0"/>
            <a:t>Безвозмездные поступления (поступления из других бюджетов бюджетной системы РФ)</a:t>
          </a:r>
          <a:endParaRPr lang="ru-RU" sz="1600" dirty="0"/>
        </a:p>
      </dgm:t>
    </dgm:pt>
    <dgm:pt modelId="{71710A29-1491-4D66-8B66-46834351D276}" type="parTrans" cxnId="{02D4EBA2-0C65-42FB-A2FA-E535B75E4B9F}">
      <dgm:prSet/>
      <dgm:spPr/>
      <dgm:t>
        <a:bodyPr/>
        <a:lstStyle/>
        <a:p>
          <a:endParaRPr lang="ru-RU"/>
        </a:p>
      </dgm:t>
    </dgm:pt>
    <dgm:pt modelId="{FC37B5AE-41A1-48C4-9688-979B0298AC78}" type="sibTrans" cxnId="{02D4EBA2-0C65-42FB-A2FA-E535B75E4B9F}">
      <dgm:prSet/>
      <dgm:spPr/>
      <dgm:t>
        <a:bodyPr/>
        <a:lstStyle/>
        <a:p>
          <a:endParaRPr lang="ru-RU"/>
        </a:p>
      </dgm:t>
    </dgm:pt>
    <dgm:pt modelId="{3219860F-1DE0-49A9-9A09-FA6858A07E27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Дотации</a:t>
          </a:r>
          <a:endParaRPr lang="ru-RU" sz="1500" dirty="0">
            <a:solidFill>
              <a:srgbClr val="7030A0"/>
            </a:solidFill>
          </a:endParaRPr>
        </a:p>
      </dgm:t>
    </dgm:pt>
    <dgm:pt modelId="{F0CBC99E-A183-413D-907A-3EEC0F72830F}" type="parTrans" cxnId="{2CEC4969-7468-45D5-B1C8-DFF94DAB9880}">
      <dgm:prSet/>
      <dgm:spPr/>
      <dgm:t>
        <a:bodyPr/>
        <a:lstStyle/>
        <a:p>
          <a:endParaRPr lang="ru-RU"/>
        </a:p>
      </dgm:t>
    </dgm:pt>
    <dgm:pt modelId="{20280C7A-F562-4A0B-AFCE-DF36D2F36797}" type="sibTrans" cxnId="{2CEC4969-7468-45D5-B1C8-DFF94DAB9880}">
      <dgm:prSet/>
      <dgm:spPr/>
      <dgm:t>
        <a:bodyPr/>
        <a:lstStyle/>
        <a:p>
          <a:endParaRPr lang="ru-RU"/>
        </a:p>
      </dgm:t>
    </dgm:pt>
    <dgm:pt modelId="{676F481A-4B86-4E0F-9894-A23D54109B22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9D8B8A09-6F10-4690-85A8-E7E10F9E1E03}" type="parTrans" cxnId="{13015AC9-D735-46BC-9EC9-2D1F660D0D38}">
      <dgm:prSet/>
      <dgm:spPr/>
      <dgm:t>
        <a:bodyPr/>
        <a:lstStyle/>
        <a:p>
          <a:endParaRPr lang="ru-RU"/>
        </a:p>
      </dgm:t>
    </dgm:pt>
    <dgm:pt modelId="{174F3E2C-F6BB-4AEC-A4F7-502164AB3872}" type="sibTrans" cxnId="{13015AC9-D735-46BC-9EC9-2D1F660D0D38}">
      <dgm:prSet/>
      <dgm:spPr/>
      <dgm:t>
        <a:bodyPr/>
        <a:lstStyle/>
        <a:p>
          <a:endParaRPr lang="ru-RU"/>
        </a:p>
      </dgm:t>
    </dgm:pt>
    <dgm:pt modelId="{3F7DADBB-6970-4670-B27F-5C52A973D3F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endParaRPr lang="ru-RU" sz="1500" dirty="0"/>
        </a:p>
      </dgm:t>
    </dgm:pt>
    <dgm:pt modelId="{DDA4ECBB-A236-45D5-953B-A85AFDDA3928}" type="parTrans" cxnId="{F9C54680-5A55-49F2-815C-FBEDA2989AF6}">
      <dgm:prSet/>
      <dgm:spPr/>
      <dgm:t>
        <a:bodyPr/>
        <a:lstStyle/>
        <a:p>
          <a:endParaRPr lang="ru-RU"/>
        </a:p>
      </dgm:t>
    </dgm:pt>
    <dgm:pt modelId="{110989DF-7913-4D06-BB28-99D8DD6AB8E3}" type="sibTrans" cxnId="{F9C54680-5A55-49F2-815C-FBEDA2989AF6}">
      <dgm:prSet/>
      <dgm:spPr/>
      <dgm:t>
        <a:bodyPr/>
        <a:lstStyle/>
        <a:p>
          <a:endParaRPr lang="ru-RU"/>
        </a:p>
      </dgm:t>
    </dgm:pt>
    <dgm:pt modelId="{91C23C6C-BE7A-49CB-8895-735DE5A02E56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Земельный налог</a:t>
          </a:r>
        </a:p>
      </dgm:t>
    </dgm:pt>
    <dgm:pt modelId="{3E2D3F96-1B12-4F76-901C-ABF7D25E8EFD}" type="parTrans" cxnId="{A30CFBEF-C71D-4589-8E3D-D3118D5A9ECC}">
      <dgm:prSet/>
      <dgm:spPr/>
      <dgm:t>
        <a:bodyPr/>
        <a:lstStyle/>
        <a:p>
          <a:endParaRPr lang="ru-RU"/>
        </a:p>
      </dgm:t>
    </dgm:pt>
    <dgm:pt modelId="{DF3B1F7C-6E8F-4C5D-B9CC-24BC38DBF5BD}" type="sibTrans" cxnId="{A30CFBEF-C71D-4589-8E3D-D3118D5A9ECC}">
      <dgm:prSet/>
      <dgm:spPr/>
      <dgm:t>
        <a:bodyPr/>
        <a:lstStyle/>
        <a:p>
          <a:endParaRPr lang="ru-RU"/>
        </a:p>
      </dgm:t>
    </dgm:pt>
    <dgm:pt modelId="{1FF62CBD-947C-4C8F-A871-0365E0497229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Государственная пошлина</a:t>
          </a:r>
          <a:endParaRPr lang="ru-RU" sz="1500" dirty="0">
            <a:solidFill>
              <a:srgbClr val="7030A0"/>
            </a:solidFill>
          </a:endParaRPr>
        </a:p>
      </dgm:t>
    </dgm:pt>
    <dgm:pt modelId="{30FE7B4C-DC06-4F2C-B6B9-2FBF46A17F2C}" type="parTrans" cxnId="{B27F5277-D533-4F8F-951D-16C8E33D865F}">
      <dgm:prSet/>
      <dgm:spPr/>
      <dgm:t>
        <a:bodyPr/>
        <a:lstStyle/>
        <a:p>
          <a:endParaRPr lang="ru-RU"/>
        </a:p>
      </dgm:t>
    </dgm:pt>
    <dgm:pt modelId="{C7D40071-C832-462E-A2A3-8878E225A874}" type="sibTrans" cxnId="{B27F5277-D533-4F8F-951D-16C8E33D865F}">
      <dgm:prSet/>
      <dgm:spPr/>
      <dgm:t>
        <a:bodyPr/>
        <a:lstStyle/>
        <a:p>
          <a:endParaRPr lang="ru-RU"/>
        </a:p>
      </dgm:t>
    </dgm:pt>
    <dgm:pt modelId="{75AE7486-D541-4914-9C36-303749C7F354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Субсидии</a:t>
          </a:r>
          <a:endParaRPr lang="ru-RU" sz="1500" dirty="0">
            <a:solidFill>
              <a:srgbClr val="7030A0"/>
            </a:solidFill>
          </a:endParaRPr>
        </a:p>
      </dgm:t>
    </dgm:pt>
    <dgm:pt modelId="{770D85EF-DF9D-424B-998F-9B5B7A1213C6}" type="parTrans" cxnId="{3774963F-3C49-47CD-9332-9D172F120D00}">
      <dgm:prSet/>
      <dgm:spPr/>
      <dgm:t>
        <a:bodyPr/>
        <a:lstStyle/>
        <a:p>
          <a:endParaRPr lang="ru-RU"/>
        </a:p>
      </dgm:t>
    </dgm:pt>
    <dgm:pt modelId="{6C8427A1-56AF-4885-A748-44BC85B2EC3D}" type="sibTrans" cxnId="{3774963F-3C49-47CD-9332-9D172F120D00}">
      <dgm:prSet/>
      <dgm:spPr/>
      <dgm:t>
        <a:bodyPr/>
        <a:lstStyle/>
        <a:p>
          <a:endParaRPr lang="ru-RU"/>
        </a:p>
      </dgm:t>
    </dgm:pt>
    <dgm:pt modelId="{86010910-4EC4-45C0-A727-19B204A314B4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Иные межбюджетные трансферты</a:t>
          </a:r>
          <a:endParaRPr lang="ru-RU" sz="1500" dirty="0">
            <a:solidFill>
              <a:srgbClr val="7030A0"/>
            </a:solidFill>
          </a:endParaRPr>
        </a:p>
      </dgm:t>
    </dgm:pt>
    <dgm:pt modelId="{EF5A4715-5BB3-47A7-89B1-6A0A66FD4ACB}" type="parTrans" cxnId="{977754D0-55B2-4644-BDCB-16318D90DEAF}">
      <dgm:prSet/>
      <dgm:spPr/>
      <dgm:t>
        <a:bodyPr/>
        <a:lstStyle/>
        <a:p>
          <a:endParaRPr lang="ru-RU"/>
        </a:p>
      </dgm:t>
    </dgm:pt>
    <dgm:pt modelId="{EEA7DB91-4FD3-4728-86FD-4E85665457AA}" type="sibTrans" cxnId="{977754D0-55B2-4644-BDCB-16318D90DEAF}">
      <dgm:prSet/>
      <dgm:spPr/>
      <dgm:t>
        <a:bodyPr/>
        <a:lstStyle/>
        <a:p>
          <a:endParaRPr lang="ru-RU"/>
        </a:p>
      </dgm:t>
    </dgm:pt>
    <dgm:pt modelId="{C3159466-F987-448F-92C9-50880BA48C93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Прочие неналоговые доходы</a:t>
          </a:r>
          <a:endParaRPr lang="ru-RU" sz="1500" dirty="0">
            <a:solidFill>
              <a:srgbClr val="7030A0"/>
            </a:solidFill>
          </a:endParaRPr>
        </a:p>
      </dgm:t>
    </dgm:pt>
    <dgm:pt modelId="{FEA904D5-4C99-4C79-8903-9F10630AA963}" type="parTrans" cxnId="{CA0488C7-5D1F-425A-A3CE-6D6AA34974D5}">
      <dgm:prSet/>
      <dgm:spPr/>
      <dgm:t>
        <a:bodyPr/>
        <a:lstStyle/>
        <a:p>
          <a:endParaRPr lang="ru-RU"/>
        </a:p>
      </dgm:t>
    </dgm:pt>
    <dgm:pt modelId="{E0C49777-AEAE-4C03-B068-209A5BCBDB58}" type="sibTrans" cxnId="{CA0488C7-5D1F-425A-A3CE-6D6AA34974D5}">
      <dgm:prSet/>
      <dgm:spPr/>
      <dgm:t>
        <a:bodyPr/>
        <a:lstStyle/>
        <a:p>
          <a:endParaRPr lang="ru-RU"/>
        </a:p>
      </dgm:t>
    </dgm:pt>
    <dgm:pt modelId="{40A64D9D-FD66-4552-BA69-CA506A4E18BC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Налог на имущество физических лиц</a:t>
          </a:r>
          <a:endParaRPr lang="ru-RU" sz="1500" dirty="0">
            <a:solidFill>
              <a:srgbClr val="7030A0"/>
            </a:solidFill>
          </a:endParaRPr>
        </a:p>
      </dgm:t>
    </dgm:pt>
    <dgm:pt modelId="{EC424ACF-3ED0-466C-8F5F-DAF2A940F68B}" type="parTrans" cxnId="{D114A224-B8B4-4A97-AB80-5525E965EAB2}">
      <dgm:prSet/>
      <dgm:spPr/>
      <dgm:t>
        <a:bodyPr/>
        <a:lstStyle/>
        <a:p>
          <a:endParaRPr lang="ru-RU"/>
        </a:p>
      </dgm:t>
    </dgm:pt>
    <dgm:pt modelId="{A6F95A87-0D42-42D2-899C-2E2830FF70CC}" type="sibTrans" cxnId="{D114A224-B8B4-4A97-AB80-5525E965EAB2}">
      <dgm:prSet/>
      <dgm:spPr/>
      <dgm:t>
        <a:bodyPr/>
        <a:lstStyle/>
        <a:p>
          <a:endParaRPr lang="ru-RU"/>
        </a:p>
      </dgm:t>
    </dgm:pt>
    <dgm:pt modelId="{E6E4E0C4-7AC1-423E-A917-71EC67B80CA8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Доходы от использования имущества</a:t>
          </a:r>
          <a:endParaRPr lang="ru-RU" sz="1500" dirty="0">
            <a:solidFill>
              <a:srgbClr val="7030A0"/>
            </a:solidFill>
          </a:endParaRPr>
        </a:p>
      </dgm:t>
    </dgm:pt>
    <dgm:pt modelId="{495C42CF-66C2-49C8-AB37-74EB75AE7E32}" type="parTrans" cxnId="{27473520-7656-4934-939E-6C79C822932C}">
      <dgm:prSet/>
      <dgm:spPr/>
    </dgm:pt>
    <dgm:pt modelId="{FB6243F0-5F0E-4A59-B805-CD49F2D37E4A}" type="sibTrans" cxnId="{27473520-7656-4934-939E-6C79C822932C}">
      <dgm:prSet/>
      <dgm:spPr/>
    </dgm:pt>
    <dgm:pt modelId="{A730B2ED-E34D-4D91-9488-3A25AB0C1D90}">
      <dgm:prSet phldrT="[Текст]"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1500" dirty="0" smtClean="0">
              <a:solidFill>
                <a:srgbClr val="7030A0"/>
              </a:solidFill>
            </a:rPr>
            <a:t>Субвенции</a:t>
          </a:r>
          <a:endParaRPr lang="ru-RU" sz="1500" dirty="0">
            <a:solidFill>
              <a:srgbClr val="7030A0"/>
            </a:solidFill>
          </a:endParaRPr>
        </a:p>
      </dgm:t>
    </dgm:pt>
    <dgm:pt modelId="{F6F91E75-0E7E-4344-AD62-6F9197F35D93}" type="parTrans" cxnId="{1F7A8D38-0836-48F6-B932-34A095462B43}">
      <dgm:prSet/>
      <dgm:spPr/>
    </dgm:pt>
    <dgm:pt modelId="{7E663C34-C2A6-49A0-A5E5-9D206C730EDB}" type="sibTrans" cxnId="{1F7A8D38-0836-48F6-B932-34A095462B43}">
      <dgm:prSet/>
      <dgm:spPr/>
    </dgm:pt>
    <dgm:pt modelId="{870F75BD-BB1D-420E-BB3E-7F5F7CB350C2}" type="pres">
      <dgm:prSet presAssocID="{90CC6BF4-2850-416F-95C9-EBC193AA56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E8521E-EC47-4C41-886E-A6E79C008F77}" type="pres">
      <dgm:prSet presAssocID="{98CE632A-9F22-44D3-8FF7-1AE34BEEE7B1}" presName="composite" presStyleCnt="0"/>
      <dgm:spPr/>
    </dgm:pt>
    <dgm:pt modelId="{A3778287-4B04-4172-83DE-9B603818CB81}" type="pres">
      <dgm:prSet presAssocID="{98CE632A-9F22-44D3-8FF7-1AE34BEEE7B1}" presName="parTx" presStyleLbl="alignNode1" presStyleIdx="0" presStyleCnt="3" custScaleY="115687" custLinFactNeighborX="2089" custLinFactNeighborY="-7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CFEFD-4518-4BB0-BDCF-8849EDEBC7D5}" type="pres">
      <dgm:prSet presAssocID="{98CE632A-9F22-44D3-8FF7-1AE34BEEE7B1}" presName="desTx" presStyleLbl="alignAccFollowNode1" presStyleIdx="0" presStyleCnt="3" custScaleY="102413" custLinFactNeighborX="-4086" custLinFactNeighborY="6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07021-6B36-4423-B5AC-26791D8175D2}" type="pres">
      <dgm:prSet presAssocID="{D5858083-2EF8-44E4-9216-EDBBD6223617}" presName="space" presStyleCnt="0"/>
      <dgm:spPr/>
    </dgm:pt>
    <dgm:pt modelId="{E3CF13DE-47B5-4544-AE61-23F4F4687F31}" type="pres">
      <dgm:prSet presAssocID="{A8BCBA04-C4C1-471F-B3D5-DF4691525E22}" presName="composite" presStyleCnt="0"/>
      <dgm:spPr/>
    </dgm:pt>
    <dgm:pt modelId="{B2310FB7-EA56-4FE0-A40A-3378F82B36F7}" type="pres">
      <dgm:prSet presAssocID="{A8BCBA04-C4C1-471F-B3D5-DF4691525E22}" presName="parTx" presStyleLbl="alignNode1" presStyleIdx="1" presStyleCnt="3" custScaleY="114879" custLinFactNeighborX="3304" custLinFactNeighborY="26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FF82A-8571-4949-9B53-8D3D55E4B826}" type="pres">
      <dgm:prSet presAssocID="{A8BCBA04-C4C1-471F-B3D5-DF4691525E22}" presName="desTx" presStyleLbl="alignAccFollowNode1" presStyleIdx="1" presStyleCnt="3" custScaleY="102350" custLinFactNeighborX="2581" custLinFactNeighborY="3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3C653-3769-4EF2-866B-71FC1C5A630F}" type="pres">
      <dgm:prSet presAssocID="{AC7B2846-FDC3-4BA3-B352-F8731EC16939}" presName="space" presStyleCnt="0"/>
      <dgm:spPr/>
    </dgm:pt>
    <dgm:pt modelId="{4D224361-7415-4BF7-B3A0-739C347D2BF5}" type="pres">
      <dgm:prSet presAssocID="{A762076E-A8EC-4B7F-B41D-9CC2E4E61E6D}" presName="composite" presStyleCnt="0"/>
      <dgm:spPr/>
    </dgm:pt>
    <dgm:pt modelId="{BB1FB0B0-77C5-4A8C-A3B5-AA7C21AAAFB3}" type="pres">
      <dgm:prSet presAssocID="{A762076E-A8EC-4B7F-B41D-9CC2E4E61E6D}" presName="parTx" presStyleLbl="alignNode1" presStyleIdx="2" presStyleCnt="3" custScaleX="97958" custScaleY="118372" custLinFactNeighborX="-2315" custLinFactNeighborY="-22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E221E-7E04-47CE-B2D5-CA7B040A95EE}" type="pres">
      <dgm:prSet presAssocID="{A762076E-A8EC-4B7F-B41D-9CC2E4E61E6D}" presName="desTx" presStyleLbl="alignAccFollowNode1" presStyleIdx="2" presStyleCnt="3" custScaleX="94261" custScaleY="103792" custLinFactNeighborX="-4563" custLinFactNeighborY="6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80BEE2-0EC7-43CD-BD9B-DE9CEA2A015A}" srcId="{90CC6BF4-2850-416F-95C9-EBC193AA5628}" destId="{98CE632A-9F22-44D3-8FF7-1AE34BEEE7B1}" srcOrd="0" destOrd="0" parTransId="{A91A1150-7E69-45AD-912D-AA51E485481A}" sibTransId="{D5858083-2EF8-44E4-9216-EDBBD6223617}"/>
    <dgm:cxn modelId="{F46F384E-BC3F-4C3F-AD3A-4D6115C27DF0}" type="presOf" srcId="{86010910-4EC4-45C0-A727-19B204A314B4}" destId="{73BE221E-7E04-47CE-B2D5-CA7B040A95EE}" srcOrd="0" destOrd="3" presId="urn:microsoft.com/office/officeart/2005/8/layout/hList1"/>
    <dgm:cxn modelId="{A30CFBEF-C71D-4589-8E3D-D3118D5A9ECC}" srcId="{98CE632A-9F22-44D3-8FF7-1AE34BEEE7B1}" destId="{91C23C6C-BE7A-49CB-8895-735DE5A02E56}" srcOrd="2" destOrd="0" parTransId="{3E2D3F96-1B12-4F76-901C-ABF7D25E8EFD}" sibTransId="{DF3B1F7C-6E8F-4C5D-B9CC-24BC38DBF5BD}"/>
    <dgm:cxn modelId="{B27F5277-D533-4F8F-951D-16C8E33D865F}" srcId="{98CE632A-9F22-44D3-8FF7-1AE34BEEE7B1}" destId="{1FF62CBD-947C-4C8F-A871-0365E0497229}" srcOrd="3" destOrd="0" parTransId="{30FE7B4C-DC06-4F2C-B6B9-2FBF46A17F2C}" sibTransId="{C7D40071-C832-462E-A2A3-8878E225A874}"/>
    <dgm:cxn modelId="{8EB8A32F-DD12-4E04-A995-C512412BDC32}" type="presOf" srcId="{40A64D9D-FD66-4552-BA69-CA506A4E18BC}" destId="{322CFEFD-4518-4BB0-BDCF-8849EDEBC7D5}" srcOrd="0" destOrd="1" presId="urn:microsoft.com/office/officeart/2005/8/layout/hList1"/>
    <dgm:cxn modelId="{5F567C3B-1902-4D60-A38A-830AE3272327}" srcId="{90CC6BF4-2850-416F-95C9-EBC193AA5628}" destId="{A8BCBA04-C4C1-471F-B3D5-DF4691525E22}" srcOrd="1" destOrd="0" parTransId="{C3F4D127-80CF-47E0-A4B7-FA0A8C3A0918}" sibTransId="{AC7B2846-FDC3-4BA3-B352-F8731EC16939}"/>
    <dgm:cxn modelId="{977754D0-55B2-4644-BDCB-16318D90DEAF}" srcId="{A762076E-A8EC-4B7F-B41D-9CC2E4E61E6D}" destId="{86010910-4EC4-45C0-A727-19B204A314B4}" srcOrd="3" destOrd="0" parTransId="{EF5A4715-5BB3-47A7-89B1-6A0A66FD4ACB}" sibTransId="{EEA7DB91-4FD3-4728-86FD-4E85665457AA}"/>
    <dgm:cxn modelId="{02D4EBA2-0C65-42FB-A2FA-E535B75E4B9F}" srcId="{90CC6BF4-2850-416F-95C9-EBC193AA5628}" destId="{A762076E-A8EC-4B7F-B41D-9CC2E4E61E6D}" srcOrd="2" destOrd="0" parTransId="{71710A29-1491-4D66-8B66-46834351D276}" sibTransId="{FC37B5AE-41A1-48C4-9688-979B0298AC78}"/>
    <dgm:cxn modelId="{D114A224-B8B4-4A97-AB80-5525E965EAB2}" srcId="{98CE632A-9F22-44D3-8FF7-1AE34BEEE7B1}" destId="{40A64D9D-FD66-4552-BA69-CA506A4E18BC}" srcOrd="1" destOrd="0" parTransId="{EC424ACF-3ED0-466C-8F5F-DAF2A940F68B}" sibTransId="{A6F95A87-0D42-42D2-899C-2E2830FF70CC}"/>
    <dgm:cxn modelId="{21B36526-18A8-4013-81CC-BE91411865E8}" type="presOf" srcId="{91C23C6C-BE7A-49CB-8895-735DE5A02E56}" destId="{322CFEFD-4518-4BB0-BDCF-8849EDEBC7D5}" srcOrd="0" destOrd="2" presId="urn:microsoft.com/office/officeart/2005/8/layout/hList1"/>
    <dgm:cxn modelId="{CA66FDC2-9AE8-434B-B461-FC22DCA11A5A}" type="presOf" srcId="{C3159466-F987-448F-92C9-50880BA48C93}" destId="{DD1FF82A-8571-4949-9B53-8D3D55E4B826}" srcOrd="0" destOrd="1" presId="urn:microsoft.com/office/officeart/2005/8/layout/hList1"/>
    <dgm:cxn modelId="{6E127610-7CBF-4D55-9420-5195C7603A5D}" type="presOf" srcId="{98CE632A-9F22-44D3-8FF7-1AE34BEEE7B1}" destId="{A3778287-4B04-4172-83DE-9B603818CB81}" srcOrd="0" destOrd="0" presId="urn:microsoft.com/office/officeart/2005/8/layout/hList1"/>
    <dgm:cxn modelId="{CA0488C7-5D1F-425A-A3CE-6D6AA34974D5}" srcId="{A8BCBA04-C4C1-471F-B3D5-DF4691525E22}" destId="{C3159466-F987-448F-92C9-50880BA48C93}" srcOrd="1" destOrd="0" parTransId="{FEA904D5-4C99-4C79-8903-9F10630AA963}" sibTransId="{E0C49777-AEAE-4C03-B068-209A5BCBDB58}"/>
    <dgm:cxn modelId="{34854141-6BD5-41FB-B0F8-A72DCA77DBF0}" type="presOf" srcId="{E6E4E0C4-7AC1-423E-A917-71EC67B80CA8}" destId="{DD1FF82A-8571-4949-9B53-8D3D55E4B826}" srcOrd="0" destOrd="0" presId="urn:microsoft.com/office/officeart/2005/8/layout/hList1"/>
    <dgm:cxn modelId="{0D259D98-4DBC-408F-80BE-4BE49392161D}" type="presOf" srcId="{A8BCBA04-C4C1-471F-B3D5-DF4691525E22}" destId="{B2310FB7-EA56-4FE0-A40A-3378F82B36F7}" srcOrd="0" destOrd="0" presId="urn:microsoft.com/office/officeart/2005/8/layout/hList1"/>
    <dgm:cxn modelId="{27473520-7656-4934-939E-6C79C822932C}" srcId="{A8BCBA04-C4C1-471F-B3D5-DF4691525E22}" destId="{E6E4E0C4-7AC1-423E-A917-71EC67B80CA8}" srcOrd="0" destOrd="0" parTransId="{495C42CF-66C2-49C8-AB37-74EB75AE7E32}" sibTransId="{FB6243F0-5F0E-4A59-B805-CD49F2D37E4A}"/>
    <dgm:cxn modelId="{DBAEF6E4-8B8C-4B52-9F22-D6EA779545A8}" type="presOf" srcId="{A730B2ED-E34D-4D91-9488-3A25AB0C1D90}" destId="{73BE221E-7E04-47CE-B2D5-CA7B040A95EE}" srcOrd="0" destOrd="2" presId="urn:microsoft.com/office/officeart/2005/8/layout/hList1"/>
    <dgm:cxn modelId="{82AC6779-336A-4948-A23B-A963C3E70C8B}" type="presOf" srcId="{1FF62CBD-947C-4C8F-A871-0365E0497229}" destId="{322CFEFD-4518-4BB0-BDCF-8849EDEBC7D5}" srcOrd="0" destOrd="3" presId="urn:microsoft.com/office/officeart/2005/8/layout/hList1"/>
    <dgm:cxn modelId="{3774963F-3C49-47CD-9332-9D172F120D00}" srcId="{A762076E-A8EC-4B7F-B41D-9CC2E4E61E6D}" destId="{75AE7486-D541-4914-9C36-303749C7F354}" srcOrd="1" destOrd="0" parTransId="{770D85EF-DF9D-424B-998F-9B5B7A1213C6}" sibTransId="{6C8427A1-56AF-4885-A748-44BC85B2EC3D}"/>
    <dgm:cxn modelId="{248F0126-6439-4A3F-9503-E8651C979119}" type="presOf" srcId="{3219860F-1DE0-49A9-9A09-FA6858A07E27}" destId="{73BE221E-7E04-47CE-B2D5-CA7B040A95EE}" srcOrd="0" destOrd="0" presId="urn:microsoft.com/office/officeart/2005/8/layout/hList1"/>
    <dgm:cxn modelId="{2CEC4969-7468-45D5-B1C8-DFF94DAB9880}" srcId="{A762076E-A8EC-4B7F-B41D-9CC2E4E61E6D}" destId="{3219860F-1DE0-49A9-9A09-FA6858A07E27}" srcOrd="0" destOrd="0" parTransId="{F0CBC99E-A183-413D-907A-3EEC0F72830F}" sibTransId="{20280C7A-F562-4A0B-AFCE-DF36D2F36797}"/>
    <dgm:cxn modelId="{9501416A-11C8-42EC-9BDD-F880ADAD3FFF}" type="presOf" srcId="{1263FE8B-FA7B-49BE-B641-9513D8FD3102}" destId="{322CFEFD-4518-4BB0-BDCF-8849EDEBC7D5}" srcOrd="0" destOrd="0" presId="urn:microsoft.com/office/officeart/2005/8/layout/hList1"/>
    <dgm:cxn modelId="{4E74C196-2322-4E2B-B676-713762895B89}" srcId="{98CE632A-9F22-44D3-8FF7-1AE34BEEE7B1}" destId="{1263FE8B-FA7B-49BE-B641-9513D8FD3102}" srcOrd="0" destOrd="0" parTransId="{22B33B13-8E4C-438F-98B1-636915CB5689}" sibTransId="{8E16A9C4-94E0-4B64-A553-CF16C08A3BF9}"/>
    <dgm:cxn modelId="{D98839DD-2F00-4A23-868A-A31EA37D5E10}" type="presOf" srcId="{75AE7486-D541-4914-9C36-303749C7F354}" destId="{73BE221E-7E04-47CE-B2D5-CA7B040A95EE}" srcOrd="0" destOrd="1" presId="urn:microsoft.com/office/officeart/2005/8/layout/hList1"/>
    <dgm:cxn modelId="{1F7A8D38-0836-48F6-B932-34A095462B43}" srcId="{A762076E-A8EC-4B7F-B41D-9CC2E4E61E6D}" destId="{A730B2ED-E34D-4D91-9488-3A25AB0C1D90}" srcOrd="2" destOrd="0" parTransId="{F6F91E75-0E7E-4344-AD62-6F9197F35D93}" sibTransId="{7E663C34-C2A6-49A0-A5E5-9D206C730EDB}"/>
    <dgm:cxn modelId="{FAFEB126-F2C7-47E4-A730-4933B65AC82C}" type="presOf" srcId="{676F481A-4B86-4E0F-9894-A23D54109B22}" destId="{322CFEFD-4518-4BB0-BDCF-8849EDEBC7D5}" srcOrd="0" destOrd="5" presId="urn:microsoft.com/office/officeart/2005/8/layout/hList1"/>
    <dgm:cxn modelId="{642954F1-2FA2-4732-AA78-D283B2E7678A}" type="presOf" srcId="{A762076E-A8EC-4B7F-B41D-9CC2E4E61E6D}" destId="{BB1FB0B0-77C5-4A8C-A3B5-AA7C21AAAFB3}" srcOrd="0" destOrd="0" presId="urn:microsoft.com/office/officeart/2005/8/layout/hList1"/>
    <dgm:cxn modelId="{1611276C-DCC4-4668-B584-28EBBC8E4615}" type="presOf" srcId="{3F7DADBB-6970-4670-B27F-5C52A973D3FC}" destId="{322CFEFD-4518-4BB0-BDCF-8849EDEBC7D5}" srcOrd="0" destOrd="4" presId="urn:microsoft.com/office/officeart/2005/8/layout/hList1"/>
    <dgm:cxn modelId="{585D023B-CD20-4606-86EC-78E514467532}" type="presOf" srcId="{90CC6BF4-2850-416F-95C9-EBC193AA5628}" destId="{870F75BD-BB1D-420E-BB3E-7F5F7CB350C2}" srcOrd="0" destOrd="0" presId="urn:microsoft.com/office/officeart/2005/8/layout/hList1"/>
    <dgm:cxn modelId="{13015AC9-D735-46BC-9EC9-2D1F660D0D38}" srcId="{98CE632A-9F22-44D3-8FF7-1AE34BEEE7B1}" destId="{676F481A-4B86-4E0F-9894-A23D54109B22}" srcOrd="5" destOrd="0" parTransId="{9D8B8A09-6F10-4690-85A8-E7E10F9E1E03}" sibTransId="{174F3E2C-F6BB-4AEC-A4F7-502164AB3872}"/>
    <dgm:cxn modelId="{F9C54680-5A55-49F2-815C-FBEDA2989AF6}" srcId="{98CE632A-9F22-44D3-8FF7-1AE34BEEE7B1}" destId="{3F7DADBB-6970-4670-B27F-5C52A973D3FC}" srcOrd="4" destOrd="0" parTransId="{DDA4ECBB-A236-45D5-953B-A85AFDDA3928}" sibTransId="{110989DF-7913-4D06-BB28-99D8DD6AB8E3}"/>
    <dgm:cxn modelId="{E83A234A-7CCF-4B8F-837D-1DFF6F3A49D1}" type="presParOf" srcId="{870F75BD-BB1D-420E-BB3E-7F5F7CB350C2}" destId="{B3E8521E-EC47-4C41-886E-A6E79C008F77}" srcOrd="0" destOrd="0" presId="urn:microsoft.com/office/officeart/2005/8/layout/hList1"/>
    <dgm:cxn modelId="{3CEB5308-8973-4B2F-B192-A114764EC6E6}" type="presParOf" srcId="{B3E8521E-EC47-4C41-886E-A6E79C008F77}" destId="{A3778287-4B04-4172-83DE-9B603818CB81}" srcOrd="0" destOrd="0" presId="urn:microsoft.com/office/officeart/2005/8/layout/hList1"/>
    <dgm:cxn modelId="{1A0CEB27-078A-418A-9D4F-47F05A4FC30D}" type="presParOf" srcId="{B3E8521E-EC47-4C41-886E-A6E79C008F77}" destId="{322CFEFD-4518-4BB0-BDCF-8849EDEBC7D5}" srcOrd="1" destOrd="0" presId="urn:microsoft.com/office/officeart/2005/8/layout/hList1"/>
    <dgm:cxn modelId="{C038F98D-E9C7-457B-8ABA-5EE7ACFBB21E}" type="presParOf" srcId="{870F75BD-BB1D-420E-BB3E-7F5F7CB350C2}" destId="{06F07021-6B36-4423-B5AC-26791D8175D2}" srcOrd="1" destOrd="0" presId="urn:microsoft.com/office/officeart/2005/8/layout/hList1"/>
    <dgm:cxn modelId="{9FF9CAC4-E423-49B9-A032-9AED8D93014F}" type="presParOf" srcId="{870F75BD-BB1D-420E-BB3E-7F5F7CB350C2}" destId="{E3CF13DE-47B5-4544-AE61-23F4F4687F31}" srcOrd="2" destOrd="0" presId="urn:microsoft.com/office/officeart/2005/8/layout/hList1"/>
    <dgm:cxn modelId="{2784A692-C8DD-4F64-8B7C-E74C1D3CE264}" type="presParOf" srcId="{E3CF13DE-47B5-4544-AE61-23F4F4687F31}" destId="{B2310FB7-EA56-4FE0-A40A-3378F82B36F7}" srcOrd="0" destOrd="0" presId="urn:microsoft.com/office/officeart/2005/8/layout/hList1"/>
    <dgm:cxn modelId="{662A472C-C766-4337-879D-B222AF6CFD99}" type="presParOf" srcId="{E3CF13DE-47B5-4544-AE61-23F4F4687F31}" destId="{DD1FF82A-8571-4949-9B53-8D3D55E4B826}" srcOrd="1" destOrd="0" presId="urn:microsoft.com/office/officeart/2005/8/layout/hList1"/>
    <dgm:cxn modelId="{AFF7818A-B0BD-4B77-B969-7F4F07451583}" type="presParOf" srcId="{870F75BD-BB1D-420E-BB3E-7F5F7CB350C2}" destId="{86C3C653-3769-4EF2-866B-71FC1C5A630F}" srcOrd="3" destOrd="0" presId="urn:microsoft.com/office/officeart/2005/8/layout/hList1"/>
    <dgm:cxn modelId="{BEE5C92A-2C03-4BC1-AF08-DB283B4FBE73}" type="presParOf" srcId="{870F75BD-BB1D-420E-BB3E-7F5F7CB350C2}" destId="{4D224361-7415-4BF7-B3A0-739C347D2BF5}" srcOrd="4" destOrd="0" presId="urn:microsoft.com/office/officeart/2005/8/layout/hList1"/>
    <dgm:cxn modelId="{E4DE69D0-94A2-42CA-B55F-6D4F2A0A695F}" type="presParOf" srcId="{4D224361-7415-4BF7-B3A0-739C347D2BF5}" destId="{BB1FB0B0-77C5-4A8C-A3B5-AA7C21AAAFB3}" srcOrd="0" destOrd="0" presId="urn:microsoft.com/office/officeart/2005/8/layout/hList1"/>
    <dgm:cxn modelId="{C665810A-8C2F-4733-B35E-F101B6F0CAE7}" type="presParOf" srcId="{4D224361-7415-4BF7-B3A0-739C347D2BF5}" destId="{73BE221E-7E04-47CE-B2D5-CA7B040A95E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78287-4B04-4172-83DE-9B603818CB81}">
      <dsp:nvSpPr>
        <dsp:cNvPr id="0" name=""/>
        <dsp:cNvSpPr/>
      </dsp:nvSpPr>
      <dsp:spPr>
        <a:xfrm>
          <a:off x="58862" y="1008113"/>
          <a:ext cx="2715910" cy="1228275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Налоговые доходы </a:t>
          </a:r>
          <a:r>
            <a:rPr lang="ru-RU" sz="1400" kern="1200" dirty="0" smtClean="0"/>
            <a:t>(поступления от уплаты налогов)</a:t>
          </a:r>
          <a:endParaRPr lang="ru-RU" sz="1400" kern="1200" dirty="0"/>
        </a:p>
      </dsp:txBody>
      <dsp:txXfrm>
        <a:off x="58862" y="1008113"/>
        <a:ext cx="2715910" cy="1228275"/>
      </dsp:txXfrm>
    </dsp:sp>
    <dsp:sp modelId="{322CFEFD-4518-4BB0-BDCF-8849EDEBC7D5}">
      <dsp:nvSpPr>
        <dsp:cNvPr id="0" name=""/>
        <dsp:cNvSpPr/>
      </dsp:nvSpPr>
      <dsp:spPr>
        <a:xfrm>
          <a:off x="0" y="2321149"/>
          <a:ext cx="2715910" cy="2878706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Налог на доходы физических лиц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Налог на имущество физических лиц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Земельный налог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Государственная пошлина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0" y="2321149"/>
        <a:ext cx="2715910" cy="2878706"/>
      </dsp:txXfrm>
    </dsp:sp>
    <dsp:sp modelId="{B2310FB7-EA56-4FE0-A40A-3378F82B36F7}">
      <dsp:nvSpPr>
        <dsp:cNvPr id="0" name=""/>
        <dsp:cNvSpPr/>
      </dsp:nvSpPr>
      <dsp:spPr>
        <a:xfrm>
          <a:off x="3187999" y="1050584"/>
          <a:ext cx="2715910" cy="1211177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Неналоговые доходы </a:t>
          </a:r>
          <a:r>
            <a:rPr lang="ru-RU" sz="1400" kern="1200" dirty="0" smtClean="0"/>
            <a:t>(поступления от уплаты прочих пошлин, сборов)</a:t>
          </a:r>
          <a:endParaRPr lang="ru-RU" sz="1400" kern="1200" dirty="0"/>
        </a:p>
      </dsp:txBody>
      <dsp:txXfrm>
        <a:off x="3187999" y="1050584"/>
        <a:ext cx="2715910" cy="1211177"/>
      </dsp:txXfrm>
    </dsp:sp>
    <dsp:sp modelId="{DD1FF82A-8571-4949-9B53-8D3D55E4B826}">
      <dsp:nvSpPr>
        <dsp:cNvPr id="0" name=""/>
        <dsp:cNvSpPr/>
      </dsp:nvSpPr>
      <dsp:spPr>
        <a:xfrm>
          <a:off x="3168363" y="2232247"/>
          <a:ext cx="2715910" cy="2876935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Доходы от использования имущества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Прочие неналоговые доходы</a:t>
          </a:r>
          <a:endParaRPr lang="ru-RU" sz="1500" kern="1200" dirty="0">
            <a:solidFill>
              <a:srgbClr val="7030A0"/>
            </a:solidFill>
          </a:endParaRPr>
        </a:p>
      </dsp:txBody>
      <dsp:txXfrm>
        <a:off x="3168363" y="2232247"/>
        <a:ext cx="2715910" cy="2876935"/>
      </dsp:txXfrm>
    </dsp:sp>
    <dsp:sp modelId="{BB1FB0B0-77C5-4A8C-A3B5-AA7C21AAAFB3}">
      <dsp:nvSpPr>
        <dsp:cNvPr id="0" name=""/>
        <dsp:cNvSpPr/>
      </dsp:nvSpPr>
      <dsp:spPr>
        <a:xfrm>
          <a:off x="6131530" y="961142"/>
          <a:ext cx="2660451" cy="1285951"/>
        </a:xfrm>
        <a:prstGeom prst="rect">
          <a:avLst/>
        </a:prstGeom>
        <a:gradFill flip="none" rotWithShape="0">
          <a:gsLst>
            <a:gs pos="0">
              <a:srgbClr val="00B0F0">
                <a:shade val="30000"/>
                <a:satMod val="115000"/>
              </a:srgbClr>
            </a:gs>
            <a:gs pos="50000">
              <a:srgbClr val="00B0F0">
                <a:shade val="67500"/>
                <a:satMod val="115000"/>
              </a:srgbClr>
            </a:gs>
            <a:gs pos="100000">
              <a:srgbClr val="00B0F0">
                <a:shade val="100000"/>
                <a:satMod val="115000"/>
              </a:srgbClr>
            </a:gs>
          </a:gsLst>
          <a:lin ang="10800000" scaled="1"/>
          <a:tileRect/>
        </a:gra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Безвозмездные поступления (поступления из других бюджетов бюджетной системы РФ)</a:t>
          </a:r>
          <a:endParaRPr lang="ru-RU" sz="1600" kern="1200" dirty="0"/>
        </a:p>
      </dsp:txBody>
      <dsp:txXfrm>
        <a:off x="6131530" y="961142"/>
        <a:ext cx="2660451" cy="1285951"/>
      </dsp:txXfrm>
    </dsp:sp>
    <dsp:sp modelId="{73BE221E-7E04-47CE-B2D5-CA7B040A95EE}">
      <dsp:nvSpPr>
        <dsp:cNvPr id="0" name=""/>
        <dsp:cNvSpPr/>
      </dsp:nvSpPr>
      <dsp:spPr>
        <a:xfrm>
          <a:off x="6120680" y="2304252"/>
          <a:ext cx="2560044" cy="2917468"/>
        </a:xfrm>
        <a:prstGeom prst="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Дотации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Субсидии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Субвенции</a:t>
          </a:r>
          <a:endParaRPr lang="ru-RU" sz="1500" kern="1200" dirty="0">
            <a:solidFill>
              <a:srgbClr val="7030A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rgbClr val="7030A0"/>
              </a:solidFill>
            </a:rPr>
            <a:t>Иные межбюджетные трансферты</a:t>
          </a:r>
          <a:endParaRPr lang="ru-RU" sz="1500" kern="1200" dirty="0">
            <a:solidFill>
              <a:srgbClr val="7030A0"/>
            </a:solidFill>
          </a:endParaRPr>
        </a:p>
      </dsp:txBody>
      <dsp:txXfrm>
        <a:off x="6120680" y="2304252"/>
        <a:ext cx="2560044" cy="2917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4659D6-EBB3-4347-8AE9-78E4EAB3A86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20301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5CEFA5-F83A-4E39-8BD3-B09B810AB029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4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5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659D6-EBB3-4347-8AE9-78E4EAB3A86C}" type="slidenum">
              <a:rPr lang="en-US" altLang="ru-RU" smtClean="0"/>
              <a:pPr/>
              <a:t>14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4606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16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18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609BF6-C83C-4091-AE5E-6C892A590CF5}" type="slidenum">
              <a:rPr lang="en-US" altLang="ru-RU"/>
              <a:pPr/>
              <a:t>20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7244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6858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358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1752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1752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4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3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1750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9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68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5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20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65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9467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1771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7526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514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fo@emvarkomi.r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rk11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653136"/>
            <a:ext cx="5106988" cy="685800"/>
          </a:xfrm>
        </p:spPr>
        <p:txBody>
          <a:bodyPr/>
          <a:lstStyle/>
          <a:p>
            <a:pPr algn="ctr"/>
            <a:r>
              <a:rPr lang="ru-RU" altLang="ru-RU" sz="2500" dirty="0" smtClean="0"/>
              <a:t>Решение Совета МО «</a:t>
            </a:r>
            <a:r>
              <a:rPr lang="ru-RU" altLang="ru-RU" sz="2500" dirty="0" err="1" smtClean="0"/>
              <a:t>Княжпогостский</a:t>
            </a:r>
            <a:r>
              <a:rPr lang="ru-RU" altLang="ru-RU" sz="2500" dirty="0" smtClean="0"/>
              <a:t>» от 22.05.2025 № 153 «Об исполнении бюджета сельского поселения «</a:t>
            </a:r>
            <a:r>
              <a:rPr lang="ru-RU" altLang="ru-RU" sz="2500" dirty="0" err="1" smtClean="0"/>
              <a:t>Иоссер</a:t>
            </a:r>
            <a:r>
              <a:rPr lang="ru-RU" altLang="ru-RU" sz="2500" dirty="0" smtClean="0"/>
              <a:t>»</a:t>
            </a:r>
            <a:br>
              <a:rPr lang="ru-RU" altLang="ru-RU" sz="2500" dirty="0" smtClean="0"/>
            </a:br>
            <a:r>
              <a:rPr lang="ru-RU" altLang="ru-RU" sz="2500" dirty="0" smtClean="0"/>
              <a:t> за 2024 год»</a:t>
            </a:r>
            <a:br>
              <a:rPr lang="ru-RU" altLang="ru-RU" sz="2500" dirty="0" smtClean="0"/>
            </a:br>
            <a:endParaRPr lang="en-US" altLang="ru-RU" sz="25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0"/>
            <a:ext cx="667848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Исполнение бюджета сельского поселения</a:t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«</a:t>
            </a:r>
            <a:r>
              <a:rPr lang="ru-RU" altLang="ru-RU" sz="4000" kern="0" dirty="0" err="1">
                <a:solidFill>
                  <a:srgbClr val="FFFFFF"/>
                </a:solidFill>
                <a:latin typeface="Microsoft Sans Serif"/>
              </a:rPr>
              <a:t>Иоссер</a:t>
            </a: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»</a:t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  <a:t> за 2024 год</a:t>
            </a:r>
            <a:br>
              <a:rPr lang="ru-RU" altLang="ru-RU" sz="4000" kern="0" dirty="0">
                <a:solidFill>
                  <a:srgbClr val="FFFFFF"/>
                </a:solidFill>
                <a:latin typeface="Microsoft Sans Serif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>
                <a:solidFill>
                  <a:srgbClr val="4D4D4D"/>
                </a:solidFill>
              </a:rPr>
              <a:t>Основные характеристики бюджета </a:t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>(</a:t>
            </a:r>
            <a:r>
              <a:rPr lang="ru-RU" altLang="ru-RU" sz="2400" b="1" dirty="0" smtClean="0">
                <a:solidFill>
                  <a:srgbClr val="4D4D4D"/>
                </a:solidFill>
              </a:rPr>
              <a:t>доходы)</a:t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тыс.руб.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374947"/>
              </p:ext>
            </p:extLst>
          </p:nvPr>
        </p:nvGraphicFramePr>
        <p:xfrm>
          <a:off x="971600" y="2852936"/>
          <a:ext cx="7315200" cy="3069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43204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175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Налоговые и неналоговые доходы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251,880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262,141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104,1%</a:t>
                      </a:r>
                      <a:endParaRPr lang="ru-RU" sz="1600" dirty="0"/>
                    </a:p>
                  </a:txBody>
                  <a:tcPr/>
                </a:tc>
              </a:tr>
              <a:tr h="906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Безвозмездные поступления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9 731,057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9 730,909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100,0%</a:t>
                      </a:r>
                      <a:endParaRPr lang="ru-RU" sz="1600" dirty="0"/>
                    </a:p>
                  </a:txBody>
                  <a:tcPr/>
                </a:tc>
              </a:tr>
              <a:tr h="40845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Итого: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9 982,937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9 993,050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100,1%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5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6968487" cy="3548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dirty="0">
                <a:solidFill>
                  <a:srgbClr val="4D4D4D"/>
                </a:solidFill>
              </a:rPr>
              <a:t>Основные характеристики бюджета </a:t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>(</a:t>
            </a:r>
            <a:r>
              <a:rPr lang="ru-RU" altLang="ru-RU" sz="2400" b="1" dirty="0" smtClean="0">
                <a:solidFill>
                  <a:srgbClr val="4D4D4D"/>
                </a:solidFill>
              </a:rPr>
              <a:t>доходы) - исполнение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059832" y="2820847"/>
            <a:ext cx="172819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Налоговые и неналоговые доходы:</a:t>
            </a:r>
          </a:p>
          <a:p>
            <a:r>
              <a:rPr lang="ru-RU" sz="900" b="1" dirty="0" smtClean="0"/>
              <a:t>262,141; 2,6%</a:t>
            </a:r>
            <a:endParaRPr lang="ru-RU" sz="9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12232" y="5517232"/>
            <a:ext cx="1728192" cy="5078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900" b="1" dirty="0" smtClean="0"/>
              <a:t>Безвозмездные поступления:</a:t>
            </a:r>
          </a:p>
          <a:p>
            <a:r>
              <a:rPr lang="ru-RU" sz="900" b="1" dirty="0" smtClean="0"/>
              <a:t>9 730,909; 97,4%</a:t>
            </a:r>
            <a:endParaRPr lang="ru-RU" sz="900" b="1" dirty="0"/>
          </a:p>
        </p:txBody>
      </p:sp>
    </p:spTree>
    <p:extLst>
      <p:ext uri="{BB962C8B-B14F-4D97-AF65-F5344CB8AC3E}">
        <p14:creationId xmlns:p14="http://schemas.microsoft.com/office/powerpoint/2010/main" val="130919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171184" cy="643955"/>
          </a:xfrm>
        </p:spPr>
        <p:txBody>
          <a:bodyPr>
            <a:normAutofit fontScale="90000"/>
          </a:bodyPr>
          <a:lstStyle/>
          <a:p>
            <a:pPr algn="r"/>
            <a:r>
              <a:rPr lang="ru-RU" altLang="ru-RU" sz="2700" b="1" dirty="0">
                <a:solidFill>
                  <a:srgbClr val="4D4D4D"/>
                </a:solidFill>
              </a:rPr>
              <a:t>Основные характеристики бюджета </a:t>
            </a:r>
            <a:r>
              <a:rPr lang="ru-RU" altLang="ru-RU" sz="2700" b="1" dirty="0" smtClean="0">
                <a:solidFill>
                  <a:srgbClr val="4D4D4D"/>
                </a:solidFill>
              </a:rPr>
              <a:t>(доходы)</a:t>
            </a:r>
            <a:br>
              <a:rPr lang="ru-RU" altLang="ru-RU" sz="27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                                                                                        </a:t>
            </a:r>
            <a:br>
              <a:rPr lang="ru-RU" altLang="ru-RU" sz="2000" b="1" dirty="0" smtClean="0">
                <a:solidFill>
                  <a:srgbClr val="4D4D4D"/>
                </a:solidFill>
              </a:rPr>
            </a:br>
            <a:r>
              <a:rPr lang="ru-RU" altLang="ru-RU" sz="1600" b="1" dirty="0" err="1" smtClean="0">
                <a:solidFill>
                  <a:srgbClr val="4D4D4D"/>
                </a:solidFill>
              </a:rPr>
              <a:t>тыс.руб</a:t>
            </a:r>
            <a:r>
              <a:rPr lang="ru-RU" altLang="ru-RU" sz="1600" b="1" dirty="0" smtClean="0">
                <a:solidFill>
                  <a:srgbClr val="4D4D4D"/>
                </a:solidFill>
              </a:rPr>
              <a:t>.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395960"/>
              </p:ext>
            </p:extLst>
          </p:nvPr>
        </p:nvGraphicFramePr>
        <p:xfrm>
          <a:off x="755576" y="1916832"/>
          <a:ext cx="8064895" cy="3802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1112"/>
                <a:gridCol w="1439924"/>
                <a:gridCol w="1439924"/>
                <a:gridCol w="1223935"/>
              </a:tblGrid>
              <a:tr h="64175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2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Налоговые доходы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172,400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162,642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94,3%</a:t>
                      </a:r>
                      <a:endParaRPr lang="ru-RU" sz="1200" b="1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Налог на доходы физических лиц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165,000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155,403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94,2%</a:t>
                      </a:r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Налог на имущество физических лиц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4,077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101,9%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Земельный налог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3,162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105,4%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Государственная пошлина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0,400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0%</a:t>
                      </a:r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Неналоговые доходы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79,480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99,499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125,2%</a:t>
                      </a:r>
                      <a:endParaRPr lang="ru-RU" sz="1200" b="1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Доходы от использования имущества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29,480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29,047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rgbClr val="180D00"/>
                          </a:solidFill>
                        </a:rPr>
                        <a:t>98,5%</a:t>
                      </a:r>
                      <a:endParaRPr lang="ru-RU" sz="1200" dirty="0">
                        <a:solidFill>
                          <a:srgbClr val="180D00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Прочие неналоговые доходы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50,000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70,452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140,9%</a:t>
                      </a:r>
                      <a:endParaRPr lang="ru-RU" sz="1200" dirty="0"/>
                    </a:p>
                  </a:txBody>
                  <a:tcPr/>
                </a:tc>
              </a:tr>
              <a:tr h="352265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Итого: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251,880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262,141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104,1%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9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171184" cy="643955"/>
          </a:xfrm>
        </p:spPr>
        <p:txBody>
          <a:bodyPr>
            <a:normAutofit fontScale="90000"/>
          </a:bodyPr>
          <a:lstStyle/>
          <a:p>
            <a:pPr algn="r"/>
            <a:r>
              <a:rPr lang="ru-RU" altLang="ru-RU" sz="2700" b="1" dirty="0">
                <a:solidFill>
                  <a:srgbClr val="4D4D4D"/>
                </a:solidFill>
              </a:rPr>
              <a:t>Основные характеристики бюджета </a:t>
            </a:r>
            <a:r>
              <a:rPr lang="ru-RU" altLang="ru-RU" sz="2700" b="1" dirty="0" smtClean="0">
                <a:solidFill>
                  <a:srgbClr val="4D4D4D"/>
                </a:solidFill>
              </a:rPr>
              <a:t>(доходы)</a:t>
            </a:r>
            <a:br>
              <a:rPr lang="ru-RU" altLang="ru-RU" sz="2700" b="1" dirty="0" smtClean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                                                                                        </a:t>
            </a:r>
            <a:br>
              <a:rPr lang="ru-RU" altLang="ru-RU" sz="2000" b="1" dirty="0" smtClean="0">
                <a:solidFill>
                  <a:srgbClr val="4D4D4D"/>
                </a:solidFill>
              </a:rPr>
            </a:br>
            <a:r>
              <a:rPr lang="ru-RU" altLang="ru-RU" sz="1600" b="1" dirty="0" err="1" smtClean="0">
                <a:solidFill>
                  <a:srgbClr val="4D4D4D"/>
                </a:solidFill>
              </a:rPr>
              <a:t>тыс.руб</a:t>
            </a:r>
            <a:r>
              <a:rPr lang="ru-RU" altLang="ru-RU" sz="1600" b="1" dirty="0" smtClean="0">
                <a:solidFill>
                  <a:srgbClr val="4D4D4D"/>
                </a:solidFill>
              </a:rPr>
              <a:t>.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617162"/>
              </p:ext>
            </p:extLst>
          </p:nvPr>
        </p:nvGraphicFramePr>
        <p:xfrm>
          <a:off x="755576" y="1916832"/>
          <a:ext cx="8064895" cy="4035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584176"/>
                <a:gridCol w="1512168"/>
                <a:gridCol w="1584175"/>
              </a:tblGrid>
              <a:tr h="6417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Исполнение </a:t>
                      </a:r>
                    </a:p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2024 год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исполнения</a:t>
                      </a:r>
                      <a:endParaRPr lang="ru-RU" sz="160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38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Безвозмездные поступления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Дотации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1 833,238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1 833,238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100%</a:t>
                      </a:r>
                      <a:endParaRPr lang="ru-RU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effectLst/>
                          <a:latin typeface="Arial"/>
                        </a:rPr>
                        <a:t>Субсидии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1 000,000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1 000,000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100%</a:t>
                      </a:r>
                      <a:endParaRPr lang="ru-RU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Субвенции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239,852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239,852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100%</a:t>
                      </a:r>
                      <a:endParaRPr lang="ru-RU" sz="1600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Иные межбюджетные трансферты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6 656,517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6 656,369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100%</a:t>
                      </a:r>
                      <a:endParaRPr lang="ru-RU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Прочие безвозмездные поступления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1,450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1,450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/>
                        <a:t>100%</a:t>
                      </a:r>
                      <a:endParaRPr lang="ru-RU" sz="1600" b="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Итого: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9 731,057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9 730,909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100%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44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</a:t>
            </a:r>
            <a:r>
              <a:rPr lang="ru-RU" sz="3300" dirty="0" smtClean="0"/>
              <a:t>Р</a:t>
            </a:r>
            <a:r>
              <a:rPr lang="ru-RU" altLang="ru-RU" sz="3300" b="1" dirty="0" smtClean="0">
                <a:solidFill>
                  <a:srgbClr val="4D4D4D"/>
                </a:solidFill>
              </a:rPr>
              <a:t>асходная </a:t>
            </a:r>
            <a:r>
              <a:rPr lang="ru-RU" altLang="ru-RU" sz="3300" b="1" dirty="0">
                <a:solidFill>
                  <a:srgbClr val="4D4D4D"/>
                </a:solidFill>
              </a:rPr>
              <a:t>часть </a:t>
            </a:r>
            <a:r>
              <a:rPr lang="ru-RU" altLang="ru-RU" sz="3300" b="1" dirty="0" smtClean="0">
                <a:solidFill>
                  <a:srgbClr val="4D4D4D"/>
                </a:solidFill>
              </a:rPr>
              <a:t>бюджета (исполнение)</a:t>
            </a:r>
            <a:r>
              <a:rPr lang="ru-RU" sz="3300" dirty="0"/>
              <a:t/>
            </a:r>
            <a:br>
              <a:rPr lang="ru-RU" sz="3300" dirty="0"/>
            </a:br>
            <a:endParaRPr lang="ru-RU" sz="33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вал 2"/>
          <p:cNvSpPr/>
          <p:nvPr/>
        </p:nvSpPr>
        <p:spPr bwMode="auto">
          <a:xfrm>
            <a:off x="1259069" y="2283004"/>
            <a:ext cx="2376264" cy="929500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z="1300" dirty="0" smtClean="0">
                <a:solidFill>
                  <a:sysClr val="windowText" lastClr="000000"/>
                </a:solidFill>
                <a:latin typeface="Trebuchet MS"/>
              </a:rPr>
              <a:t>Сбор, удаление отходов</a:t>
            </a:r>
          </a:p>
          <a:p>
            <a:pPr lvl="0"/>
            <a:r>
              <a:rPr lang="ru-RU" sz="1300" dirty="0" smtClean="0">
                <a:solidFill>
                  <a:sysClr val="windowText" lastClr="000000"/>
                </a:solidFill>
                <a:latin typeface="Trebuchet MS"/>
              </a:rPr>
              <a:t> и очистка сточных вод</a:t>
            </a:r>
            <a:endParaRPr lang="ru-RU" sz="1300" dirty="0">
              <a:solidFill>
                <a:sysClr val="windowText" lastClr="000000"/>
              </a:solidFill>
              <a:latin typeface="Trebuchet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300147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958035" y="836712"/>
            <a:ext cx="7752307" cy="5616624"/>
            <a:chOff x="966636" y="766549"/>
            <a:chExt cx="7752307" cy="5616624"/>
          </a:xfrm>
        </p:grpSpPr>
        <p:sp>
          <p:nvSpPr>
            <p:cNvPr id="6" name="Полилиния 5"/>
            <p:cNvSpPr/>
            <p:nvPr/>
          </p:nvSpPr>
          <p:spPr>
            <a:xfrm>
              <a:off x="3500375" y="1956004"/>
              <a:ext cx="2517736" cy="3115471"/>
            </a:xfrm>
            <a:custGeom>
              <a:avLst/>
              <a:gdLst>
                <a:gd name="connsiteX0" fmla="*/ 0 w 2517736"/>
                <a:gd name="connsiteY0" fmla="*/ 1557736 h 3115471"/>
                <a:gd name="connsiteX1" fmla="*/ 1258868 w 2517736"/>
                <a:gd name="connsiteY1" fmla="*/ 0 h 3115471"/>
                <a:gd name="connsiteX2" fmla="*/ 2517736 w 2517736"/>
                <a:gd name="connsiteY2" fmla="*/ 1557736 h 3115471"/>
                <a:gd name="connsiteX3" fmla="*/ 1258868 w 2517736"/>
                <a:gd name="connsiteY3" fmla="*/ 3115472 h 3115471"/>
                <a:gd name="connsiteX4" fmla="*/ 0 w 2517736"/>
                <a:gd name="connsiteY4" fmla="*/ 1557736 h 311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17736" h="3115471">
                  <a:moveTo>
                    <a:pt x="0" y="1557736"/>
                  </a:moveTo>
                  <a:cubicBezTo>
                    <a:pt x="0" y="697422"/>
                    <a:pt x="563614" y="0"/>
                    <a:pt x="1258868" y="0"/>
                  </a:cubicBezTo>
                  <a:cubicBezTo>
                    <a:pt x="1954122" y="0"/>
                    <a:pt x="2517736" y="697422"/>
                    <a:pt x="2517736" y="1557736"/>
                  </a:cubicBezTo>
                  <a:cubicBezTo>
                    <a:pt x="2517736" y="2418050"/>
                    <a:pt x="1954122" y="3115472"/>
                    <a:pt x="1258868" y="3115472"/>
                  </a:cubicBezTo>
                  <a:cubicBezTo>
                    <a:pt x="563614" y="3115472"/>
                    <a:pt x="0" y="2418050"/>
                    <a:pt x="0" y="1557736"/>
                  </a:cubicBezTo>
                  <a:close/>
                </a:path>
              </a:pathLst>
            </a:custGeom>
            <a:solidFill>
              <a:srgbClr val="9CB084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87764" tIns="475300" rIns="387764" bIns="47530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2 Муниципальные программы -   </a:t>
              </a:r>
            </a:p>
            <a:p>
              <a:pPr lvl="0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6 817,410 </a:t>
              </a:r>
              <a:r>
                <a:rPr lang="ru-RU" sz="1500" kern="1200" dirty="0" err="1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тыс.руб</a:t>
              </a: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.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Непрограммные мероприятия -   </a:t>
              </a:r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 2 820,035 тыс.руб</a:t>
              </a:r>
              <a:endParaRPr lang="ru-RU" sz="15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716954" y="766549"/>
              <a:ext cx="2008045" cy="1189455"/>
            </a:xfrm>
            <a:custGeom>
              <a:avLst/>
              <a:gdLst>
                <a:gd name="connsiteX0" fmla="*/ 0 w 2008045"/>
                <a:gd name="connsiteY0" fmla="*/ 594728 h 1189455"/>
                <a:gd name="connsiteX1" fmla="*/ 1004023 w 2008045"/>
                <a:gd name="connsiteY1" fmla="*/ 0 h 1189455"/>
                <a:gd name="connsiteX2" fmla="*/ 2008046 w 2008045"/>
                <a:gd name="connsiteY2" fmla="*/ 594728 h 1189455"/>
                <a:gd name="connsiteX3" fmla="*/ 1004023 w 2008045"/>
                <a:gd name="connsiteY3" fmla="*/ 1189456 h 1189455"/>
                <a:gd name="connsiteX4" fmla="*/ 0 w 2008045"/>
                <a:gd name="connsiteY4" fmla="*/ 594728 h 1189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8045" h="1189455">
                  <a:moveTo>
                    <a:pt x="0" y="594728"/>
                  </a:moveTo>
                  <a:cubicBezTo>
                    <a:pt x="0" y="266269"/>
                    <a:pt x="449516" y="0"/>
                    <a:pt x="1004023" y="0"/>
                  </a:cubicBezTo>
                  <a:cubicBezTo>
                    <a:pt x="1558530" y="0"/>
                    <a:pt x="2008046" y="266269"/>
                    <a:pt x="2008046" y="594728"/>
                  </a:cubicBezTo>
                  <a:cubicBezTo>
                    <a:pt x="2008046" y="923187"/>
                    <a:pt x="1558530" y="1189456"/>
                    <a:pt x="1004023" y="1189456"/>
                  </a:cubicBezTo>
                  <a:cubicBezTo>
                    <a:pt x="449516" y="1189456"/>
                    <a:pt x="0" y="923187"/>
                    <a:pt x="0" y="594728"/>
                  </a:cubicBezTo>
                  <a:close/>
                </a:path>
              </a:pathLst>
            </a:custGeom>
            <a:blipFill rotWithShape="0">
              <a:blip r:embed="rId3"/>
              <a:stretch>
                <a:fillRect/>
              </a:stretch>
            </a:blip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16931" tIns="197052" rIns="316931" bIns="1970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</a:t>
              </a:r>
              <a:endParaRPr lang="ru-RU" sz="18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1012095" y="3142342"/>
              <a:ext cx="2291771" cy="648544"/>
            </a:xfrm>
            <a:custGeom>
              <a:avLst/>
              <a:gdLst>
                <a:gd name="connsiteX0" fmla="*/ 0 w 2291771"/>
                <a:gd name="connsiteY0" fmla="*/ 393095 h 786189"/>
                <a:gd name="connsiteX1" fmla="*/ 1145886 w 2291771"/>
                <a:gd name="connsiteY1" fmla="*/ 0 h 786189"/>
                <a:gd name="connsiteX2" fmla="*/ 2291772 w 2291771"/>
                <a:gd name="connsiteY2" fmla="*/ 393095 h 786189"/>
                <a:gd name="connsiteX3" fmla="*/ 1145886 w 2291771"/>
                <a:gd name="connsiteY3" fmla="*/ 786190 h 786189"/>
                <a:gd name="connsiteX4" fmla="*/ 0 w 2291771"/>
                <a:gd name="connsiteY4" fmla="*/ 393095 h 78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1771" h="786189">
                  <a:moveTo>
                    <a:pt x="0" y="393095"/>
                  </a:moveTo>
                  <a:cubicBezTo>
                    <a:pt x="0" y="175995"/>
                    <a:pt x="513031" y="0"/>
                    <a:pt x="1145886" y="0"/>
                  </a:cubicBezTo>
                  <a:cubicBezTo>
                    <a:pt x="1778741" y="0"/>
                    <a:pt x="2291772" y="175995"/>
                    <a:pt x="2291772" y="393095"/>
                  </a:cubicBezTo>
                  <a:cubicBezTo>
                    <a:pt x="2291772" y="610195"/>
                    <a:pt x="1778741" y="786190"/>
                    <a:pt x="1145886" y="786190"/>
                  </a:cubicBezTo>
                  <a:cubicBezTo>
                    <a:pt x="513031" y="786190"/>
                    <a:pt x="0" y="610195"/>
                    <a:pt x="0" y="393095"/>
                  </a:cubicBezTo>
                  <a:close/>
                </a:path>
              </a:pathLst>
            </a:custGeom>
            <a:solidFill>
              <a:srgbClr val="6585CF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2132" tIns="131645" rIns="352132" bIns="13164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Благоустройство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522693" y="1457777"/>
              <a:ext cx="2328066" cy="1034554"/>
            </a:xfrm>
            <a:custGeom>
              <a:avLst/>
              <a:gdLst>
                <a:gd name="connsiteX0" fmla="*/ 0 w 2328066"/>
                <a:gd name="connsiteY0" fmla="*/ 517277 h 1034554"/>
                <a:gd name="connsiteX1" fmla="*/ 1164033 w 2328066"/>
                <a:gd name="connsiteY1" fmla="*/ 0 h 1034554"/>
                <a:gd name="connsiteX2" fmla="*/ 2328066 w 2328066"/>
                <a:gd name="connsiteY2" fmla="*/ 517277 h 1034554"/>
                <a:gd name="connsiteX3" fmla="*/ 1164033 w 2328066"/>
                <a:gd name="connsiteY3" fmla="*/ 1034554 h 1034554"/>
                <a:gd name="connsiteX4" fmla="*/ 0 w 2328066"/>
                <a:gd name="connsiteY4" fmla="*/ 517277 h 103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066" h="1034554">
                  <a:moveTo>
                    <a:pt x="0" y="517277"/>
                  </a:moveTo>
                  <a:cubicBezTo>
                    <a:pt x="0" y="231593"/>
                    <a:pt x="521155" y="0"/>
                    <a:pt x="1164033" y="0"/>
                  </a:cubicBezTo>
                  <a:cubicBezTo>
                    <a:pt x="1806911" y="0"/>
                    <a:pt x="2328066" y="231593"/>
                    <a:pt x="2328066" y="517277"/>
                  </a:cubicBezTo>
                  <a:cubicBezTo>
                    <a:pt x="2328066" y="802961"/>
                    <a:pt x="1806911" y="1034554"/>
                    <a:pt x="1164033" y="1034554"/>
                  </a:cubicBezTo>
                  <a:cubicBezTo>
                    <a:pt x="521155" y="1034554"/>
                    <a:pt x="0" y="802961"/>
                    <a:pt x="0" y="517277"/>
                  </a:cubicBezTo>
                  <a:close/>
                </a:path>
              </a:pathLst>
            </a:custGeom>
            <a:solidFill>
              <a:srgbClr val="7E6BC9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7447" tIns="168017" rIns="357447" bIns="16801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Функционирование высшего должностного лица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144552" y="2543323"/>
              <a:ext cx="2574391" cy="1071067"/>
            </a:xfrm>
            <a:custGeom>
              <a:avLst/>
              <a:gdLst>
                <a:gd name="connsiteX0" fmla="*/ 0 w 2574391"/>
                <a:gd name="connsiteY0" fmla="*/ 535534 h 1071067"/>
                <a:gd name="connsiteX1" fmla="*/ 1287196 w 2574391"/>
                <a:gd name="connsiteY1" fmla="*/ 0 h 1071067"/>
                <a:gd name="connsiteX2" fmla="*/ 2574392 w 2574391"/>
                <a:gd name="connsiteY2" fmla="*/ 535534 h 1071067"/>
                <a:gd name="connsiteX3" fmla="*/ 1287196 w 2574391"/>
                <a:gd name="connsiteY3" fmla="*/ 1071068 h 1071067"/>
                <a:gd name="connsiteX4" fmla="*/ 0 w 2574391"/>
                <a:gd name="connsiteY4" fmla="*/ 535534 h 1071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4391" h="1071067">
                  <a:moveTo>
                    <a:pt x="0" y="535534"/>
                  </a:moveTo>
                  <a:cubicBezTo>
                    <a:pt x="0" y="239767"/>
                    <a:pt x="576297" y="0"/>
                    <a:pt x="1287196" y="0"/>
                  </a:cubicBezTo>
                  <a:cubicBezTo>
                    <a:pt x="1998095" y="0"/>
                    <a:pt x="2574392" y="239767"/>
                    <a:pt x="2574392" y="535534"/>
                  </a:cubicBezTo>
                  <a:cubicBezTo>
                    <a:pt x="2574392" y="831301"/>
                    <a:pt x="1998095" y="1071068"/>
                    <a:pt x="1287196" y="1071068"/>
                  </a:cubicBezTo>
                  <a:cubicBezTo>
                    <a:pt x="576297" y="1071068"/>
                    <a:pt x="0" y="831301"/>
                    <a:pt x="0" y="535534"/>
                  </a:cubicBezTo>
                  <a:close/>
                </a:path>
              </a:pathLst>
            </a:custGeom>
            <a:solidFill>
              <a:srgbClr val="A379BB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93521" tIns="173364" rIns="393521" bIns="173364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Функционирование органов государственной власти, местных администраций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018110" y="3614390"/>
              <a:ext cx="2667793" cy="1234209"/>
            </a:xfrm>
            <a:custGeom>
              <a:avLst/>
              <a:gdLst>
                <a:gd name="connsiteX0" fmla="*/ 0 w 2667793"/>
                <a:gd name="connsiteY0" fmla="*/ 617105 h 1234209"/>
                <a:gd name="connsiteX1" fmla="*/ 1333897 w 2667793"/>
                <a:gd name="connsiteY1" fmla="*/ 0 h 1234209"/>
                <a:gd name="connsiteX2" fmla="*/ 2667794 w 2667793"/>
                <a:gd name="connsiteY2" fmla="*/ 617105 h 1234209"/>
                <a:gd name="connsiteX3" fmla="*/ 1333897 w 2667793"/>
                <a:gd name="connsiteY3" fmla="*/ 1234210 h 1234209"/>
                <a:gd name="connsiteX4" fmla="*/ 0 w 2667793"/>
                <a:gd name="connsiteY4" fmla="*/ 617105 h 1234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7793" h="1234209">
                  <a:moveTo>
                    <a:pt x="0" y="617105"/>
                  </a:moveTo>
                  <a:cubicBezTo>
                    <a:pt x="0" y="276287"/>
                    <a:pt x="597206" y="0"/>
                    <a:pt x="1333897" y="0"/>
                  </a:cubicBezTo>
                  <a:cubicBezTo>
                    <a:pt x="2070588" y="0"/>
                    <a:pt x="2667794" y="276287"/>
                    <a:pt x="2667794" y="617105"/>
                  </a:cubicBezTo>
                  <a:cubicBezTo>
                    <a:pt x="2667794" y="957923"/>
                    <a:pt x="2070588" y="1234210"/>
                    <a:pt x="1333897" y="1234210"/>
                  </a:cubicBezTo>
                  <a:cubicBezTo>
                    <a:pt x="597206" y="1234210"/>
                    <a:pt x="0" y="957923"/>
                    <a:pt x="0" y="617105"/>
                  </a:cubicBezTo>
                  <a:close/>
                </a:path>
              </a:pathLst>
            </a:custGeom>
            <a:solidFill>
              <a:srgbClr val="9CB084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05929" tIns="195986" rIns="405929" bIns="195986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 smtClean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Обеспечение деятельности финансовых, налоговых и таможенных органов и органов финансового надзора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018111" y="4848599"/>
              <a:ext cx="2161722" cy="1071135"/>
            </a:xfrm>
            <a:custGeom>
              <a:avLst/>
              <a:gdLst>
                <a:gd name="connsiteX0" fmla="*/ 0 w 2891406"/>
                <a:gd name="connsiteY0" fmla="*/ 506661 h 1013322"/>
                <a:gd name="connsiteX1" fmla="*/ 1445703 w 2891406"/>
                <a:gd name="connsiteY1" fmla="*/ 0 h 1013322"/>
                <a:gd name="connsiteX2" fmla="*/ 2891406 w 2891406"/>
                <a:gd name="connsiteY2" fmla="*/ 506661 h 1013322"/>
                <a:gd name="connsiteX3" fmla="*/ 1445703 w 2891406"/>
                <a:gd name="connsiteY3" fmla="*/ 1013322 h 1013322"/>
                <a:gd name="connsiteX4" fmla="*/ 0 w 2891406"/>
                <a:gd name="connsiteY4" fmla="*/ 506661 h 1013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1406" h="1013322">
                  <a:moveTo>
                    <a:pt x="0" y="506661"/>
                  </a:moveTo>
                  <a:cubicBezTo>
                    <a:pt x="0" y="226840"/>
                    <a:pt x="647263" y="0"/>
                    <a:pt x="1445703" y="0"/>
                  </a:cubicBezTo>
                  <a:cubicBezTo>
                    <a:pt x="2244143" y="0"/>
                    <a:pt x="2891406" y="226840"/>
                    <a:pt x="2891406" y="506661"/>
                  </a:cubicBezTo>
                  <a:cubicBezTo>
                    <a:pt x="2891406" y="786482"/>
                    <a:pt x="2244143" y="1013322"/>
                    <a:pt x="1445703" y="1013322"/>
                  </a:cubicBezTo>
                  <a:cubicBezTo>
                    <a:pt x="647263" y="1013322"/>
                    <a:pt x="0" y="786482"/>
                    <a:pt x="0" y="506661"/>
                  </a:cubicBezTo>
                  <a:close/>
                </a:path>
              </a:pathLst>
            </a:custGeom>
            <a:solidFill>
              <a:srgbClr val="6585CF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39947" tIns="164908" rIns="439947" bIns="164908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Резервные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 фонды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1267670" y="4554230"/>
              <a:ext cx="2664304" cy="1365504"/>
            </a:xfrm>
            <a:custGeom>
              <a:avLst/>
              <a:gdLst>
                <a:gd name="connsiteX0" fmla="*/ 0 w 2664304"/>
                <a:gd name="connsiteY0" fmla="*/ 622572 h 1245144"/>
                <a:gd name="connsiteX1" fmla="*/ 1332152 w 2664304"/>
                <a:gd name="connsiteY1" fmla="*/ 0 h 1245144"/>
                <a:gd name="connsiteX2" fmla="*/ 2664304 w 2664304"/>
                <a:gd name="connsiteY2" fmla="*/ 622572 h 1245144"/>
                <a:gd name="connsiteX3" fmla="*/ 1332152 w 2664304"/>
                <a:gd name="connsiteY3" fmla="*/ 1245144 h 1245144"/>
                <a:gd name="connsiteX4" fmla="*/ 0 w 2664304"/>
                <a:gd name="connsiteY4" fmla="*/ 622572 h 124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304" h="1245144">
                  <a:moveTo>
                    <a:pt x="0" y="622572"/>
                  </a:moveTo>
                  <a:cubicBezTo>
                    <a:pt x="0" y="278735"/>
                    <a:pt x="596425" y="0"/>
                    <a:pt x="1332152" y="0"/>
                  </a:cubicBezTo>
                  <a:cubicBezTo>
                    <a:pt x="2067879" y="0"/>
                    <a:pt x="2664304" y="278735"/>
                    <a:pt x="2664304" y="622572"/>
                  </a:cubicBezTo>
                  <a:cubicBezTo>
                    <a:pt x="2664304" y="966409"/>
                    <a:pt x="2067879" y="1245144"/>
                    <a:pt x="1332152" y="1245144"/>
                  </a:cubicBezTo>
                  <a:cubicBezTo>
                    <a:pt x="596425" y="1245144"/>
                    <a:pt x="0" y="966409"/>
                    <a:pt x="0" y="622572"/>
                  </a:cubicBezTo>
                  <a:close/>
                </a:path>
              </a:pathLst>
            </a:custGeom>
            <a:solidFill>
              <a:srgbClr val="7E6BC9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05418" tIns="197587" rIns="405418" bIns="197587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Защита населения и территории от чрезвычайных ситуаций природного и техногенного характера, пожарная безопасность</a:t>
              </a:r>
              <a:endParaRPr lang="ru-RU" sz="12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6" name="Полилиния 15" title="ититититти"/>
            <p:cNvSpPr/>
            <p:nvPr/>
          </p:nvSpPr>
          <p:spPr>
            <a:xfrm>
              <a:off x="966636" y="3848180"/>
              <a:ext cx="2448272" cy="706050"/>
            </a:xfrm>
            <a:custGeom>
              <a:avLst/>
              <a:gdLst>
                <a:gd name="connsiteX0" fmla="*/ 0 w 2753204"/>
                <a:gd name="connsiteY0" fmla="*/ 361418 h 722836"/>
                <a:gd name="connsiteX1" fmla="*/ 1376602 w 2753204"/>
                <a:gd name="connsiteY1" fmla="*/ 0 h 722836"/>
                <a:gd name="connsiteX2" fmla="*/ 2753204 w 2753204"/>
                <a:gd name="connsiteY2" fmla="*/ 361418 h 722836"/>
                <a:gd name="connsiteX3" fmla="*/ 1376602 w 2753204"/>
                <a:gd name="connsiteY3" fmla="*/ 722836 h 722836"/>
                <a:gd name="connsiteX4" fmla="*/ 0 w 2753204"/>
                <a:gd name="connsiteY4" fmla="*/ 361418 h 722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3204" h="722836">
                  <a:moveTo>
                    <a:pt x="0" y="361418"/>
                  </a:moveTo>
                  <a:cubicBezTo>
                    <a:pt x="0" y="161812"/>
                    <a:pt x="616326" y="0"/>
                    <a:pt x="1376602" y="0"/>
                  </a:cubicBezTo>
                  <a:cubicBezTo>
                    <a:pt x="2136878" y="0"/>
                    <a:pt x="2753204" y="161812"/>
                    <a:pt x="2753204" y="361418"/>
                  </a:cubicBezTo>
                  <a:cubicBezTo>
                    <a:pt x="2753204" y="561024"/>
                    <a:pt x="2136878" y="722836"/>
                    <a:pt x="1376602" y="722836"/>
                  </a:cubicBezTo>
                  <a:cubicBezTo>
                    <a:pt x="616326" y="722836"/>
                    <a:pt x="0" y="561024"/>
                    <a:pt x="0" y="361418"/>
                  </a:cubicBezTo>
                  <a:close/>
                </a:path>
              </a:pathLst>
            </a:custGeom>
            <a:solidFill>
              <a:srgbClr val="A379BB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419707" tIns="122367" rIns="419707" bIns="12236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Жилищное хозяйство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1777721" y="1467699"/>
              <a:ext cx="2160241" cy="745142"/>
            </a:xfrm>
            <a:custGeom>
              <a:avLst/>
              <a:gdLst>
                <a:gd name="connsiteX0" fmla="*/ 0 w 2113473"/>
                <a:gd name="connsiteY0" fmla="*/ 372571 h 745142"/>
                <a:gd name="connsiteX1" fmla="*/ 1056737 w 2113473"/>
                <a:gd name="connsiteY1" fmla="*/ 0 h 745142"/>
                <a:gd name="connsiteX2" fmla="*/ 2113474 w 2113473"/>
                <a:gd name="connsiteY2" fmla="*/ 372571 h 745142"/>
                <a:gd name="connsiteX3" fmla="*/ 1056737 w 2113473"/>
                <a:gd name="connsiteY3" fmla="*/ 745142 h 745142"/>
                <a:gd name="connsiteX4" fmla="*/ 0 w 2113473"/>
                <a:gd name="connsiteY4" fmla="*/ 372571 h 74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3473" h="745142">
                  <a:moveTo>
                    <a:pt x="0" y="372571"/>
                  </a:moveTo>
                  <a:cubicBezTo>
                    <a:pt x="0" y="166806"/>
                    <a:pt x="473117" y="0"/>
                    <a:pt x="1056737" y="0"/>
                  </a:cubicBezTo>
                  <a:cubicBezTo>
                    <a:pt x="1640357" y="0"/>
                    <a:pt x="2113474" y="166806"/>
                    <a:pt x="2113474" y="372571"/>
                  </a:cubicBezTo>
                  <a:cubicBezTo>
                    <a:pt x="2113474" y="578336"/>
                    <a:pt x="1640357" y="745142"/>
                    <a:pt x="1056737" y="745142"/>
                  </a:cubicBezTo>
                  <a:cubicBezTo>
                    <a:pt x="473117" y="745142"/>
                    <a:pt x="0" y="578336"/>
                    <a:pt x="0" y="372571"/>
                  </a:cubicBezTo>
                  <a:close/>
                </a:path>
              </a:pathLst>
            </a:custGeom>
            <a:solidFill>
              <a:srgbClr val="9CB084">
                <a:alpha val="50000"/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26021" tIns="125634" rIns="326021" bIns="125634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>
                  <a:solidFill>
                    <a:sysClr val="windowText" lastClr="000000"/>
                  </a:solidFill>
                  <a:latin typeface="Trebuchet MS"/>
                  <a:ea typeface="+mn-ea"/>
                  <a:cs typeface="+mn-cs"/>
                </a:rPr>
                <a:t>Пенсионное обеспечение</a:t>
              </a:r>
              <a:endParaRPr lang="ru-RU" sz="1300" kern="1200" dirty="0">
                <a:solidFill>
                  <a:sysClr val="windowText" lastClr="000000"/>
                </a:solidFill>
                <a:latin typeface="Trebuchet MS"/>
                <a:ea typeface="+mn-ea"/>
                <a:cs typeface="+mn-cs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716954" y="5071475"/>
              <a:ext cx="2427598" cy="1311698"/>
            </a:xfrm>
            <a:custGeom>
              <a:avLst/>
              <a:gdLst>
                <a:gd name="connsiteX0" fmla="*/ 0 w 2291771"/>
                <a:gd name="connsiteY0" fmla="*/ 393095 h 786189"/>
                <a:gd name="connsiteX1" fmla="*/ 1145886 w 2291771"/>
                <a:gd name="connsiteY1" fmla="*/ 0 h 786189"/>
                <a:gd name="connsiteX2" fmla="*/ 2291772 w 2291771"/>
                <a:gd name="connsiteY2" fmla="*/ 393095 h 786189"/>
                <a:gd name="connsiteX3" fmla="*/ 1145886 w 2291771"/>
                <a:gd name="connsiteY3" fmla="*/ 786190 h 786189"/>
                <a:gd name="connsiteX4" fmla="*/ 0 w 2291771"/>
                <a:gd name="connsiteY4" fmla="*/ 393095 h 786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1771" h="786189">
                  <a:moveTo>
                    <a:pt x="0" y="393095"/>
                  </a:moveTo>
                  <a:cubicBezTo>
                    <a:pt x="0" y="175995"/>
                    <a:pt x="513031" y="0"/>
                    <a:pt x="1145886" y="0"/>
                  </a:cubicBezTo>
                  <a:cubicBezTo>
                    <a:pt x="1778741" y="0"/>
                    <a:pt x="2291772" y="175995"/>
                    <a:pt x="2291772" y="393095"/>
                  </a:cubicBezTo>
                  <a:cubicBezTo>
                    <a:pt x="2291772" y="610195"/>
                    <a:pt x="1778741" y="786190"/>
                    <a:pt x="1145886" y="786190"/>
                  </a:cubicBezTo>
                  <a:cubicBezTo>
                    <a:pt x="513031" y="786190"/>
                    <a:pt x="0" y="610195"/>
                    <a:pt x="0" y="39309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50000"/>
              </a:scheme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352132" tIns="131645" rIns="352132" bIns="131645" numCol="1" spcCol="1270" anchor="ctr" anchorCtr="0">
              <a:noAutofit/>
            </a:bodyPr>
            <a:lstStyle/>
            <a:p>
              <a:pPr lvl="0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ru-RU" sz="1300" dirty="0">
                  <a:solidFill>
                    <a:sysClr val="windowText" lastClr="000000"/>
                  </a:solidFill>
                  <a:latin typeface="Trebuchet MS"/>
                </a:rPr>
                <a:t>Другие общегосударственные вопросы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102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9" y="404664"/>
            <a:ext cx="7309364" cy="648072"/>
          </a:xfrm>
        </p:spPr>
        <p:txBody>
          <a:bodyPr>
            <a:noAutofit/>
          </a:bodyPr>
          <a:lstStyle/>
          <a:p>
            <a:pPr marL="182880" algn="ctr">
              <a:buClr>
                <a:schemeClr val="accent6">
                  <a:lumMod val="75000"/>
                </a:schemeClr>
              </a:buClr>
              <a:defRPr/>
            </a:pPr>
            <a:r>
              <a:rPr lang="ru-RU" sz="2400" dirty="0" smtClean="0">
                <a:solidFill>
                  <a:prstClr val="black"/>
                </a:solidFill>
              </a:rPr>
              <a:t>Основные характеристики бюджета </a:t>
            </a:r>
            <a:br>
              <a:rPr lang="ru-RU" sz="2400" dirty="0" smtClean="0">
                <a:solidFill>
                  <a:prstClr val="black"/>
                </a:solidFill>
              </a:rPr>
            </a:br>
            <a:r>
              <a:rPr lang="ru-RU" sz="2400" dirty="0" smtClean="0">
                <a:solidFill>
                  <a:prstClr val="black"/>
                </a:solidFill>
              </a:rPr>
              <a:t>(расходы) 2024 год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72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1124744"/>
            <a:ext cx="8929117" cy="5904656"/>
          </a:xfrm>
        </p:spPr>
        <p:txBody>
          <a:bodyPr/>
          <a:lstStyle/>
          <a:p>
            <a:pPr algn="r"/>
            <a:r>
              <a:rPr lang="ru-RU" sz="1800" b="1" dirty="0" smtClean="0">
                <a:solidFill>
                  <a:srgbClr val="0070C0"/>
                </a:solidFill>
              </a:rPr>
              <a:t>тыс.руб.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08374"/>
              </p:ext>
            </p:extLst>
          </p:nvPr>
        </p:nvGraphicFramePr>
        <p:xfrm>
          <a:off x="35496" y="1484784"/>
          <a:ext cx="8928992" cy="5256584"/>
        </p:xfrm>
        <a:graphic>
          <a:graphicData uri="http://schemas.openxmlformats.org/drawingml/2006/table">
            <a:tbl>
              <a:tblPr/>
              <a:tblGrid>
                <a:gridCol w="5880854"/>
                <a:gridCol w="871235"/>
                <a:gridCol w="1089047"/>
                <a:gridCol w="1087856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MS Sans Serif"/>
                        </a:rPr>
                        <a:t>Наименование  направления расходов 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MS Sans Serif"/>
                        </a:rPr>
                        <a:t>План 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MS Sans Serif"/>
                        </a:rPr>
                        <a:t>Исполнение</a:t>
                      </a:r>
                      <a:endParaRPr lang="ru-RU" sz="12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MS Sans Serif"/>
                        </a:rPr>
                        <a:t>% исполнения</a:t>
                      </a:r>
                      <a:endParaRPr lang="ru-RU" sz="1200" b="1" i="0" u="none" strike="noStrike" dirty="0">
                        <a:effectLst/>
                        <a:latin typeface="MS Sans Serif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 (0102)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685,035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685,035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 (0104)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1 838,714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1 838,714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надзора (0106)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0,296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0,296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Резервные фонды (0111)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441,500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общегосударственные вопросы (0113)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217,776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217,628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Защита населения и территории от чрезвычайных ситуаций природного и техногенного характера, пожарная безопасность (0310)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Жилищное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хозяйство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(0501)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4 227,180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4 227,180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 (0503)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2 568,230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2 568,230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Сбор,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удаление отходов и очистка сточных вод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(0602) 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10,000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Пенсионное обеспечение (1001)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91,423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78,362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86%</a:t>
                      </a:r>
                      <a:endParaRPr lang="ru-RU" sz="12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10 094,154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9 637,445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95%</a:t>
                      </a:r>
                      <a:endParaRPr lang="ru-RU" sz="12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79" marR="4279" marT="4279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198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04664"/>
            <a:ext cx="7374632" cy="1152128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>Основные </a:t>
            </a:r>
            <a:r>
              <a:rPr lang="ru-RU" altLang="ru-RU" sz="2400" b="1" dirty="0">
                <a:solidFill>
                  <a:srgbClr val="4D4D4D"/>
                </a:solidFill>
              </a:rPr>
              <a:t>характеристики бюджета </a:t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>(Расходная часть </a:t>
            </a:r>
            <a:r>
              <a:rPr lang="ru-RU" altLang="ru-RU" sz="2400" b="1" dirty="0">
                <a:solidFill>
                  <a:srgbClr val="4D4D4D"/>
                </a:solidFill>
              </a:rPr>
              <a:t>бюджета)</a:t>
            </a:r>
            <a:endParaRPr lang="en-US" altLang="ru-RU" sz="24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08912" cy="5688632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412776"/>
            <a:ext cx="7848872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12700" marR="5715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В 2024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году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в сельском поселении «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Иоссер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»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осуществлялась реализация 2-х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муниципальных программ,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по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которым </a:t>
            </a:r>
            <a:r>
              <a:rPr kumimoji="0" lang="ru-RU" sz="18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исполнение 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составило 6 817,410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тыс. рублей или 71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 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% от общих расходов бюджета поселения.</a:t>
            </a:r>
          </a:p>
          <a:p>
            <a:pPr marL="12700" marR="5715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800" kern="0" spc="-5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2700" marR="5715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В муниципальной программе «Развитие жилищно-коммунального хозяйства и благоустройства сельского поселения «</a:t>
            </a:r>
            <a:r>
              <a:rPr kumimoji="0" lang="ru-RU" sz="1800" b="0" i="0" u="none" strike="noStrike" kern="0" cap="none" spc="-5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Иоссер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»» реализован народный проект по обустройству источников холодного водоснабжения, прошедших отбор в рамках проекта «Народный бюджет», ремонт колодца в </a:t>
            </a:r>
            <a:r>
              <a:rPr kumimoji="0" lang="ru-RU" sz="1800" b="0" i="0" u="none" strike="noStrike" kern="0" cap="none" spc="-5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пст</a:t>
            </a:r>
            <a:r>
              <a:rPr kumimoji="0" lang="ru-RU" sz="1800" b="0" i="0" u="none" strike="noStrike" kern="0" cap="none" spc="-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. Ропча:</a:t>
            </a:r>
            <a:r>
              <a:rPr kumimoji="0" lang="ru-RU" sz="18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 при плане 1 112,562 </a:t>
            </a:r>
            <a:r>
              <a:rPr kumimoji="0" lang="ru-RU" sz="1800" b="0" i="0" u="none" strike="noStrike" kern="0" cap="none" spc="-5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тыс.руб</a:t>
            </a:r>
            <a:r>
              <a:rPr kumimoji="0" lang="ru-RU" sz="18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. исполнение составило 1 112,562 </a:t>
            </a:r>
            <a:r>
              <a:rPr kumimoji="0" lang="ru-RU" sz="1800" b="0" i="0" u="none" strike="noStrike" kern="0" cap="none" spc="-5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тыс.руб</a:t>
            </a:r>
            <a:r>
              <a:rPr kumimoji="0" lang="ru-RU" sz="1800" b="0" i="0" u="none" strike="noStrike" kern="0" cap="none" spc="-5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cs typeface="Tahoma"/>
              </a:rPr>
              <a:t>. или 100% за счет средств республиканского, местного бюджетов и поступлений от денежных пожертвований, предоставленных физическими лицами.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4859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99391"/>
            <a:ext cx="7244288" cy="1440160"/>
          </a:xfrm>
        </p:spPr>
        <p:txBody>
          <a:bodyPr/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Ремонт колодца в </a:t>
            </a:r>
            <a:r>
              <a:rPr lang="ru-RU" sz="2800" dirty="0" err="1" smtClean="0"/>
              <a:t>пст</a:t>
            </a:r>
            <a:r>
              <a:rPr lang="ru-RU" sz="2800" dirty="0" smtClean="0"/>
              <a:t>. Ропча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030" name="Picture 6" descr="D:\MyDoc\Фото (Иоссер)\Фото (Иоссер) колодец п.Ропча (2024)\IMG_20240722_092930_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24744"/>
            <a:ext cx="4896544" cy="558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00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04664"/>
            <a:ext cx="7086600" cy="504056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 smtClean="0">
                <a:solidFill>
                  <a:srgbClr val="4D4D4D"/>
                </a:solidFill>
              </a:rPr>
              <a:t>Расходная часть бюджета </a:t>
            </a:r>
            <a:r>
              <a:rPr lang="ru-RU" altLang="ru-RU" sz="2400" b="1" dirty="0">
                <a:solidFill>
                  <a:srgbClr val="4D4D4D"/>
                </a:solidFill>
              </a:rPr>
              <a:t/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r>
              <a:rPr lang="ru-RU" altLang="ru-RU" sz="2000" b="1" dirty="0" smtClean="0">
                <a:solidFill>
                  <a:srgbClr val="4D4D4D"/>
                </a:solidFill>
              </a:rPr>
              <a:t>(муниципальные программы)</a:t>
            </a:r>
            <a:endParaRPr lang="en-US" altLang="ru-RU" sz="20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08912" cy="5688632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03945"/>
              </p:ext>
            </p:extLst>
          </p:nvPr>
        </p:nvGraphicFramePr>
        <p:xfrm>
          <a:off x="755576" y="1988840"/>
          <a:ext cx="7992887" cy="2554416"/>
        </p:xfrm>
        <a:graphic>
          <a:graphicData uri="http://schemas.openxmlformats.org/drawingml/2006/table">
            <a:tbl>
              <a:tblPr/>
              <a:tblGrid>
                <a:gridCol w="2734647"/>
                <a:gridCol w="2165682"/>
                <a:gridCol w="1595296"/>
                <a:gridCol w="1497262"/>
              </a:tblGrid>
              <a:tr h="60518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Наименование муниципальной </a:t>
                      </a:r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программы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План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Исполнение</a:t>
                      </a:r>
                    </a:p>
                    <a:p>
                      <a:pPr algn="ct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 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% </a:t>
                      </a:r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исполнения</a:t>
                      </a:r>
                    </a:p>
                    <a:p>
                      <a:pPr algn="ctr" fontAlgn="b"/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556738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 smtClean="0">
                        <a:effectLst/>
                        <a:latin typeface="Arial"/>
                      </a:endParaRPr>
                    </a:p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«Развитие жилищно-коммунального хозяйства и благоустройства сельского поселения «</a:t>
                      </a:r>
                      <a:r>
                        <a:rPr lang="ru-RU" sz="1200" b="0" i="0" u="none" strike="noStrike" dirty="0" err="1" smtClean="0">
                          <a:effectLst/>
                          <a:latin typeface="Arial"/>
                        </a:rPr>
                        <a:t>Иоссер</a:t>
                      </a:r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»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6 805,410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6 805,410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100%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650989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 smtClean="0">
                        <a:effectLst/>
                        <a:latin typeface="Arial"/>
                      </a:endParaRPr>
                    </a:p>
                    <a:p>
                      <a:pPr algn="l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«Пожарная безопасность в населенных пунктах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Arial"/>
                        </a:rPr>
                        <a:t> на территории сельского поселения «</a:t>
                      </a:r>
                      <a:r>
                        <a:rPr lang="ru-RU" sz="1200" b="0" i="0" u="none" strike="noStrike" baseline="0" dirty="0" err="1" smtClean="0">
                          <a:effectLst/>
                          <a:latin typeface="Arial"/>
                        </a:rPr>
                        <a:t>Иоссер</a:t>
                      </a:r>
                      <a:r>
                        <a:rPr lang="ru-RU" sz="1200" b="0" i="0" u="none" strike="noStrike" baseline="0" dirty="0" smtClean="0">
                          <a:effectLst/>
                          <a:latin typeface="Arial"/>
                        </a:rPr>
                        <a:t>»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                         14,000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12,000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effectLst/>
                          <a:latin typeface="Arial"/>
                        </a:rPr>
                        <a:t>86%</a:t>
                      </a:r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75976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200" b="0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925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effectLst/>
                          <a:latin typeface="Arial"/>
                        </a:rPr>
                        <a:t>Итого</a:t>
                      </a: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                          6 819,410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6 817,410          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 smtClean="0">
                          <a:effectLst/>
                          <a:latin typeface="Arial"/>
                        </a:rPr>
                        <a:t>100%</a:t>
                      </a:r>
                      <a:endParaRPr lang="ru-RU" sz="1200" b="1" i="0" u="none" strike="noStrike" dirty="0">
                        <a:effectLst/>
                        <a:latin typeface="Arial"/>
                      </a:endParaRPr>
                    </a:p>
                  </a:txBody>
                  <a:tcPr marL="8021" marR="8021" marT="80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57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92697"/>
            <a:ext cx="6739136" cy="792088"/>
          </a:xfrm>
        </p:spPr>
        <p:txBody>
          <a:bodyPr/>
          <a:lstStyle/>
          <a:p>
            <a:r>
              <a:rPr lang="ru-RU" sz="3000" dirty="0" err="1" smtClean="0"/>
              <a:t>пос.Иоссер</a:t>
            </a:r>
            <a:r>
              <a:rPr lang="ru-RU" sz="3000" dirty="0" smtClean="0"/>
              <a:t> Добро пожаловать!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8248" y="1844825"/>
            <a:ext cx="5608048" cy="48245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MyDoc\БЮДЖЕТ для граждан. ИСПОЛНЕНИЕ (утвержд) на сайт\БЮДЖЕТ для граждан (2022) ИСПОЛНЕНИЕ (на сайт) - копия\Фото (Иоссер) столбы\hgbGm8oVbT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5"/>
            <a:ext cx="7704856" cy="4824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73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8"/>
            <a:ext cx="7315200" cy="715963"/>
          </a:xfrm>
        </p:spPr>
        <p:txBody>
          <a:bodyPr/>
          <a:lstStyle/>
          <a:p>
            <a:pPr algn="ctr"/>
            <a:r>
              <a:rPr lang="ru-RU" sz="4000" dirty="0" smtClean="0"/>
              <a:t>Администрация сельского поселения «</a:t>
            </a:r>
            <a:r>
              <a:rPr lang="ru-RU" sz="4000" dirty="0" err="1" smtClean="0"/>
              <a:t>Иоссер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pic>
        <p:nvPicPr>
          <p:cNvPr id="1027" name="Picture 3" descr="D:\MyDoc\БЮДЖЕТ для граждан. ИСПОЛНЕНИЕ (утвержд) на сайт\БЮДЖЕТ для граждан (2022) ИСПОЛНЕНИЕ (на сайт)\Фото (Иоссер) за 2022\IMG_20230628_1236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272808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06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7920880" cy="1008112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4D4D4D"/>
                </a:solidFill>
              </a:rPr>
              <a:t/>
            </a:r>
            <a:br>
              <a:rPr lang="ru-RU" altLang="ru-RU" sz="2400" b="1" dirty="0" smtClean="0">
                <a:solidFill>
                  <a:srgbClr val="4D4D4D"/>
                </a:solidFill>
              </a:rPr>
            </a:br>
            <a:r>
              <a:rPr lang="ru-RU" altLang="ru-RU" sz="2400" b="1" dirty="0">
                <a:solidFill>
                  <a:srgbClr val="4D4D4D"/>
                </a:solidFill>
              </a:rPr>
              <a:t/>
            </a:r>
            <a:br>
              <a:rPr lang="ru-RU" altLang="ru-RU" sz="2400" b="1" dirty="0">
                <a:solidFill>
                  <a:srgbClr val="4D4D4D"/>
                </a:solidFill>
              </a:rPr>
            </a:br>
            <a:endParaRPr lang="en-US" altLang="ru-RU" sz="24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052736"/>
            <a:ext cx="8208912" cy="5688632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8680"/>
            <a:ext cx="7992888" cy="5393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35255" lvl="0" fontAlgn="auto">
              <a:spcBef>
                <a:spcPts val="100"/>
              </a:spcBef>
              <a:spcAft>
                <a:spcPts val="0"/>
              </a:spcAft>
            </a:pPr>
            <a:endParaRPr lang="ru-RU" sz="1800" b="1" spc="-25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135255" lvl="0" fontAlgn="auto">
              <a:spcBef>
                <a:spcPts val="100"/>
              </a:spcBef>
              <a:spcAft>
                <a:spcPts val="0"/>
              </a:spcAft>
            </a:pPr>
            <a:r>
              <a:rPr lang="ru-RU" sz="1800" b="1" spc="-25" dirty="0" smtClean="0">
                <a:solidFill>
                  <a:prstClr val="black"/>
                </a:solidFill>
                <a:latin typeface="Times New Roman"/>
                <a:cs typeface="Times New Roman"/>
              </a:rPr>
              <a:t>«</a:t>
            </a:r>
            <a:r>
              <a:rPr lang="ru-RU" sz="1800" b="1" spc="-25" dirty="0">
                <a:solidFill>
                  <a:prstClr val="black"/>
                </a:solidFill>
                <a:latin typeface="Times New Roman"/>
                <a:cs typeface="Times New Roman"/>
              </a:rPr>
              <a:t>Бюджет </a:t>
            </a:r>
            <a:r>
              <a:rPr lang="ru-RU" sz="1800" b="1" dirty="0">
                <a:solidFill>
                  <a:prstClr val="black"/>
                </a:solidFill>
                <a:latin typeface="Times New Roman"/>
                <a:cs typeface="Times New Roman"/>
              </a:rPr>
              <a:t>для</a:t>
            </a:r>
            <a:r>
              <a:rPr lang="ru-RU" sz="1800" b="1" spc="3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5" dirty="0">
                <a:solidFill>
                  <a:prstClr val="black"/>
                </a:solidFill>
                <a:latin typeface="Times New Roman"/>
                <a:cs typeface="Times New Roman"/>
              </a:rPr>
              <a:t>граждан»</a:t>
            </a:r>
            <a:endParaRPr lang="ru-RU" sz="1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R="136525" lvl="0" fontAlgn="auto">
              <a:spcBef>
                <a:spcPts val="0"/>
              </a:spcBef>
              <a:spcAft>
                <a:spcPts val="0"/>
              </a:spcAft>
            </a:pPr>
            <a:r>
              <a:rPr lang="ru-RU" sz="1800" b="1" spc="-25" dirty="0">
                <a:solidFill>
                  <a:prstClr val="black"/>
                </a:solidFill>
                <a:latin typeface="Times New Roman"/>
                <a:cs typeface="Times New Roman"/>
              </a:rPr>
              <a:t>подготовлен </a:t>
            </a:r>
            <a:r>
              <a:rPr lang="ru-RU" sz="1800" b="1" spc="-10" dirty="0">
                <a:solidFill>
                  <a:prstClr val="black"/>
                </a:solidFill>
                <a:latin typeface="Times New Roman"/>
                <a:cs typeface="Times New Roman"/>
              </a:rPr>
              <a:t>Финансовым </a:t>
            </a:r>
            <a:r>
              <a:rPr lang="ru-RU" sz="1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управлением администрации муниципального </a:t>
            </a:r>
            <a:r>
              <a:rPr lang="ru-RU" sz="1800" b="1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округа </a:t>
            </a:r>
            <a:r>
              <a:rPr lang="ru-RU" sz="1800" b="1" spc="-15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</a:t>
            </a:r>
            <a:endParaRPr lang="ru-RU" sz="18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0"/>
              </a:spcBef>
              <a:spcAft>
                <a:spcPts val="0"/>
              </a:spcAft>
            </a:pPr>
            <a:endParaRPr lang="ru-RU" sz="2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1430"/>
              </a:spcBef>
              <a:spcAft>
                <a:spcPts val="0"/>
              </a:spcAft>
            </a:pP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169200,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Республика Коми, г. Емва ул. Дзержинского д. 81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Телефон/факс: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(882139)</a:t>
            </a:r>
            <a:r>
              <a:rPr lang="ru-RU" sz="1600" spc="-4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23 602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;</a:t>
            </a: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5" dirty="0">
                <a:solidFill>
                  <a:prstClr val="black"/>
                </a:solidFill>
                <a:latin typeface="Times New Roman"/>
                <a:cs typeface="Times New Roman"/>
              </a:rPr>
              <a:t>Адрес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электронной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почты: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  <a:hlinkClick r:id="rId3"/>
              </a:rPr>
              <a:t>fo@emvarkomi.ru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30"/>
              </a:spcBef>
              <a:spcAft>
                <a:spcPts val="0"/>
              </a:spcAft>
            </a:pP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829944" lvl="0" algn="l" fontAlgn="auto">
              <a:spcBef>
                <a:spcPts val="5"/>
              </a:spcBef>
              <a:spcAft>
                <a:spcPts val="0"/>
              </a:spcAft>
            </a:pPr>
            <a:r>
              <a:rPr lang="ru-RU" sz="1600" spc="-20" dirty="0">
                <a:solidFill>
                  <a:prstClr val="black"/>
                </a:solidFill>
                <a:latin typeface="Times New Roman"/>
                <a:cs typeface="Times New Roman"/>
              </a:rPr>
              <a:t>График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работы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Финансового управления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АМО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:  </a:t>
            </a:r>
            <a:endParaRPr lang="ru-RU" sz="16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marR="829944" lvl="0" algn="l" fontAlgn="auto">
              <a:spcBef>
                <a:spcPts val="5"/>
              </a:spcBef>
              <a:spcAft>
                <a:spcPts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понедельника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по </a:t>
            </a:r>
            <a:r>
              <a:rPr lang="ru-RU" sz="16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четверг – с 9.00 до 17.30, в пятницу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с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9.00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до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16.00,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суббота, </a:t>
            </a:r>
            <a:r>
              <a:rPr lang="ru-RU" sz="1600" spc="10" dirty="0">
                <a:solidFill>
                  <a:prstClr val="black"/>
                </a:solidFill>
                <a:latin typeface="Times New Roman"/>
                <a:cs typeface="Times New Roman"/>
              </a:rPr>
              <a:t>воскресенье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</a:t>
            </a:r>
            <a:r>
              <a:rPr lang="ru-RU" sz="1600" spc="-20" dirty="0">
                <a:solidFill>
                  <a:prstClr val="black"/>
                </a:solidFill>
                <a:latin typeface="Times New Roman"/>
                <a:cs typeface="Times New Roman"/>
              </a:rPr>
              <a:t>выходные</a:t>
            </a:r>
            <a:r>
              <a:rPr lang="ru-RU" sz="1600" spc="-5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дни.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12700" lvl="0" algn="l" fontAlgn="auto">
              <a:spcBef>
                <a:spcPts val="0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Обед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- с 13-00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до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14-00.</a:t>
            </a: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	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Решение </a:t>
            </a:r>
            <a:r>
              <a:rPr lang="ru-RU" sz="1600" dirty="0">
                <a:solidFill>
                  <a:prstClr val="black"/>
                </a:solidFill>
                <a:latin typeface="Times New Roman"/>
                <a:cs typeface="Times New Roman"/>
              </a:rPr>
              <a:t>Совета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муниципального округа «</a:t>
            </a:r>
            <a:r>
              <a:rPr lang="ru-RU" sz="160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Княжпогостский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»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«Об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исполнении </a:t>
            </a: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бюджета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сельского поселения «</a:t>
            </a:r>
            <a:r>
              <a:rPr lang="ru-RU" sz="1600" spc="-10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Иоссер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» за 2024 год» </a:t>
            </a:r>
            <a:r>
              <a:rPr lang="ru-RU" sz="1600" spc="-5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размещен </a:t>
            </a:r>
            <a:r>
              <a:rPr lang="ru-RU" sz="1600" spc="-5" dirty="0">
                <a:solidFill>
                  <a:prstClr val="black"/>
                </a:solidFill>
                <a:latin typeface="Times New Roman"/>
                <a:cs typeface="Times New Roman"/>
              </a:rPr>
              <a:t>на  официальном </a:t>
            </a:r>
            <a:r>
              <a:rPr lang="ru-RU" sz="1600" spc="5" dirty="0">
                <a:solidFill>
                  <a:prstClr val="black"/>
                </a:solidFill>
                <a:latin typeface="Times New Roman"/>
                <a:cs typeface="Times New Roman"/>
              </a:rPr>
              <a:t>сайте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администрации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муниципального 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округа </a:t>
            </a:r>
            <a:r>
              <a:rPr lang="ru-RU" sz="1600" spc="-15" dirty="0">
                <a:solidFill>
                  <a:prstClr val="black"/>
                </a:solidFill>
                <a:latin typeface="Times New Roman"/>
                <a:cs typeface="Times New Roman"/>
              </a:rPr>
              <a:t>«Княжпогостский» 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по адресу: </a:t>
            </a:r>
            <a:r>
              <a:rPr lang="en-US" sz="1600" spc="-15" dirty="0" smtClean="0">
                <a:solidFill>
                  <a:prstClr val="black"/>
                </a:solidFill>
                <a:latin typeface="Times New Roman"/>
                <a:cs typeface="Times New Roman"/>
                <a:hlinkClick r:id="rId4"/>
              </a:rPr>
              <a:t>www.m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  <a:hlinkClick r:id="rId4"/>
              </a:rPr>
              <a:t>rk11.ru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 ( «Бюджет МО «</a:t>
            </a:r>
            <a:r>
              <a:rPr lang="ru-RU" sz="1600" spc="-15" dirty="0" err="1" smtClean="0">
                <a:solidFill>
                  <a:prstClr val="black"/>
                </a:solidFill>
                <a:latin typeface="Times New Roman"/>
                <a:cs typeface="Times New Roman"/>
              </a:rPr>
              <a:t>Княжпогостский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 / «Бюджет для граждан» / «Информационные брошюры «Бюджет для граждан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» / </a:t>
            </a:r>
            <a:r>
              <a:rPr lang="ru-RU" sz="1600" spc="-15" dirty="0" smtClean="0">
                <a:solidFill>
                  <a:prstClr val="black"/>
                </a:solidFill>
                <a:latin typeface="Times New Roman"/>
                <a:cs typeface="Times New Roman"/>
              </a:rPr>
              <a:t>«2024» )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.</a:t>
            </a: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endParaRPr lang="ru-RU" sz="1600" spc="-1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lvl="0" algn="l" fontAlgn="auto">
              <a:spcBef>
                <a:spcPts val="35"/>
              </a:spcBef>
              <a:spcAft>
                <a:spcPts val="0"/>
              </a:spcAft>
            </a:pPr>
            <a:r>
              <a:rPr lang="ru-RU" sz="1600" spc="-10" dirty="0">
                <a:solidFill>
                  <a:prstClr val="black"/>
                </a:solidFill>
                <a:latin typeface="Times New Roman"/>
                <a:cs typeface="Times New Roman"/>
              </a:rPr>
              <a:t>Исполнитель: </a:t>
            </a:r>
            <a:r>
              <a:rPr lang="ru-RU" sz="1600" spc="-10" dirty="0" smtClean="0">
                <a:solidFill>
                  <a:prstClr val="black"/>
                </a:solidFill>
                <a:latin typeface="Times New Roman"/>
                <a:cs typeface="Times New Roman"/>
              </a:rPr>
              <a:t>Главный специалист финансового управления Шпренгель И.Н.</a:t>
            </a:r>
            <a:endParaRPr lang="ru-RU" sz="16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519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16632"/>
            <a:ext cx="7494092" cy="936104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1600" b="1" kern="1200" spc="-65" dirty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40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>БЮДЖЕТ ДЛЯ ГРАЖДАН</a:t>
            </a:r>
            <a:br>
              <a:rPr lang="ru-RU" sz="4000" b="1" kern="1200" spc="-65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r>
              <a:rPr lang="ru-RU" sz="4000" kern="12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  <a:t/>
            </a:r>
            <a:br>
              <a:rPr lang="ru-RU" sz="4000" kern="1200" dirty="0" smtClean="0">
                <a:solidFill>
                  <a:schemeClr val="tx1">
                    <a:lumMod val="50000"/>
                  </a:schemeClr>
                </a:solidFill>
                <a:latin typeface="Times New Roman"/>
                <a:ea typeface="+mn-ea"/>
                <a:cs typeface="Times New Roman"/>
              </a:rPr>
            </a:br>
            <a:endParaRPr lang="en-US" altLang="ru-RU" sz="4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1880" y="1052736"/>
            <a:ext cx="5328592" cy="5802258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	Администрация муниципального округа «</a:t>
            </a:r>
            <a:r>
              <a:rPr lang="ru-RU" sz="1400" dirty="0" err="1" smtClean="0"/>
              <a:t>Княжпогостский</a:t>
            </a:r>
            <a:r>
              <a:rPr lang="ru-RU" sz="1400" dirty="0" smtClean="0"/>
              <a:t>»  представляет </a:t>
            </a:r>
            <a:r>
              <a:rPr lang="ru-RU" sz="1400" dirty="0"/>
              <a:t>Вашему вниманию </a:t>
            </a:r>
            <a:r>
              <a:rPr lang="ru-RU" sz="1400" dirty="0" smtClean="0"/>
              <a:t>брошюру </a:t>
            </a:r>
            <a:r>
              <a:rPr lang="ru-RU" sz="1400" dirty="0"/>
              <a:t>«Бюджет для граждан» </a:t>
            </a:r>
            <a:r>
              <a:rPr lang="ru-RU" sz="1400" dirty="0" smtClean="0"/>
              <a:t>по решению  Совета МО «</a:t>
            </a:r>
            <a:r>
              <a:rPr lang="ru-RU" sz="1400" dirty="0" err="1" smtClean="0"/>
              <a:t>Княжпогостский</a:t>
            </a:r>
            <a:r>
              <a:rPr lang="ru-RU" sz="1400" dirty="0" smtClean="0"/>
              <a:t>» «</a:t>
            </a:r>
            <a:r>
              <a:rPr lang="ru-RU" sz="1400" dirty="0"/>
              <a:t>Об исполнении </a:t>
            </a:r>
            <a:r>
              <a:rPr lang="ru-RU" sz="1400" dirty="0" smtClean="0"/>
              <a:t>бюджета  сельского поселения «</a:t>
            </a:r>
            <a:r>
              <a:rPr lang="ru-RU" sz="1400" dirty="0" err="1" smtClean="0"/>
              <a:t>Иоссер</a:t>
            </a:r>
            <a:r>
              <a:rPr lang="ru-RU" sz="1400" dirty="0" smtClean="0"/>
              <a:t>» за 2024 год.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Главные итоги исполнения бюджета сельского поселения «</a:t>
            </a:r>
            <a:r>
              <a:rPr lang="ru-RU" sz="1400" dirty="0" err="1" smtClean="0"/>
              <a:t>Иоссер</a:t>
            </a:r>
            <a:r>
              <a:rPr lang="ru-RU" sz="1400" dirty="0" smtClean="0"/>
              <a:t>» за 2024 год, а также основная информация, отражающая финансовое положение и ход реализации муниципальных программ в отчетном году, изложены в доступной форме.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400" dirty="0" smtClean="0"/>
              <a:t>«Бюджет для граждан» – один из основных проектов, реализуемых в рамках открытого муниципалитета. Он представляет собой упрощённую версию главного финансового документа сельского поселения, представленную в доступном для обычных граждан формате.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7704"/>
            <a:ext cx="3024336" cy="3073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128792" cy="792087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3000" b="1" dirty="0" smtClean="0"/>
              <a:t>Бюджет для граждан</a:t>
            </a:r>
            <a:br>
              <a:rPr lang="ru-RU" altLang="ru-RU" sz="3000" b="1" dirty="0" smtClean="0"/>
            </a:br>
            <a:r>
              <a:rPr lang="ru-RU" altLang="ru-RU" sz="2500" dirty="0" smtClean="0"/>
              <a:t>(словарь терминов)</a:t>
            </a:r>
            <a:endParaRPr lang="en-US" altLang="ru-RU" sz="25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268760"/>
            <a:ext cx="8136904" cy="547260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Бюджет́ </a:t>
            </a:r>
            <a:r>
              <a:rPr lang="ru-RU" altLang="ru-RU" sz="1400" dirty="0" smtClean="0"/>
              <a:t>(от </a:t>
            </a:r>
            <a:r>
              <a:rPr lang="ru-RU" altLang="ru-RU" sz="1400" dirty="0" err="1" smtClean="0"/>
              <a:t>старонормандского</a:t>
            </a:r>
            <a:r>
              <a:rPr lang="ru-RU" altLang="ru-RU" sz="1400" dirty="0" smtClean="0"/>
              <a:t> </a:t>
            </a:r>
            <a:r>
              <a:rPr lang="ru-RU" altLang="ru-RU" sz="1400" dirty="0" err="1" smtClean="0"/>
              <a:t>bougette</a:t>
            </a:r>
            <a:r>
              <a:rPr lang="ru-RU" altLang="ru-RU" sz="1400" dirty="0" smtClean="0"/>
              <a:t> — мешок с деньгами) - это план доходов и расходов, устанавливаемый на определенный период времени.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  поселения</a:t>
            </a:r>
            <a:r>
              <a:rPr lang="ru-RU" altLang="ru-RU" sz="1400" dirty="0" smtClean="0"/>
              <a:t>- форма образования и расходования денежных средств, предназначенных для обеспечения задач и функций, отнесенных к предметам ведения муниципального образования.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Бюджетные  инвестиции</a:t>
            </a:r>
            <a:r>
              <a:rPr lang="ru-RU" altLang="ru-RU" sz="1400" dirty="0" smtClean="0"/>
              <a:t> – бюджетные средства, направляемые на создание или увеличение за счет средств бюджета стоимости государственного (муниципального) имущества.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Доходы бюджета </a:t>
            </a:r>
            <a:r>
              <a:rPr lang="ru-RU" altLang="ru-RU" sz="1400" dirty="0" smtClean="0"/>
              <a:t>— денежные средства, поступающие в соответствии с законодательством в бюджет.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Расходы бюджета </a:t>
            </a:r>
            <a:r>
              <a:rPr lang="ru-RU" altLang="ru-RU" sz="1400" dirty="0" smtClean="0"/>
              <a:t>— денежные средства, направляемые на финансовое обеспечение задач и функций муниципального образования.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Сбалансированный бюджет</a:t>
            </a:r>
            <a:r>
              <a:rPr lang="ru-RU" altLang="ru-RU" sz="1400" dirty="0" smtClean="0"/>
              <a:t> – равенство доходов и расходов бюджета.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Дефицит бюджета </a:t>
            </a:r>
            <a:r>
              <a:rPr lang="ru-RU" altLang="ru-RU" sz="1400" dirty="0" smtClean="0"/>
              <a:t>– это превышение расходов бюджета над его доходами.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ru-RU" sz="1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400" dirty="0" smtClean="0"/>
              <a:t>❖ </a:t>
            </a:r>
            <a:r>
              <a:rPr lang="ru-RU" altLang="ru-RU" sz="1400" dirty="0" smtClean="0">
                <a:solidFill>
                  <a:schemeClr val="bg2"/>
                </a:solidFill>
              </a:rPr>
              <a:t>Профицит бюджета </a:t>
            </a:r>
            <a:r>
              <a:rPr lang="ru-RU" altLang="ru-RU" sz="1400" dirty="0" smtClean="0"/>
              <a:t>– превышение доходов бюджета над его расходами.</a:t>
            </a:r>
          </a:p>
          <a:p>
            <a:pPr>
              <a:lnSpc>
                <a:spcPct val="80000"/>
              </a:lnSpc>
            </a:pPr>
            <a:endParaRPr lang="en-US" altLang="ru-RU" sz="1400" dirty="0"/>
          </a:p>
        </p:txBody>
      </p:sp>
    </p:spTree>
    <p:extLst>
      <p:ext uri="{BB962C8B-B14F-4D97-AF65-F5344CB8AC3E}">
        <p14:creationId xmlns:p14="http://schemas.microsoft.com/office/powerpoint/2010/main" val="27149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7302624" cy="1152127"/>
          </a:xfrm>
          <a:extLst>
            <a:ext uri="{AF507438-7753-43E0-B8FC-AC1667EBCBE1}">
              <a14:hiddenEffects xmlns:a14="http://schemas.microsoft.com/office/drawing/2010/main">
                <a:effectLst>
                  <a:outerShdw algn="ctr" rotWithShape="0">
                    <a:schemeClr val="hlink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3000" b="1" dirty="0" smtClean="0"/>
              <a:t>Бюджет для граждан</a:t>
            </a:r>
            <a:br>
              <a:rPr lang="ru-RU" altLang="ru-RU" sz="3000" b="1" dirty="0" smtClean="0"/>
            </a:br>
            <a:r>
              <a:rPr lang="ru-RU" altLang="ru-RU" sz="2500" dirty="0" smtClean="0"/>
              <a:t>(словарь терминов)</a:t>
            </a:r>
            <a:endParaRPr lang="en-US" altLang="ru-RU" sz="25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484784"/>
            <a:ext cx="7920880" cy="4680520"/>
          </a:xfrm>
        </p:spPr>
        <p:txBody>
          <a:bodyPr/>
          <a:lstStyle/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 smtClean="0">
              <a:solidFill>
                <a:srgbClr val="CC0000"/>
              </a:solidFill>
            </a:endParaRPr>
          </a:p>
          <a:p>
            <a:pPr lvl="0">
              <a:lnSpc>
                <a:spcPct val="80000"/>
              </a:lnSpc>
              <a:buFont typeface="Wingdings" panose="05000000000000000000" pitchFamily="2" charset="2"/>
              <a:buChar char="v"/>
            </a:pPr>
            <a:r>
              <a:rPr lang="ru-RU" altLang="ru-RU" sz="1400" dirty="0" smtClean="0">
                <a:solidFill>
                  <a:srgbClr val="CC0000"/>
                </a:solidFill>
              </a:rPr>
              <a:t>Межбюджетные </a:t>
            </a:r>
            <a:r>
              <a:rPr lang="ru-RU" altLang="ru-RU" sz="1400" dirty="0">
                <a:solidFill>
                  <a:srgbClr val="CC0000"/>
                </a:solidFill>
              </a:rPr>
              <a:t>трансферты</a:t>
            </a:r>
            <a:r>
              <a:rPr lang="ru-RU" altLang="ru-RU" sz="1400" dirty="0">
                <a:solidFill>
                  <a:srgbClr val="4D4D4D"/>
                </a:solidFill>
              </a:rPr>
              <a:t> </a:t>
            </a:r>
            <a:r>
              <a:rPr lang="ru-RU" altLang="ru-RU" sz="1400" dirty="0" smtClean="0">
                <a:solidFill>
                  <a:srgbClr val="4D4D4D"/>
                </a:solidFill>
              </a:rPr>
              <a:t> –  это </a:t>
            </a:r>
            <a:r>
              <a:rPr lang="ru-RU" altLang="ru-RU" sz="1400" dirty="0">
                <a:solidFill>
                  <a:srgbClr val="4D4D4D"/>
                </a:solidFill>
              </a:rPr>
              <a:t>передача денежных средств из одного уровня бюджета в другой:</a:t>
            </a:r>
          </a:p>
          <a:p>
            <a:pPr marL="0" lvl="0" indent="0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 smtClean="0">
                <a:solidFill>
                  <a:srgbClr val="CC0000"/>
                </a:solidFill>
              </a:rPr>
              <a:t>Дотации </a:t>
            </a:r>
            <a:r>
              <a:rPr lang="ru-RU" altLang="ru-RU" sz="1400" dirty="0" smtClean="0">
                <a:solidFill>
                  <a:srgbClr val="4D4D4D"/>
                </a:solidFill>
              </a:rPr>
              <a:t>- </a:t>
            </a:r>
            <a:r>
              <a:rPr lang="ru-RU" altLang="ru-RU" sz="1400" dirty="0">
                <a:solidFill>
                  <a:srgbClr val="4D4D4D"/>
                </a:solidFill>
              </a:rPr>
              <a:t>межбюджетные трансферты, предоставляемые на безвозмездной и безвозвратной основе без установления направлений и (или) условий их использования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Субсидия</a:t>
            </a:r>
            <a:r>
              <a:rPr lang="ru-RU" altLang="ru-RU" sz="1400" dirty="0">
                <a:solidFill>
                  <a:srgbClr val="4D4D4D"/>
                </a:solidFill>
              </a:rPr>
              <a:t> — денежные средства, предоставляемые на решение приоритетных задач </a:t>
            </a:r>
            <a:r>
              <a:rPr lang="ru-RU" altLang="ru-RU" sz="1400" dirty="0" smtClean="0">
                <a:solidFill>
                  <a:srgbClr val="4D4D4D"/>
                </a:solidFill>
              </a:rPr>
              <a:t>округа </a:t>
            </a:r>
            <a:r>
              <a:rPr lang="ru-RU" altLang="ru-RU" sz="1400" dirty="0">
                <a:solidFill>
                  <a:srgbClr val="4D4D4D"/>
                </a:solidFill>
              </a:rPr>
              <a:t>при условии обязательного участия средств местных бюджетов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Субвенция</a:t>
            </a:r>
            <a:r>
              <a:rPr lang="ru-RU" altLang="ru-RU" sz="1400" dirty="0">
                <a:solidFill>
                  <a:srgbClr val="4D4D4D"/>
                </a:solidFill>
              </a:rPr>
              <a:t> — денежные средства, предоставляемые местным бюджетам на выполнение переданных полномочий государственных органов власти</a:t>
            </a:r>
            <a:r>
              <a:rPr lang="ru-RU" altLang="ru-RU" sz="1400" dirty="0" smtClean="0">
                <a:solidFill>
                  <a:srgbClr val="4D4D4D"/>
                </a:solidFill>
              </a:rPr>
              <a:t>.</a:t>
            </a:r>
          </a:p>
          <a:p>
            <a:pPr marL="0" lvl="0" indent="0" algn="just">
              <a:lnSpc>
                <a:spcPct val="80000"/>
              </a:lnSpc>
              <a:buNone/>
            </a:pPr>
            <a:endParaRPr lang="ru-RU" altLang="ru-RU" sz="1400" dirty="0">
              <a:solidFill>
                <a:srgbClr val="4D4D4D"/>
              </a:solidFill>
            </a:endParaRPr>
          </a:p>
          <a:p>
            <a:pPr lvl="0" algn="just">
              <a:lnSpc>
                <a:spcPct val="80000"/>
              </a:lnSpc>
            </a:pPr>
            <a:r>
              <a:rPr lang="ru-RU" altLang="ru-RU" sz="1400" dirty="0">
                <a:solidFill>
                  <a:srgbClr val="CC0000"/>
                </a:solidFill>
              </a:rPr>
              <a:t>Иные межбюджетные </a:t>
            </a:r>
            <a:r>
              <a:rPr lang="ru-RU" altLang="ru-RU" sz="1400" dirty="0" smtClean="0">
                <a:solidFill>
                  <a:srgbClr val="CC0000"/>
                </a:solidFill>
              </a:rPr>
              <a:t>трансферты </a:t>
            </a:r>
            <a:r>
              <a:rPr lang="ru-RU" altLang="ru-RU" sz="1400" dirty="0" smtClean="0">
                <a:solidFill>
                  <a:srgbClr val="4D4D4D"/>
                </a:solidFill>
              </a:rPr>
              <a:t>— денежные </a:t>
            </a:r>
            <a:r>
              <a:rPr lang="ru-RU" altLang="ru-RU" sz="1400" dirty="0">
                <a:solidFill>
                  <a:srgbClr val="4D4D4D"/>
                </a:solidFill>
              </a:rPr>
              <a:t>средства, предоставляемые в течение года муниципальным образованиям в целях компенсации выпадающих доходов и дополнительных расходов, а также на выделение </a:t>
            </a:r>
            <a:r>
              <a:rPr lang="ru-RU" altLang="ru-RU" sz="1400" dirty="0" smtClean="0">
                <a:solidFill>
                  <a:srgbClr val="4D4D4D"/>
                </a:solidFill>
              </a:rPr>
              <a:t>грантов.</a:t>
            </a:r>
            <a:endParaRPr lang="en-US" altLang="ru-RU" sz="1400" dirty="0">
              <a:solidFill>
                <a:srgbClr val="4D4D4D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ru-RU" sz="1400" dirty="0"/>
          </a:p>
        </p:txBody>
      </p:sp>
    </p:spTree>
    <p:extLst>
      <p:ext uri="{BB962C8B-B14F-4D97-AF65-F5344CB8AC3E}">
        <p14:creationId xmlns:p14="http://schemas.microsoft.com/office/powerpoint/2010/main" val="157936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000" dirty="0"/>
          </a:p>
        </p:txBody>
      </p:sp>
      <p:sp>
        <p:nvSpPr>
          <p:cNvPr id="3" name="Объект 2" hidden="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5" name="Picture 7" descr="D:\MyDoc\БЮДЖЕТ для граждан. ИСПОЛНЕНИЕ (утвержд) на сайт\БЮДЖЕТ для граждан (2022) ИСПОЛНЕНИЕ (на сайт) - копия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53494" cy="454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7334200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755577" cy="144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971600" y="188640"/>
            <a:ext cx="713879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000" kern="0" dirty="0" smtClean="0"/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Основные характеристики бюджета </a:t>
            </a:r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сельского поселения «</a:t>
            </a:r>
            <a:r>
              <a:rPr lang="ru-RU" sz="2000" b="1" kern="0" dirty="0" err="1" smtClean="0"/>
              <a:t>Иоссер</a:t>
            </a:r>
            <a:r>
              <a:rPr lang="ru-RU" sz="2000" b="1" kern="0" dirty="0" smtClean="0"/>
              <a:t>»</a:t>
            </a:r>
            <a:r>
              <a:rPr lang="ru-RU" sz="3000" kern="0" dirty="0" smtClean="0"/>
              <a:t/>
            </a:r>
            <a:br>
              <a:rPr lang="ru-RU" sz="3000" kern="0" dirty="0" smtClean="0"/>
            </a:br>
            <a:endParaRPr lang="ru-RU" sz="1600" kern="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72642"/>
              </p:ext>
            </p:extLst>
          </p:nvPr>
        </p:nvGraphicFramePr>
        <p:xfrm>
          <a:off x="971600" y="1628800"/>
          <a:ext cx="7488832" cy="46085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27828"/>
                <a:gridCol w="1718726"/>
                <a:gridCol w="1833716"/>
                <a:gridCol w="1908562"/>
              </a:tblGrid>
              <a:tr h="1282824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Показатели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Уточненный</a:t>
                      </a:r>
                      <a:r>
                        <a:rPr lang="ru-RU" sz="1600" b="0" baseline="0" dirty="0" smtClean="0"/>
                        <a:t> п</a:t>
                      </a:r>
                      <a:r>
                        <a:rPr lang="ru-RU" sz="1600" b="0" dirty="0" smtClean="0"/>
                        <a:t>лан на  2024 год 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smtClean="0"/>
                        <a:t>Исполнено за </a:t>
                      </a:r>
                      <a:r>
                        <a:rPr lang="ru-RU" sz="1600" b="0" dirty="0" smtClean="0"/>
                        <a:t>2024 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% исполнения</a:t>
                      </a:r>
                      <a:endParaRPr lang="ru-RU" sz="1600" b="0" dirty="0"/>
                    </a:p>
                  </a:txBody>
                  <a:tcPr/>
                </a:tc>
              </a:tr>
              <a:tr h="46350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9 982,937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9 993,050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100,1%</a:t>
                      </a:r>
                    </a:p>
                  </a:txBody>
                  <a:tcPr/>
                </a:tc>
              </a:tr>
              <a:tr h="6299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налоговые и неналоговые</a:t>
                      </a:r>
                      <a:r>
                        <a:rPr lang="ru-RU" sz="1800" baseline="0" dirty="0" smtClean="0"/>
                        <a:t> доходы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251,880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262,141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104,1%</a:t>
                      </a:r>
                      <a:endParaRPr lang="ru-RU" dirty="0"/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9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731,057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9 730,909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100,0 %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43612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10 094,154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9 637,445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95,5%</a:t>
                      </a:r>
                      <a:endParaRPr lang="ru-RU" dirty="0"/>
                    </a:p>
                  </a:txBody>
                  <a:tcPr/>
                </a:tc>
              </a:tr>
              <a:tr h="759068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Дефицит(-)/ Профицит(+)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- 111,217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+ 355,605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29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844824"/>
            <a:ext cx="7488832" cy="28394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1755577" cy="144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971600" y="188640"/>
            <a:ext cx="713879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Sans Serif" pitchFamily="34" charset="0"/>
              </a:defRPr>
            </a:lvl9pPr>
          </a:lstStyle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3000" kern="0" dirty="0" smtClean="0"/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Основные характеристики бюджета </a:t>
            </a:r>
          </a:p>
          <a:p>
            <a:pPr marL="18288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000" b="1" kern="0" dirty="0" smtClean="0"/>
              <a:t>сельского поселения «</a:t>
            </a:r>
            <a:r>
              <a:rPr lang="ru-RU" sz="2000" b="1" kern="0" dirty="0" err="1" smtClean="0"/>
              <a:t>Иоссер</a:t>
            </a:r>
            <a:r>
              <a:rPr lang="ru-RU" sz="2000" b="1" kern="0" dirty="0" smtClean="0"/>
              <a:t>»</a:t>
            </a:r>
            <a:r>
              <a:rPr lang="ru-RU" sz="3000" kern="0" dirty="0" smtClean="0"/>
              <a:t/>
            </a:r>
            <a:br>
              <a:rPr lang="ru-RU" sz="3000" kern="0" dirty="0" smtClean="0"/>
            </a:br>
            <a:endParaRPr lang="ru-RU" sz="1600" kern="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469297"/>
              </p:ext>
            </p:extLst>
          </p:nvPr>
        </p:nvGraphicFramePr>
        <p:xfrm>
          <a:off x="971600" y="1628800"/>
          <a:ext cx="7488832" cy="381999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76264"/>
                <a:gridCol w="2520280"/>
                <a:gridCol w="2592288"/>
              </a:tblGrid>
              <a:tr h="1872208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Первоначально утверждённые параметры по состоянию на 01.01.2024</a:t>
                      </a:r>
                    </a:p>
                    <a:p>
                      <a:pPr algn="ctr"/>
                      <a:r>
                        <a:rPr lang="ru-RU" b="0" dirty="0" smtClean="0"/>
                        <a:t>(</a:t>
                      </a:r>
                      <a:r>
                        <a:rPr lang="ru-RU" b="0" dirty="0" err="1" smtClean="0"/>
                        <a:t>тыс.руб</a:t>
                      </a:r>
                      <a:r>
                        <a:rPr lang="ru-RU" b="0" dirty="0" smtClean="0"/>
                        <a:t>.)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Изменения, вносимые в 2024 году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/>
                        <a:t>Уточнённые параметры по состоянию на 31.12.2024</a:t>
                      </a:r>
                    </a:p>
                    <a:p>
                      <a:pPr algn="ctr"/>
                      <a:r>
                        <a:rPr lang="ru-RU" sz="1600" b="0" dirty="0" smtClean="0"/>
                        <a:t>(</a:t>
                      </a:r>
                      <a:r>
                        <a:rPr lang="ru-RU" sz="1600" b="0" dirty="0" err="1" smtClean="0"/>
                        <a:t>тыс.руб</a:t>
                      </a:r>
                      <a:r>
                        <a:rPr lang="ru-RU" sz="1600" b="0" dirty="0" smtClean="0"/>
                        <a:t>.)</a:t>
                      </a:r>
                      <a:endParaRPr lang="ru-RU" sz="1600" b="0" dirty="0"/>
                    </a:p>
                  </a:txBody>
                  <a:tcPr/>
                </a:tc>
              </a:tr>
              <a:tr h="463500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– 6 886,189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r>
                        <a:rPr lang="ru-RU" baseline="0" dirty="0" smtClean="0"/>
                        <a:t> (+</a:t>
                      </a:r>
                      <a:r>
                        <a:rPr lang="ru-RU" dirty="0" smtClean="0"/>
                        <a:t>3 096,748)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Доходы – 9 982,937</a:t>
                      </a:r>
                    </a:p>
                  </a:txBody>
                  <a:tcPr/>
                </a:tc>
              </a:tr>
              <a:tr h="443612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– 6 887,189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(+3 206,965)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Расходы</a:t>
                      </a:r>
                      <a:r>
                        <a:rPr lang="ru-RU" baseline="0" dirty="0" smtClean="0"/>
                        <a:t> – 10 094,154</a:t>
                      </a:r>
                      <a:endParaRPr lang="ru-RU" dirty="0"/>
                    </a:p>
                  </a:txBody>
                  <a:tcPr/>
                </a:tc>
              </a:tr>
              <a:tr h="759068"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</a:t>
                      </a:r>
                      <a:r>
                        <a:rPr lang="ru-RU" baseline="0" dirty="0" smtClean="0"/>
                        <a:t> (-1,000)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 (-110,217)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 (-111,217)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58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54373126"/>
              </p:ext>
            </p:extLst>
          </p:nvPr>
        </p:nvGraphicFramePr>
        <p:xfrm>
          <a:off x="107504" y="836713"/>
          <a:ext cx="8856983" cy="6021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138795" cy="1368152"/>
          </a:xfrm>
        </p:spPr>
        <p:txBody>
          <a:bodyPr>
            <a:noAutofit/>
          </a:bodyPr>
          <a:lstStyle/>
          <a:p>
            <a:pPr marL="182880" algn="ctr">
              <a:buClr>
                <a:schemeClr val="accent6">
                  <a:lumMod val="75000"/>
                </a:schemeClr>
              </a:buClr>
              <a:defRPr/>
            </a:pPr>
            <a:r>
              <a:rPr lang="ru-RU" sz="3200" dirty="0" smtClean="0">
                <a:solidFill>
                  <a:prstClr val="black"/>
                </a:solidFill>
              </a:rPr>
              <a:t/>
            </a:r>
            <a:br>
              <a:rPr lang="ru-RU" sz="3200" dirty="0" smtClean="0">
                <a:solidFill>
                  <a:prstClr val="black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2606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000" b="1" dirty="0" smtClean="0">
                <a:solidFill>
                  <a:srgbClr val="4D4D4D"/>
                </a:solidFill>
              </a:rPr>
              <a:t>Доходная </a:t>
            </a:r>
            <a:r>
              <a:rPr lang="ru-RU" altLang="ru-RU" sz="3000" b="1" dirty="0">
                <a:solidFill>
                  <a:srgbClr val="4D4D4D"/>
                </a:solidFill>
              </a:rPr>
              <a:t>часть </a:t>
            </a:r>
            <a:r>
              <a:rPr lang="ru-RU" altLang="ru-RU" sz="3000" b="1" dirty="0" smtClean="0">
                <a:solidFill>
                  <a:srgbClr val="4D4D4D"/>
                </a:solidFill>
              </a:rPr>
              <a:t>бюджета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82639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 (2)">
  <a:themeElements>
    <a:clrScheme name="powerpoint-template-24 1">
      <a:dk1>
        <a:srgbClr val="4D4D4D"/>
      </a:dk1>
      <a:lt1>
        <a:srgbClr val="FFFFFF"/>
      </a:lt1>
      <a:dk2>
        <a:srgbClr val="4D4D4D"/>
      </a:dk2>
      <a:lt2>
        <a:srgbClr val="CC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35AEE3"/>
        </a:accent1>
        <a:accent2>
          <a:srgbClr val="FCB13C"/>
        </a:accent2>
        <a:accent3>
          <a:srgbClr val="FFFFFF"/>
        </a:accent3>
        <a:accent4>
          <a:srgbClr val="404040"/>
        </a:accent4>
        <a:accent5>
          <a:srgbClr val="AED3EF"/>
        </a:accent5>
        <a:accent6>
          <a:srgbClr val="E4A035"/>
        </a:accent6>
        <a:hlink>
          <a:srgbClr val="F15F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2994CC"/>
        </a:accent1>
        <a:accent2>
          <a:srgbClr val="2E9FD7"/>
        </a:accent2>
        <a:accent3>
          <a:srgbClr val="FFFFFF"/>
        </a:accent3>
        <a:accent4>
          <a:srgbClr val="404040"/>
        </a:accent4>
        <a:accent5>
          <a:srgbClr val="ACC8E2"/>
        </a:accent5>
        <a:accent6>
          <a:srgbClr val="2990C3"/>
        </a:accent6>
        <a:hlink>
          <a:srgbClr val="35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F15F23"/>
        </a:lt2>
        <a:accent1>
          <a:srgbClr val="F47D2B"/>
        </a:accent1>
        <a:accent2>
          <a:srgbClr val="F69230"/>
        </a:accent2>
        <a:accent3>
          <a:srgbClr val="FFFFFF"/>
        </a:accent3>
        <a:accent4>
          <a:srgbClr val="404040"/>
        </a:accent4>
        <a:accent5>
          <a:srgbClr val="F8BFAC"/>
        </a:accent5>
        <a:accent6>
          <a:srgbClr val="DF842A"/>
        </a:accent6>
        <a:hlink>
          <a:srgbClr val="FCB13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(2)</Template>
  <TotalTime>5522</TotalTime>
  <Words>1175</Words>
  <Application>Microsoft Office PowerPoint</Application>
  <PresentationFormat>Экран (4:3)</PresentationFormat>
  <Paragraphs>328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powerpoint-template (2)</vt:lpstr>
      <vt:lpstr>Решение Совета МО «Княжпогостский» от 22.05.2025 № 153 «Об исполнении бюджета сельского поселения «Иоссер»  за 2024 год» </vt:lpstr>
      <vt:lpstr>Администрация сельского поселения «Иоссер»</vt:lpstr>
      <vt:lpstr>     БЮДЖЕТ ДЛЯ ГРАЖДАН  </vt:lpstr>
      <vt:lpstr>Бюджет для граждан (словарь терминов)</vt:lpstr>
      <vt:lpstr>Бюджет для граждан (словарь терминов)</vt:lpstr>
      <vt:lpstr>Презентация PowerPoint</vt:lpstr>
      <vt:lpstr>Презентация PowerPoint</vt:lpstr>
      <vt:lpstr>Презентация PowerPoint</vt:lpstr>
      <vt:lpstr>  </vt:lpstr>
      <vt:lpstr>Основные характеристики бюджета  (доходы)  тыс.руб.</vt:lpstr>
      <vt:lpstr>Основные характеристики бюджета  (доходы) - исполнение</vt:lpstr>
      <vt:lpstr>Основные характеристики бюджета (доходы)                                                                                          тыс.руб.</vt:lpstr>
      <vt:lpstr>Основные характеристики бюджета (доходы)                                                                                          тыс.руб.</vt:lpstr>
      <vt:lpstr>    Расходная часть бюджета (исполнение) </vt:lpstr>
      <vt:lpstr>Основные характеристики бюджета  (расходы) 2024 год</vt:lpstr>
      <vt:lpstr> Основные характеристики бюджета  (Расходная часть бюджета)</vt:lpstr>
      <vt:lpstr> Ремонт колодца в пст. Ропча </vt:lpstr>
      <vt:lpstr> Расходная часть бюджета  (муниципальные программы)</vt:lpstr>
      <vt:lpstr>пос.Иоссер Добро пожаловать!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муниципального района «Княжпогостский» за 2020 год</dc:title>
  <dc:creator>Hlupina</dc:creator>
  <cp:lastModifiedBy>Shprengel</cp:lastModifiedBy>
  <cp:revision>392</cp:revision>
  <cp:lastPrinted>2025-05-29T11:50:02Z</cp:lastPrinted>
  <dcterms:created xsi:type="dcterms:W3CDTF">2020-05-18T13:28:43Z</dcterms:created>
  <dcterms:modified xsi:type="dcterms:W3CDTF">2025-05-29T12:47:47Z</dcterms:modified>
</cp:coreProperties>
</file>