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57" r:id="rId5"/>
    <p:sldId id="260" r:id="rId6"/>
    <p:sldId id="261" r:id="rId7"/>
    <p:sldId id="263" r:id="rId8"/>
    <p:sldId id="259" r:id="rId9"/>
    <p:sldId id="266" r:id="rId10"/>
    <p:sldId id="26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D0D9"/>
    <a:srgbClr val="009DD9"/>
    <a:srgbClr val="0F6FC6"/>
    <a:srgbClr val="3C2C8E"/>
    <a:srgbClr val="47417D"/>
    <a:srgbClr val="A9C8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Дефицит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-5.2110000000000003</c:v>
                </c:pt>
                <c:pt idx="1">
                  <c:v>-4.7430000000000003</c:v>
                </c:pt>
                <c:pt idx="2">
                  <c:v>-5.4279999999999999</c:v>
                </c:pt>
                <c:pt idx="3">
                  <c:v>1.0509999999999999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678-4D2C-A0DE-6B6D4B9A525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Лист1!$C$2:$C$5</c:f>
              <c:numCache>
                <c:formatCode>#,##0.00</c:formatCode>
                <c:ptCount val="4"/>
                <c:pt idx="0">
                  <c:v>6701.71</c:v>
                </c:pt>
                <c:pt idx="1">
                  <c:v>7087.4920000000002</c:v>
                </c:pt>
                <c:pt idx="2">
                  <c:v>6016.7780000000002</c:v>
                </c:pt>
                <c:pt idx="3">
                  <c:v>6119.6729999999998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678-4D2C-A0DE-6B6D4B9A5258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Расход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Лист1!$D$2:$D$5</c:f>
              <c:numCache>
                <c:formatCode>#,##0.00</c:formatCode>
                <c:ptCount val="4"/>
                <c:pt idx="0">
                  <c:v>6706.9210000000003</c:v>
                </c:pt>
                <c:pt idx="1">
                  <c:v>7092.2349999999997</c:v>
                </c:pt>
                <c:pt idx="2">
                  <c:v>6022.2060000000001</c:v>
                </c:pt>
                <c:pt idx="3">
                  <c:v>6118.6220000000003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678-4D2C-A0DE-6B6D4B9A525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5649536"/>
        <c:axId val="111192896"/>
        <c:axId val="71743360"/>
      </c:bar3DChart>
      <c:catAx>
        <c:axId val="75649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1192896"/>
        <c:crosses val="autoZero"/>
        <c:auto val="1"/>
        <c:lblAlgn val="ctr"/>
        <c:lblOffset val="100"/>
        <c:noMultiLvlLbl val="0"/>
      </c:catAx>
      <c:valAx>
        <c:axId val="11119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5649536"/>
        <c:crosses val="autoZero"/>
        <c:crossBetween val="between"/>
      </c:valAx>
      <c:serAx>
        <c:axId val="7174336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1192896"/>
        <c:crosses val="autoZero"/>
      </c:ser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695F67E-993F-431F-A08C-E45B68AE6F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25241" y="545361"/>
            <a:ext cx="8101530" cy="1442937"/>
          </a:xfrm>
        </p:spPr>
        <p:txBody>
          <a:bodyPr anchor="b"/>
          <a:lstStyle>
            <a:lvl1pPr algn="ctr">
              <a:defRPr sz="6000" b="1">
                <a:solidFill>
                  <a:srgbClr val="3C2C8E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AD08278-D988-40BA-9D6E-308097626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E6618210-AA3C-4E5C-8A8F-AA37F5428033}" type="datetimeFigureOut">
              <a:rPr lang="ru-RU" smtClean="0"/>
              <a:pPr/>
              <a:t>29.05.2025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41E7A21-8122-4DEB-9367-1A8F2A85A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61B45FA-8D82-49B8-AF8C-62AC87B7A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F2B82F82-4D2C-48BD-8F54-4A7BAA97B5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04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824ED08-9090-4A7B-A2A9-6DBCA3869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1EB1221-842C-403E-B1A1-91719B5A88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2F001B2-1A7C-4CAD-8733-3AEADA4B3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0F1A205-2616-4D1B-B0D4-48D4E243C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4AABEDE-B4BD-4D75-AE29-38DCED514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55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7D1DD495-9850-4117-BDA0-9C259257E2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C87B888-75AB-4F56-88DF-ED76C303B2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C0A6CAC-4F78-46F2-9AC6-1669A3B08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1D5F4FE-012B-4560-9DAC-0A43C520E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9A8C788-4EC8-4400-93A1-1160414F6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15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6765C3D-4FE4-4016-9516-175CB1F81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8009" y="18616"/>
            <a:ext cx="10098436" cy="1069039"/>
          </a:xfrm>
        </p:spPr>
        <p:txBody>
          <a:bodyPr>
            <a:normAutofit/>
          </a:bodyPr>
          <a:lstStyle>
            <a:lvl1pPr>
              <a:defRPr sz="5400" b="1">
                <a:solidFill>
                  <a:srgbClr val="3C2C8E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4A558D4-9753-40E4-B34D-D088F2769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C2C8E"/>
                </a:solidFill>
              </a:defRPr>
            </a:lvl1pPr>
            <a:lvl2pPr>
              <a:defRPr>
                <a:solidFill>
                  <a:srgbClr val="3C2C8E"/>
                </a:solidFill>
              </a:defRPr>
            </a:lvl2pPr>
            <a:lvl3pPr>
              <a:defRPr>
                <a:solidFill>
                  <a:srgbClr val="3C2C8E"/>
                </a:solidFill>
              </a:defRPr>
            </a:lvl3pPr>
            <a:lvl4pPr>
              <a:defRPr>
                <a:solidFill>
                  <a:srgbClr val="3C2C8E"/>
                </a:solidFill>
              </a:defRPr>
            </a:lvl4pPr>
            <a:lvl5pPr>
              <a:defRPr>
                <a:solidFill>
                  <a:srgbClr val="3C2C8E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9A8B73C-8744-4547-AC4E-9445A4254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1294C85-328D-4160-AFB8-A0579446E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CBC8B44-D09A-4DB2-AD13-4D1BCE2A3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363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92BEFD3-42A7-40D4-AE15-06B41A69A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9D87512-81CE-43DD-83C1-0194C03DC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CD38D8C-1E6C-4603-AE65-B38DD4F0D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6A582A2-5E7D-485A-896E-2C84108AB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DED6AD7-041E-463D-A9B6-DB4319A12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742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823234-07AF-4BD9-97F7-20AEF9585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AC737C2-1435-4654-BF19-C417FA0681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779B334-160F-4633-98A4-4BD9CCBBCE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FC676CA-5D96-4C8D-AF68-CA3714030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84A252F-1666-4B65-9D54-C2223B07D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A768EB8-F2B8-41A7-A0EF-ED80B6CB7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77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5F3AE1C-FF38-4BFE-B712-397DDBF65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F3B6923-74C8-4877-9899-406265B94D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D31ADBBF-CB3D-4567-9DF3-6CF4863A0D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509527ED-4BFF-4259-83FB-62B1344553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9035884B-89B4-4FAF-BD14-55E24D3609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E20CD5F7-DAB5-4B57-9579-83889F729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5E2A1D4F-1950-45D5-8F32-A72C3C45E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2338E15C-FDE6-42B0-B55A-DC3B01593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57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745EA09-37D5-4D29-80A2-4F8DDAA3D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964942A8-27BB-4326-8431-C941C67AC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58EBDD14-2718-4270-B20E-8D11D5225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407EFBDD-443E-448A-ACF9-BBC243BE8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06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6FC41FED-1608-4666-8886-8A38B1B1C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3A495F25-D619-4BCD-8483-4AAD8A39E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CD209007-F56F-4E5E-8170-15859EA4E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42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8D41737-08AD-4EDB-9A9F-82017432D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7E55DB0-9C64-4E83-8C0E-669DCF469B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357EA21E-7F3C-4768-A0F4-5F92150CC7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65257C7-91F6-4D0B-A014-3BE165FB2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357C62C-18AF-41D7-B700-5244780B3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85D2BE1-3656-432B-AB6C-4143BE916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50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A121362-D3D5-4D33-893B-B8BF9C3D1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2192DC63-A57D-4768-AFCC-DC6F5A4630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2623BAF7-0E12-46CF-AE31-A6DB8A4BF4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2DEB881-C36E-4CE1-9451-D1D43F127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DA3163F-5E35-4B0E-848B-8A59A851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7990EEA-544D-4BD6-A216-42BF5DB55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14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005F1F4-0E35-4F4C-824C-B92D65D34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AF0AF37-D72C-41CC-991F-A2CA399C79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B12139C-4313-415D-96A1-88AD68ED28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18210-AA3C-4E5C-8A8F-AA37F5428033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C1AA7C9-98E5-4D19-8D59-E95304CCA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279B958-4CDF-4A11-8B51-3F814BF3D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3"/>
            <a:extLst>
              <a:ext uri="{FF2B5EF4-FFF2-40B4-BE49-F238E27FC236}">
                <a16:creationId xmlns="" xmlns:a16="http://schemas.microsoft.com/office/drawing/2014/main" id="{ED67FCFF-73A7-4101-88BC-543CB4B383D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305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9.png"/><Relationship Id="rId7" Type="http://schemas.openxmlformats.org/officeDocument/2006/relationships/image" Target="../media/image6.png"/><Relationship Id="rId12" Type="http://schemas.openxmlformats.org/officeDocument/2006/relationships/image" Target="../media/image13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7.png"/><Relationship Id="rId14" Type="http://schemas.openxmlformats.org/officeDocument/2006/relationships/image" Target="../media/image1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FF57FD0-E38D-44FB-923F-05E180AA0A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«БЮДЖЕТ ДЛЯ ГРАЖДАН»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13CCE4A0-B346-D4CB-1AD9-B07D49F80D3A}"/>
              </a:ext>
            </a:extLst>
          </p:cNvPr>
          <p:cNvSpPr txBox="1"/>
          <p:nvPr/>
        </p:nvSpPr>
        <p:spPr>
          <a:xfrm>
            <a:off x="6172200" y="4092575"/>
            <a:ext cx="59055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К решению Совета сельского поселения «Мещура» </a:t>
            </a:r>
            <a:r>
              <a:rPr lang="ru-RU" sz="2800" dirty="0" smtClean="0"/>
              <a:t>Об </a:t>
            </a:r>
            <a:r>
              <a:rPr lang="ru-RU" sz="2800" dirty="0"/>
              <a:t>исполнении бюджета </a:t>
            </a:r>
            <a:r>
              <a:rPr lang="ru-RU" sz="2800" dirty="0" smtClean="0"/>
              <a:t>сельского поселения «Мещура» </a:t>
            </a:r>
            <a:r>
              <a:rPr lang="ru-RU" sz="2800" dirty="0"/>
              <a:t>за </a:t>
            </a:r>
            <a:r>
              <a:rPr lang="ru-RU" sz="2800" dirty="0" smtClean="0"/>
              <a:t>2024 год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981700" y="6269997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1000" dirty="0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Финансовое управление муниципального района «</a:t>
            </a:r>
            <a:r>
              <a:rPr lang="ru-RU" sz="1000" dirty="0" err="1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Княжпогостский</a:t>
            </a:r>
            <a:r>
              <a:rPr lang="ru-RU" sz="1000" dirty="0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»</a:t>
            </a:r>
          </a:p>
          <a:p>
            <a:pPr lvl="0" algn="ctr"/>
            <a:r>
              <a:rPr lang="ru-RU" sz="1000" dirty="0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 г. </a:t>
            </a:r>
            <a:r>
              <a:rPr lang="ru-RU" sz="1000" dirty="0" err="1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Емва</a:t>
            </a:r>
            <a:r>
              <a:rPr lang="ru-RU" sz="1000" dirty="0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sz="1000" dirty="0" smtClean="0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2025 </a:t>
            </a:r>
            <a:r>
              <a:rPr lang="ru-RU" sz="1000" dirty="0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222801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97BD554-A168-40A3-9ABB-D970A531A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КОНТАКТНАЯ ИНФОРМАЦИЯ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FA4CD31-6B9F-4D49-B8A2-B907F659B0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Финансовое управление муниципального района «</a:t>
            </a:r>
            <a:r>
              <a:rPr lang="ru-RU" dirty="0" err="1"/>
              <a:t>Княжпогостский</a:t>
            </a:r>
            <a:r>
              <a:rPr lang="ru-RU" dirty="0"/>
              <a:t>»</a:t>
            </a:r>
          </a:p>
          <a:p>
            <a:pPr marL="0" indent="0">
              <a:buNone/>
            </a:pPr>
            <a:r>
              <a:rPr lang="ru-RU" dirty="0"/>
              <a:t>г. </a:t>
            </a:r>
            <a:r>
              <a:rPr lang="ru-RU" dirty="0" err="1"/>
              <a:t>Емва</a:t>
            </a:r>
            <a:r>
              <a:rPr lang="ru-RU" dirty="0"/>
              <a:t>, ул. Дзержинского, 81</a:t>
            </a:r>
          </a:p>
          <a:p>
            <a:pPr marL="0" indent="0">
              <a:buNone/>
            </a:pPr>
            <a:r>
              <a:rPr lang="ru-RU" dirty="0"/>
              <a:t>Начальник: Хлюпина Наталия Анатольевна</a:t>
            </a:r>
          </a:p>
          <a:p>
            <a:pPr marL="0" indent="0">
              <a:buNone/>
            </a:pPr>
            <a:r>
              <a:rPr lang="ru-RU" dirty="0"/>
              <a:t>Телефон: (82139) 2-36-01</a:t>
            </a:r>
          </a:p>
          <a:p>
            <a:pPr marL="0" indent="0">
              <a:buNone/>
            </a:pPr>
            <a:r>
              <a:rPr lang="ru-RU" dirty="0"/>
              <a:t>Исполнитель: </a:t>
            </a:r>
            <a:r>
              <a:rPr lang="ru-RU" dirty="0" err="1"/>
              <a:t>Столбовская</a:t>
            </a:r>
            <a:r>
              <a:rPr lang="ru-RU" dirty="0"/>
              <a:t> Кристина Анатольевна</a:t>
            </a:r>
          </a:p>
          <a:p>
            <a:pPr marL="0" indent="0">
              <a:buNone/>
            </a:pPr>
            <a:r>
              <a:rPr lang="ru-RU" dirty="0"/>
              <a:t>Телефон: (82139)2-14-78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С информацией о бюджете можно ознакомиться на официальном сайте администрации </a:t>
            </a:r>
            <a:r>
              <a:rPr lang="ru-RU"/>
              <a:t>муниципального </a:t>
            </a:r>
            <a:r>
              <a:rPr lang="ru-RU" smtClean="0"/>
              <a:t>округа </a:t>
            </a:r>
            <a:r>
              <a:rPr lang="ru-RU" dirty="0"/>
              <a:t>«</a:t>
            </a:r>
            <a:r>
              <a:rPr lang="ru-RU" dirty="0" err="1"/>
              <a:t>Княжпогостский</a:t>
            </a:r>
            <a:r>
              <a:rPr lang="ru-RU" dirty="0"/>
              <a:t>» «mrk11.ru»</a:t>
            </a:r>
          </a:p>
          <a:p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653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4C0890-3751-4E7A-A10C-37068E8C3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Стадии бюджетного процесса</a:t>
            </a:r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="" xmlns:a16="http://schemas.microsoft.com/office/drawing/2014/main" id="{DD3F96A6-9B44-2317-5AA2-D5075A0C1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000" y="6590454"/>
            <a:ext cx="7650000" cy="36512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Финансовое управление муниципального района «</a:t>
            </a:r>
            <a:r>
              <a:rPr lang="ru-RU" dirty="0" err="1">
                <a:solidFill>
                  <a:schemeClr val="tx1"/>
                </a:solidFill>
              </a:rPr>
              <a:t>Княжпогостский</a:t>
            </a:r>
            <a:r>
              <a:rPr lang="ru-RU" dirty="0">
                <a:solidFill>
                  <a:schemeClr val="tx1"/>
                </a:solidFill>
              </a:rPr>
              <a:t>»</a:t>
            </a:r>
          </a:p>
        </p:txBody>
      </p:sp>
      <p:grpSp>
        <p:nvGrpSpPr>
          <p:cNvPr id="4" name="Группа 11">
            <a:extLst>
              <a:ext uri="{FF2B5EF4-FFF2-40B4-BE49-F238E27FC236}">
                <a16:creationId xmlns="" xmlns:a16="http://schemas.microsoft.com/office/drawing/2014/main" id="{7B2C1255-44CB-30FB-3F04-91E5A19DCA8E}"/>
              </a:ext>
            </a:extLst>
          </p:cNvPr>
          <p:cNvGrpSpPr/>
          <p:nvPr/>
        </p:nvGrpSpPr>
        <p:grpSpPr>
          <a:xfrm>
            <a:off x="201632" y="2107980"/>
            <a:ext cx="3545238" cy="1404483"/>
            <a:chOff x="658200" y="2128427"/>
            <a:chExt cx="3545238" cy="1404483"/>
          </a:xfrm>
        </p:grpSpPr>
        <p:sp>
          <p:nvSpPr>
            <p:cNvPr id="5" name="Равнобедренный треугольник 86">
              <a:extLst>
                <a:ext uri="{FF2B5EF4-FFF2-40B4-BE49-F238E27FC236}">
                  <a16:creationId xmlns="" xmlns:a16="http://schemas.microsoft.com/office/drawing/2014/main" id="{8E51AE70-E766-BD40-B93E-E96AFE87FA4D}"/>
                </a:ext>
              </a:extLst>
            </p:cNvPr>
            <p:cNvSpPr/>
            <p:nvPr/>
          </p:nvSpPr>
          <p:spPr>
            <a:xfrm>
              <a:off x="3754653" y="2790433"/>
              <a:ext cx="360000" cy="742477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Равнобедренный треугольник 10">
              <a:extLst>
                <a:ext uri="{FF2B5EF4-FFF2-40B4-BE49-F238E27FC236}">
                  <a16:creationId xmlns="" xmlns:a16="http://schemas.microsoft.com/office/drawing/2014/main" id="{9EA55023-5D78-323D-D6F4-E9D536BD4DF4}"/>
                </a:ext>
              </a:extLst>
            </p:cNvPr>
            <p:cNvSpPr/>
            <p:nvPr/>
          </p:nvSpPr>
          <p:spPr>
            <a:xfrm>
              <a:off x="658200" y="2778859"/>
              <a:ext cx="360000" cy="742477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Трапеция 85">
              <a:extLst>
                <a:ext uri="{FF2B5EF4-FFF2-40B4-BE49-F238E27FC236}">
                  <a16:creationId xmlns="" xmlns:a16="http://schemas.microsoft.com/office/drawing/2014/main" id="{0F7FBA69-2BD4-F11E-EBA4-97F0012C8413}"/>
                </a:ext>
              </a:extLst>
            </p:cNvPr>
            <p:cNvSpPr/>
            <p:nvPr/>
          </p:nvSpPr>
          <p:spPr>
            <a:xfrm flipV="1">
              <a:off x="691154" y="2261271"/>
              <a:ext cx="3512284" cy="1271639"/>
            </a:xfrm>
            <a:prstGeom prst="trapezoid">
              <a:avLst/>
            </a:prstGeom>
            <a:solidFill>
              <a:schemeClr val="bg1"/>
            </a:solidFill>
            <a:ln w="25400">
              <a:noFill/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Трапеция 3">
              <a:extLst>
                <a:ext uri="{FF2B5EF4-FFF2-40B4-BE49-F238E27FC236}">
                  <a16:creationId xmlns="" xmlns:a16="http://schemas.microsoft.com/office/drawing/2014/main" id="{68C4E07F-5C27-2E3F-D80A-D325FB5BAE4F}"/>
                </a:ext>
              </a:extLst>
            </p:cNvPr>
            <p:cNvSpPr/>
            <p:nvPr/>
          </p:nvSpPr>
          <p:spPr>
            <a:xfrm flipV="1">
              <a:off x="779939" y="2297704"/>
              <a:ext cx="3334714" cy="1207349"/>
            </a:xfrm>
            <a:prstGeom prst="trapezoi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Трапеция 4">
              <a:extLst>
                <a:ext uri="{FF2B5EF4-FFF2-40B4-BE49-F238E27FC236}">
                  <a16:creationId xmlns="" xmlns:a16="http://schemas.microsoft.com/office/drawing/2014/main" id="{636615B9-86B9-211B-8CA4-2BE156CF82D0}"/>
                </a:ext>
              </a:extLst>
            </p:cNvPr>
            <p:cNvSpPr/>
            <p:nvPr/>
          </p:nvSpPr>
          <p:spPr>
            <a:xfrm>
              <a:off x="1678592" y="2162704"/>
              <a:ext cx="1537408" cy="270000"/>
            </a:xfrm>
            <a:prstGeom prst="trapezoi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48">
              <a:extLst>
                <a:ext uri="{FF2B5EF4-FFF2-40B4-BE49-F238E27FC236}">
                  <a16:creationId xmlns="" xmlns:a16="http://schemas.microsoft.com/office/drawing/2014/main" id="{49D49260-6F8A-770A-3A7B-A513734DA903}"/>
                </a:ext>
              </a:extLst>
            </p:cNvPr>
            <p:cNvSpPr/>
            <p:nvPr/>
          </p:nvSpPr>
          <p:spPr>
            <a:xfrm>
              <a:off x="1632942" y="2128427"/>
              <a:ext cx="16287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chemeClr val="bg1"/>
                  </a:solidFill>
                </a:rPr>
                <a:t>1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Прямоугольник 47">
              <a:extLst>
                <a:ext uri="{FF2B5EF4-FFF2-40B4-BE49-F238E27FC236}">
                  <a16:creationId xmlns="" xmlns:a16="http://schemas.microsoft.com/office/drawing/2014/main" id="{A2C8A283-6FB4-8476-FA25-D18E8F8B4872}"/>
                </a:ext>
              </a:extLst>
            </p:cNvPr>
            <p:cNvSpPr/>
            <p:nvPr/>
          </p:nvSpPr>
          <p:spPr>
            <a:xfrm>
              <a:off x="1018200" y="2706157"/>
              <a:ext cx="288484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/>
            </a:p>
          </p:txBody>
        </p:sp>
        <p:sp>
          <p:nvSpPr>
            <p:cNvPr id="12" name="Прямоугольник 87">
              <a:extLst>
                <a:ext uri="{FF2B5EF4-FFF2-40B4-BE49-F238E27FC236}">
                  <a16:creationId xmlns="" xmlns:a16="http://schemas.microsoft.com/office/drawing/2014/main" id="{7DCC9751-18D3-9F1A-8BEB-0438DB3016D3}"/>
                </a:ext>
              </a:extLst>
            </p:cNvPr>
            <p:cNvSpPr/>
            <p:nvPr/>
          </p:nvSpPr>
          <p:spPr>
            <a:xfrm>
              <a:off x="1590218" y="2440305"/>
              <a:ext cx="1628707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/>
                <a:t>Составление проекта бюджета</a:t>
              </a:r>
            </a:p>
          </p:txBody>
        </p:sp>
      </p:grpSp>
      <p:grpSp>
        <p:nvGrpSpPr>
          <p:cNvPr id="13" name="Группа 88">
            <a:extLst>
              <a:ext uri="{FF2B5EF4-FFF2-40B4-BE49-F238E27FC236}">
                <a16:creationId xmlns="" xmlns:a16="http://schemas.microsoft.com/office/drawing/2014/main" id="{9267B574-6CC8-5589-8467-44C1019294C7}"/>
              </a:ext>
            </a:extLst>
          </p:cNvPr>
          <p:cNvGrpSpPr/>
          <p:nvPr/>
        </p:nvGrpSpPr>
        <p:grpSpPr>
          <a:xfrm>
            <a:off x="4323381" y="2096406"/>
            <a:ext cx="3545238" cy="1404483"/>
            <a:chOff x="658200" y="2128427"/>
            <a:chExt cx="3545238" cy="1404483"/>
          </a:xfrm>
        </p:grpSpPr>
        <p:sp>
          <p:nvSpPr>
            <p:cNvPr id="14" name="Равнобедренный треугольник 89">
              <a:extLst>
                <a:ext uri="{FF2B5EF4-FFF2-40B4-BE49-F238E27FC236}">
                  <a16:creationId xmlns="" xmlns:a16="http://schemas.microsoft.com/office/drawing/2014/main" id="{FBE45238-7B69-76BD-2CCB-ACC82F5983D2}"/>
                </a:ext>
              </a:extLst>
            </p:cNvPr>
            <p:cNvSpPr/>
            <p:nvPr/>
          </p:nvSpPr>
          <p:spPr>
            <a:xfrm>
              <a:off x="3754653" y="2790433"/>
              <a:ext cx="360000" cy="742477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Равнобедренный треугольник 90">
              <a:extLst>
                <a:ext uri="{FF2B5EF4-FFF2-40B4-BE49-F238E27FC236}">
                  <a16:creationId xmlns="" xmlns:a16="http://schemas.microsoft.com/office/drawing/2014/main" id="{69ABD003-3B57-FAE4-4DED-2089CF01EFD7}"/>
                </a:ext>
              </a:extLst>
            </p:cNvPr>
            <p:cNvSpPr/>
            <p:nvPr/>
          </p:nvSpPr>
          <p:spPr>
            <a:xfrm>
              <a:off x="658200" y="2778859"/>
              <a:ext cx="360000" cy="742477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Трапеция 91">
              <a:extLst>
                <a:ext uri="{FF2B5EF4-FFF2-40B4-BE49-F238E27FC236}">
                  <a16:creationId xmlns="" xmlns:a16="http://schemas.microsoft.com/office/drawing/2014/main" id="{BB57226C-C5EF-3B28-FD94-265718C36653}"/>
                </a:ext>
              </a:extLst>
            </p:cNvPr>
            <p:cNvSpPr/>
            <p:nvPr/>
          </p:nvSpPr>
          <p:spPr>
            <a:xfrm flipV="1">
              <a:off x="691154" y="2261271"/>
              <a:ext cx="3512284" cy="1271639"/>
            </a:xfrm>
            <a:prstGeom prst="trapezoid">
              <a:avLst/>
            </a:prstGeom>
            <a:solidFill>
              <a:schemeClr val="bg1"/>
            </a:solidFill>
            <a:ln w="25400">
              <a:noFill/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Трапеция 92">
              <a:extLst>
                <a:ext uri="{FF2B5EF4-FFF2-40B4-BE49-F238E27FC236}">
                  <a16:creationId xmlns="" xmlns:a16="http://schemas.microsoft.com/office/drawing/2014/main" id="{14A839AC-26FA-A61C-7807-18B0DE55E092}"/>
                </a:ext>
              </a:extLst>
            </p:cNvPr>
            <p:cNvSpPr/>
            <p:nvPr/>
          </p:nvSpPr>
          <p:spPr>
            <a:xfrm flipV="1">
              <a:off x="779939" y="2297704"/>
              <a:ext cx="3334714" cy="1207349"/>
            </a:xfrm>
            <a:prstGeom prst="trapezoid">
              <a:avLst/>
            </a:prstGeom>
            <a:noFill/>
            <a:ln w="25400">
              <a:solidFill>
                <a:schemeClr val="accent2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" name="Трапеция 93">
              <a:extLst>
                <a:ext uri="{FF2B5EF4-FFF2-40B4-BE49-F238E27FC236}">
                  <a16:creationId xmlns="" xmlns:a16="http://schemas.microsoft.com/office/drawing/2014/main" id="{4A469FF6-FC1B-E4AD-1A58-E9B45B3FC34B}"/>
                </a:ext>
              </a:extLst>
            </p:cNvPr>
            <p:cNvSpPr/>
            <p:nvPr/>
          </p:nvSpPr>
          <p:spPr>
            <a:xfrm>
              <a:off x="1678592" y="2162704"/>
              <a:ext cx="1537408" cy="270000"/>
            </a:xfrm>
            <a:prstGeom prst="trapezoi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94">
              <a:extLst>
                <a:ext uri="{FF2B5EF4-FFF2-40B4-BE49-F238E27FC236}">
                  <a16:creationId xmlns="" xmlns:a16="http://schemas.microsoft.com/office/drawing/2014/main" id="{8EDF7546-A77B-B5FA-3630-2C3070B716F2}"/>
                </a:ext>
              </a:extLst>
            </p:cNvPr>
            <p:cNvSpPr/>
            <p:nvPr/>
          </p:nvSpPr>
          <p:spPr>
            <a:xfrm>
              <a:off x="1632942" y="2128427"/>
              <a:ext cx="16287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chemeClr val="bg1"/>
                  </a:solidFill>
                </a:rPr>
                <a:t>2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Прямоугольник 95">
              <a:extLst>
                <a:ext uri="{FF2B5EF4-FFF2-40B4-BE49-F238E27FC236}">
                  <a16:creationId xmlns="" xmlns:a16="http://schemas.microsoft.com/office/drawing/2014/main" id="{C1C0F389-BCD9-EF2B-65E8-060552E4129A}"/>
                </a:ext>
              </a:extLst>
            </p:cNvPr>
            <p:cNvSpPr/>
            <p:nvPr/>
          </p:nvSpPr>
          <p:spPr>
            <a:xfrm>
              <a:off x="1018200" y="2706157"/>
              <a:ext cx="288484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/>
            </a:p>
          </p:txBody>
        </p:sp>
        <p:sp>
          <p:nvSpPr>
            <p:cNvPr id="21" name="Прямоугольник 96">
              <a:extLst>
                <a:ext uri="{FF2B5EF4-FFF2-40B4-BE49-F238E27FC236}">
                  <a16:creationId xmlns="" xmlns:a16="http://schemas.microsoft.com/office/drawing/2014/main" id="{ECC248F7-A9DD-1817-E7FF-847FF607A02C}"/>
                </a:ext>
              </a:extLst>
            </p:cNvPr>
            <p:cNvSpPr/>
            <p:nvPr/>
          </p:nvSpPr>
          <p:spPr>
            <a:xfrm>
              <a:off x="972568" y="2440305"/>
              <a:ext cx="296208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/>
                <a:t>Рассмотрение и утверждение бюджета </a:t>
              </a:r>
            </a:p>
          </p:txBody>
        </p:sp>
      </p:grpSp>
      <p:grpSp>
        <p:nvGrpSpPr>
          <p:cNvPr id="22" name="Группа 97">
            <a:extLst>
              <a:ext uri="{FF2B5EF4-FFF2-40B4-BE49-F238E27FC236}">
                <a16:creationId xmlns="" xmlns:a16="http://schemas.microsoft.com/office/drawing/2014/main" id="{88704D81-8401-F2F3-64E3-0CB4C8E872C7}"/>
              </a:ext>
            </a:extLst>
          </p:cNvPr>
          <p:cNvGrpSpPr/>
          <p:nvPr/>
        </p:nvGrpSpPr>
        <p:grpSpPr>
          <a:xfrm>
            <a:off x="8445130" y="2080123"/>
            <a:ext cx="3545238" cy="1404483"/>
            <a:chOff x="658200" y="2128427"/>
            <a:chExt cx="3545238" cy="1404483"/>
          </a:xfrm>
        </p:grpSpPr>
        <p:sp>
          <p:nvSpPr>
            <p:cNvPr id="23" name="Равнобедренный треугольник 98">
              <a:extLst>
                <a:ext uri="{FF2B5EF4-FFF2-40B4-BE49-F238E27FC236}">
                  <a16:creationId xmlns="" xmlns:a16="http://schemas.microsoft.com/office/drawing/2014/main" id="{33CAEDB3-47FC-45B8-4E23-C0AF0CE0114B}"/>
                </a:ext>
              </a:extLst>
            </p:cNvPr>
            <p:cNvSpPr/>
            <p:nvPr/>
          </p:nvSpPr>
          <p:spPr>
            <a:xfrm>
              <a:off x="3754653" y="2790433"/>
              <a:ext cx="360000" cy="742477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Равнобедренный треугольник 99">
              <a:extLst>
                <a:ext uri="{FF2B5EF4-FFF2-40B4-BE49-F238E27FC236}">
                  <a16:creationId xmlns="" xmlns:a16="http://schemas.microsoft.com/office/drawing/2014/main" id="{EC420E49-01EC-9B9C-A69C-D668CAD55035}"/>
                </a:ext>
              </a:extLst>
            </p:cNvPr>
            <p:cNvSpPr/>
            <p:nvPr/>
          </p:nvSpPr>
          <p:spPr>
            <a:xfrm>
              <a:off x="658200" y="2778859"/>
              <a:ext cx="360000" cy="742477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Трапеция 100">
              <a:extLst>
                <a:ext uri="{FF2B5EF4-FFF2-40B4-BE49-F238E27FC236}">
                  <a16:creationId xmlns="" xmlns:a16="http://schemas.microsoft.com/office/drawing/2014/main" id="{42DA674B-CFE1-B6FE-FE21-46465B276B6D}"/>
                </a:ext>
              </a:extLst>
            </p:cNvPr>
            <p:cNvSpPr/>
            <p:nvPr/>
          </p:nvSpPr>
          <p:spPr>
            <a:xfrm flipV="1">
              <a:off x="691154" y="2261271"/>
              <a:ext cx="3512284" cy="1271639"/>
            </a:xfrm>
            <a:prstGeom prst="trapezoid">
              <a:avLst/>
            </a:prstGeom>
            <a:solidFill>
              <a:schemeClr val="bg1"/>
            </a:solidFill>
            <a:ln w="25400">
              <a:noFill/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Трапеция 101">
              <a:extLst>
                <a:ext uri="{FF2B5EF4-FFF2-40B4-BE49-F238E27FC236}">
                  <a16:creationId xmlns="" xmlns:a16="http://schemas.microsoft.com/office/drawing/2014/main" id="{D35CCC3F-55D9-C7CF-543F-D8A7E190A6EC}"/>
                </a:ext>
              </a:extLst>
            </p:cNvPr>
            <p:cNvSpPr/>
            <p:nvPr/>
          </p:nvSpPr>
          <p:spPr>
            <a:xfrm flipV="1">
              <a:off x="779939" y="2297704"/>
              <a:ext cx="3334714" cy="1207349"/>
            </a:xfrm>
            <a:prstGeom prst="trapezoid">
              <a:avLst/>
            </a:prstGeom>
            <a:noFill/>
            <a:ln w="25400">
              <a:solidFill>
                <a:schemeClr val="accent3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Трапеция 102">
              <a:extLst>
                <a:ext uri="{FF2B5EF4-FFF2-40B4-BE49-F238E27FC236}">
                  <a16:creationId xmlns="" xmlns:a16="http://schemas.microsoft.com/office/drawing/2014/main" id="{353A36A3-E852-0F0A-C213-19CA6840E50B}"/>
                </a:ext>
              </a:extLst>
            </p:cNvPr>
            <p:cNvSpPr/>
            <p:nvPr/>
          </p:nvSpPr>
          <p:spPr>
            <a:xfrm>
              <a:off x="1678592" y="2162704"/>
              <a:ext cx="1537408" cy="270000"/>
            </a:xfrm>
            <a:prstGeom prst="trapezoi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103">
              <a:extLst>
                <a:ext uri="{FF2B5EF4-FFF2-40B4-BE49-F238E27FC236}">
                  <a16:creationId xmlns="" xmlns:a16="http://schemas.microsoft.com/office/drawing/2014/main" id="{263A4CE2-28EB-BB7C-3B18-61495A44AF86}"/>
                </a:ext>
              </a:extLst>
            </p:cNvPr>
            <p:cNvSpPr/>
            <p:nvPr/>
          </p:nvSpPr>
          <p:spPr>
            <a:xfrm>
              <a:off x="1632942" y="2128427"/>
              <a:ext cx="16287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chemeClr val="bg1"/>
                  </a:solidFill>
                </a:rPr>
                <a:t>3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Прямоугольник 104">
              <a:extLst>
                <a:ext uri="{FF2B5EF4-FFF2-40B4-BE49-F238E27FC236}">
                  <a16:creationId xmlns="" xmlns:a16="http://schemas.microsoft.com/office/drawing/2014/main" id="{80804943-BF0D-AC96-381A-2401ECD6319E}"/>
                </a:ext>
              </a:extLst>
            </p:cNvPr>
            <p:cNvSpPr/>
            <p:nvPr/>
          </p:nvSpPr>
          <p:spPr>
            <a:xfrm>
              <a:off x="1018200" y="2706157"/>
              <a:ext cx="288484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/>
            </a:p>
          </p:txBody>
        </p:sp>
        <p:sp>
          <p:nvSpPr>
            <p:cNvPr id="30" name="Прямоугольник 105">
              <a:extLst>
                <a:ext uri="{FF2B5EF4-FFF2-40B4-BE49-F238E27FC236}">
                  <a16:creationId xmlns="" xmlns:a16="http://schemas.microsoft.com/office/drawing/2014/main" id="{8D93B8D0-AE08-B525-3A06-05F2DF47B254}"/>
                </a:ext>
              </a:extLst>
            </p:cNvPr>
            <p:cNvSpPr/>
            <p:nvPr/>
          </p:nvSpPr>
          <p:spPr>
            <a:xfrm>
              <a:off x="1590218" y="2440305"/>
              <a:ext cx="1628707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/>
                <a:t>Исполнение бюджета</a:t>
              </a:r>
            </a:p>
          </p:txBody>
        </p:sp>
      </p:grpSp>
      <p:grpSp>
        <p:nvGrpSpPr>
          <p:cNvPr id="69" name="Группа 106">
            <a:extLst>
              <a:ext uri="{FF2B5EF4-FFF2-40B4-BE49-F238E27FC236}">
                <a16:creationId xmlns="" xmlns:a16="http://schemas.microsoft.com/office/drawing/2014/main" id="{87735933-8AE6-CDEA-4613-7BBA693B163F}"/>
              </a:ext>
            </a:extLst>
          </p:cNvPr>
          <p:cNvGrpSpPr/>
          <p:nvPr/>
        </p:nvGrpSpPr>
        <p:grpSpPr>
          <a:xfrm>
            <a:off x="156000" y="4319517"/>
            <a:ext cx="3545238" cy="1404483"/>
            <a:chOff x="658200" y="2128427"/>
            <a:chExt cx="3545238" cy="1404483"/>
          </a:xfrm>
        </p:grpSpPr>
        <p:sp>
          <p:nvSpPr>
            <p:cNvPr id="70" name="Равнобедренный треугольник 107">
              <a:extLst>
                <a:ext uri="{FF2B5EF4-FFF2-40B4-BE49-F238E27FC236}">
                  <a16:creationId xmlns="" xmlns:a16="http://schemas.microsoft.com/office/drawing/2014/main" id="{4BFC77BD-0C31-5F1B-3090-A542ECBF58AE}"/>
                </a:ext>
              </a:extLst>
            </p:cNvPr>
            <p:cNvSpPr/>
            <p:nvPr/>
          </p:nvSpPr>
          <p:spPr>
            <a:xfrm>
              <a:off x="3754653" y="2790433"/>
              <a:ext cx="360000" cy="742477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Равнобедренный треугольник 108">
              <a:extLst>
                <a:ext uri="{FF2B5EF4-FFF2-40B4-BE49-F238E27FC236}">
                  <a16:creationId xmlns="" xmlns:a16="http://schemas.microsoft.com/office/drawing/2014/main" id="{B2E35204-793E-B1F1-0847-EF7956829AA8}"/>
                </a:ext>
              </a:extLst>
            </p:cNvPr>
            <p:cNvSpPr/>
            <p:nvPr/>
          </p:nvSpPr>
          <p:spPr>
            <a:xfrm>
              <a:off x="658200" y="2778859"/>
              <a:ext cx="360000" cy="742477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2" name="Трапеция 109">
              <a:extLst>
                <a:ext uri="{FF2B5EF4-FFF2-40B4-BE49-F238E27FC236}">
                  <a16:creationId xmlns="" xmlns:a16="http://schemas.microsoft.com/office/drawing/2014/main" id="{81E7FF95-DC4F-6FF0-BA2B-C45D1E5867B8}"/>
                </a:ext>
              </a:extLst>
            </p:cNvPr>
            <p:cNvSpPr/>
            <p:nvPr/>
          </p:nvSpPr>
          <p:spPr>
            <a:xfrm flipV="1">
              <a:off x="691154" y="2261271"/>
              <a:ext cx="3512284" cy="1271639"/>
            </a:xfrm>
            <a:prstGeom prst="trapezoid">
              <a:avLst/>
            </a:prstGeom>
            <a:solidFill>
              <a:schemeClr val="bg1"/>
            </a:solidFill>
            <a:ln w="25400">
              <a:noFill/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3" name="Трапеция 110">
              <a:extLst>
                <a:ext uri="{FF2B5EF4-FFF2-40B4-BE49-F238E27FC236}">
                  <a16:creationId xmlns="" xmlns:a16="http://schemas.microsoft.com/office/drawing/2014/main" id="{1BAFD606-D553-7DA8-5895-289126E38231}"/>
                </a:ext>
              </a:extLst>
            </p:cNvPr>
            <p:cNvSpPr/>
            <p:nvPr/>
          </p:nvSpPr>
          <p:spPr>
            <a:xfrm flipV="1">
              <a:off x="779939" y="2297704"/>
              <a:ext cx="3334714" cy="1207349"/>
            </a:xfrm>
            <a:prstGeom prst="trapezoid">
              <a:avLst/>
            </a:prstGeom>
            <a:noFill/>
            <a:ln w="25400">
              <a:solidFill>
                <a:schemeClr val="accent4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4" name="Трапеция 111">
              <a:extLst>
                <a:ext uri="{FF2B5EF4-FFF2-40B4-BE49-F238E27FC236}">
                  <a16:creationId xmlns="" xmlns:a16="http://schemas.microsoft.com/office/drawing/2014/main" id="{5F47E40E-8E0B-0402-9EF8-D8D095E24E11}"/>
                </a:ext>
              </a:extLst>
            </p:cNvPr>
            <p:cNvSpPr/>
            <p:nvPr/>
          </p:nvSpPr>
          <p:spPr>
            <a:xfrm>
              <a:off x="1678592" y="2162704"/>
              <a:ext cx="1537408" cy="270000"/>
            </a:xfrm>
            <a:prstGeom prst="trapezoi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Прямоугольник 112">
              <a:extLst>
                <a:ext uri="{FF2B5EF4-FFF2-40B4-BE49-F238E27FC236}">
                  <a16:creationId xmlns="" xmlns:a16="http://schemas.microsoft.com/office/drawing/2014/main" id="{FAB936EE-1D2E-F862-64D7-AAD2D0DCA041}"/>
                </a:ext>
              </a:extLst>
            </p:cNvPr>
            <p:cNvSpPr/>
            <p:nvPr/>
          </p:nvSpPr>
          <p:spPr>
            <a:xfrm>
              <a:off x="1632942" y="2128427"/>
              <a:ext cx="16287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chemeClr val="bg1"/>
                  </a:solidFill>
                </a:rPr>
                <a:t>4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76" name="Прямоугольник 113">
              <a:extLst>
                <a:ext uri="{FF2B5EF4-FFF2-40B4-BE49-F238E27FC236}">
                  <a16:creationId xmlns="" xmlns:a16="http://schemas.microsoft.com/office/drawing/2014/main" id="{A544D82E-2E40-1C26-DAC6-7FEFFB1F36E4}"/>
                </a:ext>
              </a:extLst>
            </p:cNvPr>
            <p:cNvSpPr/>
            <p:nvPr/>
          </p:nvSpPr>
          <p:spPr>
            <a:xfrm>
              <a:off x="1018200" y="2706157"/>
              <a:ext cx="288484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/>
            </a:p>
          </p:txBody>
        </p:sp>
        <p:sp>
          <p:nvSpPr>
            <p:cNvPr id="77" name="Прямоугольник 114">
              <a:extLst>
                <a:ext uri="{FF2B5EF4-FFF2-40B4-BE49-F238E27FC236}">
                  <a16:creationId xmlns="" xmlns:a16="http://schemas.microsoft.com/office/drawing/2014/main" id="{21B07B23-206E-3A33-C0DC-1B9D07249152}"/>
                </a:ext>
              </a:extLst>
            </p:cNvPr>
            <p:cNvSpPr/>
            <p:nvPr/>
          </p:nvSpPr>
          <p:spPr>
            <a:xfrm>
              <a:off x="1018200" y="2440305"/>
              <a:ext cx="2962085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/>
                <a:t>Составление, внешняя проверка, рассмотрение и утверждение бюджетной отчетности</a:t>
              </a:r>
            </a:p>
          </p:txBody>
        </p:sp>
      </p:grpSp>
      <p:grpSp>
        <p:nvGrpSpPr>
          <p:cNvPr id="78" name="Группа 116">
            <a:extLst>
              <a:ext uri="{FF2B5EF4-FFF2-40B4-BE49-F238E27FC236}">
                <a16:creationId xmlns="" xmlns:a16="http://schemas.microsoft.com/office/drawing/2014/main" id="{5A76F645-4EA7-4F7A-9820-0FB091FAD416}"/>
              </a:ext>
            </a:extLst>
          </p:cNvPr>
          <p:cNvGrpSpPr/>
          <p:nvPr/>
        </p:nvGrpSpPr>
        <p:grpSpPr>
          <a:xfrm>
            <a:off x="4277749" y="4307943"/>
            <a:ext cx="3545238" cy="1404483"/>
            <a:chOff x="658200" y="2128427"/>
            <a:chExt cx="3545238" cy="1404483"/>
          </a:xfrm>
        </p:grpSpPr>
        <p:sp>
          <p:nvSpPr>
            <p:cNvPr id="79" name="Равнобедренный треугольник 117">
              <a:extLst>
                <a:ext uri="{FF2B5EF4-FFF2-40B4-BE49-F238E27FC236}">
                  <a16:creationId xmlns="" xmlns:a16="http://schemas.microsoft.com/office/drawing/2014/main" id="{9DB16876-D47B-9D30-D3DA-AA7BEC92A5A6}"/>
                </a:ext>
              </a:extLst>
            </p:cNvPr>
            <p:cNvSpPr/>
            <p:nvPr/>
          </p:nvSpPr>
          <p:spPr>
            <a:xfrm>
              <a:off x="3754653" y="2790433"/>
              <a:ext cx="360000" cy="742477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Равнобедренный треугольник 118">
              <a:extLst>
                <a:ext uri="{FF2B5EF4-FFF2-40B4-BE49-F238E27FC236}">
                  <a16:creationId xmlns="" xmlns:a16="http://schemas.microsoft.com/office/drawing/2014/main" id="{23E30F99-3F3D-F2C8-DDA9-3C2C5EB8DC92}"/>
                </a:ext>
              </a:extLst>
            </p:cNvPr>
            <p:cNvSpPr/>
            <p:nvPr/>
          </p:nvSpPr>
          <p:spPr>
            <a:xfrm>
              <a:off x="658200" y="2778859"/>
              <a:ext cx="360000" cy="742477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Трапеция 119">
              <a:extLst>
                <a:ext uri="{FF2B5EF4-FFF2-40B4-BE49-F238E27FC236}">
                  <a16:creationId xmlns="" xmlns:a16="http://schemas.microsoft.com/office/drawing/2014/main" id="{CE027E87-3046-A74C-9A6E-7E69FC80361B}"/>
                </a:ext>
              </a:extLst>
            </p:cNvPr>
            <p:cNvSpPr/>
            <p:nvPr/>
          </p:nvSpPr>
          <p:spPr>
            <a:xfrm flipV="1">
              <a:off x="691154" y="2261271"/>
              <a:ext cx="3512284" cy="1271639"/>
            </a:xfrm>
            <a:prstGeom prst="trapezoid">
              <a:avLst/>
            </a:prstGeom>
            <a:solidFill>
              <a:schemeClr val="bg1"/>
            </a:solidFill>
            <a:ln w="25400">
              <a:noFill/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2" name="Трапеция 120">
              <a:extLst>
                <a:ext uri="{FF2B5EF4-FFF2-40B4-BE49-F238E27FC236}">
                  <a16:creationId xmlns="" xmlns:a16="http://schemas.microsoft.com/office/drawing/2014/main" id="{219E7AAD-FCD8-EF8D-A56F-BDB5F8CDCF63}"/>
                </a:ext>
              </a:extLst>
            </p:cNvPr>
            <p:cNvSpPr/>
            <p:nvPr/>
          </p:nvSpPr>
          <p:spPr>
            <a:xfrm flipV="1">
              <a:off x="779939" y="2297704"/>
              <a:ext cx="3334714" cy="1207349"/>
            </a:xfrm>
            <a:prstGeom prst="trapezoid">
              <a:avLst/>
            </a:prstGeom>
            <a:noFill/>
            <a:ln w="25400">
              <a:solidFill>
                <a:schemeClr val="accent5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3" name="Трапеция 121">
              <a:extLst>
                <a:ext uri="{FF2B5EF4-FFF2-40B4-BE49-F238E27FC236}">
                  <a16:creationId xmlns="" xmlns:a16="http://schemas.microsoft.com/office/drawing/2014/main" id="{8AA27BE5-2823-610D-BD8F-BDA1BDA5A785}"/>
                </a:ext>
              </a:extLst>
            </p:cNvPr>
            <p:cNvSpPr/>
            <p:nvPr/>
          </p:nvSpPr>
          <p:spPr>
            <a:xfrm>
              <a:off x="1678592" y="2162704"/>
              <a:ext cx="1537408" cy="270000"/>
            </a:xfrm>
            <a:prstGeom prst="trapezoi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Прямоугольник 122">
              <a:extLst>
                <a:ext uri="{FF2B5EF4-FFF2-40B4-BE49-F238E27FC236}">
                  <a16:creationId xmlns="" xmlns:a16="http://schemas.microsoft.com/office/drawing/2014/main" id="{37926667-349E-6924-5BC0-6FDE62A3C26E}"/>
                </a:ext>
              </a:extLst>
            </p:cNvPr>
            <p:cNvSpPr/>
            <p:nvPr/>
          </p:nvSpPr>
          <p:spPr>
            <a:xfrm>
              <a:off x="1632942" y="2128427"/>
              <a:ext cx="16287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chemeClr val="bg1"/>
                  </a:solidFill>
                </a:rPr>
                <a:t>5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85" name="Прямоугольник 123">
              <a:extLst>
                <a:ext uri="{FF2B5EF4-FFF2-40B4-BE49-F238E27FC236}">
                  <a16:creationId xmlns="" xmlns:a16="http://schemas.microsoft.com/office/drawing/2014/main" id="{C10B9724-2D5A-B35E-6D1E-3F502644CB9E}"/>
                </a:ext>
              </a:extLst>
            </p:cNvPr>
            <p:cNvSpPr/>
            <p:nvPr/>
          </p:nvSpPr>
          <p:spPr>
            <a:xfrm>
              <a:off x="1018200" y="2706157"/>
              <a:ext cx="288484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/>
            </a:p>
          </p:txBody>
        </p:sp>
        <p:sp>
          <p:nvSpPr>
            <p:cNvPr id="86" name="Прямоугольник 124">
              <a:extLst>
                <a:ext uri="{FF2B5EF4-FFF2-40B4-BE49-F238E27FC236}">
                  <a16:creationId xmlns="" xmlns:a16="http://schemas.microsoft.com/office/drawing/2014/main" id="{4B241A39-6B70-88C0-6909-DBFCC61DF428}"/>
                </a:ext>
              </a:extLst>
            </p:cNvPr>
            <p:cNvSpPr/>
            <p:nvPr/>
          </p:nvSpPr>
          <p:spPr>
            <a:xfrm>
              <a:off x="1063832" y="2440305"/>
              <a:ext cx="273645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/>
                <a:t>Муниципальный финансовый контроль</a:t>
              </a:r>
            </a:p>
          </p:txBody>
        </p:sp>
      </p:grpSp>
      <p:grpSp>
        <p:nvGrpSpPr>
          <p:cNvPr id="87" name="Группа 125">
            <a:extLst>
              <a:ext uri="{FF2B5EF4-FFF2-40B4-BE49-F238E27FC236}">
                <a16:creationId xmlns="" xmlns:a16="http://schemas.microsoft.com/office/drawing/2014/main" id="{721EEBDE-7B05-C825-76D5-D666EBF6ED3C}"/>
              </a:ext>
            </a:extLst>
          </p:cNvPr>
          <p:cNvGrpSpPr/>
          <p:nvPr/>
        </p:nvGrpSpPr>
        <p:grpSpPr>
          <a:xfrm>
            <a:off x="8399498" y="4291660"/>
            <a:ext cx="3545238" cy="1404483"/>
            <a:chOff x="658200" y="2128427"/>
            <a:chExt cx="3545238" cy="1404483"/>
          </a:xfrm>
        </p:grpSpPr>
        <p:sp>
          <p:nvSpPr>
            <p:cNvPr id="88" name="Равнобедренный треугольник 126">
              <a:extLst>
                <a:ext uri="{FF2B5EF4-FFF2-40B4-BE49-F238E27FC236}">
                  <a16:creationId xmlns="" xmlns:a16="http://schemas.microsoft.com/office/drawing/2014/main" id="{F505017F-EA26-B264-A861-C3E30E8968C1}"/>
                </a:ext>
              </a:extLst>
            </p:cNvPr>
            <p:cNvSpPr/>
            <p:nvPr/>
          </p:nvSpPr>
          <p:spPr>
            <a:xfrm>
              <a:off x="3754653" y="2790433"/>
              <a:ext cx="360000" cy="742477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Равнобедренный треугольник 127">
              <a:extLst>
                <a:ext uri="{FF2B5EF4-FFF2-40B4-BE49-F238E27FC236}">
                  <a16:creationId xmlns="" xmlns:a16="http://schemas.microsoft.com/office/drawing/2014/main" id="{A0EF8B78-1682-53A4-3B91-E4CF7D2C7C66}"/>
                </a:ext>
              </a:extLst>
            </p:cNvPr>
            <p:cNvSpPr/>
            <p:nvPr/>
          </p:nvSpPr>
          <p:spPr>
            <a:xfrm>
              <a:off x="658200" y="2778859"/>
              <a:ext cx="360000" cy="742477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0" name="Трапеция 128">
              <a:extLst>
                <a:ext uri="{FF2B5EF4-FFF2-40B4-BE49-F238E27FC236}">
                  <a16:creationId xmlns="" xmlns:a16="http://schemas.microsoft.com/office/drawing/2014/main" id="{79C80349-EF8B-DA3D-DE5D-9CB7A389BF2A}"/>
                </a:ext>
              </a:extLst>
            </p:cNvPr>
            <p:cNvSpPr/>
            <p:nvPr/>
          </p:nvSpPr>
          <p:spPr>
            <a:xfrm flipV="1">
              <a:off x="691154" y="2261271"/>
              <a:ext cx="3512284" cy="1271639"/>
            </a:xfrm>
            <a:prstGeom prst="trapezoid">
              <a:avLst/>
            </a:prstGeom>
            <a:solidFill>
              <a:schemeClr val="bg1"/>
            </a:solidFill>
            <a:ln w="25400">
              <a:noFill/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1" name="Трапеция 129">
              <a:extLst>
                <a:ext uri="{FF2B5EF4-FFF2-40B4-BE49-F238E27FC236}">
                  <a16:creationId xmlns="" xmlns:a16="http://schemas.microsoft.com/office/drawing/2014/main" id="{B93F32D7-6468-E156-BB51-DF2A17AF8459}"/>
                </a:ext>
              </a:extLst>
            </p:cNvPr>
            <p:cNvSpPr/>
            <p:nvPr/>
          </p:nvSpPr>
          <p:spPr>
            <a:xfrm flipV="1">
              <a:off x="779939" y="2297704"/>
              <a:ext cx="3334714" cy="1207349"/>
            </a:xfrm>
            <a:prstGeom prst="trapezoid">
              <a:avLst/>
            </a:prstGeom>
            <a:noFill/>
            <a:ln w="25400">
              <a:solidFill>
                <a:schemeClr val="accent6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2" name="Трапеция 130">
              <a:extLst>
                <a:ext uri="{FF2B5EF4-FFF2-40B4-BE49-F238E27FC236}">
                  <a16:creationId xmlns="" xmlns:a16="http://schemas.microsoft.com/office/drawing/2014/main" id="{C8C2CA74-2EFC-2A71-DE1F-371F3158BE9C}"/>
                </a:ext>
              </a:extLst>
            </p:cNvPr>
            <p:cNvSpPr/>
            <p:nvPr/>
          </p:nvSpPr>
          <p:spPr>
            <a:xfrm>
              <a:off x="1678592" y="2162704"/>
              <a:ext cx="1537408" cy="270000"/>
            </a:xfrm>
            <a:prstGeom prst="trapezoid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Прямоугольник 131">
              <a:extLst>
                <a:ext uri="{FF2B5EF4-FFF2-40B4-BE49-F238E27FC236}">
                  <a16:creationId xmlns="" xmlns:a16="http://schemas.microsoft.com/office/drawing/2014/main" id="{CFF4E676-FB9A-35BE-CFC6-4B187DC49D9E}"/>
                </a:ext>
              </a:extLst>
            </p:cNvPr>
            <p:cNvSpPr/>
            <p:nvPr/>
          </p:nvSpPr>
          <p:spPr>
            <a:xfrm>
              <a:off x="1632942" y="2128427"/>
              <a:ext cx="16287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chemeClr val="bg1"/>
                  </a:solidFill>
                </a:rPr>
                <a:t>6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4" name="Прямоугольник 132">
              <a:extLst>
                <a:ext uri="{FF2B5EF4-FFF2-40B4-BE49-F238E27FC236}">
                  <a16:creationId xmlns="" xmlns:a16="http://schemas.microsoft.com/office/drawing/2014/main" id="{93ABCAE9-7CC9-A09E-E76E-2B4AE6411655}"/>
                </a:ext>
              </a:extLst>
            </p:cNvPr>
            <p:cNvSpPr/>
            <p:nvPr/>
          </p:nvSpPr>
          <p:spPr>
            <a:xfrm>
              <a:off x="1018200" y="2706157"/>
              <a:ext cx="288484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/>
            </a:p>
          </p:txBody>
        </p:sp>
        <p:sp>
          <p:nvSpPr>
            <p:cNvPr id="95" name="Прямоугольник 133">
              <a:extLst>
                <a:ext uri="{FF2B5EF4-FFF2-40B4-BE49-F238E27FC236}">
                  <a16:creationId xmlns="" xmlns:a16="http://schemas.microsoft.com/office/drawing/2014/main" id="{018A4249-BDDD-78DD-71B5-AE7923D51D79}"/>
                </a:ext>
              </a:extLst>
            </p:cNvPr>
            <p:cNvSpPr/>
            <p:nvPr/>
          </p:nvSpPr>
          <p:spPr>
            <a:xfrm>
              <a:off x="1063832" y="2440305"/>
              <a:ext cx="269082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 smtClean="0"/>
                <a:t>Внешний </a:t>
              </a:r>
              <a:r>
                <a:rPr lang="ru-RU" sz="2000" b="1" dirty="0"/>
                <a:t>финансовый контроль</a:t>
              </a:r>
            </a:p>
          </p:txBody>
        </p:sp>
      </p:grpSp>
      <p:pic>
        <p:nvPicPr>
          <p:cNvPr id="96" name="Рисунок 134">
            <a:extLst>
              <a:ext uri="{FF2B5EF4-FFF2-40B4-BE49-F238E27FC236}">
                <a16:creationId xmlns="" xmlns:a16="http://schemas.microsoft.com/office/drawing/2014/main" id="{66990040-A197-7C8E-E24A-3835A01B3F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10727" y="1682608"/>
            <a:ext cx="360000" cy="360000"/>
          </a:xfrm>
          <a:prstGeom prst="rect">
            <a:avLst/>
          </a:prstGeom>
        </p:spPr>
      </p:pic>
      <p:pic>
        <p:nvPicPr>
          <p:cNvPr id="97" name="Рисунок 135">
            <a:extLst>
              <a:ext uri="{FF2B5EF4-FFF2-40B4-BE49-F238E27FC236}">
                <a16:creationId xmlns="" xmlns:a16="http://schemas.microsoft.com/office/drawing/2014/main" id="{D847A7A4-39BC-9AE3-5EDD-9F88CD8A80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5945804" y="1701787"/>
            <a:ext cx="360000" cy="360000"/>
          </a:xfrm>
          <a:prstGeom prst="rect">
            <a:avLst/>
          </a:prstGeom>
        </p:spPr>
      </p:pic>
      <p:pic>
        <p:nvPicPr>
          <p:cNvPr id="98" name="Рисунок 136">
            <a:extLst>
              <a:ext uri="{FF2B5EF4-FFF2-40B4-BE49-F238E27FC236}">
                <a16:creationId xmlns="" xmlns:a16="http://schemas.microsoft.com/office/drawing/2014/main" id="{E53212F9-1BC2-185D-B907-EB982052C4A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0021921" y="1695224"/>
            <a:ext cx="360000" cy="360000"/>
          </a:xfrm>
          <a:prstGeom prst="rect">
            <a:avLst/>
          </a:prstGeom>
        </p:spPr>
      </p:pic>
      <p:pic>
        <p:nvPicPr>
          <p:cNvPr id="99" name="Рисунок 137">
            <a:extLst>
              <a:ext uri="{FF2B5EF4-FFF2-40B4-BE49-F238E27FC236}">
                <a16:creationId xmlns="" xmlns:a16="http://schemas.microsoft.com/office/drawing/2014/main" id="{DB9F9395-D009-807B-D853-D4523D38D05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1765095" y="3910234"/>
            <a:ext cx="360000" cy="360000"/>
          </a:xfrm>
          <a:prstGeom prst="rect">
            <a:avLst/>
          </a:prstGeom>
        </p:spPr>
      </p:pic>
      <p:pic>
        <p:nvPicPr>
          <p:cNvPr id="100" name="Рисунок 24">
            <a:extLst>
              <a:ext uri="{FF2B5EF4-FFF2-40B4-BE49-F238E27FC236}">
                <a16:creationId xmlns="" xmlns:a16="http://schemas.microsoft.com/office/drawing/2014/main" id="{EA4C3A08-326B-3300-750C-5DA00AF8375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5844120" y="3909342"/>
            <a:ext cx="360000" cy="360000"/>
          </a:xfrm>
          <a:prstGeom prst="rect">
            <a:avLst/>
          </a:prstGeom>
        </p:spPr>
      </p:pic>
      <p:pic>
        <p:nvPicPr>
          <p:cNvPr id="101" name="Рисунок 138">
            <a:extLst>
              <a:ext uri="{FF2B5EF4-FFF2-40B4-BE49-F238E27FC236}">
                <a16:creationId xmlns="" xmlns:a16="http://schemas.microsoft.com/office/drawing/2014/main" id="{F1FAC57D-295E-1DD6-17DB-5B0F5AFAFD8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10008593" y="3909342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00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7CA6E93-1A82-4EEB-ACA5-BF1631BAD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Бюджет для граждан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="" xmlns:a16="http://schemas.microsoft.com/office/drawing/2014/main" id="{C7515170-F6C5-42E5-9581-ACA819CC5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0477" y="2230769"/>
            <a:ext cx="6578148" cy="348195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«Бюджет для граждан»-это упрощённая версия бюджетного документа, которая использует неформальный язык и доступные форматы, чтобы облегчить гражданам понимание бюджета, объяснить им планы и действия органов местного самоуправления поселения.</a:t>
            </a:r>
          </a:p>
          <a:p>
            <a:pPr marL="0" indent="0">
              <a:buNone/>
            </a:pPr>
            <a:r>
              <a:rPr lang="ru-RU" dirty="0"/>
              <a:t>Ниже будут рассмотрены основные параметры бюджета, результаты его исполнения и, на наш взгляд самые значимые события, произошедшие в </a:t>
            </a:r>
            <a:r>
              <a:rPr lang="ru-RU" dirty="0" smtClean="0"/>
              <a:t>2024 </a:t>
            </a:r>
            <a:r>
              <a:rPr lang="ru-RU" dirty="0"/>
              <a:t>году.</a:t>
            </a:r>
          </a:p>
          <a:p>
            <a:pPr marL="0" indent="0">
              <a:buNone/>
            </a:pPr>
            <a:r>
              <a:rPr lang="ru-RU" dirty="0"/>
              <a:t>Мы уверены, что «Бюджет для граждан» будет Вам интересен.</a:t>
            </a:r>
          </a:p>
        </p:txBody>
      </p:sp>
      <p:pic>
        <p:nvPicPr>
          <p:cNvPr id="5" name="Рисунок 4" descr="Bar graph with upward trend outline">
            <a:extLst>
              <a:ext uri="{FF2B5EF4-FFF2-40B4-BE49-F238E27FC236}">
                <a16:creationId xmlns="" xmlns:a16="http://schemas.microsoft.com/office/drawing/2014/main" id="{B106B23C-98BC-4245-94CA-B2D3DAFD71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456286" y="2230769"/>
            <a:ext cx="3159378" cy="3159378"/>
          </a:xfrm>
          <a:prstGeom prst="rect">
            <a:avLst/>
          </a:prstGeom>
          <a:effectLst/>
        </p:spPr>
      </p:pic>
      <p:sp>
        <p:nvSpPr>
          <p:cNvPr id="3" name="Нижний колонтитул 4">
            <a:extLst>
              <a:ext uri="{FF2B5EF4-FFF2-40B4-BE49-F238E27FC236}">
                <a16:creationId xmlns="" xmlns:a16="http://schemas.microsoft.com/office/drawing/2014/main" id="{BB286513-C0CF-C28D-F454-9943788E1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000" y="6590454"/>
            <a:ext cx="7650000" cy="36512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Финансовое управление муниципального района «</a:t>
            </a:r>
            <a:r>
              <a:rPr lang="ru-RU" dirty="0" err="1">
                <a:solidFill>
                  <a:schemeClr val="tx1"/>
                </a:solidFill>
              </a:rPr>
              <a:t>Княжпогостский</a:t>
            </a:r>
            <a:r>
              <a:rPr lang="ru-RU" dirty="0">
                <a:solidFill>
                  <a:schemeClr val="tx1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20885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6227A84-B571-40A6-9442-C07B6F60D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ТАКОЕ ИСПОЛНЕНИЕ БЮДЖЕТА?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7745217-64B4-4F80-9F7C-3B795062DB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Исполнение бюджета-это процесс мобилизации доходов местного бюджета и осуществление экономически обоснованных, рациональных расходов за счет средств бюджета.</a:t>
            </a:r>
          </a:p>
          <a:p>
            <a:pPr marL="0" indent="0">
              <a:buNone/>
            </a:pPr>
            <a:r>
              <a:rPr lang="ru-RU" dirty="0"/>
              <a:t>Мобилизация доходов-это мероприятия, направленные на дополнительное привлечение доходов в бюджет.</a:t>
            </a:r>
          </a:p>
          <a:p>
            <a:pPr marL="0" indent="0">
              <a:buNone/>
            </a:pPr>
            <a:r>
              <a:rPr lang="ru-RU" dirty="0"/>
              <a:t>В основу исполнения бюджета заложены следующие принципы:</a:t>
            </a:r>
          </a:p>
          <a:p>
            <a:r>
              <a:rPr lang="ru-RU" dirty="0"/>
              <a:t>Принцип единства счёта (кассы), предусматривающий зачисление всех поступающих доходов на единый счёт бюджета и осуществление всех расходов с единого счёта бюджета;</a:t>
            </a:r>
          </a:p>
          <a:p>
            <a:r>
              <a:rPr lang="ru-RU" dirty="0"/>
              <a:t>Принцип обеспечения расходов в пределах фактического наличия средств на едином счёте бюджета.</a:t>
            </a:r>
          </a:p>
          <a:p>
            <a:r>
              <a:rPr lang="ru-RU" dirty="0"/>
              <a:t>Контроль исполнения бюджета осуществляется посредствам составления и утверждения отчёта об исполнении бюджета.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3348E79-ABE3-917E-1CAC-BC49CF1A5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000" y="6590454"/>
            <a:ext cx="7650000" cy="36512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Финансовое управление муниципального района «</a:t>
            </a:r>
            <a:r>
              <a:rPr lang="ru-RU" dirty="0" err="1">
                <a:solidFill>
                  <a:schemeClr val="tx1"/>
                </a:solidFill>
              </a:rPr>
              <a:t>Княжпогостский</a:t>
            </a:r>
            <a:r>
              <a:rPr lang="ru-RU" dirty="0">
                <a:solidFill>
                  <a:schemeClr val="tx1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14652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F0C7450-6D11-4C0D-8E03-F311D99C3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КАК ГРАЖДАНЕ ПРИНИМАЮТ УЧАСТИЕ В БЮДЖЕТНОМ ПРОЦЕССЕ?</a:t>
            </a:r>
          </a:p>
        </p:txBody>
      </p:sp>
      <p:sp>
        <p:nvSpPr>
          <p:cNvPr id="4" name="Объект 5">
            <a:extLst>
              <a:ext uri="{FF2B5EF4-FFF2-40B4-BE49-F238E27FC236}">
                <a16:creationId xmlns="" xmlns:a16="http://schemas.microsoft.com/office/drawing/2014/main" id="{B0F4A773-CAA6-45CC-85D1-42C5029C4B0F}"/>
              </a:ext>
            </a:extLst>
          </p:cNvPr>
          <p:cNvSpPr txBox="1">
            <a:spLocks/>
          </p:cNvSpPr>
          <p:nvPr/>
        </p:nvSpPr>
        <p:spPr>
          <a:xfrm>
            <a:off x="876300" y="1342651"/>
            <a:ext cx="10515600" cy="20700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>
                <a:solidFill>
                  <a:srgbClr val="3C2C8E"/>
                </a:solidFill>
              </a:rPr>
              <a:t>Каждый работающий гражданин города является налогоплательщиком и тем самым формирует доходную часть бюджета. В то же время все без исключения граждане являются получателями расходов бюджета посредствам потребления общественных услуг.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3E66D9EF-8624-419D-8AB2-D659D75640F5}"/>
              </a:ext>
            </a:extLst>
          </p:cNvPr>
          <p:cNvSpPr txBox="1"/>
          <p:nvPr/>
        </p:nvSpPr>
        <p:spPr>
          <a:xfrm>
            <a:off x="838200" y="4464000"/>
            <a:ext cx="86778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C2C8E"/>
                </a:solidFill>
              </a:rPr>
              <a:t>Физическая культура и </a:t>
            </a:r>
            <a:r>
              <a:rPr lang="ru-RU" sz="2000" dirty="0" smtClean="0">
                <a:solidFill>
                  <a:srgbClr val="3C2C8E"/>
                </a:solidFill>
              </a:rPr>
              <a:t>спорт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C2C8E"/>
                </a:solidFill>
              </a:rPr>
              <a:t>Образование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3C2C8E"/>
                </a:solidFill>
              </a:rPr>
              <a:t>Здравоохранение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C2C8E"/>
                </a:solidFill>
              </a:rPr>
              <a:t>Культура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C2C8E"/>
                </a:solidFill>
              </a:rPr>
              <a:t>ЖКХ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C2C8E"/>
                </a:solidFill>
              </a:rPr>
              <a:t>Социальная </a:t>
            </a:r>
            <a:r>
              <a:rPr lang="ru-RU" sz="2000" dirty="0" smtClean="0">
                <a:solidFill>
                  <a:srgbClr val="3C2C8E"/>
                </a:solidFill>
              </a:rPr>
              <a:t>политика</a:t>
            </a:r>
            <a:endParaRPr lang="ru-RU" sz="2000" dirty="0">
              <a:solidFill>
                <a:srgbClr val="3C2C8E"/>
              </a:solidFill>
            </a:endParaRPr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0EB3DDB5-6B33-4209-8C7E-1C95282F1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000" y="6590454"/>
            <a:ext cx="7650000" cy="36512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Финансовое управление муниципального района «</a:t>
            </a:r>
            <a:r>
              <a:rPr lang="ru-RU" dirty="0" err="1">
                <a:solidFill>
                  <a:schemeClr val="tx1"/>
                </a:solidFill>
              </a:rPr>
              <a:t>Княжпогостский</a:t>
            </a:r>
            <a:r>
              <a:rPr lang="ru-RU" dirty="0">
                <a:solidFill>
                  <a:schemeClr val="tx1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12228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D01C5D2-D79E-404F-808B-2667A117F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ОСНОВНЫЕ ПАРАМЕТРЫ ИСПОЛНЕНИЯ БЮДЖЕТА СЕЛЬСКОГО ПОСЕЛЕНИЯ «Мещура» за </a:t>
            </a:r>
            <a:r>
              <a:rPr lang="ru-RU" sz="2800" dirty="0" smtClean="0"/>
              <a:t>2021-2024 </a:t>
            </a:r>
            <a:r>
              <a:rPr lang="ru-RU" sz="2800" dirty="0"/>
              <a:t>годы.</a:t>
            </a:r>
          </a:p>
        </p:txBody>
      </p:sp>
      <p:graphicFrame>
        <p:nvGraphicFramePr>
          <p:cNvPr id="9" name="Объект 8">
            <a:extLst>
              <a:ext uri="{FF2B5EF4-FFF2-40B4-BE49-F238E27FC236}">
                <a16:creationId xmlns="" xmlns:a16="http://schemas.microsoft.com/office/drawing/2014/main" id="{1F79520B-6E0A-4EB6-842E-E6109069AB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812317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ижний колонтитул 4">
            <a:extLst>
              <a:ext uri="{FF2B5EF4-FFF2-40B4-BE49-F238E27FC236}">
                <a16:creationId xmlns="" xmlns:a16="http://schemas.microsoft.com/office/drawing/2014/main" id="{63B3AC18-9CED-6F70-B96A-F2473CBD2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000" y="6590454"/>
            <a:ext cx="7650000" cy="36512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Финансовое управление муниципального района «</a:t>
            </a:r>
            <a:r>
              <a:rPr lang="ru-RU" dirty="0" err="1" smtClean="0">
                <a:solidFill>
                  <a:schemeClr val="tx1"/>
                </a:solidFill>
              </a:rPr>
              <a:t>Княжпогостский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46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FE7ABB-0018-41AF-A740-22B510819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Муниципальные программы 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3E7AA2A9-7D7C-4E20-B318-FA398525EDA0}"/>
              </a:ext>
            </a:extLst>
          </p:cNvPr>
          <p:cNvSpPr/>
          <p:nvPr/>
        </p:nvSpPr>
        <p:spPr>
          <a:xfrm>
            <a:off x="1385207" y="2368072"/>
            <a:ext cx="2886075" cy="318055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>
            <a:extLst>
              <a:ext uri="{FF2B5EF4-FFF2-40B4-BE49-F238E27FC236}">
                <a16:creationId xmlns="" xmlns:a16="http://schemas.microsoft.com/office/drawing/2014/main" id="{A177DD30-E41E-4EE5-9D1A-D2F4E70667D0}"/>
              </a:ext>
            </a:extLst>
          </p:cNvPr>
          <p:cNvSpPr/>
          <p:nvPr/>
        </p:nvSpPr>
        <p:spPr>
          <a:xfrm>
            <a:off x="2452007" y="2026770"/>
            <a:ext cx="733425" cy="7334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1F53C54-692F-48C8-910E-84504432DC16}"/>
              </a:ext>
            </a:extLst>
          </p:cNvPr>
          <p:cNvSpPr txBox="1"/>
          <p:nvPr/>
        </p:nvSpPr>
        <p:spPr>
          <a:xfrm>
            <a:off x="2456770" y="2012102"/>
            <a:ext cx="733424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1B05F6CA-D89B-4942-B938-C7BCF5A64433}"/>
              </a:ext>
            </a:extLst>
          </p:cNvPr>
          <p:cNvSpPr/>
          <p:nvPr/>
        </p:nvSpPr>
        <p:spPr>
          <a:xfrm>
            <a:off x="4758644" y="2368072"/>
            <a:ext cx="2886075" cy="31805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2">
            <a:extLst>
              <a:ext uri="{FF2B5EF4-FFF2-40B4-BE49-F238E27FC236}">
                <a16:creationId xmlns="" xmlns:a16="http://schemas.microsoft.com/office/drawing/2014/main" id="{67FC5225-80C9-4EE3-B42D-95B0677D5DEE}"/>
              </a:ext>
            </a:extLst>
          </p:cNvPr>
          <p:cNvSpPr txBox="1">
            <a:spLocks/>
          </p:cNvSpPr>
          <p:nvPr/>
        </p:nvSpPr>
        <p:spPr>
          <a:xfrm>
            <a:off x="4758643" y="2806221"/>
            <a:ext cx="2809876" cy="266700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4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i="1" dirty="0">
                <a:solidFill>
                  <a:schemeClr val="bg1"/>
                </a:solidFill>
              </a:rPr>
              <a:t>Развитие коммунального хозяйства и повышение степени благоустройства сельского поселения "Мещура" </a:t>
            </a:r>
            <a:endParaRPr lang="ru-RU" b="1" i="1" dirty="0" smtClean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В рамках реализации программы:</a:t>
            </a:r>
          </a:p>
          <a:p>
            <a:r>
              <a:rPr lang="ru-RU" dirty="0">
                <a:solidFill>
                  <a:schemeClr val="bg1"/>
                </a:solidFill>
              </a:rPr>
              <a:t>Содержание уличного освещения;</a:t>
            </a:r>
          </a:p>
          <a:p>
            <a:r>
              <a:rPr lang="ru-RU" dirty="0">
                <a:solidFill>
                  <a:schemeClr val="bg1"/>
                </a:solidFill>
              </a:rPr>
              <a:t>Содержание улично-дорожной сети;</a:t>
            </a:r>
          </a:p>
          <a:p>
            <a:r>
              <a:rPr lang="ru-RU" dirty="0">
                <a:solidFill>
                  <a:schemeClr val="bg1"/>
                </a:solidFill>
              </a:rPr>
              <a:t>Реализация народного проекта в сфере благоустройства территории, прошедших отбор в рамках проекта «Народный бюджет»;</a:t>
            </a:r>
          </a:p>
          <a:p>
            <a:r>
              <a:rPr lang="ru-RU" dirty="0">
                <a:solidFill>
                  <a:schemeClr val="bg1"/>
                </a:solidFill>
              </a:rPr>
              <a:t>Реализация народных проектов по обустройству источников холодного водоснабжения, прошедших отбор в рамках проекта «Народный бюджет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="" xmlns:a16="http://schemas.microsoft.com/office/drawing/2014/main" id="{13D4403F-E420-4EC5-BA82-813023330D21}"/>
              </a:ext>
            </a:extLst>
          </p:cNvPr>
          <p:cNvSpPr/>
          <p:nvPr/>
        </p:nvSpPr>
        <p:spPr>
          <a:xfrm>
            <a:off x="5825444" y="2026770"/>
            <a:ext cx="733425" cy="73342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639A52FB-F26A-47C4-9229-B6B3B4D801B4}"/>
              </a:ext>
            </a:extLst>
          </p:cNvPr>
          <p:cNvSpPr txBox="1"/>
          <p:nvPr/>
        </p:nvSpPr>
        <p:spPr>
          <a:xfrm>
            <a:off x="5834970" y="2012102"/>
            <a:ext cx="733424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</a:rPr>
              <a:t>2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1E4156DC-9276-403A-9521-B338071CFC7A}"/>
              </a:ext>
            </a:extLst>
          </p:cNvPr>
          <p:cNvSpPr/>
          <p:nvPr/>
        </p:nvSpPr>
        <p:spPr>
          <a:xfrm>
            <a:off x="8182883" y="2368072"/>
            <a:ext cx="2886075" cy="31805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ъект 2">
            <a:extLst>
              <a:ext uri="{FF2B5EF4-FFF2-40B4-BE49-F238E27FC236}">
                <a16:creationId xmlns="" xmlns:a16="http://schemas.microsoft.com/office/drawing/2014/main" id="{91095571-92E6-4014-B1BA-B1E2B230979B}"/>
              </a:ext>
            </a:extLst>
          </p:cNvPr>
          <p:cNvSpPr txBox="1">
            <a:spLocks/>
          </p:cNvSpPr>
          <p:nvPr/>
        </p:nvSpPr>
        <p:spPr>
          <a:xfrm>
            <a:off x="8182882" y="2806221"/>
            <a:ext cx="2809876" cy="266700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Непрограммные расходы</a:t>
            </a:r>
            <a:endParaRPr lang="en-US" b="1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Содержание администрации</a:t>
            </a:r>
            <a:endParaRPr lang="en-US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extLst>
              <a:ext uri="{FF2B5EF4-FFF2-40B4-BE49-F238E27FC236}">
                <a16:creationId xmlns="" xmlns:a16="http://schemas.microsoft.com/office/drawing/2014/main" id="{F794554A-3FE5-48D7-99B4-6DC57E3A8C74}"/>
              </a:ext>
            </a:extLst>
          </p:cNvPr>
          <p:cNvSpPr/>
          <p:nvPr/>
        </p:nvSpPr>
        <p:spPr>
          <a:xfrm>
            <a:off x="9249683" y="2026770"/>
            <a:ext cx="733425" cy="7334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0E469A22-71E4-4DAC-943C-661E295B6A6C}"/>
              </a:ext>
            </a:extLst>
          </p:cNvPr>
          <p:cNvSpPr txBox="1"/>
          <p:nvPr/>
        </p:nvSpPr>
        <p:spPr>
          <a:xfrm>
            <a:off x="9259208" y="2026770"/>
            <a:ext cx="733424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</a:rPr>
              <a:t>3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15" name="Объект 2">
            <a:extLst>
              <a:ext uri="{FF2B5EF4-FFF2-40B4-BE49-F238E27FC236}">
                <a16:creationId xmlns="" xmlns:a16="http://schemas.microsoft.com/office/drawing/2014/main" id="{0D1BD439-5D15-49B5-BE88-A6F5746D3767}"/>
              </a:ext>
            </a:extLst>
          </p:cNvPr>
          <p:cNvSpPr txBox="1">
            <a:spLocks/>
          </p:cNvSpPr>
          <p:nvPr/>
        </p:nvSpPr>
        <p:spPr>
          <a:xfrm>
            <a:off x="1410603" y="2806221"/>
            <a:ext cx="2809876" cy="266700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i="1" dirty="0">
                <a:solidFill>
                  <a:schemeClr val="bg1"/>
                </a:solidFill>
              </a:rPr>
              <a:t>Безопасность жизнедеятельности населения сельского поселения "Мещура" </a:t>
            </a:r>
            <a:endParaRPr lang="ru-RU" b="1" i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В результате реализации программы была достигнута основная цель программы-обеспечение безопасности населения, поддержка в постоянной готовности технических средств пожаротушения (пожарных водоёмов, пожарной машины), мероприятия исключающие различную пожарную опасность.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="" xmlns:a16="http://schemas.microsoft.com/office/drawing/2014/main" id="{CC91BB5F-36FA-9F1E-B7B7-CE5C29E6D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000" y="6590454"/>
            <a:ext cx="7650000" cy="36512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Финансовое управление муниципального района «</a:t>
            </a:r>
            <a:r>
              <a:rPr lang="ru-RU" dirty="0" err="1">
                <a:solidFill>
                  <a:schemeClr val="tx1"/>
                </a:solidFill>
              </a:rPr>
              <a:t>Княжпогостский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08" y="5191835"/>
            <a:ext cx="1538968" cy="1538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1" y="5299724"/>
            <a:ext cx="1985282" cy="1323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651" y="5337621"/>
            <a:ext cx="2128319" cy="133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570" y="5170352"/>
            <a:ext cx="2056725" cy="145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013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5769967-CD09-4CD2-8469-70B4282F4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/>
              <a:t>Расходы сельского поселения «Мещура» </a:t>
            </a:r>
            <a:br>
              <a:rPr lang="ru-RU" sz="2800" dirty="0"/>
            </a:br>
            <a:r>
              <a:rPr lang="ru-RU" sz="2800" dirty="0"/>
              <a:t>за </a:t>
            </a:r>
            <a:r>
              <a:rPr lang="ru-RU" sz="2800" dirty="0" smtClean="0"/>
              <a:t>2024 </a:t>
            </a:r>
            <a:r>
              <a:rPr lang="ru-RU" sz="2800" dirty="0"/>
              <a:t>год по разделам классификации расходов бюджета Российской Федерации</a:t>
            </a:r>
          </a:p>
        </p:txBody>
      </p:sp>
      <p:graphicFrame>
        <p:nvGraphicFramePr>
          <p:cNvPr id="4" name="Таблица 10">
            <a:extLst>
              <a:ext uri="{FF2B5EF4-FFF2-40B4-BE49-F238E27FC236}">
                <a16:creationId xmlns="" xmlns:a16="http://schemas.microsoft.com/office/drawing/2014/main" id="{E8DB7ADC-D624-4C0A-AB4E-4EBFD19A55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9809666"/>
              </p:ext>
            </p:extLst>
          </p:nvPr>
        </p:nvGraphicFramePr>
        <p:xfrm>
          <a:off x="357188" y="1266825"/>
          <a:ext cx="11630024" cy="512445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691562">
                  <a:extLst>
                    <a:ext uri="{9D8B030D-6E8A-4147-A177-3AD203B41FA5}">
                      <a16:colId xmlns="" xmlns:a16="http://schemas.microsoft.com/office/drawing/2014/main" val="1060721299"/>
                    </a:ext>
                  </a:extLst>
                </a:gridCol>
                <a:gridCol w="714375">
                  <a:extLst>
                    <a:ext uri="{9D8B030D-6E8A-4147-A177-3AD203B41FA5}">
                      <a16:colId xmlns="" xmlns:a16="http://schemas.microsoft.com/office/drawing/2014/main" val="3730294796"/>
                    </a:ext>
                  </a:extLst>
                </a:gridCol>
                <a:gridCol w="619125">
                  <a:extLst>
                    <a:ext uri="{9D8B030D-6E8A-4147-A177-3AD203B41FA5}">
                      <a16:colId xmlns="" xmlns:a16="http://schemas.microsoft.com/office/drawing/2014/main" val="2835790685"/>
                    </a:ext>
                  </a:extLst>
                </a:gridCol>
                <a:gridCol w="1604962">
                  <a:extLst>
                    <a:ext uri="{9D8B030D-6E8A-4147-A177-3AD203B41FA5}">
                      <a16:colId xmlns="" xmlns:a16="http://schemas.microsoft.com/office/drawing/2014/main" val="3241802405"/>
                    </a:ext>
                  </a:extLst>
                </a:gridCol>
              </a:tblGrid>
              <a:tr h="6286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+mj-lt"/>
                        </a:rPr>
                        <a:t>Наименование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err="1">
                          <a:effectLst/>
                          <a:latin typeface="+mj-lt"/>
                        </a:rPr>
                        <a:t>Рз</a:t>
                      </a:r>
                      <a:endParaRPr lang="ru-RU" sz="18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effectLst/>
                          <a:latin typeface="+mj-lt"/>
                        </a:rPr>
                        <a:t>ПР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+mj-lt"/>
                        </a:rPr>
                        <a:t>Кассовое исполнение</a:t>
                      </a:r>
                      <a:endParaRPr lang="ru-RU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74826020"/>
                  </a:ext>
                </a:extLst>
              </a:tr>
              <a:tr h="33147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effectLst/>
                          <a:latin typeface="+mj-lt"/>
                        </a:rPr>
                        <a:t>В С Е Г 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6 118,622</a:t>
                      </a:r>
                      <a:endParaRPr lang="ru-RU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869297412"/>
                  </a:ext>
                </a:extLst>
              </a:tr>
              <a:tr h="31813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1" i="0" u="none" strike="noStrike" dirty="0">
                          <a:effectLst/>
                          <a:latin typeface="+mj-lt"/>
                        </a:rPr>
                        <a:t>Общегосударственные вопросы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effectLst/>
                          <a:latin typeface="+mj-lt"/>
                        </a:rPr>
                        <a:t>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+mj-lt"/>
                        </a:rPr>
                        <a:t>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1 896,708</a:t>
                      </a:r>
                      <a:endParaRPr lang="ru-RU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575992689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692,276</a:t>
                      </a:r>
                      <a:endParaRPr lang="ru-RU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001803528"/>
                  </a:ext>
                </a:extLst>
              </a:tr>
              <a:tr h="8286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1 199,166</a:t>
                      </a:r>
                      <a:endParaRPr lang="ru-RU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794233698"/>
                  </a:ext>
                </a:extLst>
              </a:tr>
              <a:tr h="57721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0,266</a:t>
                      </a:r>
                      <a:endParaRPr lang="ru-RU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09016792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Другие</a:t>
                      </a:r>
                      <a:r>
                        <a:rPr lang="ru-RU" sz="1800" b="0" i="0" u="none" strike="noStrike" baseline="0" dirty="0" smtClean="0">
                          <a:effectLst/>
                          <a:latin typeface="+mj-lt"/>
                        </a:rPr>
                        <a:t> общегос</a:t>
                      </a:r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ударственные вопросы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01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13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+mj-lt"/>
                        </a:rPr>
                        <a:t>0,266</a:t>
                      </a:r>
                      <a:endParaRPr lang="ru-RU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</a:tr>
              <a:tr h="4095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1" i="0" u="none" strike="noStrike" dirty="0" smtClean="0">
                          <a:effectLst/>
                          <a:latin typeface="+mj-lt"/>
                        </a:rPr>
                        <a:t>Национальная безопасность и правоохранительная деятельность</a:t>
                      </a:r>
                      <a:endParaRPr lang="ru-RU" sz="18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effectLst/>
                          <a:latin typeface="+mj-lt"/>
                        </a:rPr>
                        <a:t>03</a:t>
                      </a:r>
                      <a:endParaRPr lang="ru-RU" sz="18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effectLst/>
                          <a:latin typeface="+mj-lt"/>
                        </a:rPr>
                        <a:t>00</a:t>
                      </a:r>
                      <a:endParaRPr lang="ru-RU" sz="18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12,000</a:t>
                      </a:r>
                      <a:endParaRPr lang="ru-RU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716962612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</a:rPr>
                        <a:t>Защита населения и территории от чрезвычайных ситуаций природного и техногенного характера, гражданская оборона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03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10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+mj-lt"/>
                        </a:rPr>
                        <a:t>12,000</a:t>
                      </a:r>
                      <a:endParaRPr lang="ru-RU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</a:tr>
              <a:tr h="409575">
                <a:tc>
                  <a:txBody>
                    <a:bodyPr/>
                    <a:lstStyle/>
                    <a:p>
                      <a:pPr algn="just" fontAlgn="b"/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Нижний колонтитул 4">
            <a:extLst>
              <a:ext uri="{FF2B5EF4-FFF2-40B4-BE49-F238E27FC236}">
                <a16:creationId xmlns="" xmlns:a16="http://schemas.microsoft.com/office/drawing/2014/main" id="{0C7F7E4E-B408-ADA2-31BF-0E9D7CBCD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000" y="6590454"/>
            <a:ext cx="7650000" cy="36512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Финансовое управление муниципального района «</a:t>
            </a:r>
            <a:r>
              <a:rPr lang="ru-RU" dirty="0" err="1" smtClean="0">
                <a:solidFill>
                  <a:schemeClr val="tx1"/>
                </a:solidFill>
              </a:rPr>
              <a:t>Княжпогостский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396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5769967-CD09-4CD2-8469-70B4282F4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/>
              <a:t>Расходы сельского поселения «Мещура» </a:t>
            </a:r>
            <a:br>
              <a:rPr lang="ru-RU" sz="2800" dirty="0"/>
            </a:br>
            <a:r>
              <a:rPr lang="ru-RU" sz="2800" dirty="0"/>
              <a:t>за </a:t>
            </a:r>
            <a:r>
              <a:rPr lang="ru-RU" sz="2800" dirty="0" smtClean="0"/>
              <a:t>2024 </a:t>
            </a:r>
            <a:r>
              <a:rPr lang="ru-RU" sz="2800" dirty="0"/>
              <a:t>год по разделам классификации расходов бюджета Российской Федерации</a:t>
            </a:r>
          </a:p>
        </p:txBody>
      </p:sp>
      <p:graphicFrame>
        <p:nvGraphicFramePr>
          <p:cNvPr id="4" name="Таблица 10">
            <a:extLst>
              <a:ext uri="{FF2B5EF4-FFF2-40B4-BE49-F238E27FC236}">
                <a16:creationId xmlns="" xmlns:a16="http://schemas.microsoft.com/office/drawing/2014/main" id="{E8DB7ADC-D624-4C0A-AB4E-4EBFD19A55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9319244"/>
              </p:ext>
            </p:extLst>
          </p:nvPr>
        </p:nvGraphicFramePr>
        <p:xfrm>
          <a:off x="276225" y="1504950"/>
          <a:ext cx="11634787" cy="456247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696325">
                  <a:extLst>
                    <a:ext uri="{9D8B030D-6E8A-4147-A177-3AD203B41FA5}">
                      <a16:colId xmlns="" xmlns:a16="http://schemas.microsoft.com/office/drawing/2014/main" val="1060721299"/>
                    </a:ext>
                  </a:extLst>
                </a:gridCol>
                <a:gridCol w="714375">
                  <a:extLst>
                    <a:ext uri="{9D8B030D-6E8A-4147-A177-3AD203B41FA5}">
                      <a16:colId xmlns="" xmlns:a16="http://schemas.microsoft.com/office/drawing/2014/main" val="3730294796"/>
                    </a:ext>
                  </a:extLst>
                </a:gridCol>
                <a:gridCol w="619125">
                  <a:extLst>
                    <a:ext uri="{9D8B030D-6E8A-4147-A177-3AD203B41FA5}">
                      <a16:colId xmlns="" xmlns:a16="http://schemas.microsoft.com/office/drawing/2014/main" val="2835790685"/>
                    </a:ext>
                  </a:extLst>
                </a:gridCol>
                <a:gridCol w="1604962">
                  <a:extLst>
                    <a:ext uri="{9D8B030D-6E8A-4147-A177-3AD203B41FA5}">
                      <a16:colId xmlns="" xmlns:a16="http://schemas.microsoft.com/office/drawing/2014/main" val="3241802405"/>
                    </a:ext>
                  </a:extLst>
                </a:gridCol>
              </a:tblGrid>
              <a:tr h="6286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+mj-lt"/>
                        </a:rPr>
                        <a:t>Наименование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err="1">
                          <a:effectLst/>
                          <a:latin typeface="+mj-lt"/>
                        </a:rPr>
                        <a:t>Рз</a:t>
                      </a:r>
                      <a:endParaRPr lang="ru-RU" sz="18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effectLst/>
                          <a:latin typeface="+mj-lt"/>
                        </a:rPr>
                        <a:t>ПР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+mj-lt"/>
                        </a:rPr>
                        <a:t>Кассовое исполнение</a:t>
                      </a:r>
                      <a:endParaRPr lang="ru-RU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74826020"/>
                  </a:ext>
                </a:extLst>
              </a:tr>
              <a:tr h="39814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1" i="0" u="none" strike="noStrike" dirty="0">
                          <a:effectLst/>
                          <a:latin typeface="+mj-lt"/>
                        </a:rPr>
                        <a:t>Национальная </a:t>
                      </a:r>
                      <a:r>
                        <a:rPr lang="ru-RU" sz="1800" b="1" i="0" u="none" strike="noStrike" dirty="0" smtClean="0">
                          <a:effectLst/>
                          <a:latin typeface="+mj-lt"/>
                        </a:rPr>
                        <a:t> экономика</a:t>
                      </a:r>
                      <a:endParaRPr lang="ru-RU" sz="18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effectLst/>
                          <a:latin typeface="+mj-lt"/>
                        </a:rPr>
                        <a:t>04</a:t>
                      </a:r>
                      <a:endParaRPr lang="ru-RU" sz="18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effectLst/>
                          <a:latin typeface="+mj-lt"/>
                        </a:rPr>
                        <a:t>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effectLst/>
                          <a:latin typeface="+mj-lt"/>
                        </a:rPr>
                        <a:t>50,000</a:t>
                      </a:r>
                      <a:endParaRPr lang="ru-RU" sz="18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869297412"/>
                  </a:ext>
                </a:extLst>
              </a:tr>
              <a:tr h="379462"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 Light" panose="020F0302020204030204"/>
                        </a:rPr>
                        <a:t>Общеэкономические вопросы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 Light" panose="020F030202020403020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04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01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0,000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575992689"/>
                  </a:ext>
                </a:extLst>
              </a:tr>
              <a:tr h="41111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Транспорт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08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50,000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3001803528"/>
                  </a:ext>
                </a:extLst>
              </a:tr>
              <a:tr h="46672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1" i="0" u="none" strike="noStrike" dirty="0">
                          <a:effectLst/>
                          <a:latin typeface="+mj-lt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effectLst/>
                          <a:latin typeface="+mj-lt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effectLst/>
                          <a:latin typeface="+mj-lt"/>
                        </a:rPr>
                        <a:t>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effectLst/>
                          <a:latin typeface="+mj-lt"/>
                        </a:rPr>
                        <a:t>2 266,528</a:t>
                      </a:r>
                      <a:endParaRPr lang="ru-RU" sz="18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794233698"/>
                  </a:ext>
                </a:extLst>
              </a:tr>
              <a:tr h="42862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Жилищное хозяйство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619,293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2090167924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Благоустройство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1 647,235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3714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1" i="0" u="none" strike="noStrike" dirty="0" smtClean="0">
                          <a:effectLst/>
                          <a:latin typeface="+mj-lt"/>
                        </a:rPr>
                        <a:t>Охрана окружающей среды</a:t>
                      </a:r>
                      <a:endParaRPr lang="ru-RU" sz="18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effectLst/>
                          <a:latin typeface="+mj-lt"/>
                        </a:rPr>
                        <a:t>06</a:t>
                      </a:r>
                      <a:endParaRPr lang="ru-RU" sz="18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effectLst/>
                          <a:latin typeface="+mj-lt"/>
                        </a:rPr>
                        <a:t>00</a:t>
                      </a:r>
                      <a:endParaRPr lang="ru-RU" sz="18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effectLst/>
                          <a:latin typeface="+mj-lt"/>
                        </a:rPr>
                        <a:t>1 555,456</a:t>
                      </a:r>
                      <a:endParaRPr lang="ru-RU" sz="18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716962612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Сбор, удаление отходов и очистка сточных вод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06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02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1 555,456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35242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1" i="0" u="none" strike="noStrike" dirty="0">
                          <a:effectLst/>
                          <a:latin typeface="+mj-lt"/>
                        </a:rPr>
                        <a:t>Социальная политика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effectLst/>
                          <a:latin typeface="+mj-lt"/>
                        </a:rPr>
                        <a:t>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+mj-lt"/>
                        </a:rPr>
                        <a:t>337,930</a:t>
                      </a:r>
                    </a:p>
                  </a:txBody>
                  <a:tcPr marL="9525" marR="9525" marT="9525" marB="0" anchor="b"/>
                </a:tc>
              </a:tr>
              <a:tr h="36195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Пенсионное обеспечение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337,930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Нижний колонтитул 4">
            <a:extLst>
              <a:ext uri="{FF2B5EF4-FFF2-40B4-BE49-F238E27FC236}">
                <a16:creationId xmlns="" xmlns:a16="http://schemas.microsoft.com/office/drawing/2014/main" id="{0C7F7E4E-B408-ADA2-31BF-0E9D7CBCD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000" y="6590454"/>
            <a:ext cx="7650000" cy="36512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Финансовое управление муниципального района «</a:t>
            </a:r>
            <a:r>
              <a:rPr lang="ru-RU" dirty="0" err="1" smtClean="0">
                <a:solidFill>
                  <a:schemeClr val="tx1"/>
                </a:solidFill>
              </a:rPr>
              <a:t>Княжпогостский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786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698</Words>
  <Application>Microsoft Office PowerPoint</Application>
  <PresentationFormat>Произвольный</PresentationFormat>
  <Paragraphs>151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«БЮДЖЕТ ДЛЯ ГРАЖДАН»</vt:lpstr>
      <vt:lpstr>Стадии бюджетного процесса</vt:lpstr>
      <vt:lpstr>Бюджет для граждан</vt:lpstr>
      <vt:lpstr>ЧТО ТАКОЕ ИСПОЛНЕНИЕ БЮДЖЕТА?</vt:lpstr>
      <vt:lpstr>КАК ГРАЖДАНЕ ПРИНИМАЮТ УЧАСТИЕ В БЮДЖЕТНОМ ПРОЦЕССЕ?</vt:lpstr>
      <vt:lpstr>ОСНОВНЫЕ ПАРАМЕТРЫ ИСПОЛНЕНИЯ БЮДЖЕТА СЕЛЬСКОГО ПОСЕЛЕНИЯ «Мещура» за 2021-2024 годы.</vt:lpstr>
      <vt:lpstr>Муниципальные программы </vt:lpstr>
      <vt:lpstr>Расходы сельского поселения «Мещура»  за 2024 год по разделам классификации расходов бюджета Российской Федерации</vt:lpstr>
      <vt:lpstr>Расходы сельского поселения «Мещура»  за 2024 год по разделам классификации расходов бюджета Российской Федерации</vt:lpstr>
      <vt:lpstr>КОНТАКТНАЯ ИНФОРМАЦИЯ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Поиск партнера  по бизнесу</dc:title>
  <dc:creator>User Obstinate</dc:creator>
  <cp:lastModifiedBy>Shprengel</cp:lastModifiedBy>
  <cp:revision>27</cp:revision>
  <dcterms:created xsi:type="dcterms:W3CDTF">2021-07-26T06:07:50Z</dcterms:created>
  <dcterms:modified xsi:type="dcterms:W3CDTF">2025-05-29T07:46:18Z</dcterms:modified>
</cp:coreProperties>
</file>