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58" r:id="rId4"/>
    <p:sldId id="260" r:id="rId5"/>
    <p:sldId id="261" r:id="rId6"/>
    <p:sldId id="273" r:id="rId7"/>
    <p:sldId id="262" r:id="rId8"/>
    <p:sldId id="263" r:id="rId9"/>
    <p:sldId id="264" r:id="rId10"/>
    <p:sldId id="267" r:id="rId11"/>
    <p:sldId id="268" r:id="rId12"/>
    <p:sldId id="266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6699"/>
    <a:srgbClr val="FF3399"/>
    <a:srgbClr val="FF505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>
      <p:cViewPr varScale="1">
        <p:scale>
          <a:sx n="110" d="100"/>
          <a:sy n="110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Documents\!!!%20&#1055;&#1086;&#1095;&#1090;&#1072;%20&#1074;&#1085;&#1091;&#1090;&#1088;&#1080;%20&#1060;&#1059;%20!!!\2016\&#1073;&#1102;&#1076;&#1078;&#1077;&#1090;%20&#1076;&#1083;&#1103;%20&#1075;&#1088;&#1072;&#1078;&#1072;&#1085;\&#1075;&#1086;&#1076;%20&#1086;&#1090;&#1095;&#1077;&#1090;\&#1076;&#1086;&#1093;%20&#1080;%20&#1088;&#1072;&#1089;&#1093;&#1086;&#1076;&#1099;%20&#1076;&#1080;&#1072;&#1075;&#1088;&#1072;&#1084;&#1084;&#1072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087632775102283E-2"/>
          <c:y val="2.1596239873574136E-2"/>
          <c:w val="0.95782473444979543"/>
          <c:h val="0.92081378713022821"/>
        </c:manualLayout>
      </c:layout>
      <c:bar3DChart>
        <c:barDir val="col"/>
        <c:grouping val="standar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6BB1C9">
                  <a:lumMod val="75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A68-4FB4-BC08-84D488CDAD0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A68-4FB4-BC08-84D488CDAD08}"/>
              </c:ext>
            </c:extLst>
          </c:dPt>
          <c:dLbls>
            <c:dLbl>
              <c:idx val="0"/>
              <c:layout>
                <c:manualLayout>
                  <c:x val="3.0555330808654111E-2"/>
                  <c:y val="0.49667440579164673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/>
                      <a:t>ДОХОДЫ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A68-4FB4-BC08-84D488CDAD08}"/>
                </c:ext>
              </c:extLst>
            </c:dLbl>
            <c:dLbl>
              <c:idx val="1"/>
              <c:layout>
                <c:manualLayout>
                  <c:x val="3.1181619916627622E-2"/>
                  <c:y val="0.29152316409287859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/>
                      <a:t>РАСХОДЫ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A68-4FB4-BC08-84D488CDAD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Лист1!$B$2:$B$3</c:f>
              <c:numCache>
                <c:formatCode>General</c:formatCode>
                <c:ptCount val="2"/>
                <c:pt idx="0">
                  <c:v>753149.8</c:v>
                </c:pt>
                <c:pt idx="1">
                  <c:v>725383.3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A68-4FB4-BC08-84D488CDAD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68234240"/>
        <c:axId val="97796096"/>
        <c:axId val="68280320"/>
      </c:bar3DChart>
      <c:catAx>
        <c:axId val="68234240"/>
        <c:scaling>
          <c:orientation val="minMax"/>
        </c:scaling>
        <c:delete val="1"/>
        <c:axPos val="b"/>
        <c:majorTickMark val="out"/>
        <c:minorTickMark val="none"/>
        <c:tickLblPos val="nextTo"/>
        <c:crossAx val="97796096"/>
        <c:crosses val="autoZero"/>
        <c:auto val="1"/>
        <c:lblAlgn val="ctr"/>
        <c:lblOffset val="100"/>
        <c:noMultiLvlLbl val="0"/>
      </c:catAx>
      <c:valAx>
        <c:axId val="97796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8234240"/>
        <c:crosses val="autoZero"/>
        <c:crossBetween val="between"/>
      </c:valAx>
      <c:serAx>
        <c:axId val="68280320"/>
        <c:scaling>
          <c:orientation val="minMax"/>
        </c:scaling>
        <c:delete val="1"/>
        <c:axPos val="b"/>
        <c:majorTickMark val="out"/>
        <c:minorTickMark val="none"/>
        <c:tickLblPos val="nextTo"/>
        <c:crossAx val="97796096"/>
        <c:crosses val="autoZero"/>
      </c:ser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0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spPr>
            <a:solidFill>
              <a:srgbClr val="6BB1C9">
                <a:lumMod val="60000"/>
                <a:lumOff val="40000"/>
              </a:srgbClr>
            </a:solidFill>
          </c:spPr>
          <c:invertIfNegative val="0"/>
          <c:dLbls>
            <c:dLbl>
              <c:idx val="0"/>
              <c:layout>
                <c:manualLayout>
                  <c:x val="-0.17222222222222222"/>
                  <c:y val="0.16199376947040506"/>
                </c:manualLayout>
              </c:layout>
              <c:tx>
                <c:rich>
                  <a:bodyPr/>
                  <a:lstStyle/>
                  <a:p>
                    <a:r>
                      <a:rPr lang="ru-RU" sz="1600"/>
                      <a:t>Доходы (план)</a:t>
                    </a:r>
                    <a:endParaRPr lang="ru-RU"/>
                  </a:p>
                </c:rich>
              </c:tx>
              <c:showLegendKey val="1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524-4E0C-9328-596EC1179DD5}"/>
                </c:ext>
              </c:extLst>
            </c:dLbl>
            <c:dLbl>
              <c:idx val="1"/>
              <c:layout>
                <c:manualLayout>
                  <c:x val="0.18734429496761335"/>
                  <c:y val="0.55438596491228065"/>
                </c:manualLayout>
              </c:layout>
              <c:tx>
                <c:rich>
                  <a:bodyPr/>
                  <a:lstStyle/>
                  <a:p>
                    <a:r>
                      <a:rPr lang="ru-RU" sz="1600"/>
                      <a:t>Расходы (план)</a:t>
                    </a:r>
                  </a:p>
                  <a:p>
                    <a:endParaRPr lang="ru-RU"/>
                  </a:p>
                </c:rich>
              </c:tx>
              <c:showLegendKey val="1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24-4E0C-9328-596EC1179D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1"/>
            <c:showVal val="1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Лист2!$B$2:$C$2</c:f>
              <c:numCache>
                <c:formatCode>_-* #,##0.00_р_._-;\-* #,##0.00_р_._-;_-* "-"??_р_._-;_-@_-</c:formatCode>
                <c:ptCount val="2"/>
                <c:pt idx="0">
                  <c:v>25546.080999999998</c:v>
                </c:pt>
                <c:pt idx="1">
                  <c:v>30211.29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524-4E0C-9328-596EC1179DD5}"/>
            </c:ext>
          </c:extLst>
        </c:ser>
        <c:ser>
          <c:idx val="1"/>
          <c:order val="1"/>
          <c:spPr>
            <a:solidFill>
              <a:srgbClr val="FF6699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7C8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524-4E0C-9328-596EC1179DD5}"/>
              </c:ext>
            </c:extLst>
          </c:dPt>
          <c:dPt>
            <c:idx val="1"/>
            <c:invertIfNegative val="0"/>
            <c:bubble3D val="0"/>
            <c:spPr>
              <a:solidFill>
                <a:srgbClr val="FF7C8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C524-4E0C-9328-596EC1179DD5}"/>
              </c:ext>
            </c:extLst>
          </c:dPt>
          <c:dLbls>
            <c:dLbl>
              <c:idx val="0"/>
              <c:layout>
                <c:manualLayout>
                  <c:x val="8.3333333333333332E-3"/>
                  <c:y val="-0.11214953271028037"/>
                </c:manualLayout>
              </c:layout>
              <c:tx>
                <c:rich>
                  <a:bodyPr/>
                  <a:lstStyle/>
                  <a:p>
                    <a:r>
                      <a:rPr lang="ru-RU" sz="1600"/>
                      <a:t>Доходы (факт)</a:t>
                    </a:r>
                    <a:endParaRPr lang="ru-RU"/>
                  </a:p>
                </c:rich>
              </c:tx>
              <c:showLegendKey val="1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524-4E0C-9328-596EC1179DD5}"/>
                </c:ext>
              </c:extLst>
            </c:dLbl>
            <c:dLbl>
              <c:idx val="1"/>
              <c:layout>
                <c:manualLayout>
                  <c:x val="0.18680868927258532"/>
                  <c:y val="0.35858350600911726"/>
                </c:manualLayout>
              </c:layout>
              <c:tx>
                <c:rich>
                  <a:bodyPr/>
                  <a:lstStyle/>
                  <a:p>
                    <a:r>
                      <a:rPr lang="ru-RU" sz="1600"/>
                      <a:t>Расходы (факт)</a:t>
                    </a:r>
                    <a:endParaRPr lang="ru-RU"/>
                  </a:p>
                </c:rich>
              </c:tx>
              <c:showLegendKey val="1"/>
              <c:showVal val="1"/>
              <c:showCatName val="0"/>
              <c:showSerName val="1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524-4E0C-9328-596EC1179D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1"/>
            <c:showVal val="1"/>
            <c:showCatName val="0"/>
            <c:showSerName val="1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Лист2!$B$3:$C$3</c:f>
              <c:numCache>
                <c:formatCode>_-* #,##0.00_р_._-;\-* #,##0.00_р_._-;_-* "-"??_р_._-;_-@_-</c:formatCode>
                <c:ptCount val="2"/>
                <c:pt idx="0">
                  <c:v>25569.03</c:v>
                </c:pt>
                <c:pt idx="1">
                  <c:v>28854.47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C524-4E0C-9328-596EC1179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7938560"/>
        <c:axId val="54420608"/>
        <c:axId val="48017408"/>
      </c:bar3DChart>
      <c:catAx>
        <c:axId val="47938560"/>
        <c:scaling>
          <c:orientation val="minMax"/>
        </c:scaling>
        <c:delete val="1"/>
        <c:axPos val="b"/>
        <c:majorTickMark val="out"/>
        <c:minorTickMark val="none"/>
        <c:tickLblPos val="nextTo"/>
        <c:crossAx val="54420608"/>
        <c:crosses val="autoZero"/>
        <c:auto val="1"/>
        <c:lblAlgn val="ctr"/>
        <c:lblOffset val="100"/>
        <c:noMultiLvlLbl val="0"/>
      </c:catAx>
      <c:valAx>
        <c:axId val="54420608"/>
        <c:scaling>
          <c:orientation val="minMax"/>
        </c:scaling>
        <c:delete val="1"/>
        <c:axPos val="l"/>
        <c:numFmt formatCode="_-* #,##0.00_р_._-;\-* #,##0.00_р_._-;_-* &quot;-&quot;??_р_._-;_-@_-" sourceLinked="1"/>
        <c:majorTickMark val="out"/>
        <c:minorTickMark val="none"/>
        <c:tickLblPos val="nextTo"/>
        <c:crossAx val="47938560"/>
        <c:crosses val="autoZero"/>
        <c:crossBetween val="between"/>
      </c:valAx>
      <c:serAx>
        <c:axId val="48017408"/>
        <c:scaling>
          <c:orientation val="minMax"/>
        </c:scaling>
        <c:delete val="1"/>
        <c:axPos val="b"/>
        <c:majorTickMark val="out"/>
        <c:minorTickMark val="none"/>
        <c:tickLblPos val="nextTo"/>
        <c:crossAx val="54420608"/>
        <c:crosses val="autoZero"/>
      </c:ser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Налоговые поступления</c:v>
                </c:pt>
                <c:pt idx="1">
                  <c:v>Неналоговые поступления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3"/>
                <c:pt idx="0">
                  <c:v>0.61499999999999999</c:v>
                </c:pt>
                <c:pt idx="1">
                  <c:v>3.2000000000000001E-2</c:v>
                </c:pt>
                <c:pt idx="2">
                  <c:v>0.35299999999999998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1B-4C18-819E-547897565E8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Налоговые поступления</c:v>
                </c:pt>
                <c:pt idx="1">
                  <c:v>Неналоговые поступления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91B-4C18-819E-547897565E8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Налоговые поступления</c:v>
                </c:pt>
                <c:pt idx="1">
                  <c:v>Неналоговые поступления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91B-4C18-819E-547897565E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943B5C-5FC6-4AC7-8904-2A8C7B8C317F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A55A208-12F5-4386-80EB-94E615947318}">
      <dgm:prSet phldrT="[Текст]"/>
      <dgm:spPr/>
      <dgm:t>
        <a:bodyPr/>
        <a:lstStyle/>
        <a:p>
          <a:r>
            <a:rPr lang="ru-RU" dirty="0" smtClean="0"/>
            <a:t>8 Муниципальных </a:t>
          </a:r>
          <a:r>
            <a:rPr lang="ru-RU" dirty="0" smtClean="0"/>
            <a:t>программ </a:t>
          </a:r>
          <a:r>
            <a:rPr lang="ru-RU" dirty="0" smtClean="0"/>
            <a:t>– 16 435,580 </a:t>
          </a:r>
          <a:r>
            <a:rPr lang="ru-RU" dirty="0" err="1" smtClean="0"/>
            <a:t>тыс.руб</a:t>
          </a:r>
          <a:endParaRPr lang="ru-RU" dirty="0" smtClean="0"/>
        </a:p>
        <a:p>
          <a:r>
            <a:rPr lang="ru-RU" dirty="0" smtClean="0"/>
            <a:t>Непрограммные мероприятия – 8 615,829 </a:t>
          </a:r>
          <a:r>
            <a:rPr lang="ru-RU" dirty="0" err="1" smtClean="0"/>
            <a:t>тыс.руб</a:t>
          </a:r>
          <a:r>
            <a:rPr lang="ru-RU" dirty="0" smtClean="0"/>
            <a:t>.</a:t>
          </a:r>
          <a:endParaRPr lang="ru-RU" dirty="0"/>
        </a:p>
      </dgm:t>
    </dgm:pt>
    <dgm:pt modelId="{EFE51747-32B0-4588-A274-10A1556A6493}" type="parTrans" cxnId="{A39402FA-81D0-4536-B1FC-851674837117}">
      <dgm:prSet/>
      <dgm:spPr/>
      <dgm:t>
        <a:bodyPr/>
        <a:lstStyle/>
        <a:p>
          <a:endParaRPr lang="ru-RU"/>
        </a:p>
      </dgm:t>
    </dgm:pt>
    <dgm:pt modelId="{F347CEDB-EC01-4BFB-9F33-840676181E92}" type="sibTrans" cxnId="{A39402FA-81D0-4536-B1FC-851674837117}">
      <dgm:prSet/>
      <dgm:spPr/>
      <dgm:t>
        <a:bodyPr/>
        <a:lstStyle/>
        <a:p>
          <a:endParaRPr lang="ru-RU"/>
        </a:p>
      </dgm:t>
    </dgm:pt>
    <dgm:pt modelId="{5D53D5F3-25C9-498C-BC21-03397D61FA27}">
      <dgm:prSet custT="1"/>
      <dgm:spPr/>
      <dgm:t>
        <a:bodyPr/>
        <a:lstStyle/>
        <a:p>
          <a:r>
            <a:rPr lang="ru-RU" sz="1400" dirty="0" smtClean="0"/>
            <a:t>Безопасность жизнедеятельности населения – 903,689 </a:t>
          </a:r>
          <a:r>
            <a:rPr lang="ru-RU" sz="1400" dirty="0" err="1" smtClean="0"/>
            <a:t>тыс.руб</a:t>
          </a:r>
          <a:endParaRPr lang="ru-RU" sz="1400" dirty="0"/>
        </a:p>
      </dgm:t>
    </dgm:pt>
    <dgm:pt modelId="{847CD325-54C0-467F-AC4E-D82F31FE7290}" type="parTrans" cxnId="{B8363E2E-F4DD-48A6-A20B-613BF2827657}">
      <dgm:prSet/>
      <dgm:spPr/>
      <dgm:t>
        <a:bodyPr/>
        <a:lstStyle/>
        <a:p>
          <a:endParaRPr lang="ru-RU"/>
        </a:p>
      </dgm:t>
    </dgm:pt>
    <dgm:pt modelId="{7FC55110-887A-4690-9217-DFC611BF48B8}" type="sibTrans" cxnId="{B8363E2E-F4DD-48A6-A20B-613BF2827657}">
      <dgm:prSet/>
      <dgm:spPr/>
      <dgm:t>
        <a:bodyPr/>
        <a:lstStyle/>
        <a:p>
          <a:endParaRPr lang="ru-RU"/>
        </a:p>
      </dgm:t>
    </dgm:pt>
    <dgm:pt modelId="{DB45F910-E5E9-48D5-A703-1E0E6698DCB6}">
      <dgm:prSet custT="1"/>
      <dgm:spPr/>
      <dgm:t>
        <a:bodyPr/>
        <a:lstStyle/>
        <a:p>
          <a:r>
            <a:rPr lang="ru-RU" sz="1400" dirty="0" smtClean="0"/>
            <a:t>Развитие жилищно-коммунального хозяйства, лесного хозяйства и повышения степени благоустройства – 4 814, 329 </a:t>
          </a:r>
          <a:r>
            <a:rPr lang="ru-RU" sz="1400" dirty="0" err="1" smtClean="0"/>
            <a:t>тыс.руб</a:t>
          </a:r>
          <a:r>
            <a:rPr lang="ru-RU" sz="1400" dirty="0" smtClean="0"/>
            <a:t>.</a:t>
          </a:r>
          <a:endParaRPr lang="ru-RU" sz="1400" dirty="0"/>
        </a:p>
      </dgm:t>
    </dgm:pt>
    <dgm:pt modelId="{FE208F38-E7C1-4D0D-874F-623AD238AC75}" type="parTrans" cxnId="{28241630-CB89-485A-8487-137A1E7FEB0D}">
      <dgm:prSet/>
      <dgm:spPr/>
      <dgm:t>
        <a:bodyPr/>
        <a:lstStyle/>
        <a:p>
          <a:endParaRPr lang="ru-RU"/>
        </a:p>
      </dgm:t>
    </dgm:pt>
    <dgm:pt modelId="{7B842AF4-8412-4193-A276-084F4D291DAF}" type="sibTrans" cxnId="{28241630-CB89-485A-8487-137A1E7FEB0D}">
      <dgm:prSet/>
      <dgm:spPr/>
      <dgm:t>
        <a:bodyPr/>
        <a:lstStyle/>
        <a:p>
          <a:endParaRPr lang="ru-RU"/>
        </a:p>
      </dgm:t>
    </dgm:pt>
    <dgm:pt modelId="{473CB1F2-518F-4D76-B1D2-85F8E1EA2FD4}">
      <dgm:prSet custT="1"/>
      <dgm:spPr/>
      <dgm:t>
        <a:bodyPr/>
        <a:lstStyle/>
        <a:p>
          <a:r>
            <a:rPr lang="ru-RU" sz="1400" dirty="0" smtClean="0"/>
            <a:t>Развитие физической культуры и спорта – 8 231,412 </a:t>
          </a:r>
          <a:r>
            <a:rPr lang="ru-RU" sz="1400" dirty="0" err="1" smtClean="0"/>
            <a:t>тыс.руб</a:t>
          </a:r>
          <a:endParaRPr lang="ru-RU" sz="1400" dirty="0"/>
        </a:p>
      </dgm:t>
    </dgm:pt>
    <dgm:pt modelId="{D041A332-9D4C-4465-A7F5-887AD28CAF68}" type="parTrans" cxnId="{4DCF1A25-D428-4887-85D2-A1DBFE91EA2F}">
      <dgm:prSet/>
      <dgm:spPr/>
      <dgm:t>
        <a:bodyPr/>
        <a:lstStyle/>
        <a:p>
          <a:endParaRPr lang="ru-RU"/>
        </a:p>
      </dgm:t>
    </dgm:pt>
    <dgm:pt modelId="{DCE94B41-623D-42E8-8706-51365B9CB934}" type="sibTrans" cxnId="{4DCF1A25-D428-4887-85D2-A1DBFE91EA2F}">
      <dgm:prSet/>
      <dgm:spPr/>
      <dgm:t>
        <a:bodyPr/>
        <a:lstStyle/>
        <a:p>
          <a:endParaRPr lang="ru-RU"/>
        </a:p>
      </dgm:t>
    </dgm:pt>
    <dgm:pt modelId="{D1EF46A3-D8AF-4121-B1BC-6C42AC115C30}" type="pres">
      <dgm:prSet presAssocID="{7F943B5C-5FC6-4AC7-8904-2A8C7B8C317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2CCC0B-D284-4264-83B0-FC90F2F5C468}" type="pres">
      <dgm:prSet presAssocID="{7F943B5C-5FC6-4AC7-8904-2A8C7B8C317F}" presName="radial" presStyleCnt="0">
        <dgm:presLayoutVars>
          <dgm:animLvl val="ctr"/>
        </dgm:presLayoutVars>
      </dgm:prSet>
      <dgm:spPr/>
    </dgm:pt>
    <dgm:pt modelId="{7A06D398-3E3C-42EB-94A9-5696B8AA8B54}" type="pres">
      <dgm:prSet presAssocID="{3A55A208-12F5-4386-80EB-94E615947318}" presName="centerShape" presStyleLbl="vennNode1" presStyleIdx="0" presStyleCnt="4" custScaleX="76463" custScaleY="68962" custLinFactNeighborX="-7513" custLinFactNeighborY="-10114"/>
      <dgm:spPr/>
      <dgm:t>
        <a:bodyPr/>
        <a:lstStyle/>
        <a:p>
          <a:endParaRPr lang="ru-RU"/>
        </a:p>
      </dgm:t>
    </dgm:pt>
    <dgm:pt modelId="{2ECD8DE4-6A26-4A81-AEE9-F9F7C9AA47AF}" type="pres">
      <dgm:prSet presAssocID="{5D53D5F3-25C9-498C-BC21-03397D61FA27}" presName="node" presStyleLbl="vennNode1" presStyleIdx="1" presStyleCnt="4" custScaleX="130034" custScaleY="103534" custRadScaleRad="110163" custRadScaleInc="8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105CF-4645-4AC5-BB17-CE0DBD5AC6B1}" type="pres">
      <dgm:prSet presAssocID="{DB45F910-E5E9-48D5-A703-1E0E6698DCB6}" presName="node" presStyleLbl="vennNode1" presStyleIdx="2" presStyleCnt="4" custScaleX="194077" custScaleY="113803" custRadScaleRad="89633" custRadScaleInc="26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6ABC6-0291-499F-86C9-9AD5B5726968}" type="pres">
      <dgm:prSet presAssocID="{473CB1F2-518F-4D76-B1D2-85F8E1EA2FD4}" presName="node" presStyleLbl="vennNode1" presStyleIdx="3" presStyleCnt="4" custScaleX="147724" custScaleY="109719" custRadScaleRad="112175" custRadScaleInc="1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427B92-E1EE-48A9-BFD7-CF76A3181CE5}" type="presOf" srcId="{7F943B5C-5FC6-4AC7-8904-2A8C7B8C317F}" destId="{D1EF46A3-D8AF-4121-B1BC-6C42AC115C30}" srcOrd="0" destOrd="0" presId="urn:microsoft.com/office/officeart/2005/8/layout/radial3"/>
    <dgm:cxn modelId="{27965AF4-30EA-474F-96CE-7A2D170D9057}" type="presOf" srcId="{3A55A208-12F5-4386-80EB-94E615947318}" destId="{7A06D398-3E3C-42EB-94A9-5696B8AA8B54}" srcOrd="0" destOrd="0" presId="urn:microsoft.com/office/officeart/2005/8/layout/radial3"/>
    <dgm:cxn modelId="{A39402FA-81D0-4536-B1FC-851674837117}" srcId="{7F943B5C-5FC6-4AC7-8904-2A8C7B8C317F}" destId="{3A55A208-12F5-4386-80EB-94E615947318}" srcOrd="0" destOrd="0" parTransId="{EFE51747-32B0-4588-A274-10A1556A6493}" sibTransId="{F347CEDB-EC01-4BFB-9F33-840676181E92}"/>
    <dgm:cxn modelId="{4DCF1A25-D428-4887-85D2-A1DBFE91EA2F}" srcId="{3A55A208-12F5-4386-80EB-94E615947318}" destId="{473CB1F2-518F-4D76-B1D2-85F8E1EA2FD4}" srcOrd="2" destOrd="0" parTransId="{D041A332-9D4C-4465-A7F5-887AD28CAF68}" sibTransId="{DCE94B41-623D-42E8-8706-51365B9CB934}"/>
    <dgm:cxn modelId="{B8363E2E-F4DD-48A6-A20B-613BF2827657}" srcId="{3A55A208-12F5-4386-80EB-94E615947318}" destId="{5D53D5F3-25C9-498C-BC21-03397D61FA27}" srcOrd="0" destOrd="0" parTransId="{847CD325-54C0-467F-AC4E-D82F31FE7290}" sibTransId="{7FC55110-887A-4690-9217-DFC611BF48B8}"/>
    <dgm:cxn modelId="{5AEBEEA8-4B0C-483D-8DD7-8719C67A9CF6}" type="presOf" srcId="{5D53D5F3-25C9-498C-BC21-03397D61FA27}" destId="{2ECD8DE4-6A26-4A81-AEE9-F9F7C9AA47AF}" srcOrd="0" destOrd="0" presId="urn:microsoft.com/office/officeart/2005/8/layout/radial3"/>
    <dgm:cxn modelId="{28241630-CB89-485A-8487-137A1E7FEB0D}" srcId="{3A55A208-12F5-4386-80EB-94E615947318}" destId="{DB45F910-E5E9-48D5-A703-1E0E6698DCB6}" srcOrd="1" destOrd="0" parTransId="{FE208F38-E7C1-4D0D-874F-623AD238AC75}" sibTransId="{7B842AF4-8412-4193-A276-084F4D291DAF}"/>
    <dgm:cxn modelId="{F87582E9-E1FA-4C72-BAA2-6C5CEB97C7D3}" type="presOf" srcId="{DB45F910-E5E9-48D5-A703-1E0E6698DCB6}" destId="{9D3105CF-4645-4AC5-BB17-CE0DBD5AC6B1}" srcOrd="0" destOrd="0" presId="urn:microsoft.com/office/officeart/2005/8/layout/radial3"/>
    <dgm:cxn modelId="{233F43AD-0B85-4131-8585-4716BBAA8D59}" type="presOf" srcId="{473CB1F2-518F-4D76-B1D2-85F8E1EA2FD4}" destId="{AD56ABC6-0291-499F-86C9-9AD5B5726968}" srcOrd="0" destOrd="0" presId="urn:microsoft.com/office/officeart/2005/8/layout/radial3"/>
    <dgm:cxn modelId="{30DC60D7-CF08-4A03-A16C-6D0A75001A3D}" type="presParOf" srcId="{D1EF46A3-D8AF-4121-B1BC-6C42AC115C30}" destId="{222CCC0B-D284-4264-83B0-FC90F2F5C468}" srcOrd="0" destOrd="0" presId="urn:microsoft.com/office/officeart/2005/8/layout/radial3"/>
    <dgm:cxn modelId="{3D9F0F62-2A5F-4D12-A91D-51E36A938E7C}" type="presParOf" srcId="{222CCC0B-D284-4264-83B0-FC90F2F5C468}" destId="{7A06D398-3E3C-42EB-94A9-5696B8AA8B54}" srcOrd="0" destOrd="0" presId="urn:microsoft.com/office/officeart/2005/8/layout/radial3"/>
    <dgm:cxn modelId="{4EE8DF28-79C7-4E19-8D44-61FBC89C0286}" type="presParOf" srcId="{222CCC0B-D284-4264-83B0-FC90F2F5C468}" destId="{2ECD8DE4-6A26-4A81-AEE9-F9F7C9AA47AF}" srcOrd="1" destOrd="0" presId="urn:microsoft.com/office/officeart/2005/8/layout/radial3"/>
    <dgm:cxn modelId="{23E7EF37-C95C-47A7-98D2-94D96D2F2A4E}" type="presParOf" srcId="{222CCC0B-D284-4264-83B0-FC90F2F5C468}" destId="{9D3105CF-4645-4AC5-BB17-CE0DBD5AC6B1}" srcOrd="2" destOrd="0" presId="urn:microsoft.com/office/officeart/2005/8/layout/radial3"/>
    <dgm:cxn modelId="{D5BA62CF-5FC6-4780-9661-60216A61CA6D}" type="presParOf" srcId="{222CCC0B-D284-4264-83B0-FC90F2F5C468}" destId="{AD56ABC6-0291-499F-86C9-9AD5B572696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7418EE-3913-49E0-8932-679F7116F545}" type="doc">
      <dgm:prSet loTypeId="urn:microsoft.com/office/officeart/2005/8/layout/vList3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F102B97-8D5C-491F-9869-D92488DD67E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Жилищно-коммунальное хозяйство- 6 007,128тыс.руб</a:t>
          </a:r>
          <a:endParaRPr lang="ru-RU" sz="2000" dirty="0">
            <a:solidFill>
              <a:schemeClr val="tx1"/>
            </a:solidFill>
          </a:endParaRPr>
        </a:p>
      </dgm:t>
    </dgm:pt>
    <dgm:pt modelId="{0B8CCFC7-0433-4EED-9118-FB937600A70D}" type="parTrans" cxnId="{039FBA1E-46BC-4509-BD70-7E6D695AC67E}">
      <dgm:prSet/>
      <dgm:spPr/>
      <dgm:t>
        <a:bodyPr/>
        <a:lstStyle/>
        <a:p>
          <a:endParaRPr lang="ru-RU"/>
        </a:p>
      </dgm:t>
    </dgm:pt>
    <dgm:pt modelId="{323477BA-1FAB-4507-9074-422C0F683E73}" type="sibTrans" cxnId="{039FBA1E-46BC-4509-BD70-7E6D695AC67E}">
      <dgm:prSet/>
      <dgm:spPr/>
      <dgm:t>
        <a:bodyPr/>
        <a:lstStyle/>
        <a:p>
          <a:endParaRPr lang="ru-RU"/>
        </a:p>
      </dgm:t>
    </dgm:pt>
    <dgm:pt modelId="{B32F6958-C1BF-49BB-8398-FEF102AE98BE}">
      <dgm:prSet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Общегосударственные вопросы –8 638,563 </a:t>
          </a:r>
          <a:r>
            <a:rPr lang="ru-RU" sz="2000" dirty="0" err="1" smtClean="0">
              <a:solidFill>
                <a:schemeClr val="tx1"/>
              </a:solidFill>
            </a:rPr>
            <a:t>тыс.руб</a:t>
          </a:r>
          <a:endParaRPr lang="ru-RU" sz="2000" dirty="0">
            <a:solidFill>
              <a:schemeClr val="tx1"/>
            </a:solidFill>
          </a:endParaRPr>
        </a:p>
      </dgm:t>
    </dgm:pt>
    <dgm:pt modelId="{44621BE4-0A64-4D38-9987-FDBD1057B43E}" type="parTrans" cxnId="{49A30D6C-F3F9-4C34-95DD-10E2D974A908}">
      <dgm:prSet/>
      <dgm:spPr/>
      <dgm:t>
        <a:bodyPr/>
        <a:lstStyle/>
        <a:p>
          <a:endParaRPr lang="ru-RU"/>
        </a:p>
      </dgm:t>
    </dgm:pt>
    <dgm:pt modelId="{D6B6870B-887D-495D-825C-952EA240135E}" type="sibTrans" cxnId="{49A30D6C-F3F9-4C34-95DD-10E2D974A908}">
      <dgm:prSet/>
      <dgm:spPr/>
      <dgm:t>
        <a:bodyPr/>
        <a:lstStyle/>
        <a:p>
          <a:endParaRPr lang="ru-RU"/>
        </a:p>
      </dgm:t>
    </dgm:pt>
    <dgm:pt modelId="{D6C819B7-0CF5-4078-86BC-6F4D9A5179B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Национальная экономика – 2 035,989  </a:t>
          </a:r>
          <a:r>
            <a:rPr lang="ru-RU" dirty="0" err="1" smtClean="0">
              <a:solidFill>
                <a:schemeClr val="tx1"/>
              </a:solidFill>
            </a:rPr>
            <a:t>тыс.руб</a:t>
          </a:r>
          <a:endParaRPr lang="ru-RU" dirty="0">
            <a:solidFill>
              <a:schemeClr val="tx1"/>
            </a:solidFill>
          </a:endParaRPr>
        </a:p>
      </dgm:t>
    </dgm:pt>
    <dgm:pt modelId="{212819FE-0046-4D62-AB68-F05BC05F5793}" type="parTrans" cxnId="{DA2EAF20-4839-4159-B96E-3CE6A33D0007}">
      <dgm:prSet/>
      <dgm:spPr/>
      <dgm:t>
        <a:bodyPr/>
        <a:lstStyle/>
        <a:p>
          <a:endParaRPr lang="ru-RU"/>
        </a:p>
      </dgm:t>
    </dgm:pt>
    <dgm:pt modelId="{1119F085-11E3-4D7F-922E-5CCC8B3D7ABA}" type="sibTrans" cxnId="{DA2EAF20-4839-4159-B96E-3CE6A33D0007}">
      <dgm:prSet/>
      <dgm:spPr/>
      <dgm:t>
        <a:bodyPr/>
        <a:lstStyle/>
        <a:p>
          <a:endParaRPr lang="ru-RU"/>
        </a:p>
      </dgm:t>
    </dgm:pt>
    <dgm:pt modelId="{FA1DE22A-AF7E-43E0-AD12-C03DDD0EDD2D}" type="pres">
      <dgm:prSet presAssocID="{527418EE-3913-49E0-8932-679F7116F54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908567-69FE-453F-998E-2C249071FCE4}" type="pres">
      <dgm:prSet presAssocID="{EF102B97-8D5C-491F-9869-D92488DD67E4}" presName="composite" presStyleCnt="0"/>
      <dgm:spPr/>
    </dgm:pt>
    <dgm:pt modelId="{FEBCFEB3-34AA-4F7B-B798-88D27A150921}" type="pres">
      <dgm:prSet presAssocID="{EF102B97-8D5C-491F-9869-D92488DD67E4}" presName="imgShp" presStyleLbl="fgImgPlace1" presStyleIdx="0" presStyleCnt="3" custScaleX="89736" custScaleY="72686" custLinFactNeighborX="-29952" custLinFactNeighborY="8426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E2605C0-72D9-45EE-9A79-CAACE46B3E8A}" type="pres">
      <dgm:prSet presAssocID="{EF102B97-8D5C-491F-9869-D92488DD67E4}" presName="txShp" presStyleLbl="node1" presStyleIdx="0" presStyleCnt="3" custScaleX="92332" custScaleY="56653" custLinFactNeighborX="5412" custLinFactNeighborY="91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BFF33-5ADA-404A-BB9B-54545B350F7F}" type="pres">
      <dgm:prSet presAssocID="{323477BA-1FAB-4507-9074-422C0F683E73}" presName="spacing" presStyleCnt="0"/>
      <dgm:spPr/>
    </dgm:pt>
    <dgm:pt modelId="{2AF06BCE-4054-4B89-8694-70D6DD355E13}" type="pres">
      <dgm:prSet presAssocID="{B32F6958-C1BF-49BB-8398-FEF102AE98BE}" presName="composite" presStyleCnt="0"/>
      <dgm:spPr/>
    </dgm:pt>
    <dgm:pt modelId="{89A51BDD-A9B9-4500-9B74-DE10982AA294}" type="pres">
      <dgm:prSet presAssocID="{B32F6958-C1BF-49BB-8398-FEF102AE98BE}" presName="imgShp" presStyleLbl="fgImgPlace1" presStyleIdx="1" presStyleCnt="3" custScaleX="85364" custScaleY="55023" custLinFactNeighborX="-25733" custLinFactNeighborY="-7875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88BDEBE-1104-4EA5-96A0-AD4873FD9DA6}" type="pres">
      <dgm:prSet presAssocID="{B32F6958-C1BF-49BB-8398-FEF102AE98BE}" presName="txShp" presStyleLbl="node1" presStyleIdx="1" presStyleCnt="3" custScaleY="57004" custLinFactNeighborX="10126" custLinFactNeighborY="-77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EA689-D278-432A-BB28-D611F3A0A536}" type="pres">
      <dgm:prSet presAssocID="{D6B6870B-887D-495D-825C-952EA240135E}" presName="spacing" presStyleCnt="0"/>
      <dgm:spPr/>
    </dgm:pt>
    <dgm:pt modelId="{492EA6CB-A328-4EE3-BDDF-E77E22F93330}" type="pres">
      <dgm:prSet presAssocID="{D6C819B7-0CF5-4078-86BC-6F4D9A5179B8}" presName="composite" presStyleCnt="0"/>
      <dgm:spPr/>
    </dgm:pt>
    <dgm:pt modelId="{07E97735-7411-4771-8C2A-0CAB88B1FDC6}" type="pres">
      <dgm:prSet presAssocID="{D6C819B7-0CF5-4078-86BC-6F4D9A5179B8}" presName="imgShp" presStyleLbl="fgImgPlace1" presStyleIdx="2" presStyleCnt="3" custLinFactNeighborX="-33461" custLinFactNeighborY="-7243"/>
      <dgm:spPr/>
    </dgm:pt>
    <dgm:pt modelId="{CD1F83C0-AC34-4814-A0E1-9F5C1EB0E85E}" type="pres">
      <dgm:prSet presAssocID="{D6C819B7-0CF5-4078-86BC-6F4D9A5179B8}" presName="txShp" presStyleLbl="node1" presStyleIdx="2" presStyleCnt="3" custScaleX="84679" custScaleY="49075" custLinFactNeighborX="-1527" custLinFactNeighborY="-58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0444F8-4C50-42E4-A5EB-E63EC564E8BF}" type="presOf" srcId="{D6C819B7-0CF5-4078-86BC-6F4D9A5179B8}" destId="{CD1F83C0-AC34-4814-A0E1-9F5C1EB0E85E}" srcOrd="0" destOrd="0" presId="urn:microsoft.com/office/officeart/2005/8/layout/vList3"/>
    <dgm:cxn modelId="{039FBA1E-46BC-4509-BD70-7E6D695AC67E}" srcId="{527418EE-3913-49E0-8932-679F7116F545}" destId="{EF102B97-8D5C-491F-9869-D92488DD67E4}" srcOrd="0" destOrd="0" parTransId="{0B8CCFC7-0433-4EED-9118-FB937600A70D}" sibTransId="{323477BA-1FAB-4507-9074-422C0F683E73}"/>
    <dgm:cxn modelId="{04BDE0A7-CF1B-48A2-B4C5-D980789E1F7F}" type="presOf" srcId="{B32F6958-C1BF-49BB-8398-FEF102AE98BE}" destId="{188BDEBE-1104-4EA5-96A0-AD4873FD9DA6}" srcOrd="0" destOrd="0" presId="urn:microsoft.com/office/officeart/2005/8/layout/vList3"/>
    <dgm:cxn modelId="{DA2EAF20-4839-4159-B96E-3CE6A33D0007}" srcId="{527418EE-3913-49E0-8932-679F7116F545}" destId="{D6C819B7-0CF5-4078-86BC-6F4D9A5179B8}" srcOrd="2" destOrd="0" parTransId="{212819FE-0046-4D62-AB68-F05BC05F5793}" sibTransId="{1119F085-11E3-4D7F-922E-5CCC8B3D7ABA}"/>
    <dgm:cxn modelId="{49A30D6C-F3F9-4C34-95DD-10E2D974A908}" srcId="{527418EE-3913-49E0-8932-679F7116F545}" destId="{B32F6958-C1BF-49BB-8398-FEF102AE98BE}" srcOrd="1" destOrd="0" parTransId="{44621BE4-0A64-4D38-9987-FDBD1057B43E}" sibTransId="{D6B6870B-887D-495D-825C-952EA240135E}"/>
    <dgm:cxn modelId="{DBA1950C-99BB-426F-8EEE-325D152A53DA}" type="presOf" srcId="{527418EE-3913-49E0-8932-679F7116F545}" destId="{FA1DE22A-AF7E-43E0-AD12-C03DDD0EDD2D}" srcOrd="0" destOrd="0" presId="urn:microsoft.com/office/officeart/2005/8/layout/vList3"/>
    <dgm:cxn modelId="{35FD499E-EFC6-4FEB-889D-DBFBFC815A31}" type="presOf" srcId="{EF102B97-8D5C-491F-9869-D92488DD67E4}" destId="{0E2605C0-72D9-45EE-9A79-CAACE46B3E8A}" srcOrd="0" destOrd="0" presId="urn:microsoft.com/office/officeart/2005/8/layout/vList3"/>
    <dgm:cxn modelId="{46D89447-BF9C-42A6-9D28-4C8514F6F13B}" type="presParOf" srcId="{FA1DE22A-AF7E-43E0-AD12-C03DDD0EDD2D}" destId="{21908567-69FE-453F-998E-2C249071FCE4}" srcOrd="0" destOrd="0" presId="urn:microsoft.com/office/officeart/2005/8/layout/vList3"/>
    <dgm:cxn modelId="{30CBB8E8-7522-4CF5-A06D-712F8AE1513B}" type="presParOf" srcId="{21908567-69FE-453F-998E-2C249071FCE4}" destId="{FEBCFEB3-34AA-4F7B-B798-88D27A150921}" srcOrd="0" destOrd="0" presId="urn:microsoft.com/office/officeart/2005/8/layout/vList3"/>
    <dgm:cxn modelId="{72F46CD9-DDB6-422A-8945-112D2B4538DC}" type="presParOf" srcId="{21908567-69FE-453F-998E-2C249071FCE4}" destId="{0E2605C0-72D9-45EE-9A79-CAACE46B3E8A}" srcOrd="1" destOrd="0" presId="urn:microsoft.com/office/officeart/2005/8/layout/vList3"/>
    <dgm:cxn modelId="{74D0D12C-A0C9-4F77-A634-F2CC89EA263A}" type="presParOf" srcId="{FA1DE22A-AF7E-43E0-AD12-C03DDD0EDD2D}" destId="{AB8BFF33-5ADA-404A-BB9B-54545B350F7F}" srcOrd="1" destOrd="0" presId="urn:microsoft.com/office/officeart/2005/8/layout/vList3"/>
    <dgm:cxn modelId="{375B92F1-4539-4FC9-A161-6D66DE6D079C}" type="presParOf" srcId="{FA1DE22A-AF7E-43E0-AD12-C03DDD0EDD2D}" destId="{2AF06BCE-4054-4B89-8694-70D6DD355E13}" srcOrd="2" destOrd="0" presId="urn:microsoft.com/office/officeart/2005/8/layout/vList3"/>
    <dgm:cxn modelId="{0585CABF-A69B-44F9-AAB2-C0DD96FACB66}" type="presParOf" srcId="{2AF06BCE-4054-4B89-8694-70D6DD355E13}" destId="{89A51BDD-A9B9-4500-9B74-DE10982AA294}" srcOrd="0" destOrd="0" presId="urn:microsoft.com/office/officeart/2005/8/layout/vList3"/>
    <dgm:cxn modelId="{110FECEE-3314-40B5-8C03-55BD7A88D836}" type="presParOf" srcId="{2AF06BCE-4054-4B89-8694-70D6DD355E13}" destId="{188BDEBE-1104-4EA5-96A0-AD4873FD9DA6}" srcOrd="1" destOrd="0" presId="urn:microsoft.com/office/officeart/2005/8/layout/vList3"/>
    <dgm:cxn modelId="{EDC7973C-35E3-44A9-966C-9D52EDF3969A}" type="presParOf" srcId="{FA1DE22A-AF7E-43E0-AD12-C03DDD0EDD2D}" destId="{B36EA689-D278-432A-BB28-D611F3A0A536}" srcOrd="3" destOrd="0" presId="urn:microsoft.com/office/officeart/2005/8/layout/vList3"/>
    <dgm:cxn modelId="{9FFD6823-11A9-41A3-B2A8-D934584C7126}" type="presParOf" srcId="{FA1DE22A-AF7E-43E0-AD12-C03DDD0EDD2D}" destId="{492EA6CB-A328-4EE3-BDDF-E77E22F93330}" srcOrd="4" destOrd="0" presId="urn:microsoft.com/office/officeart/2005/8/layout/vList3"/>
    <dgm:cxn modelId="{378C17B1-6860-4182-B351-B95B08CF06D4}" type="presParOf" srcId="{492EA6CB-A328-4EE3-BDDF-E77E22F93330}" destId="{07E97735-7411-4771-8C2A-0CAB88B1FDC6}" srcOrd="0" destOrd="0" presId="urn:microsoft.com/office/officeart/2005/8/layout/vList3"/>
    <dgm:cxn modelId="{B3686011-BA5B-4516-9DD6-63F8EC6C59F6}" type="presParOf" srcId="{492EA6CB-A328-4EE3-BDDF-E77E22F93330}" destId="{CD1F83C0-AC34-4814-A0E1-9F5C1EB0E85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7418EE-3913-49E0-8932-679F7116F545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 phldr="1"/>
      <dgm:spPr/>
    </dgm:pt>
    <dgm:pt modelId="{EF102B97-8D5C-491F-9869-D92488DD67E4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Социальная политика- </a:t>
          </a:r>
          <a:r>
            <a:rPr lang="ru-RU" dirty="0" smtClean="0">
              <a:solidFill>
                <a:schemeClr val="tx1"/>
              </a:solidFill>
            </a:rPr>
            <a:t>125,116 </a:t>
          </a:r>
          <a:r>
            <a:rPr lang="ru-RU" dirty="0" err="1" smtClean="0">
              <a:solidFill>
                <a:schemeClr val="tx1"/>
              </a:solidFill>
            </a:rPr>
            <a:t>тыс.руб</a:t>
          </a:r>
          <a:endParaRPr lang="ru-RU" dirty="0">
            <a:solidFill>
              <a:schemeClr val="tx1"/>
            </a:solidFill>
          </a:endParaRPr>
        </a:p>
      </dgm:t>
    </dgm:pt>
    <dgm:pt modelId="{0B8CCFC7-0433-4EED-9118-FB937600A70D}" type="parTrans" cxnId="{039FBA1E-46BC-4509-BD70-7E6D695AC67E}">
      <dgm:prSet/>
      <dgm:spPr/>
      <dgm:t>
        <a:bodyPr/>
        <a:lstStyle/>
        <a:p>
          <a:endParaRPr lang="ru-RU"/>
        </a:p>
      </dgm:t>
    </dgm:pt>
    <dgm:pt modelId="{323477BA-1FAB-4507-9074-422C0F683E73}" type="sibTrans" cxnId="{039FBA1E-46BC-4509-BD70-7E6D695AC67E}">
      <dgm:prSet/>
      <dgm:spPr/>
      <dgm:t>
        <a:bodyPr/>
        <a:lstStyle/>
        <a:p>
          <a:endParaRPr lang="ru-RU"/>
        </a:p>
      </dgm:t>
    </dgm:pt>
    <dgm:pt modelId="{B32F6958-C1BF-49BB-8398-FEF102AE98BE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Физическая культура и спорт-            8 231,412тыс.руб</a:t>
          </a:r>
          <a:endParaRPr lang="ru-RU" dirty="0">
            <a:solidFill>
              <a:schemeClr val="tx1"/>
            </a:solidFill>
          </a:endParaRPr>
        </a:p>
      </dgm:t>
    </dgm:pt>
    <dgm:pt modelId="{44621BE4-0A64-4D38-9987-FDBD1057B43E}" type="parTrans" cxnId="{49A30D6C-F3F9-4C34-95DD-10E2D974A908}">
      <dgm:prSet/>
      <dgm:spPr/>
      <dgm:t>
        <a:bodyPr/>
        <a:lstStyle/>
        <a:p>
          <a:endParaRPr lang="ru-RU"/>
        </a:p>
      </dgm:t>
    </dgm:pt>
    <dgm:pt modelId="{D6B6870B-887D-495D-825C-952EA240135E}" type="sibTrans" cxnId="{49A30D6C-F3F9-4C34-95DD-10E2D974A908}">
      <dgm:prSet/>
      <dgm:spPr/>
      <dgm:t>
        <a:bodyPr/>
        <a:lstStyle/>
        <a:p>
          <a:endParaRPr lang="ru-RU"/>
        </a:p>
      </dgm:t>
    </dgm:pt>
    <dgm:pt modelId="{6B72BC5B-849D-4F97-B454-BDF3584BCD82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Национальная безопасность и правоохранительная деятельность-                   13,200 </a:t>
          </a:r>
          <a:r>
            <a:rPr lang="ru-RU" dirty="0" err="1" smtClean="0">
              <a:solidFill>
                <a:schemeClr val="tx1"/>
              </a:solidFill>
            </a:rPr>
            <a:t>тыс.руб</a:t>
          </a:r>
          <a:endParaRPr lang="ru-RU" dirty="0">
            <a:solidFill>
              <a:schemeClr val="tx1"/>
            </a:solidFill>
          </a:endParaRPr>
        </a:p>
      </dgm:t>
    </dgm:pt>
    <dgm:pt modelId="{C578E647-531D-4784-B9B0-E36321BDE79E}" type="parTrans" cxnId="{6D789530-C9B1-46C5-99ED-B5409F56FC30}">
      <dgm:prSet/>
      <dgm:spPr/>
      <dgm:t>
        <a:bodyPr/>
        <a:lstStyle/>
        <a:p>
          <a:endParaRPr lang="ru-RU"/>
        </a:p>
      </dgm:t>
    </dgm:pt>
    <dgm:pt modelId="{599DAC69-688E-4CED-9396-9715C7083ADC}" type="sibTrans" cxnId="{6D789530-C9B1-46C5-99ED-B5409F56FC30}">
      <dgm:prSet/>
      <dgm:spPr/>
      <dgm:t>
        <a:bodyPr/>
        <a:lstStyle/>
        <a:p>
          <a:endParaRPr lang="ru-RU"/>
        </a:p>
      </dgm:t>
    </dgm:pt>
    <dgm:pt modelId="{FA1DE22A-AF7E-43E0-AD12-C03DDD0EDD2D}" type="pres">
      <dgm:prSet presAssocID="{527418EE-3913-49E0-8932-679F7116F545}" presName="linearFlow" presStyleCnt="0">
        <dgm:presLayoutVars>
          <dgm:dir/>
          <dgm:resizeHandles val="exact"/>
        </dgm:presLayoutVars>
      </dgm:prSet>
      <dgm:spPr/>
    </dgm:pt>
    <dgm:pt modelId="{21908567-69FE-453F-998E-2C249071FCE4}" type="pres">
      <dgm:prSet presAssocID="{EF102B97-8D5C-491F-9869-D92488DD67E4}" presName="composite" presStyleCnt="0"/>
      <dgm:spPr/>
    </dgm:pt>
    <dgm:pt modelId="{FEBCFEB3-34AA-4F7B-B798-88D27A150921}" type="pres">
      <dgm:prSet presAssocID="{EF102B97-8D5C-491F-9869-D92488DD67E4}" presName="imgShp" presStyleLbl="fgImgPlace1" presStyleIdx="0" presStyleCnt="3" custScaleX="133599" custScaleY="116990" custLinFactNeighborX="-94420" custLinFactNeighborY="-1370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E2605C0-72D9-45EE-9A79-CAACE46B3E8A}" type="pres">
      <dgm:prSet presAssocID="{EF102B97-8D5C-491F-9869-D92488DD67E4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8BFF33-5ADA-404A-BB9B-54545B350F7F}" type="pres">
      <dgm:prSet presAssocID="{323477BA-1FAB-4507-9074-422C0F683E73}" presName="spacing" presStyleCnt="0"/>
      <dgm:spPr/>
    </dgm:pt>
    <dgm:pt modelId="{2AF06BCE-4054-4B89-8694-70D6DD355E13}" type="pres">
      <dgm:prSet presAssocID="{B32F6958-C1BF-49BB-8398-FEF102AE98BE}" presName="composite" presStyleCnt="0"/>
      <dgm:spPr/>
    </dgm:pt>
    <dgm:pt modelId="{89A51BDD-A9B9-4500-9B74-DE10982AA294}" type="pres">
      <dgm:prSet presAssocID="{B32F6958-C1BF-49BB-8398-FEF102AE98BE}" presName="imgShp" presStyleLbl="fgImgPlace1" presStyleIdx="1" presStyleCnt="3" custScaleX="137735" custScaleY="123918" custLinFactNeighborX="-77508" custLinFactNeighborY="-740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88BDEBE-1104-4EA5-96A0-AD4873FD9DA6}" type="pres">
      <dgm:prSet presAssocID="{B32F6958-C1BF-49BB-8398-FEF102AE98BE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F5413-6670-4ABF-918A-D76071B34365}" type="pres">
      <dgm:prSet presAssocID="{D6B6870B-887D-495D-825C-952EA240135E}" presName="spacing" presStyleCnt="0"/>
      <dgm:spPr/>
    </dgm:pt>
    <dgm:pt modelId="{87995058-79A9-416B-BF72-D58214F6A912}" type="pres">
      <dgm:prSet presAssocID="{6B72BC5B-849D-4F97-B454-BDF3584BCD82}" presName="composite" presStyleCnt="0"/>
      <dgm:spPr/>
    </dgm:pt>
    <dgm:pt modelId="{4782D013-0FFD-45FC-819C-158302105C94}" type="pres">
      <dgm:prSet presAssocID="{6B72BC5B-849D-4F97-B454-BDF3584BCD82}" presName="imgShp" presStyleLbl="fgImgPlace1" presStyleIdx="2" presStyleCnt="3" custScaleX="144287" custScaleY="112030" custLinFactNeighborX="-90174" custLinFactNeighborY="-855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612F0C8E-77C9-4DD2-BA3E-7E8281144AA6}" type="pres">
      <dgm:prSet presAssocID="{6B72BC5B-849D-4F97-B454-BDF3584BCD82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789530-C9B1-46C5-99ED-B5409F56FC30}" srcId="{527418EE-3913-49E0-8932-679F7116F545}" destId="{6B72BC5B-849D-4F97-B454-BDF3584BCD82}" srcOrd="2" destOrd="0" parTransId="{C578E647-531D-4784-B9B0-E36321BDE79E}" sibTransId="{599DAC69-688E-4CED-9396-9715C7083ADC}"/>
    <dgm:cxn modelId="{520D5EC9-8D9C-4AA3-969E-3789DD3EC743}" type="presOf" srcId="{B32F6958-C1BF-49BB-8398-FEF102AE98BE}" destId="{188BDEBE-1104-4EA5-96A0-AD4873FD9DA6}" srcOrd="0" destOrd="0" presId="urn:microsoft.com/office/officeart/2005/8/layout/vList3"/>
    <dgm:cxn modelId="{039FBA1E-46BC-4509-BD70-7E6D695AC67E}" srcId="{527418EE-3913-49E0-8932-679F7116F545}" destId="{EF102B97-8D5C-491F-9869-D92488DD67E4}" srcOrd="0" destOrd="0" parTransId="{0B8CCFC7-0433-4EED-9118-FB937600A70D}" sibTransId="{323477BA-1FAB-4507-9074-422C0F683E73}"/>
    <dgm:cxn modelId="{6E735933-A478-4D1A-83CC-8ECC372715D6}" type="presOf" srcId="{6B72BC5B-849D-4F97-B454-BDF3584BCD82}" destId="{612F0C8E-77C9-4DD2-BA3E-7E8281144AA6}" srcOrd="0" destOrd="0" presId="urn:microsoft.com/office/officeart/2005/8/layout/vList3"/>
    <dgm:cxn modelId="{F51791C8-A06E-4317-B557-2D86C30EC6DA}" type="presOf" srcId="{527418EE-3913-49E0-8932-679F7116F545}" destId="{FA1DE22A-AF7E-43E0-AD12-C03DDD0EDD2D}" srcOrd="0" destOrd="0" presId="urn:microsoft.com/office/officeart/2005/8/layout/vList3"/>
    <dgm:cxn modelId="{49A30D6C-F3F9-4C34-95DD-10E2D974A908}" srcId="{527418EE-3913-49E0-8932-679F7116F545}" destId="{B32F6958-C1BF-49BB-8398-FEF102AE98BE}" srcOrd="1" destOrd="0" parTransId="{44621BE4-0A64-4D38-9987-FDBD1057B43E}" sibTransId="{D6B6870B-887D-495D-825C-952EA240135E}"/>
    <dgm:cxn modelId="{C8447CE4-0807-4EDC-896A-9EAFB69B7F11}" type="presOf" srcId="{EF102B97-8D5C-491F-9869-D92488DD67E4}" destId="{0E2605C0-72D9-45EE-9A79-CAACE46B3E8A}" srcOrd="0" destOrd="0" presId="urn:microsoft.com/office/officeart/2005/8/layout/vList3"/>
    <dgm:cxn modelId="{FD3CE7F4-E7BF-4175-AFB7-828CF53DFC10}" type="presParOf" srcId="{FA1DE22A-AF7E-43E0-AD12-C03DDD0EDD2D}" destId="{21908567-69FE-453F-998E-2C249071FCE4}" srcOrd="0" destOrd="0" presId="urn:microsoft.com/office/officeart/2005/8/layout/vList3"/>
    <dgm:cxn modelId="{0887A6B3-E78B-41AE-BB07-88420F51FCC5}" type="presParOf" srcId="{21908567-69FE-453F-998E-2C249071FCE4}" destId="{FEBCFEB3-34AA-4F7B-B798-88D27A150921}" srcOrd="0" destOrd="0" presId="urn:microsoft.com/office/officeart/2005/8/layout/vList3"/>
    <dgm:cxn modelId="{57CA8EEF-9DCB-40FB-8F65-8F9433FD2829}" type="presParOf" srcId="{21908567-69FE-453F-998E-2C249071FCE4}" destId="{0E2605C0-72D9-45EE-9A79-CAACE46B3E8A}" srcOrd="1" destOrd="0" presId="urn:microsoft.com/office/officeart/2005/8/layout/vList3"/>
    <dgm:cxn modelId="{13383968-B594-4839-8405-0A76F073DE24}" type="presParOf" srcId="{FA1DE22A-AF7E-43E0-AD12-C03DDD0EDD2D}" destId="{AB8BFF33-5ADA-404A-BB9B-54545B350F7F}" srcOrd="1" destOrd="0" presId="urn:microsoft.com/office/officeart/2005/8/layout/vList3"/>
    <dgm:cxn modelId="{8D7C16BA-DD9A-485E-BB41-DA3C6370F4B2}" type="presParOf" srcId="{FA1DE22A-AF7E-43E0-AD12-C03DDD0EDD2D}" destId="{2AF06BCE-4054-4B89-8694-70D6DD355E13}" srcOrd="2" destOrd="0" presId="urn:microsoft.com/office/officeart/2005/8/layout/vList3"/>
    <dgm:cxn modelId="{04F41266-C898-40EF-A4FF-215F4E4B079C}" type="presParOf" srcId="{2AF06BCE-4054-4B89-8694-70D6DD355E13}" destId="{89A51BDD-A9B9-4500-9B74-DE10982AA294}" srcOrd="0" destOrd="0" presId="urn:microsoft.com/office/officeart/2005/8/layout/vList3"/>
    <dgm:cxn modelId="{FABD1BBD-5C2B-48C0-8639-AAA502020F19}" type="presParOf" srcId="{2AF06BCE-4054-4B89-8694-70D6DD355E13}" destId="{188BDEBE-1104-4EA5-96A0-AD4873FD9DA6}" srcOrd="1" destOrd="0" presId="urn:microsoft.com/office/officeart/2005/8/layout/vList3"/>
    <dgm:cxn modelId="{0B4D61AA-6453-4F43-B545-1BD73772D051}" type="presParOf" srcId="{FA1DE22A-AF7E-43E0-AD12-C03DDD0EDD2D}" destId="{76DF5413-6670-4ABF-918A-D76071B34365}" srcOrd="3" destOrd="0" presId="urn:microsoft.com/office/officeart/2005/8/layout/vList3"/>
    <dgm:cxn modelId="{E044D8ED-6D5C-4619-B0E6-AC9CDEB6FAEE}" type="presParOf" srcId="{FA1DE22A-AF7E-43E0-AD12-C03DDD0EDD2D}" destId="{87995058-79A9-416B-BF72-D58214F6A912}" srcOrd="4" destOrd="0" presId="urn:microsoft.com/office/officeart/2005/8/layout/vList3"/>
    <dgm:cxn modelId="{BEA8E6A5-B185-4689-BBE1-7D57382D7BB8}" type="presParOf" srcId="{87995058-79A9-416B-BF72-D58214F6A912}" destId="{4782D013-0FFD-45FC-819C-158302105C94}" srcOrd="0" destOrd="0" presId="urn:microsoft.com/office/officeart/2005/8/layout/vList3"/>
    <dgm:cxn modelId="{912AEA86-4873-4E59-B12D-432B99E3EDDA}" type="presParOf" srcId="{87995058-79A9-416B-BF72-D58214F6A912}" destId="{612F0C8E-77C9-4DD2-BA3E-7E8281144AA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6D398-3E3C-42EB-94A9-5696B8AA8B54}">
      <dsp:nvSpPr>
        <dsp:cNvPr id="0" name=""/>
        <dsp:cNvSpPr/>
      </dsp:nvSpPr>
      <dsp:spPr>
        <a:xfrm>
          <a:off x="2160232" y="1630818"/>
          <a:ext cx="2558467" cy="230748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8 Муниципальных </a:t>
          </a:r>
          <a:r>
            <a:rPr lang="ru-RU" sz="1600" kern="1200" dirty="0" smtClean="0"/>
            <a:t>программ </a:t>
          </a:r>
          <a:r>
            <a:rPr lang="ru-RU" sz="1600" kern="1200" dirty="0" smtClean="0"/>
            <a:t>– 16 435,580 </a:t>
          </a:r>
          <a:r>
            <a:rPr lang="ru-RU" sz="1600" kern="1200" dirty="0" err="1" smtClean="0"/>
            <a:t>тыс.руб</a:t>
          </a: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Непрограммные мероприятия – 8 615,829 </a:t>
          </a:r>
          <a:r>
            <a:rPr lang="ru-RU" sz="1600" kern="1200" dirty="0" err="1" smtClean="0"/>
            <a:t>тыс.руб</a:t>
          </a:r>
          <a:r>
            <a:rPr lang="ru-RU" sz="1600" kern="1200" dirty="0" smtClean="0"/>
            <a:t>.</a:t>
          </a:r>
          <a:endParaRPr lang="ru-RU" sz="1600" kern="1200" dirty="0"/>
        </a:p>
      </dsp:txBody>
      <dsp:txXfrm>
        <a:off x="2534911" y="1968741"/>
        <a:ext cx="1809109" cy="1631636"/>
      </dsp:txXfrm>
    </dsp:sp>
    <dsp:sp modelId="{2ECD8DE4-6A26-4A81-AEE9-F9F7C9AA47AF}">
      <dsp:nvSpPr>
        <dsp:cNvPr id="0" name=""/>
        <dsp:cNvSpPr/>
      </dsp:nvSpPr>
      <dsp:spPr>
        <a:xfrm>
          <a:off x="3111208" y="0"/>
          <a:ext cx="2175482" cy="173213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Безопасность жизнедеятельности населения – 903,689 </a:t>
          </a:r>
          <a:r>
            <a:rPr lang="ru-RU" sz="1400" kern="1200" dirty="0" err="1" smtClean="0"/>
            <a:t>тыс.руб</a:t>
          </a:r>
          <a:endParaRPr lang="ru-RU" sz="1400" kern="1200" dirty="0"/>
        </a:p>
      </dsp:txBody>
      <dsp:txXfrm>
        <a:off x="3429800" y="253665"/>
        <a:ext cx="1538298" cy="1224804"/>
      </dsp:txXfrm>
    </dsp:sp>
    <dsp:sp modelId="{9D3105CF-4645-4AC5-BB17-CE0DBD5AC6B1}">
      <dsp:nvSpPr>
        <dsp:cNvPr id="0" name=""/>
        <dsp:cNvSpPr/>
      </dsp:nvSpPr>
      <dsp:spPr>
        <a:xfrm>
          <a:off x="3777304" y="3339071"/>
          <a:ext cx="3246928" cy="190393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Развитие жилищно-коммунального хозяйства, лесного хозяйства и повышения степени благоустройства – 4 814, 329 </a:t>
          </a:r>
          <a:r>
            <a:rPr lang="ru-RU" sz="1400" kern="1200" dirty="0" err="1" smtClean="0"/>
            <a:t>тыс.руб</a:t>
          </a:r>
          <a:r>
            <a:rPr lang="ru-RU" sz="1400" kern="1200" dirty="0" smtClean="0"/>
            <a:t>.</a:t>
          </a:r>
          <a:endParaRPr lang="ru-RU" sz="1400" kern="1200" dirty="0"/>
        </a:p>
      </dsp:txBody>
      <dsp:txXfrm>
        <a:off x="4252806" y="3617896"/>
        <a:ext cx="2295924" cy="1346286"/>
      </dsp:txXfrm>
    </dsp:sp>
    <dsp:sp modelId="{AD56ABC6-0291-499F-86C9-9AD5B5726968}">
      <dsp:nvSpPr>
        <dsp:cNvPr id="0" name=""/>
        <dsp:cNvSpPr/>
      </dsp:nvSpPr>
      <dsp:spPr>
        <a:xfrm>
          <a:off x="386029" y="3474491"/>
          <a:ext cx="2471437" cy="183561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Развитие физической культуры и спорта – 8 231,412 </a:t>
          </a:r>
          <a:r>
            <a:rPr lang="ru-RU" sz="1400" kern="1200" dirty="0" err="1" smtClean="0"/>
            <a:t>тыс.руб</a:t>
          </a:r>
          <a:endParaRPr lang="ru-RU" sz="1400" kern="1200" dirty="0"/>
        </a:p>
      </dsp:txBody>
      <dsp:txXfrm>
        <a:off x="747963" y="3743310"/>
        <a:ext cx="1747569" cy="12979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605C0-72D9-45EE-9A79-CAACE46B3E8A}">
      <dsp:nvSpPr>
        <dsp:cNvPr id="0" name=""/>
        <dsp:cNvSpPr/>
      </dsp:nvSpPr>
      <dsp:spPr>
        <a:xfrm rot="10800000">
          <a:off x="2229465" y="1774538"/>
          <a:ext cx="4642414" cy="1014556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9705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Жилищно-коммунальное хозяйство- 6 007,128тыс.руб</a:t>
          </a:r>
          <a:endParaRPr lang="ru-RU" sz="2000" kern="1200" dirty="0">
            <a:solidFill>
              <a:schemeClr val="tx1"/>
            </a:solidFill>
          </a:endParaRPr>
        </a:p>
      </dsp:txBody>
      <dsp:txXfrm rot="10800000">
        <a:off x="2483104" y="1774538"/>
        <a:ext cx="4388775" cy="1014556"/>
      </dsp:txXfrm>
    </dsp:sp>
    <dsp:sp modelId="{FEBCFEB3-34AA-4F7B-B798-88D27A150921}">
      <dsp:nvSpPr>
        <dsp:cNvPr id="0" name=""/>
        <dsp:cNvSpPr/>
      </dsp:nvSpPr>
      <dsp:spPr>
        <a:xfrm>
          <a:off x="424684" y="1509988"/>
          <a:ext cx="1607015" cy="130168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8BDEBE-1104-4EA5-96A0-AD4873FD9DA6}">
      <dsp:nvSpPr>
        <dsp:cNvPr id="0" name=""/>
        <dsp:cNvSpPr/>
      </dsp:nvSpPr>
      <dsp:spPr>
        <a:xfrm rot="10800000">
          <a:off x="2157752" y="443368"/>
          <a:ext cx="5027958" cy="1020842"/>
        </a:xfrm>
        <a:prstGeom prst="homePlate">
          <a:avLst/>
        </a:prstGeom>
        <a:gradFill rotWithShape="0">
          <a:gsLst>
            <a:gs pos="0">
              <a:schemeClr val="accent2">
                <a:hueOff val="-3277702"/>
                <a:satOff val="-3888"/>
                <a:lumOff val="-2059"/>
                <a:alphaOff val="0"/>
                <a:lumMod val="95000"/>
              </a:schemeClr>
            </a:gs>
            <a:gs pos="100000">
              <a:schemeClr val="accent2">
                <a:hueOff val="-3277702"/>
                <a:satOff val="-3888"/>
                <a:lumOff val="-2059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9705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Общегосударственные вопросы –8 638,563 </a:t>
          </a:r>
          <a:r>
            <a:rPr lang="ru-RU" sz="2000" kern="1200" dirty="0" err="1" smtClean="0">
              <a:solidFill>
                <a:schemeClr val="tx1"/>
              </a:solidFill>
            </a:rPr>
            <a:t>тыс.руб</a:t>
          </a:r>
          <a:endParaRPr lang="ru-RU" sz="2000" kern="1200" dirty="0">
            <a:solidFill>
              <a:schemeClr val="tx1"/>
            </a:solidFill>
          </a:endParaRPr>
        </a:p>
      </dsp:txBody>
      <dsp:txXfrm rot="10800000">
        <a:off x="2412962" y="443368"/>
        <a:ext cx="4772748" cy="1020842"/>
      </dsp:txXfrm>
    </dsp:sp>
    <dsp:sp modelId="{89A51BDD-A9B9-4500-9B74-DE10982AA294}">
      <dsp:nvSpPr>
        <dsp:cNvPr id="0" name=""/>
        <dsp:cNvSpPr/>
      </dsp:nvSpPr>
      <dsp:spPr>
        <a:xfrm>
          <a:off x="423427" y="444594"/>
          <a:ext cx="1528720" cy="98536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1F83C0-AC34-4814-A0E1-9F5C1EB0E85E}">
      <dsp:nvSpPr>
        <dsp:cNvPr id="0" name=""/>
        <dsp:cNvSpPr/>
      </dsp:nvSpPr>
      <dsp:spPr>
        <a:xfrm rot="10800000">
          <a:off x="2215120" y="3743184"/>
          <a:ext cx="4257625" cy="878848"/>
        </a:xfrm>
        <a:prstGeom prst="homePlate">
          <a:avLst/>
        </a:prstGeom>
        <a:gradFill rotWithShape="0">
          <a:gsLst>
            <a:gs pos="0">
              <a:schemeClr val="accent2">
                <a:hueOff val="-6555403"/>
                <a:satOff val="-7776"/>
                <a:lumOff val="-4117"/>
                <a:alphaOff val="0"/>
                <a:lumMod val="95000"/>
              </a:schemeClr>
            </a:gs>
            <a:gs pos="100000">
              <a:schemeClr val="accent2">
                <a:hueOff val="-6555403"/>
                <a:satOff val="-7776"/>
                <a:lumOff val="-4117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9705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Национальная экономика – 2 035,989  </a:t>
          </a:r>
          <a:r>
            <a:rPr lang="ru-RU" sz="2000" kern="1200" dirty="0" err="1" smtClean="0">
              <a:solidFill>
                <a:schemeClr val="tx1"/>
              </a:solidFill>
            </a:rPr>
            <a:t>тыс.руб</a:t>
          </a:r>
          <a:endParaRPr lang="ru-RU" sz="2000" kern="1200" dirty="0">
            <a:solidFill>
              <a:schemeClr val="tx1"/>
            </a:solidFill>
          </a:endParaRPr>
        </a:p>
      </dsp:txBody>
      <dsp:txXfrm rot="10800000">
        <a:off x="2434832" y="3743184"/>
        <a:ext cx="4037913" cy="878848"/>
      </dsp:txXfrm>
    </dsp:sp>
    <dsp:sp modelId="{07E97735-7411-4771-8C2A-0CAB88B1FDC6}">
      <dsp:nvSpPr>
        <dsp:cNvPr id="0" name=""/>
        <dsp:cNvSpPr/>
      </dsp:nvSpPr>
      <dsp:spPr>
        <a:xfrm>
          <a:off x="412089" y="3263001"/>
          <a:ext cx="1790826" cy="1790826"/>
        </a:xfrm>
        <a:prstGeom prst="ellipse">
          <a:avLst/>
        </a:prstGeom>
        <a:solidFill>
          <a:schemeClr val="accent2">
            <a:tint val="50000"/>
            <a:hueOff val="-6423495"/>
            <a:satOff val="-10461"/>
            <a:lumOff val="-1273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605C0-72D9-45EE-9A79-CAACE46B3E8A}">
      <dsp:nvSpPr>
        <dsp:cNvPr id="0" name=""/>
        <dsp:cNvSpPr/>
      </dsp:nvSpPr>
      <dsp:spPr>
        <a:xfrm rot="10800000">
          <a:off x="1656155" y="104582"/>
          <a:ext cx="4980073" cy="1202930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0459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Социальная политика- </a:t>
          </a:r>
          <a:r>
            <a:rPr lang="ru-RU" sz="1900" kern="1200" dirty="0" smtClean="0">
              <a:solidFill>
                <a:schemeClr val="tx1"/>
              </a:solidFill>
            </a:rPr>
            <a:t>125,116 </a:t>
          </a:r>
          <a:r>
            <a:rPr lang="ru-RU" sz="1900" kern="1200" dirty="0" err="1" smtClean="0">
              <a:solidFill>
                <a:schemeClr val="tx1"/>
              </a:solidFill>
            </a:rPr>
            <a:t>тыс.руб</a:t>
          </a:r>
          <a:endParaRPr lang="ru-RU" sz="1900" kern="1200" dirty="0">
            <a:solidFill>
              <a:schemeClr val="tx1"/>
            </a:solidFill>
          </a:endParaRPr>
        </a:p>
      </dsp:txBody>
      <dsp:txXfrm rot="10800000">
        <a:off x="1956887" y="104582"/>
        <a:ext cx="4679341" cy="1202930"/>
      </dsp:txXfrm>
    </dsp:sp>
    <dsp:sp modelId="{FEBCFEB3-34AA-4F7B-B798-88D27A150921}">
      <dsp:nvSpPr>
        <dsp:cNvPr id="0" name=""/>
        <dsp:cNvSpPr/>
      </dsp:nvSpPr>
      <dsp:spPr>
        <a:xfrm>
          <a:off x="0" y="0"/>
          <a:ext cx="1607102" cy="140730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8BDEBE-1104-4EA5-96A0-AD4873FD9DA6}">
      <dsp:nvSpPr>
        <dsp:cNvPr id="0" name=""/>
        <dsp:cNvSpPr/>
      </dsp:nvSpPr>
      <dsp:spPr>
        <a:xfrm rot="10800000">
          <a:off x="1668593" y="1912643"/>
          <a:ext cx="4980073" cy="1202930"/>
        </a:xfrm>
        <a:prstGeom prst="homePlate">
          <a:avLst/>
        </a:prstGeom>
        <a:solidFill>
          <a:schemeClr val="accent2">
            <a:hueOff val="-3277702"/>
            <a:satOff val="-3888"/>
            <a:lumOff val="-2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0459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Физическая культура и спорт-            8 231,412тыс.руб</a:t>
          </a:r>
          <a:endParaRPr lang="ru-RU" sz="1900" kern="1200" dirty="0">
            <a:solidFill>
              <a:schemeClr val="tx1"/>
            </a:solidFill>
          </a:endParaRPr>
        </a:p>
      </dsp:txBody>
      <dsp:txXfrm rot="10800000">
        <a:off x="1969325" y="1912643"/>
        <a:ext cx="4679341" cy="1202930"/>
      </dsp:txXfrm>
    </dsp:sp>
    <dsp:sp modelId="{89A51BDD-A9B9-4500-9B74-DE10982AA294}">
      <dsp:nvSpPr>
        <dsp:cNvPr id="0" name=""/>
        <dsp:cNvSpPr/>
      </dsp:nvSpPr>
      <dsp:spPr>
        <a:xfrm>
          <a:off x="0" y="1679708"/>
          <a:ext cx="1656855" cy="149064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2F0C8E-77C9-4DD2-BA3E-7E8281144AA6}">
      <dsp:nvSpPr>
        <dsp:cNvPr id="0" name=""/>
        <dsp:cNvSpPr/>
      </dsp:nvSpPr>
      <dsp:spPr>
        <a:xfrm rot="10800000">
          <a:off x="1688297" y="3690872"/>
          <a:ext cx="4980073" cy="1202930"/>
        </a:xfrm>
        <a:prstGeom prst="homePlate">
          <a:avLst/>
        </a:prstGeom>
        <a:solidFill>
          <a:schemeClr val="accent2">
            <a:hueOff val="-6555403"/>
            <a:satOff val="-7776"/>
            <a:lumOff val="-41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0459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</a:rPr>
            <a:t>Национальная безопасность и правоохранительная деятельность-                   13,200 </a:t>
          </a:r>
          <a:r>
            <a:rPr lang="ru-RU" sz="1900" kern="1200" dirty="0" err="1" smtClean="0">
              <a:solidFill>
                <a:schemeClr val="tx1"/>
              </a:solidFill>
            </a:rPr>
            <a:t>тыс.руб</a:t>
          </a:r>
          <a:endParaRPr lang="ru-RU" sz="1900" kern="1200" dirty="0">
            <a:solidFill>
              <a:schemeClr val="tx1"/>
            </a:solidFill>
          </a:endParaRPr>
        </a:p>
      </dsp:txBody>
      <dsp:txXfrm rot="10800000">
        <a:off x="1989029" y="3690872"/>
        <a:ext cx="4679341" cy="1202930"/>
      </dsp:txXfrm>
    </dsp:sp>
    <dsp:sp modelId="{4782D013-0FFD-45FC-819C-158302105C94}">
      <dsp:nvSpPr>
        <dsp:cNvPr id="0" name=""/>
        <dsp:cNvSpPr/>
      </dsp:nvSpPr>
      <dsp:spPr>
        <a:xfrm>
          <a:off x="0" y="3515605"/>
          <a:ext cx="1735671" cy="1347642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28600"/>
            <a:ext cx="5544616" cy="896144"/>
          </a:xfrm>
        </p:spPr>
        <p:txBody>
          <a:bodyPr>
            <a:normAutofit/>
          </a:bodyPr>
          <a:lstStyle/>
          <a:p>
            <a:pPr algn="l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268760"/>
            <a:ext cx="8424936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Отчет об исполнении бюджета городского поселения «</a:t>
            </a:r>
            <a:r>
              <a:rPr lang="ru-RU" sz="44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Синдор</a:t>
            </a:r>
            <a:r>
              <a:rPr lang="ru-RU" sz="4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»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за 2024 год</a:t>
            </a:r>
          </a:p>
          <a:p>
            <a:pPr marL="0" indent="0" algn="ctr">
              <a:buNone/>
            </a:pPr>
            <a:endParaRPr lang="ru-RU" sz="4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Antonova\Desktop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81128"/>
            <a:ext cx="24384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50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15022359"/>
              </p:ext>
            </p:extLst>
          </p:nvPr>
        </p:nvGraphicFramePr>
        <p:xfrm>
          <a:off x="611560" y="1294110"/>
          <a:ext cx="7920880" cy="5447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684938" y="2456729"/>
            <a:ext cx="1724957" cy="172819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Энергосбережение в городском поселении – 720,520 </a:t>
            </a:r>
            <a:r>
              <a:rPr lang="ru-RU" sz="1200" dirty="0" err="1" smtClean="0">
                <a:solidFill>
                  <a:schemeClr val="tx1"/>
                </a:solidFill>
              </a:rPr>
              <a:t>тыс.руб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533256" y="2637075"/>
            <a:ext cx="1800200" cy="167716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Формирование комфортной городской среды – 619,629 </a:t>
            </a:r>
            <a:r>
              <a:rPr lang="ru-RU" sz="1200" dirty="0" err="1" smtClean="0">
                <a:solidFill>
                  <a:schemeClr val="tx1"/>
                </a:solidFill>
              </a:rPr>
              <a:t>тыс.руб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259724" y="3861048"/>
            <a:ext cx="1872208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Развитие транспортной системы  1 145,00 </a:t>
            </a:r>
            <a:r>
              <a:rPr lang="ru-RU" sz="1400" dirty="0" err="1" smtClean="0">
                <a:solidFill>
                  <a:schemeClr val="tx1"/>
                </a:solidFill>
              </a:rPr>
              <a:t>тыс.руб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763688" y="1222429"/>
            <a:ext cx="1705334" cy="14655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Развитие и поддержка малого и среднего предпринимательства – 500,00 руб.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372200" y="1294110"/>
            <a:ext cx="139330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Противодействие коррупции – 500,00 руб.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940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37428917"/>
              </p:ext>
            </p:extLst>
          </p:nvPr>
        </p:nvGraphicFramePr>
        <p:xfrm>
          <a:off x="827584" y="1412776"/>
          <a:ext cx="756084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1187624" y="4581128"/>
            <a:ext cx="1872208" cy="1872208"/>
          </a:xfrm>
          <a:prstGeom prst="ellipse">
            <a:avLst/>
          </a:prstGeom>
          <a:blipFill rotWithShape="1">
            <a:blip r:embed="rId8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875011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86192360"/>
              </p:ext>
            </p:extLst>
          </p:nvPr>
        </p:nvGraphicFramePr>
        <p:xfrm>
          <a:off x="683568" y="1412776"/>
          <a:ext cx="748883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6080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87624" y="2276872"/>
            <a:ext cx="684076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Спасибо </a:t>
            </a:r>
          </a:p>
          <a:p>
            <a:pPr algn="ctr"/>
            <a:r>
              <a:rPr lang="ru-RU" sz="6000" dirty="0" smtClean="0"/>
              <a:t>за внимание!</a:t>
            </a:r>
          </a:p>
          <a:p>
            <a:endParaRPr lang="ru-RU" sz="6000" dirty="0"/>
          </a:p>
          <a:p>
            <a:r>
              <a:rPr lang="ru-RU" sz="1400" dirty="0" smtClean="0"/>
              <a:t>Разработчик: Финансовое управление АМО «Княжпогостский».</a:t>
            </a:r>
          </a:p>
          <a:p>
            <a:r>
              <a:rPr lang="ru-RU" sz="1400" dirty="0" smtClean="0"/>
              <a:t>Адрес: 169200, </a:t>
            </a:r>
            <a:r>
              <a:rPr lang="ru-RU" sz="1400" dirty="0" err="1" smtClean="0"/>
              <a:t>г.Емва</a:t>
            </a:r>
            <a:r>
              <a:rPr lang="ru-RU" sz="1400" dirty="0" smtClean="0"/>
              <a:t>, </a:t>
            </a:r>
            <a:r>
              <a:rPr lang="ru-RU" sz="1400" dirty="0" err="1" smtClean="0"/>
              <a:t>ул.Дзержинского</a:t>
            </a:r>
            <a:r>
              <a:rPr lang="ru-RU" sz="1400" dirty="0" smtClean="0"/>
              <a:t> д.81,тел.: 8(82139)2-14-78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47370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268760"/>
            <a:ext cx="8424936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Отчет об исполнении бюджета городского поселения «Синдор» за 2024 год </a:t>
            </a:r>
          </a:p>
          <a:p>
            <a:pPr marL="0" indent="0" algn="ctr">
              <a:buNone/>
            </a:pPr>
            <a:r>
              <a:rPr lang="ru-RU" sz="2800" dirty="0" smtClean="0"/>
              <a:t>утвержден Решением Совета МО «</a:t>
            </a:r>
            <a:r>
              <a:rPr lang="ru-RU" sz="2800" dirty="0" err="1" smtClean="0"/>
              <a:t>Княжпогостский</a:t>
            </a:r>
            <a:r>
              <a:rPr lang="ru-RU" sz="2800" dirty="0" smtClean="0"/>
              <a:t>» «Об исполнении бюджета городского поселения «</a:t>
            </a:r>
            <a:r>
              <a:rPr lang="ru-RU" sz="2800" dirty="0" err="1" smtClean="0"/>
              <a:t>Синдор</a:t>
            </a:r>
            <a:r>
              <a:rPr lang="ru-RU" sz="2800" dirty="0" smtClean="0"/>
              <a:t>» за 2024 </a:t>
            </a:r>
            <a:r>
              <a:rPr lang="ru-RU" sz="2800" dirty="0" smtClean="0"/>
              <a:t>год» </a:t>
            </a:r>
            <a:r>
              <a:rPr lang="ru-RU" sz="2800" dirty="0" smtClean="0"/>
              <a:t>от 22.05.2025 № 156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ntonova\Desktop\78efe096185c8d0a1a7cde264b1b5926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05064"/>
            <a:ext cx="3672408" cy="235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41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143000" y="1294110"/>
            <a:ext cx="7533456" cy="4871194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 smtClean="0"/>
              <a:t>Основные параметры:</a:t>
            </a:r>
          </a:p>
          <a:p>
            <a:pPr marL="45720" indent="0" algn="ctr">
              <a:buNone/>
            </a:pPr>
            <a:r>
              <a:rPr lang="ru-RU" dirty="0" smtClean="0"/>
              <a:t>Доходы (</a:t>
            </a:r>
            <a:r>
              <a:rPr lang="ru-RU" dirty="0"/>
              <a:t>факт</a:t>
            </a:r>
            <a:r>
              <a:rPr lang="ru-RU" dirty="0" smtClean="0"/>
              <a:t>)- 34 350,581тыс.рублей</a:t>
            </a:r>
          </a:p>
          <a:p>
            <a:pPr marL="45720" indent="0" algn="ctr">
              <a:buNone/>
            </a:pPr>
            <a:r>
              <a:rPr lang="ru-RU" dirty="0" smtClean="0"/>
              <a:t>Расходы (</a:t>
            </a:r>
            <a:r>
              <a:rPr lang="ru-RU" dirty="0"/>
              <a:t>факт</a:t>
            </a:r>
            <a:r>
              <a:rPr lang="ru-RU" dirty="0" smtClean="0"/>
              <a:t>)- 25 051,410 </a:t>
            </a:r>
            <a:r>
              <a:rPr lang="ru-RU" dirty="0" err="1" smtClean="0"/>
              <a:t>тыс.рублей</a:t>
            </a:r>
            <a:endParaRPr lang="ru-RU" dirty="0" smtClean="0"/>
          </a:p>
          <a:p>
            <a:pPr marL="45720" indent="0" algn="ctr">
              <a:buNone/>
            </a:pPr>
            <a:r>
              <a:rPr lang="ru-RU" dirty="0" smtClean="0"/>
              <a:t>Профицит – 9 299,171 тыс.рублей</a:t>
            </a:r>
          </a:p>
          <a:p>
            <a:pPr marL="45720" indent="0" algn="ctr"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5807278"/>
              </p:ext>
            </p:extLst>
          </p:nvPr>
        </p:nvGraphicFramePr>
        <p:xfrm>
          <a:off x="1475656" y="3068960"/>
          <a:ext cx="662473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375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07852157"/>
              </p:ext>
            </p:extLst>
          </p:nvPr>
        </p:nvGraphicFramePr>
        <p:xfrm>
          <a:off x="1547662" y="1131184"/>
          <a:ext cx="6768753" cy="2153799"/>
        </p:xfrm>
        <a:graphic>
          <a:graphicData uri="http://schemas.openxmlformats.org/drawingml/2006/table">
            <a:tbl>
              <a:tblPr/>
              <a:tblGrid>
                <a:gridCol w="20509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695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4827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965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(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(</a:t>
                      </a:r>
                      <a:r>
                        <a:rPr lang="ru-RU" sz="2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495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32 644,857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34 195,887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495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34 350,581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25 051,410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7319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73,3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3869019"/>
              </p:ext>
            </p:extLst>
          </p:nvPr>
        </p:nvGraphicFramePr>
        <p:xfrm>
          <a:off x="1403648" y="3284984"/>
          <a:ext cx="7272808" cy="3573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7524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31530116"/>
              </p:ext>
            </p:extLst>
          </p:nvPr>
        </p:nvGraphicFramePr>
        <p:xfrm>
          <a:off x="1331145" y="1384988"/>
          <a:ext cx="7505007" cy="5148001"/>
        </p:xfrm>
        <a:graphic>
          <a:graphicData uri="http://schemas.openxmlformats.org/drawingml/2006/table">
            <a:tbl>
              <a:tblPr/>
              <a:tblGrid>
                <a:gridCol w="278360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802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781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629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198926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Наименование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Факт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исполнения от общего объема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8032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Налоговые поступления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19 547,00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21 127,952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108,01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8032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Неналоговые поступления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960,100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084,872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112,99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8032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Безвозмездные поступления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12 137,757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12 137,757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8032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32 644,857</a:t>
                      </a:r>
                    </a:p>
                    <a:p>
                      <a:pPr algn="ctr" fontAlgn="b"/>
                      <a:endParaRPr lang="ru-RU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34 350,581</a:t>
                      </a:r>
                    </a:p>
                    <a:p>
                      <a:pPr algn="ctr" fontAlgn="b"/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105,23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13" marR="7513" marT="75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782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08340129"/>
              </p:ext>
            </p:extLst>
          </p:nvPr>
        </p:nvGraphicFramePr>
        <p:xfrm>
          <a:off x="1547664" y="1844824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81975787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06973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052736"/>
            <a:ext cx="8496944" cy="5256584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Налоговые </a:t>
            </a:r>
            <a:r>
              <a:rPr lang="ru-RU" sz="3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доходы </a:t>
            </a: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–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21 127,952 </a:t>
            </a:r>
            <a:r>
              <a:rPr lang="ru-RU" sz="35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тыс.руб</a:t>
            </a:r>
            <a:endParaRPr lang="ru-RU" sz="35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/>
              <a:t> </a:t>
            </a:r>
            <a:r>
              <a:rPr lang="ru-RU" sz="2600" dirty="0" smtClean="0"/>
              <a:t>НДФЛ- 19 035,071 </a:t>
            </a:r>
            <a:r>
              <a:rPr lang="ru-RU" sz="2600" dirty="0" err="1" smtClean="0"/>
              <a:t>тыс.руб</a:t>
            </a:r>
            <a:r>
              <a:rPr lang="ru-RU" sz="2600" dirty="0" smtClean="0"/>
              <a:t> (90,1%)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smtClean="0"/>
              <a:t> Доходы </a:t>
            </a:r>
            <a:r>
              <a:rPr lang="ru-RU" sz="2600" dirty="0"/>
              <a:t>от уплаты </a:t>
            </a:r>
            <a:r>
              <a:rPr lang="ru-RU" sz="2600" dirty="0" smtClean="0"/>
              <a:t>акцизов – 780,070 </a:t>
            </a:r>
            <a:r>
              <a:rPr lang="ru-RU" sz="2600" dirty="0" err="1" smtClean="0"/>
              <a:t>тыс.руб</a:t>
            </a:r>
            <a:r>
              <a:rPr lang="ru-RU" sz="2600" dirty="0" smtClean="0"/>
              <a:t> (3,7%)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smtClean="0"/>
              <a:t> Государственная пошлина -8,030  </a:t>
            </a:r>
            <a:r>
              <a:rPr lang="ru-RU" sz="2600" dirty="0" err="1" smtClean="0"/>
              <a:t>тыс.руб</a:t>
            </a:r>
            <a:r>
              <a:rPr lang="ru-RU" sz="2600" dirty="0" smtClean="0"/>
              <a:t>. (0,04 %)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dirty="0" smtClean="0"/>
              <a:t> Налог на имущество – 1 304,781 </a:t>
            </a:r>
            <a:r>
              <a:rPr lang="ru-RU" sz="2600" dirty="0" err="1" smtClean="0"/>
              <a:t>тыс.руб</a:t>
            </a:r>
            <a:r>
              <a:rPr lang="ru-RU" sz="2600" dirty="0" smtClean="0"/>
              <a:t>  (6,16 %)</a:t>
            </a:r>
            <a:endParaRPr lang="ru-RU" sz="2600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2231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8496944" cy="5256584"/>
          </a:xfrm>
        </p:spPr>
        <p:txBody>
          <a:bodyPr>
            <a:normAutofit fontScale="85000" lnSpcReduction="20000"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4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Неналоговые </a:t>
            </a:r>
            <a:r>
              <a:rPr lang="ru-RU" sz="4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доходы </a:t>
            </a:r>
            <a:r>
              <a:rPr lang="ru-RU" sz="4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–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4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1 084,872 </a:t>
            </a:r>
            <a:r>
              <a:rPr lang="ru-RU" sz="46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тыс.руб</a:t>
            </a:r>
            <a:r>
              <a:rPr lang="ru-RU" sz="4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ru-RU" sz="4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endParaRPr lang="ru-RU" sz="4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 algn="ctr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 smtClean="0"/>
              <a:t> </a:t>
            </a:r>
            <a:r>
              <a:rPr lang="ru-RU" sz="3100" dirty="0" smtClean="0"/>
              <a:t>Доходы от использования имущества- 735,090 </a:t>
            </a:r>
            <a:r>
              <a:rPr lang="ru-RU" sz="3100" dirty="0" err="1" smtClean="0"/>
              <a:t>тыс.руб</a:t>
            </a:r>
            <a:r>
              <a:rPr lang="ru-RU" sz="3100" dirty="0" smtClean="0"/>
              <a:t>. (67,7 %)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dirty="0" smtClean="0"/>
              <a:t>Доходы от продажи материальных и нематериальных активов – 90,107 </a:t>
            </a:r>
            <a:r>
              <a:rPr lang="ru-RU" sz="3100" dirty="0" err="1" smtClean="0"/>
              <a:t>тыс.руб</a:t>
            </a:r>
            <a:r>
              <a:rPr lang="ru-RU" sz="3100" dirty="0" smtClean="0"/>
              <a:t>.(8,3 %)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dirty="0" smtClean="0"/>
              <a:t>Штрафы, санкции, возмещение ущерба – 191,944 </a:t>
            </a:r>
            <a:r>
              <a:rPr lang="ru-RU" sz="3100" dirty="0" err="1" smtClean="0"/>
              <a:t>тыс.руб</a:t>
            </a:r>
            <a:r>
              <a:rPr lang="ru-RU" sz="3100" dirty="0" smtClean="0"/>
              <a:t>.(17,7 %)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dirty="0" smtClean="0"/>
              <a:t> Прочие неналоговые доходы - 67,729 </a:t>
            </a:r>
            <a:r>
              <a:rPr lang="ru-RU" sz="3100" dirty="0" err="1" smtClean="0"/>
              <a:t>тыс.руб</a:t>
            </a:r>
            <a:r>
              <a:rPr lang="ru-RU" sz="3100" dirty="0" smtClean="0"/>
              <a:t> (6,3 %)</a:t>
            </a:r>
            <a:endParaRPr lang="ru-RU" sz="31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0750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294110"/>
            <a:ext cx="8784976" cy="5159226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Безвозмездные поступления–</a:t>
            </a:r>
            <a:endParaRPr lang="ru-RU" sz="3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12 137,575 </a:t>
            </a:r>
            <a:r>
              <a:rPr lang="ru-RU" sz="30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тыс.руб</a:t>
            </a:r>
            <a:endParaRPr lang="ru-RU" sz="3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 Субвенции- 760,092 </a:t>
            </a:r>
            <a:r>
              <a:rPr lang="ru-RU" sz="2800" dirty="0" err="1" smtClean="0"/>
              <a:t>тыс.руб</a:t>
            </a:r>
            <a:r>
              <a:rPr lang="ru-RU" sz="2800" dirty="0" smtClean="0"/>
              <a:t> (6,3 %)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Дотации – 10 000,00 </a:t>
            </a:r>
            <a:r>
              <a:rPr lang="ru-RU" sz="2800" dirty="0" err="1" smtClean="0"/>
              <a:t>тыс.руб</a:t>
            </a:r>
            <a:r>
              <a:rPr lang="ru-RU" sz="2800" dirty="0" smtClean="0"/>
              <a:t>. ( 82,4 %)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 Субсидии- 1 349,665 </a:t>
            </a:r>
            <a:r>
              <a:rPr lang="ru-RU" sz="2800" dirty="0" err="1" smtClean="0"/>
              <a:t>тыс.руб</a:t>
            </a:r>
            <a:r>
              <a:rPr lang="ru-RU" sz="2800" dirty="0" smtClean="0"/>
              <a:t> (11,1 %)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 Иные межбюджетные трансферты-26,400 </a:t>
            </a:r>
            <a:r>
              <a:rPr lang="ru-RU" sz="2800" dirty="0" err="1" smtClean="0"/>
              <a:t>тыс.руб</a:t>
            </a:r>
            <a:r>
              <a:rPr lang="ru-RU" sz="2800" dirty="0" smtClean="0"/>
              <a:t> (0,2 %)</a:t>
            </a:r>
          </a:p>
          <a:p>
            <a:pPr marL="45720" indent="0">
              <a:buNone/>
            </a:pPr>
            <a:endParaRPr lang="ru-RU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17446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2126</TotalTime>
  <Words>484</Words>
  <Application>Microsoft Office PowerPoint</Application>
  <PresentationFormat>Экран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Hlupina</dc:creator>
  <cp:lastModifiedBy>Shprengel</cp:lastModifiedBy>
  <cp:revision>168</cp:revision>
  <dcterms:created xsi:type="dcterms:W3CDTF">2016-03-09T09:58:10Z</dcterms:created>
  <dcterms:modified xsi:type="dcterms:W3CDTF">2025-05-27T08:20:38Z</dcterms:modified>
</cp:coreProperties>
</file>