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59" r:id="rId3"/>
    <p:sldId id="258" r:id="rId4"/>
    <p:sldId id="260" r:id="rId5"/>
    <p:sldId id="261" r:id="rId6"/>
    <p:sldId id="273" r:id="rId7"/>
    <p:sldId id="262" r:id="rId8"/>
    <p:sldId id="263" r:id="rId9"/>
    <p:sldId id="264" r:id="rId10"/>
    <p:sldId id="267" r:id="rId11"/>
    <p:sldId id="26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7C80"/>
    <a:srgbClr val="FF6699"/>
    <a:srgbClr val="FF33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Documents\!!!%20&#1055;&#1086;&#1095;&#1090;&#1072;%20&#1074;&#1085;&#1091;&#1090;&#1088;&#1080;%20&#1060;&#1059;%20!!!\2016\&#1073;&#1102;&#1076;&#1078;&#1077;&#1090;%20&#1076;&#1083;&#1103;%20&#1075;&#1088;&#1072;&#1078;&#1072;&#1085;\&#1075;&#1086;&#1076;%20&#1086;&#1090;&#1095;&#1077;&#1090;\&#1076;&#1086;&#1093;%20&#1080;%20&#1088;&#1072;&#1089;&#1093;&#1086;&#1076;&#1099;%20&#1076;&#1080;&#1072;&#1075;&#1088;&#1072;&#1084;&#1084;&#1072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BB1C9">
                  <a:lumMod val="7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D9-4430-AAA4-5FB4A690035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D9-4430-AAA4-5FB4A6900350}"/>
              </c:ext>
            </c:extLst>
          </c:dPt>
          <c:dLbls>
            <c:dLbl>
              <c:idx val="0"/>
              <c:layout>
                <c:manualLayout>
                  <c:x val="3.0555330808654111E-2"/>
                  <c:y val="0.4966744057916467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РАСХОДЫ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D9-4430-AAA4-5FB4A6900350}"/>
                </c:ext>
              </c:extLst>
            </c:dLbl>
            <c:dLbl>
              <c:idx val="1"/>
              <c:layout>
                <c:manualLayout>
                  <c:x val="3.6932792491655514E-2"/>
                  <c:y val="0.29152316409287859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ДОХОДЫ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D9-4430-AAA4-5FB4A69003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Лист1!$B$2:$B$3</c:f>
              <c:numCache>
                <c:formatCode>General</c:formatCode>
                <c:ptCount val="2"/>
                <c:pt idx="0">
                  <c:v>753149.8</c:v>
                </c:pt>
                <c:pt idx="1">
                  <c:v>725383.3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DD9-4430-AAA4-5FB4A69003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9375616"/>
        <c:axId val="59097664"/>
        <c:axId val="57950848"/>
      </c:bar3DChart>
      <c:catAx>
        <c:axId val="59375616"/>
        <c:scaling>
          <c:orientation val="minMax"/>
        </c:scaling>
        <c:delete val="1"/>
        <c:axPos val="b"/>
        <c:majorTickMark val="out"/>
        <c:minorTickMark val="none"/>
        <c:tickLblPos val="nextTo"/>
        <c:crossAx val="59097664"/>
        <c:crosses val="autoZero"/>
        <c:auto val="1"/>
        <c:lblAlgn val="ctr"/>
        <c:lblOffset val="100"/>
        <c:noMultiLvlLbl val="0"/>
      </c:catAx>
      <c:valAx>
        <c:axId val="59097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9375616"/>
        <c:crosses val="autoZero"/>
        <c:crossBetween val="between"/>
      </c:valAx>
      <c:serAx>
        <c:axId val="57950848"/>
        <c:scaling>
          <c:orientation val="minMax"/>
        </c:scaling>
        <c:delete val="1"/>
        <c:axPos val="b"/>
        <c:majorTickMark val="out"/>
        <c:minorTickMark val="none"/>
        <c:tickLblPos val="nextTo"/>
        <c:crossAx val="59097664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spPr>
            <a:solidFill>
              <a:srgbClr val="6BB1C9">
                <a:lumMod val="60000"/>
                <a:lumOff val="4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-0.17222222222222222"/>
                  <c:y val="0.16199376947040506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Доходы (план)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616-4F35-8825-7B88D3F61D40}"/>
                </c:ext>
              </c:extLst>
            </c:dLbl>
            <c:dLbl>
              <c:idx val="1"/>
              <c:layout>
                <c:manualLayout>
                  <c:x val="0.18734429496761335"/>
                  <c:y val="0.55438596491228065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Расходы (план)</a:t>
                    </a:r>
                  </a:p>
                  <a:p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616-4F35-8825-7B88D3F61D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1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Лист2!$B$2:$C$2</c:f>
              <c:numCache>
                <c:formatCode>_-* #,##0.00_р_._-;\-* #,##0.00_р_._-;_-* "-"??_р_._-;_-@_-</c:formatCode>
                <c:ptCount val="2"/>
                <c:pt idx="0">
                  <c:v>8088.6779999999999</c:v>
                </c:pt>
                <c:pt idx="1">
                  <c:v>8182.7939999999999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616-4F35-8825-7B88D3F61D40}"/>
            </c:ext>
          </c:extLst>
        </c:ser>
        <c:ser>
          <c:idx val="1"/>
          <c:order val="1"/>
          <c:spPr>
            <a:solidFill>
              <a:srgbClr val="FF669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7C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616-4F35-8825-7B88D3F61D40}"/>
              </c:ext>
            </c:extLst>
          </c:dPt>
          <c:dPt>
            <c:idx val="1"/>
            <c:invertIfNegative val="0"/>
            <c:bubble3D val="0"/>
            <c:spPr>
              <a:solidFill>
                <a:srgbClr val="FF7C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9616-4F35-8825-7B88D3F61D40}"/>
              </c:ext>
            </c:extLst>
          </c:dPt>
          <c:dLbls>
            <c:dLbl>
              <c:idx val="0"/>
              <c:layout>
                <c:manualLayout>
                  <c:x val="8.3333333333333332E-3"/>
                  <c:y val="-0.11214953271028037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Доходы (факт)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616-4F35-8825-7B88D3F61D40}"/>
                </c:ext>
              </c:extLst>
            </c:dLbl>
            <c:dLbl>
              <c:idx val="1"/>
              <c:layout>
                <c:manualLayout>
                  <c:x val="0.18680868927258532"/>
                  <c:y val="0.35858350600911726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Расходы (факт)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616-4F35-8825-7B88D3F61D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1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Лист2!$B$3:$C$3</c:f>
              <c:numCache>
                <c:formatCode>_-* #,##0.00_р_._-;\-* #,##0.00_р_._-;_-* "-"??_р_._-;_-@_-</c:formatCode>
                <c:ptCount val="2"/>
                <c:pt idx="0">
                  <c:v>4161.2830000000004</c:v>
                </c:pt>
                <c:pt idx="1">
                  <c:v>6070.6719999999996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616-4F35-8825-7B88D3F61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55379968"/>
        <c:axId val="85070912"/>
        <c:axId val="85240960"/>
      </c:bar3DChart>
      <c:catAx>
        <c:axId val="55379968"/>
        <c:scaling>
          <c:orientation val="minMax"/>
        </c:scaling>
        <c:delete val="1"/>
        <c:axPos val="b"/>
        <c:majorTickMark val="out"/>
        <c:minorTickMark val="none"/>
        <c:tickLblPos val="nextTo"/>
        <c:crossAx val="85070912"/>
        <c:crosses val="autoZero"/>
        <c:auto val="1"/>
        <c:lblAlgn val="ctr"/>
        <c:lblOffset val="100"/>
        <c:noMultiLvlLbl val="0"/>
      </c:catAx>
      <c:valAx>
        <c:axId val="85070912"/>
        <c:scaling>
          <c:orientation val="minMax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extTo"/>
        <c:crossAx val="55379968"/>
        <c:crosses val="autoZero"/>
        <c:crossBetween val="between"/>
      </c:valAx>
      <c:serAx>
        <c:axId val="85240960"/>
        <c:scaling>
          <c:orientation val="minMax"/>
        </c:scaling>
        <c:delete val="1"/>
        <c:axPos val="b"/>
        <c:majorTickMark val="out"/>
        <c:minorTickMark val="none"/>
        <c:tickLblPos val="nextTo"/>
        <c:crossAx val="85070912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c:rich>
      </c:tx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6.4000000000000001E-2</c:v>
                </c:pt>
                <c:pt idx="1">
                  <c:v>6.0000000000000001E-3</c:v>
                </c:pt>
                <c:pt idx="2">
                  <c:v>0.93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45-40D0-A059-048D730EB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43B5C-5FC6-4AC7-8904-2A8C7B8C317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A55A208-12F5-4386-80EB-94E615947318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Непрограммные мероприятия –</a:t>
          </a:r>
        </a:p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2 803, 477 </a:t>
          </a:r>
          <a:r>
            <a:rPr lang="ru-RU" b="1" dirty="0" err="1" smtClean="0">
              <a:solidFill>
                <a:schemeClr val="tx2">
                  <a:lumMod val="60000"/>
                  <a:lumOff val="40000"/>
                </a:schemeClr>
              </a:solidFill>
            </a:rPr>
            <a:t>тыс.руб</a:t>
          </a:r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.;</a:t>
          </a:r>
        </a:p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1 муниципальная программа</a:t>
          </a:r>
        </a:p>
        <a:p>
          <a:r>
            <a:rPr lang="ru-RU" b="1" dirty="0" smtClean="0">
              <a:solidFill>
                <a:schemeClr val="tx2">
                  <a:lumMod val="60000"/>
                  <a:lumOff val="40000"/>
                </a:schemeClr>
              </a:solidFill>
            </a:rPr>
            <a:t>2 726,740 </a:t>
          </a:r>
          <a:r>
            <a:rPr lang="ru-RU" b="1" dirty="0" err="1" smtClean="0">
              <a:solidFill>
                <a:schemeClr val="tx2">
                  <a:lumMod val="60000"/>
                  <a:lumOff val="40000"/>
                </a:schemeClr>
              </a:solidFill>
            </a:rPr>
            <a:t>тыс.руб</a:t>
          </a:r>
          <a:r>
            <a:rPr lang="ru-RU" dirty="0" smtClean="0"/>
            <a:t>.</a:t>
          </a:r>
          <a:endParaRPr lang="ru-RU" dirty="0"/>
        </a:p>
      </dgm:t>
    </dgm:pt>
    <dgm:pt modelId="{EFE51747-32B0-4588-A274-10A1556A6493}" type="parTrans" cxnId="{A39402FA-81D0-4536-B1FC-851674837117}">
      <dgm:prSet/>
      <dgm:spPr/>
      <dgm:t>
        <a:bodyPr/>
        <a:lstStyle/>
        <a:p>
          <a:endParaRPr lang="ru-RU"/>
        </a:p>
      </dgm:t>
    </dgm:pt>
    <dgm:pt modelId="{F347CEDB-EC01-4BFB-9F33-840676181E92}" type="sibTrans" cxnId="{A39402FA-81D0-4536-B1FC-851674837117}">
      <dgm:prSet/>
      <dgm:spPr/>
      <dgm:t>
        <a:bodyPr/>
        <a:lstStyle/>
        <a:p>
          <a:endParaRPr lang="ru-RU"/>
        </a:p>
      </dgm:t>
    </dgm:pt>
    <dgm:pt modelId="{D1EF46A3-D8AF-4121-B1BC-6C42AC115C30}" type="pres">
      <dgm:prSet presAssocID="{7F943B5C-5FC6-4AC7-8904-2A8C7B8C317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2CCC0B-D284-4264-83B0-FC90F2F5C468}" type="pres">
      <dgm:prSet presAssocID="{7F943B5C-5FC6-4AC7-8904-2A8C7B8C317F}" presName="radial" presStyleCnt="0">
        <dgm:presLayoutVars>
          <dgm:animLvl val="ctr"/>
        </dgm:presLayoutVars>
      </dgm:prSet>
      <dgm:spPr/>
    </dgm:pt>
    <dgm:pt modelId="{7A06D398-3E3C-42EB-94A9-5696B8AA8B54}" type="pres">
      <dgm:prSet presAssocID="{3A55A208-12F5-4386-80EB-94E615947318}" presName="centerShape" presStyleLbl="vennNode1" presStyleIdx="0" presStyleCnt="1" custScaleX="66390" custScaleY="60740" custLinFactNeighborX="7681" custLinFactNeighborY="3522"/>
      <dgm:spPr/>
      <dgm:t>
        <a:bodyPr/>
        <a:lstStyle/>
        <a:p>
          <a:endParaRPr lang="ru-RU"/>
        </a:p>
      </dgm:t>
    </dgm:pt>
  </dgm:ptLst>
  <dgm:cxnLst>
    <dgm:cxn modelId="{A39402FA-81D0-4536-B1FC-851674837117}" srcId="{7F943B5C-5FC6-4AC7-8904-2A8C7B8C317F}" destId="{3A55A208-12F5-4386-80EB-94E615947318}" srcOrd="0" destOrd="0" parTransId="{EFE51747-32B0-4588-A274-10A1556A6493}" sibTransId="{F347CEDB-EC01-4BFB-9F33-840676181E92}"/>
    <dgm:cxn modelId="{27965AF4-30EA-474F-96CE-7A2D170D9057}" type="presOf" srcId="{3A55A208-12F5-4386-80EB-94E615947318}" destId="{7A06D398-3E3C-42EB-94A9-5696B8AA8B54}" srcOrd="0" destOrd="0" presId="urn:microsoft.com/office/officeart/2005/8/layout/radial3"/>
    <dgm:cxn modelId="{83427B92-E1EE-48A9-BFD7-CF76A3181CE5}" type="presOf" srcId="{7F943B5C-5FC6-4AC7-8904-2A8C7B8C317F}" destId="{D1EF46A3-D8AF-4121-B1BC-6C42AC115C30}" srcOrd="0" destOrd="0" presId="urn:microsoft.com/office/officeart/2005/8/layout/radial3"/>
    <dgm:cxn modelId="{30DC60D7-CF08-4A03-A16C-6D0A75001A3D}" type="presParOf" srcId="{D1EF46A3-D8AF-4121-B1BC-6C42AC115C30}" destId="{222CCC0B-D284-4264-83B0-FC90F2F5C468}" srcOrd="0" destOrd="0" presId="urn:microsoft.com/office/officeart/2005/8/layout/radial3"/>
    <dgm:cxn modelId="{3D9F0F62-2A5F-4D12-A91D-51E36A938E7C}" type="presParOf" srcId="{222CCC0B-D284-4264-83B0-FC90F2F5C468}" destId="{7A06D398-3E3C-42EB-94A9-5696B8AA8B54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7418EE-3913-49E0-8932-679F7116F545}" type="doc">
      <dgm:prSet loTypeId="urn:microsoft.com/office/officeart/2005/8/layout/vList3" loCatId="list" qsTypeId="urn:microsoft.com/office/officeart/2005/8/quickstyle/3d2" qsCatId="3D" csTypeId="urn:microsoft.com/office/officeart/2005/8/colors/colorful2" csCatId="colorful" phldr="1"/>
      <dgm:spPr/>
    </dgm:pt>
    <dgm:pt modelId="{EF102B97-8D5C-491F-9869-D92488DD67E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Жилищно-коммунальное хозяйство - 2 725,165 </a:t>
          </a:r>
          <a:r>
            <a:rPr lang="ru-RU" sz="2000" dirty="0" err="1" smtClean="0">
              <a:solidFill>
                <a:schemeClr val="tx1"/>
              </a:solidFill>
            </a:rPr>
            <a:t>тыс.руб</a:t>
          </a:r>
          <a:r>
            <a:rPr lang="ru-RU" sz="2000" dirty="0" smtClean="0">
              <a:solidFill>
                <a:schemeClr val="tx1"/>
              </a:solidFill>
            </a:rPr>
            <a:t>.</a:t>
          </a:r>
          <a:endParaRPr lang="ru-RU" sz="2000" dirty="0">
            <a:solidFill>
              <a:schemeClr val="tx1"/>
            </a:solidFill>
          </a:endParaRPr>
        </a:p>
      </dgm:t>
    </dgm:pt>
    <dgm:pt modelId="{0B8CCFC7-0433-4EED-9118-FB937600A70D}" type="parTrans" cxnId="{039FBA1E-46BC-4509-BD70-7E6D695AC67E}">
      <dgm:prSet/>
      <dgm:spPr/>
      <dgm:t>
        <a:bodyPr/>
        <a:lstStyle/>
        <a:p>
          <a:endParaRPr lang="ru-RU"/>
        </a:p>
      </dgm:t>
    </dgm:pt>
    <dgm:pt modelId="{323477BA-1FAB-4507-9074-422C0F683E73}" type="sibTrans" cxnId="{039FBA1E-46BC-4509-BD70-7E6D695AC67E}">
      <dgm:prSet/>
      <dgm:spPr/>
      <dgm:t>
        <a:bodyPr/>
        <a:lstStyle/>
        <a:p>
          <a:endParaRPr lang="ru-RU"/>
        </a:p>
      </dgm:t>
    </dgm:pt>
    <dgm:pt modelId="{B32F6958-C1BF-49BB-8398-FEF102AE98B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Общегосударственные вопросы - 2 759,452 </a:t>
          </a:r>
          <a:r>
            <a:rPr lang="ru-RU" sz="2000" dirty="0" err="1" smtClean="0">
              <a:solidFill>
                <a:schemeClr val="tx1"/>
              </a:solidFill>
            </a:rPr>
            <a:t>тыс.руб</a:t>
          </a:r>
          <a:r>
            <a:rPr lang="ru-RU" sz="2000" dirty="0" smtClean="0">
              <a:solidFill>
                <a:schemeClr val="tx1"/>
              </a:solidFill>
            </a:rPr>
            <a:t>.</a:t>
          </a:r>
          <a:endParaRPr lang="ru-RU" sz="2000" dirty="0">
            <a:solidFill>
              <a:schemeClr val="tx1"/>
            </a:solidFill>
          </a:endParaRPr>
        </a:p>
      </dgm:t>
    </dgm:pt>
    <dgm:pt modelId="{44621BE4-0A64-4D38-9987-FDBD1057B43E}" type="parTrans" cxnId="{49A30D6C-F3F9-4C34-95DD-10E2D974A908}">
      <dgm:prSet/>
      <dgm:spPr/>
      <dgm:t>
        <a:bodyPr/>
        <a:lstStyle/>
        <a:p>
          <a:endParaRPr lang="ru-RU"/>
        </a:p>
      </dgm:t>
    </dgm:pt>
    <dgm:pt modelId="{D6B6870B-887D-495D-825C-952EA240135E}" type="sibTrans" cxnId="{49A30D6C-F3F9-4C34-95DD-10E2D974A908}">
      <dgm:prSet/>
      <dgm:spPr/>
      <dgm:t>
        <a:bodyPr/>
        <a:lstStyle/>
        <a:p>
          <a:endParaRPr lang="ru-RU"/>
        </a:p>
      </dgm:t>
    </dgm:pt>
    <dgm:pt modelId="{A8F498ED-07A2-425E-A656-C157485DF72A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Социальная политика – 45,600 </a:t>
          </a:r>
          <a:r>
            <a:rPr lang="ru-RU" sz="1800" dirty="0" err="1" smtClean="0">
              <a:solidFill>
                <a:schemeClr val="tx1"/>
              </a:solidFill>
            </a:rPr>
            <a:t>тыс.руб</a:t>
          </a:r>
          <a:r>
            <a:rPr lang="ru-RU" sz="1800" dirty="0" smtClean="0">
              <a:solidFill>
                <a:schemeClr val="tx1"/>
              </a:solidFill>
            </a:rPr>
            <a:t>.</a:t>
          </a:r>
          <a:endParaRPr lang="ru-RU" sz="1800" dirty="0">
            <a:solidFill>
              <a:schemeClr val="tx1"/>
            </a:solidFill>
          </a:endParaRPr>
        </a:p>
      </dgm:t>
    </dgm:pt>
    <dgm:pt modelId="{CDEC0F3A-6F49-41DD-BB46-2CB84C785AFF}" type="parTrans" cxnId="{65F130D9-C5BC-4DD4-8AF5-8F5DF2576CDD}">
      <dgm:prSet/>
      <dgm:spPr/>
      <dgm:t>
        <a:bodyPr/>
        <a:lstStyle/>
        <a:p>
          <a:endParaRPr lang="ru-RU"/>
        </a:p>
      </dgm:t>
    </dgm:pt>
    <dgm:pt modelId="{5F42D99C-3721-47D2-B9C8-A809AEC30682}" type="sibTrans" cxnId="{65F130D9-C5BC-4DD4-8AF5-8F5DF2576CDD}">
      <dgm:prSet/>
      <dgm:spPr/>
      <dgm:t>
        <a:bodyPr/>
        <a:lstStyle/>
        <a:p>
          <a:endParaRPr lang="ru-RU"/>
        </a:p>
      </dgm:t>
    </dgm:pt>
    <dgm:pt modelId="{FA1DE22A-AF7E-43E0-AD12-C03DDD0EDD2D}" type="pres">
      <dgm:prSet presAssocID="{527418EE-3913-49E0-8932-679F7116F545}" presName="linearFlow" presStyleCnt="0">
        <dgm:presLayoutVars>
          <dgm:dir/>
          <dgm:resizeHandles val="exact"/>
        </dgm:presLayoutVars>
      </dgm:prSet>
      <dgm:spPr/>
    </dgm:pt>
    <dgm:pt modelId="{21908567-69FE-453F-998E-2C249071FCE4}" type="pres">
      <dgm:prSet presAssocID="{EF102B97-8D5C-491F-9869-D92488DD67E4}" presName="composite" presStyleCnt="0"/>
      <dgm:spPr/>
    </dgm:pt>
    <dgm:pt modelId="{FEBCFEB3-34AA-4F7B-B798-88D27A150921}" type="pres">
      <dgm:prSet presAssocID="{EF102B97-8D5C-491F-9869-D92488DD67E4}" presName="imgShp" presStyleLbl="fgImgPlace1" presStyleIdx="0" presStyleCnt="3" custScaleX="74497" custScaleY="71172" custLinFactNeighborX="-43559" custLinFactNeighborY="8202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2605C0-72D9-45EE-9A79-CAACE46B3E8A}" type="pres">
      <dgm:prSet presAssocID="{EF102B97-8D5C-491F-9869-D92488DD67E4}" presName="txShp" presStyleLbl="node1" presStyleIdx="0" presStyleCnt="3" custScaleX="90455" custScaleY="56783" custLinFactNeighborX="2848" custLinFactNeighborY="81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BFF33-5ADA-404A-BB9B-54545B350F7F}" type="pres">
      <dgm:prSet presAssocID="{323477BA-1FAB-4507-9074-422C0F683E73}" presName="spacing" presStyleCnt="0"/>
      <dgm:spPr/>
    </dgm:pt>
    <dgm:pt modelId="{2AF06BCE-4054-4B89-8694-70D6DD355E13}" type="pres">
      <dgm:prSet presAssocID="{B32F6958-C1BF-49BB-8398-FEF102AE98BE}" presName="composite" presStyleCnt="0"/>
      <dgm:spPr/>
    </dgm:pt>
    <dgm:pt modelId="{89A51BDD-A9B9-4500-9B74-DE10982AA294}" type="pres">
      <dgm:prSet presAssocID="{B32F6958-C1BF-49BB-8398-FEF102AE98BE}" presName="imgShp" presStyleLbl="fgImgPlace1" presStyleIdx="1" presStyleCnt="3" custScaleX="68297" custScaleY="62723" custLinFactNeighborX="-41773" custLinFactNeighborY="-9086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8BDEBE-1104-4EA5-96A0-AD4873FD9DA6}" type="pres">
      <dgm:prSet presAssocID="{B32F6958-C1BF-49BB-8398-FEF102AE98BE}" presName="txShp" presStyleLbl="node1" presStyleIdx="1" presStyleCnt="3" custScaleX="90317" custScaleY="41978" custLinFactNeighborX="2702" custLinFactNeighborY="-85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3B611-F7C6-4906-AF48-6A4A1AC0F1FC}" type="pres">
      <dgm:prSet presAssocID="{D6B6870B-887D-495D-825C-952EA240135E}" presName="spacing" presStyleCnt="0"/>
      <dgm:spPr/>
    </dgm:pt>
    <dgm:pt modelId="{88839CF1-B049-47DA-A91A-DF632F55E4D7}" type="pres">
      <dgm:prSet presAssocID="{A8F498ED-07A2-425E-A656-C157485DF72A}" presName="composite" presStyleCnt="0"/>
      <dgm:spPr/>
    </dgm:pt>
    <dgm:pt modelId="{58E78F7D-E630-4A20-90B7-4BFB24A183DE}" type="pres">
      <dgm:prSet presAssocID="{A8F498ED-07A2-425E-A656-C157485DF72A}" presName="imgShp" presStyleLbl="fgImgPlace1" presStyleIdx="2" presStyleCnt="3" custScaleX="71464" custScaleY="62784" custLinFactNeighborX="-47013" custLinFactNeighborY="-26051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A1C56E5B-6255-4951-B2F4-70E3D2A4E239}" type="pres">
      <dgm:prSet presAssocID="{A8F498ED-07A2-425E-A656-C157485DF72A}" presName="txShp" presStyleLbl="node1" presStyleIdx="2" presStyleCnt="3" custScaleX="83571" custScaleY="62850" custLinFactNeighborX="6624" custLinFactNeighborY="-29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9FBA1E-46BC-4509-BD70-7E6D695AC67E}" srcId="{527418EE-3913-49E0-8932-679F7116F545}" destId="{EF102B97-8D5C-491F-9869-D92488DD67E4}" srcOrd="0" destOrd="0" parTransId="{0B8CCFC7-0433-4EED-9118-FB937600A70D}" sibTransId="{323477BA-1FAB-4507-9074-422C0F683E73}"/>
    <dgm:cxn modelId="{04BDE0A7-CF1B-48A2-B4C5-D980789E1F7F}" type="presOf" srcId="{B32F6958-C1BF-49BB-8398-FEF102AE98BE}" destId="{188BDEBE-1104-4EA5-96A0-AD4873FD9DA6}" srcOrd="0" destOrd="0" presId="urn:microsoft.com/office/officeart/2005/8/layout/vList3"/>
    <dgm:cxn modelId="{65F130D9-C5BC-4DD4-8AF5-8F5DF2576CDD}" srcId="{527418EE-3913-49E0-8932-679F7116F545}" destId="{A8F498ED-07A2-425E-A656-C157485DF72A}" srcOrd="2" destOrd="0" parTransId="{CDEC0F3A-6F49-41DD-BB46-2CB84C785AFF}" sibTransId="{5F42D99C-3721-47D2-B9C8-A809AEC30682}"/>
    <dgm:cxn modelId="{49A30D6C-F3F9-4C34-95DD-10E2D974A908}" srcId="{527418EE-3913-49E0-8932-679F7116F545}" destId="{B32F6958-C1BF-49BB-8398-FEF102AE98BE}" srcOrd="1" destOrd="0" parTransId="{44621BE4-0A64-4D38-9987-FDBD1057B43E}" sibTransId="{D6B6870B-887D-495D-825C-952EA240135E}"/>
    <dgm:cxn modelId="{DBA1950C-99BB-426F-8EEE-325D152A53DA}" type="presOf" srcId="{527418EE-3913-49E0-8932-679F7116F545}" destId="{FA1DE22A-AF7E-43E0-AD12-C03DDD0EDD2D}" srcOrd="0" destOrd="0" presId="urn:microsoft.com/office/officeart/2005/8/layout/vList3"/>
    <dgm:cxn modelId="{AB4F5D13-5393-4C87-9D35-35CAD55AD248}" type="presOf" srcId="{A8F498ED-07A2-425E-A656-C157485DF72A}" destId="{A1C56E5B-6255-4951-B2F4-70E3D2A4E239}" srcOrd="0" destOrd="0" presId="urn:microsoft.com/office/officeart/2005/8/layout/vList3"/>
    <dgm:cxn modelId="{35FD499E-EFC6-4FEB-889D-DBFBFC815A31}" type="presOf" srcId="{EF102B97-8D5C-491F-9869-D92488DD67E4}" destId="{0E2605C0-72D9-45EE-9A79-CAACE46B3E8A}" srcOrd="0" destOrd="0" presId="urn:microsoft.com/office/officeart/2005/8/layout/vList3"/>
    <dgm:cxn modelId="{46D89447-BF9C-42A6-9D28-4C8514F6F13B}" type="presParOf" srcId="{FA1DE22A-AF7E-43E0-AD12-C03DDD0EDD2D}" destId="{21908567-69FE-453F-998E-2C249071FCE4}" srcOrd="0" destOrd="0" presId="urn:microsoft.com/office/officeart/2005/8/layout/vList3"/>
    <dgm:cxn modelId="{30CBB8E8-7522-4CF5-A06D-712F8AE1513B}" type="presParOf" srcId="{21908567-69FE-453F-998E-2C249071FCE4}" destId="{FEBCFEB3-34AA-4F7B-B798-88D27A150921}" srcOrd="0" destOrd="0" presId="urn:microsoft.com/office/officeart/2005/8/layout/vList3"/>
    <dgm:cxn modelId="{72F46CD9-DDB6-422A-8945-112D2B4538DC}" type="presParOf" srcId="{21908567-69FE-453F-998E-2C249071FCE4}" destId="{0E2605C0-72D9-45EE-9A79-CAACE46B3E8A}" srcOrd="1" destOrd="0" presId="urn:microsoft.com/office/officeart/2005/8/layout/vList3"/>
    <dgm:cxn modelId="{74D0D12C-A0C9-4F77-A634-F2CC89EA263A}" type="presParOf" srcId="{FA1DE22A-AF7E-43E0-AD12-C03DDD0EDD2D}" destId="{AB8BFF33-5ADA-404A-BB9B-54545B350F7F}" srcOrd="1" destOrd="0" presId="urn:microsoft.com/office/officeart/2005/8/layout/vList3"/>
    <dgm:cxn modelId="{375B92F1-4539-4FC9-A161-6D66DE6D079C}" type="presParOf" srcId="{FA1DE22A-AF7E-43E0-AD12-C03DDD0EDD2D}" destId="{2AF06BCE-4054-4B89-8694-70D6DD355E13}" srcOrd="2" destOrd="0" presId="urn:microsoft.com/office/officeart/2005/8/layout/vList3"/>
    <dgm:cxn modelId="{0585CABF-A69B-44F9-AAB2-C0DD96FACB66}" type="presParOf" srcId="{2AF06BCE-4054-4B89-8694-70D6DD355E13}" destId="{89A51BDD-A9B9-4500-9B74-DE10982AA294}" srcOrd="0" destOrd="0" presId="urn:microsoft.com/office/officeart/2005/8/layout/vList3"/>
    <dgm:cxn modelId="{110FECEE-3314-40B5-8C03-55BD7A88D836}" type="presParOf" srcId="{2AF06BCE-4054-4B89-8694-70D6DD355E13}" destId="{188BDEBE-1104-4EA5-96A0-AD4873FD9DA6}" srcOrd="1" destOrd="0" presId="urn:microsoft.com/office/officeart/2005/8/layout/vList3"/>
    <dgm:cxn modelId="{2D9EAC08-1DAA-405B-8E12-323012DD1933}" type="presParOf" srcId="{FA1DE22A-AF7E-43E0-AD12-C03DDD0EDD2D}" destId="{AC33B611-F7C6-4906-AF48-6A4A1AC0F1FC}" srcOrd="3" destOrd="0" presId="urn:microsoft.com/office/officeart/2005/8/layout/vList3"/>
    <dgm:cxn modelId="{95079C7B-5735-469A-9C49-8F3879B1978B}" type="presParOf" srcId="{FA1DE22A-AF7E-43E0-AD12-C03DDD0EDD2D}" destId="{88839CF1-B049-47DA-A91A-DF632F55E4D7}" srcOrd="4" destOrd="0" presId="urn:microsoft.com/office/officeart/2005/8/layout/vList3"/>
    <dgm:cxn modelId="{ED632264-F91C-4FD9-B74F-B1B7CC36AF95}" type="presParOf" srcId="{88839CF1-B049-47DA-A91A-DF632F55E4D7}" destId="{58E78F7D-E630-4A20-90B7-4BFB24A183DE}" srcOrd="0" destOrd="0" presId="urn:microsoft.com/office/officeart/2005/8/layout/vList3"/>
    <dgm:cxn modelId="{028639D9-7E5B-47B8-B79B-5642665AEA15}" type="presParOf" srcId="{88839CF1-B049-47DA-A91A-DF632F55E4D7}" destId="{A1C56E5B-6255-4951-B2F4-70E3D2A4E23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6D398-3E3C-42EB-94A9-5696B8AA8B54}">
      <dsp:nvSpPr>
        <dsp:cNvPr id="0" name=""/>
        <dsp:cNvSpPr/>
      </dsp:nvSpPr>
      <dsp:spPr>
        <a:xfrm>
          <a:off x="3758765" y="1747422"/>
          <a:ext cx="3442040" cy="3149111"/>
        </a:xfrm>
        <a:prstGeom prst="ellipse">
          <a:avLst/>
        </a:prstGeom>
        <a:gradFill rotWithShape="1">
          <a:gsLst>
            <a:gs pos="0">
              <a:schemeClr val="accent5">
                <a:tint val="0"/>
              </a:schemeClr>
            </a:gs>
            <a:gs pos="44000">
              <a:schemeClr val="accent5">
                <a:tint val="60000"/>
                <a:satMod val="120000"/>
              </a:schemeClr>
            </a:gs>
            <a:gs pos="100000">
              <a:schemeClr val="accent5"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Непрограммные мероприятия –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2 803, 477 </a:t>
          </a:r>
          <a:r>
            <a:rPr lang="ru-RU" sz="2100" b="1" kern="1200" dirty="0" err="1" smtClean="0">
              <a:solidFill>
                <a:schemeClr val="tx2">
                  <a:lumMod val="60000"/>
                  <a:lumOff val="40000"/>
                </a:schemeClr>
              </a:solidFill>
            </a:rPr>
            <a:t>тыс.руб</a:t>
          </a:r>
          <a:r>
            <a:rPr lang="ru-RU" sz="21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.;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1 муниципальная программа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2">
                  <a:lumMod val="60000"/>
                  <a:lumOff val="40000"/>
                </a:schemeClr>
              </a:solidFill>
            </a:rPr>
            <a:t>2 726,740 </a:t>
          </a:r>
          <a:r>
            <a:rPr lang="ru-RU" sz="2100" b="1" kern="1200" dirty="0" err="1" smtClean="0">
              <a:solidFill>
                <a:schemeClr val="tx2">
                  <a:lumMod val="60000"/>
                  <a:lumOff val="40000"/>
                </a:schemeClr>
              </a:solidFill>
            </a:rPr>
            <a:t>тыс.руб</a:t>
          </a:r>
          <a:r>
            <a:rPr lang="ru-RU" sz="2100" kern="1200" dirty="0" smtClean="0"/>
            <a:t>.</a:t>
          </a:r>
          <a:endParaRPr lang="ru-RU" sz="2100" kern="1200" dirty="0"/>
        </a:p>
      </dsp:txBody>
      <dsp:txXfrm>
        <a:off x="4262840" y="2208599"/>
        <a:ext cx="2433890" cy="22267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605C0-72D9-45EE-9A79-CAACE46B3E8A}">
      <dsp:nvSpPr>
        <dsp:cNvPr id="0" name=""/>
        <dsp:cNvSpPr/>
      </dsp:nvSpPr>
      <dsp:spPr>
        <a:xfrm rot="10800000">
          <a:off x="2245721" y="1872200"/>
          <a:ext cx="4764613" cy="119479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78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Жилищно-коммунальное хозяйство - 2 725,165 </a:t>
          </a:r>
          <a:r>
            <a:rPr lang="ru-RU" sz="2000" kern="1200" dirty="0" err="1" smtClean="0">
              <a:solidFill>
                <a:schemeClr val="tx1"/>
              </a:solidFill>
            </a:rPr>
            <a:t>тыс.руб</a:t>
          </a:r>
          <a:r>
            <a:rPr lang="ru-RU" sz="2000" kern="1200" dirty="0" smtClean="0">
              <a:solidFill>
                <a:schemeClr val="tx1"/>
              </a:solidFill>
            </a:rPr>
            <a:t>.</a:t>
          </a:r>
          <a:endParaRPr lang="ru-RU" sz="2000" kern="1200" dirty="0">
            <a:solidFill>
              <a:schemeClr val="tx1"/>
            </a:solidFill>
          </a:endParaRPr>
        </a:p>
      </dsp:txBody>
      <dsp:txXfrm rot="10800000">
        <a:off x="2544419" y="1872200"/>
        <a:ext cx="4465915" cy="1194792"/>
      </dsp:txXfrm>
    </dsp:sp>
    <dsp:sp modelId="{FEBCFEB3-34AA-4F7B-B798-88D27A150921}">
      <dsp:nvSpPr>
        <dsp:cNvPr id="0" name=""/>
        <dsp:cNvSpPr/>
      </dsp:nvSpPr>
      <dsp:spPr>
        <a:xfrm>
          <a:off x="144018" y="1728182"/>
          <a:ext cx="1567520" cy="149755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8BDEBE-1104-4EA5-96A0-AD4873FD9DA6}">
      <dsp:nvSpPr>
        <dsp:cNvPr id="0" name=""/>
        <dsp:cNvSpPr/>
      </dsp:nvSpPr>
      <dsp:spPr>
        <a:xfrm rot="10800000">
          <a:off x="2210868" y="554857"/>
          <a:ext cx="4757344" cy="883275"/>
        </a:xfrm>
        <a:prstGeom prst="homePlate">
          <a:avLst/>
        </a:prstGeom>
        <a:gradFill rotWithShape="0">
          <a:gsLst>
            <a:gs pos="0">
              <a:schemeClr val="accent2">
                <a:hueOff val="-2355276"/>
                <a:satOff val="-3145"/>
                <a:lumOff val="1863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-2355276"/>
                <a:satOff val="-3145"/>
                <a:lumOff val="1863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7867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Общегосударственные вопросы - 2 759,452 </a:t>
          </a:r>
          <a:r>
            <a:rPr lang="ru-RU" sz="2000" kern="1200" dirty="0" err="1" smtClean="0">
              <a:solidFill>
                <a:schemeClr val="tx1"/>
              </a:solidFill>
            </a:rPr>
            <a:t>тыс.руб</a:t>
          </a:r>
          <a:r>
            <a:rPr lang="ru-RU" sz="2000" kern="1200" dirty="0" smtClean="0">
              <a:solidFill>
                <a:schemeClr val="tx1"/>
              </a:solidFill>
            </a:rPr>
            <a:t>.</a:t>
          </a:r>
          <a:endParaRPr lang="ru-RU" sz="2000" kern="1200" dirty="0">
            <a:solidFill>
              <a:schemeClr val="tx1"/>
            </a:solidFill>
          </a:endParaRPr>
        </a:p>
      </dsp:txBody>
      <dsp:txXfrm rot="10800000">
        <a:off x="2431687" y="554857"/>
        <a:ext cx="4536525" cy="883275"/>
      </dsp:txXfrm>
    </dsp:sp>
    <dsp:sp modelId="{89A51BDD-A9B9-4500-9B74-DE10982AA294}">
      <dsp:nvSpPr>
        <dsp:cNvPr id="0" name=""/>
        <dsp:cNvSpPr/>
      </dsp:nvSpPr>
      <dsp:spPr>
        <a:xfrm>
          <a:off x="216030" y="216017"/>
          <a:ext cx="1437063" cy="131977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56E5B-6255-4951-B2F4-70E3D2A4E239}">
      <dsp:nvSpPr>
        <dsp:cNvPr id="0" name=""/>
        <dsp:cNvSpPr/>
      </dsp:nvSpPr>
      <dsp:spPr>
        <a:xfrm rot="10800000">
          <a:off x="2700618" y="3447127"/>
          <a:ext cx="4402006" cy="1322451"/>
        </a:xfrm>
        <a:prstGeom prst="homePlate">
          <a:avLst/>
        </a:prstGeom>
        <a:gradFill rotWithShape="0">
          <a:gsLst>
            <a:gs pos="0">
              <a:schemeClr val="accent2">
                <a:hueOff val="-4710551"/>
                <a:satOff val="-6290"/>
                <a:lumOff val="3726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2">
                <a:hueOff val="-4710551"/>
                <a:satOff val="-6290"/>
                <a:lumOff val="3726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7867" tIns="68580" rIns="128016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Социальная политика – 45,600 </a:t>
          </a:r>
          <a:r>
            <a:rPr lang="ru-RU" sz="1800" kern="1200" dirty="0" err="1" smtClean="0">
              <a:solidFill>
                <a:schemeClr val="tx1"/>
              </a:solidFill>
            </a:rPr>
            <a:t>тыс.руб</a:t>
          </a:r>
          <a:r>
            <a:rPr lang="ru-RU" sz="1800" kern="1200" dirty="0" smtClean="0">
              <a:solidFill>
                <a:schemeClr val="tx1"/>
              </a:solidFill>
            </a:rPr>
            <a:t>.</a:t>
          </a:r>
          <a:endParaRPr lang="ru-RU" sz="1800" kern="1200" dirty="0">
            <a:solidFill>
              <a:schemeClr val="tx1"/>
            </a:solidFill>
          </a:endParaRPr>
        </a:p>
      </dsp:txBody>
      <dsp:txXfrm rot="10800000">
        <a:off x="3031231" y="3447127"/>
        <a:ext cx="4071393" cy="1322451"/>
      </dsp:txXfrm>
    </dsp:sp>
    <dsp:sp modelId="{58E78F7D-E630-4A20-90B7-4BFB24A183DE}">
      <dsp:nvSpPr>
        <dsp:cNvPr id="0" name=""/>
        <dsp:cNvSpPr/>
      </dsp:nvSpPr>
      <dsp:spPr>
        <a:xfrm>
          <a:off x="177948" y="3528388"/>
          <a:ext cx="1503701" cy="132106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94596-530B-4522-A8E1-81D1E2D46BF9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4C5E8-29E3-491D-B019-805D805C4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04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4C5E8-29E3-491D-B019-805D805C412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151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Отчет об исполнении бюджета сельского поселения «Серёгово»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за 2024 год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28600"/>
            <a:ext cx="1008112" cy="1065510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33" y="3158299"/>
            <a:ext cx="3112187" cy="3304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2502" y="6067247"/>
            <a:ext cx="1091051" cy="28803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</a:rPr>
              <a:t>Серёгово</a:t>
            </a:r>
            <a:endParaRPr lang="ru-RU" sz="1400" b="1" dirty="0">
              <a:solidFill>
                <a:srgbClr val="7030A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45030" y="5949280"/>
            <a:ext cx="170126" cy="14401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vperedgazeta.ru/files/Image/%D0%90%D0%B9%D0%BA%D0%B8%D0%BD%D0%BE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319047"/>
            <a:ext cx="3798892" cy="213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473113"/>
              </p:ext>
            </p:extLst>
          </p:nvPr>
        </p:nvGraphicFramePr>
        <p:xfrm>
          <a:off x="755576" y="1556792"/>
          <a:ext cx="777686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136" y="228600"/>
            <a:ext cx="7577016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32656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971600" y="1556792"/>
            <a:ext cx="3384376" cy="2448272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</a:rPr>
              <a:t>Муниципальная программа "Развитие жилищно-коммунального хозяйства и повышение степени благоустройства сельского поселения </a:t>
            </a:r>
            <a:r>
              <a:rPr lang="ru-RU" sz="1400" b="1" dirty="0" smtClean="0">
                <a:solidFill>
                  <a:srgbClr val="7030A0"/>
                </a:solidFill>
              </a:rPr>
              <a:t>«</a:t>
            </a:r>
            <a:r>
              <a:rPr lang="ru-RU" sz="1400" b="1" dirty="0" err="1" smtClean="0">
                <a:solidFill>
                  <a:srgbClr val="7030A0"/>
                </a:solidFill>
              </a:rPr>
              <a:t>Серёгово</a:t>
            </a:r>
            <a:r>
              <a:rPr lang="ru-RU" sz="1400" b="1" dirty="0" smtClean="0">
                <a:solidFill>
                  <a:srgbClr val="7030A0"/>
                </a:solidFill>
              </a:rPr>
              <a:t>» 2 726, 740 </a:t>
            </a:r>
            <a:r>
              <a:rPr lang="ru-RU" sz="1400" b="1" dirty="0" err="1" smtClean="0">
                <a:solidFill>
                  <a:srgbClr val="7030A0"/>
                </a:solidFill>
              </a:rPr>
              <a:t>тыс.руб</a:t>
            </a:r>
            <a:r>
              <a:rPr lang="ru-RU" sz="1400" b="1" dirty="0" smtClean="0">
                <a:solidFill>
                  <a:srgbClr val="7030A0"/>
                </a:solidFill>
              </a:rPr>
              <a:t>.</a:t>
            </a:r>
            <a:endParaRPr lang="ru-RU" sz="1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0770583"/>
              </p:ext>
            </p:extLst>
          </p:nvPr>
        </p:nvGraphicFramePr>
        <p:xfrm>
          <a:off x="473842" y="1268760"/>
          <a:ext cx="792088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50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345" y="2690336"/>
            <a:ext cx="752446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Спасибо </a:t>
            </a:r>
          </a:p>
          <a:p>
            <a:pPr algn="ctr"/>
            <a:r>
              <a:rPr lang="ru-RU" sz="6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за внимание!</a:t>
            </a:r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Разработчик: Финансовое управление АМО «Княжпогостский», адрес: 169200, </a:t>
            </a:r>
            <a:r>
              <a:rPr lang="ru-RU" sz="1400" dirty="0" err="1" smtClean="0"/>
              <a:t>г.Емва</a:t>
            </a:r>
            <a:r>
              <a:rPr lang="ru-RU" sz="1400" dirty="0" smtClean="0"/>
              <a:t>, </a:t>
            </a:r>
            <a:r>
              <a:rPr lang="ru-RU" sz="1400" dirty="0" err="1" smtClean="0"/>
              <a:t>ул.Дзержинского</a:t>
            </a:r>
            <a:r>
              <a:rPr lang="ru-RU" sz="1400" dirty="0" smtClean="0"/>
              <a:t>, д.81. Тел.: 8 (82139) 2-14-78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473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Отчет об исполнении бюджета сельского поселения «Серёгово» за 2024 год </a:t>
            </a:r>
          </a:p>
          <a:p>
            <a:pPr marL="0" indent="0" algn="ctr">
              <a:buNone/>
            </a:pPr>
            <a:r>
              <a:rPr lang="ru-RU" sz="2800" dirty="0" smtClean="0"/>
              <a:t> утвержден Решением Совета МО «</a:t>
            </a:r>
            <a:r>
              <a:rPr lang="ru-RU" sz="2800" dirty="0" err="1" smtClean="0"/>
              <a:t>Княжпогостский</a:t>
            </a:r>
            <a:r>
              <a:rPr lang="ru-RU" sz="2800" dirty="0" smtClean="0"/>
              <a:t>» «Об исполнении бюджета сельского поселения «Серёгово» от 22.05.2025 года № 155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www.tumenpro.ru/wp-content/uploads/2019/05/byudzh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4752529" cy="267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43000" y="1294110"/>
            <a:ext cx="7533456" cy="487119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Основные параметры:</a:t>
            </a:r>
          </a:p>
          <a:p>
            <a:pPr marL="45720" indent="0" algn="ctr">
              <a:buNone/>
            </a:pPr>
            <a:r>
              <a:rPr lang="ru-RU" dirty="0" smtClean="0"/>
              <a:t>Доходы (факт) - 5 531,943тыс.рублей</a:t>
            </a:r>
          </a:p>
          <a:p>
            <a:pPr marL="45720" indent="0" algn="ctr">
              <a:buNone/>
            </a:pPr>
            <a:r>
              <a:rPr lang="ru-RU" dirty="0" smtClean="0"/>
              <a:t>Расходы (факт) - 5 530,217 тыс.рублей</a:t>
            </a:r>
          </a:p>
          <a:p>
            <a:pPr marL="45720" indent="0" algn="ctr">
              <a:buNone/>
            </a:pPr>
            <a:r>
              <a:rPr lang="ru-RU" dirty="0" smtClean="0"/>
              <a:t>Профицит- 1,726 тыс.рублей</a:t>
            </a:r>
          </a:p>
          <a:p>
            <a:pPr marL="45720" indent="0"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7878121"/>
              </p:ext>
            </p:extLst>
          </p:nvPr>
        </p:nvGraphicFramePr>
        <p:xfrm>
          <a:off x="1475656" y="3068960"/>
          <a:ext cx="662473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37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1945240"/>
              </p:ext>
            </p:extLst>
          </p:nvPr>
        </p:nvGraphicFramePr>
        <p:xfrm>
          <a:off x="1547663" y="1131184"/>
          <a:ext cx="6552730" cy="2153799"/>
        </p:xfrm>
        <a:graphic>
          <a:graphicData uri="http://schemas.openxmlformats.org/drawingml/2006/table">
            <a:tbl>
              <a:tblPr/>
              <a:tblGrid>
                <a:gridCol w="19854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168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503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65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2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495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5 987,480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5 988,480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495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5 531,943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5 530,217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319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92,3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5600143"/>
              </p:ext>
            </p:extLst>
          </p:nvPr>
        </p:nvGraphicFramePr>
        <p:xfrm>
          <a:off x="1403648" y="3284984"/>
          <a:ext cx="7272808" cy="35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75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9797271"/>
              </p:ext>
            </p:extLst>
          </p:nvPr>
        </p:nvGraphicFramePr>
        <p:xfrm>
          <a:off x="1143000" y="1294108"/>
          <a:ext cx="7533456" cy="5238881"/>
        </p:xfrm>
        <a:graphic>
          <a:graphicData uri="http://schemas.openxmlformats.org/drawingml/2006/table">
            <a:tbl>
              <a:tblPr/>
              <a:tblGrid>
                <a:gridCol w="27941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696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030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Факт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исполнения от общего объема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448,000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354,512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Неналоговые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200,00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30,518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Безвозмездные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5 339,480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5 146,913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5 987,480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5 531,943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7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340129"/>
              </p:ext>
            </p:extLst>
          </p:nvPr>
        </p:nvGraphicFramePr>
        <p:xfrm>
          <a:off x="1547664" y="1844824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167328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69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Налоговые </a:t>
            </a:r>
            <a:r>
              <a:rPr lang="ru-RU" sz="3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доходы </a:t>
            </a: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354,512 </a:t>
            </a:r>
            <a:r>
              <a:rPr lang="ru-RU" sz="35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тыс.руб</a:t>
            </a:r>
            <a:endParaRPr lang="ru-RU" sz="35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/>
              <a:t> </a:t>
            </a:r>
            <a:r>
              <a:rPr lang="ru-RU" sz="2600" dirty="0" smtClean="0"/>
              <a:t>НДФЛ- 208,678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. (58,8 %)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/>
              <a:t>Государственная пошлина- 1,300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. (0,4 %)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/>
              <a:t> Налог на имущество- 144,534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. (40,8 %)</a:t>
            </a:r>
            <a:endParaRPr lang="ru-RU" sz="2600" dirty="0"/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22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Неналоговые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доходы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30,518 </a:t>
            </a:r>
            <a:r>
              <a:rPr lang="ru-RU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тыс.руб</a:t>
            </a:r>
            <a:r>
              <a:rPr lang="ru-RU" sz="4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ru-RU" sz="4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400" dirty="0" smtClean="0"/>
              <a:t>Доход, от использования имущества– 12,370 </a:t>
            </a:r>
            <a:r>
              <a:rPr lang="ru-RU" sz="3400" dirty="0" err="1" smtClean="0"/>
              <a:t>тыс.руб</a:t>
            </a:r>
            <a:r>
              <a:rPr lang="ru-RU" sz="3400" dirty="0" smtClean="0"/>
              <a:t> (40,5 %)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400" dirty="0" smtClean="0"/>
              <a:t>Прочие неналоговые доходы- 18,148 </a:t>
            </a:r>
            <a:r>
              <a:rPr lang="ru-RU" sz="3400" dirty="0" err="1" smtClean="0"/>
              <a:t>тыс.руб</a:t>
            </a:r>
            <a:r>
              <a:rPr lang="ru-RU" sz="3400" dirty="0" smtClean="0"/>
              <a:t> (59,5 %)</a:t>
            </a:r>
            <a:endParaRPr lang="ru-RU" sz="3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94110"/>
            <a:ext cx="8784976" cy="5159226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Безвозмездные поступления–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5 146,913тыс.руб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/>
              <a:t>Субвенции – 119,846 </a:t>
            </a:r>
            <a:r>
              <a:rPr lang="ru-RU" sz="3200" dirty="0" err="1" smtClean="0"/>
              <a:t>тыс.руб</a:t>
            </a:r>
            <a:r>
              <a:rPr lang="ru-RU" sz="3200" dirty="0" smtClean="0"/>
              <a:t> (2,3 %)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/>
              <a:t> Дотации – 1 874,865 </a:t>
            </a:r>
            <a:r>
              <a:rPr lang="ru-RU" sz="3200" dirty="0" err="1" smtClean="0"/>
              <a:t>тыс.руб</a:t>
            </a:r>
            <a:r>
              <a:rPr lang="ru-RU" sz="3200" dirty="0" smtClean="0"/>
              <a:t> (36,4 %)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/>
              <a:t>Иные межбюджетные трансферты – 3 152,202 </a:t>
            </a:r>
            <a:r>
              <a:rPr lang="ru-RU" sz="3200" dirty="0" err="1" smtClean="0"/>
              <a:t>тыс.руб</a:t>
            </a:r>
            <a:r>
              <a:rPr lang="ru-RU" sz="3200" dirty="0" smtClean="0"/>
              <a:t>. (61,3 %)</a:t>
            </a:r>
          </a:p>
          <a:p>
            <a:pPr marL="45720" indent="0">
              <a:buNone/>
            </a:pP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10655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</a:t>
            </a:r>
            <a:r>
              <a:rPr lang="ru-RU" sz="4000" b="1" dirty="0" smtClean="0">
                <a:solidFill>
                  <a:srgbClr val="FF9933"/>
                </a:solidFill>
              </a:rPr>
              <a:t>Отчет об исполнении бюджета </a:t>
            </a:r>
            <a:endParaRPr lang="ru-RU" sz="4000" b="1" dirty="0">
              <a:solidFill>
                <a:srgbClr val="FF9933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17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1744</TotalTime>
  <Words>370</Words>
  <Application>Microsoft Office PowerPoint</Application>
  <PresentationFormat>Экран (4:3)</PresentationFormat>
  <Paragraphs>92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Отчет об исполнении бюджета </vt:lpstr>
      <vt:lpstr>    Отчет об исполнении бюджета </vt:lpstr>
      <vt:lpstr>    Отчет об исполнении бюджета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Hlupina</dc:creator>
  <cp:lastModifiedBy>Shprengel</cp:lastModifiedBy>
  <cp:revision>155</cp:revision>
  <dcterms:created xsi:type="dcterms:W3CDTF">2016-03-09T09:58:10Z</dcterms:created>
  <dcterms:modified xsi:type="dcterms:W3CDTF">2025-05-27T09:09:27Z</dcterms:modified>
</cp:coreProperties>
</file>