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4" r:id="rId2"/>
    <p:sldId id="265" r:id="rId3"/>
    <p:sldId id="266" r:id="rId4"/>
    <p:sldId id="267" r:id="rId5"/>
    <p:sldId id="268" r:id="rId6"/>
    <p:sldId id="293" r:id="rId7"/>
    <p:sldId id="294" r:id="rId8"/>
    <p:sldId id="269" r:id="rId9"/>
    <p:sldId id="270" r:id="rId10"/>
    <p:sldId id="291" r:id="rId11"/>
    <p:sldId id="271" r:id="rId12"/>
    <p:sldId id="272" r:id="rId13"/>
    <p:sldId id="274" r:id="rId14"/>
    <p:sldId id="275" r:id="rId15"/>
    <p:sldId id="276" r:id="rId16"/>
    <p:sldId id="277" r:id="rId17"/>
    <p:sldId id="279" r:id="rId18"/>
    <p:sldId id="278" r:id="rId19"/>
    <p:sldId id="273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Динамика доходов за период 2019-2021</a:t>
            </a:r>
            <a:r>
              <a:rPr lang="ru-RU" baseline="0"/>
              <a:t> годы</a:t>
            </a:r>
          </a:p>
          <a:p>
            <a:pPr>
              <a:defRPr/>
            </a:pPr>
            <a:endParaRPr lang="ru-R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3"/>
              <c:pt idx="0">
                <c:v>2019</c:v>
              </c:pt>
              <c:pt idx="1">
                <c:v>2020</c:v>
              </c:pt>
              <c:pt idx="2">
                <c:v>2021</c:v>
              </c:pt>
            </c:numLit>
          </c:cat>
          <c:val>
            <c:numRef>
              <c:f>доходы!$C$18:$E$18</c:f>
              <c:numCache>
                <c:formatCode>_-* #,##0.0\ _₽_-;\-* #,##0.0\ _₽_-;_-* "-"??\ _₽_-;_-@_-</c:formatCode>
                <c:ptCount val="3"/>
                <c:pt idx="0">
                  <c:v>602464.18700000003</c:v>
                </c:pt>
                <c:pt idx="1">
                  <c:v>536934.17200000002</c:v>
                </c:pt>
                <c:pt idx="2">
                  <c:v>541380.43399999989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5001088"/>
        <c:axId val="35002624"/>
      </c:barChart>
      <c:catAx>
        <c:axId val="3500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5002624"/>
        <c:crosses val="autoZero"/>
        <c:auto val="1"/>
        <c:lblAlgn val="ctr"/>
        <c:lblOffset val="100"/>
        <c:noMultiLvlLbl val="0"/>
      </c:catAx>
      <c:valAx>
        <c:axId val="35002624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none"/>
        <c:minorTickMark val="none"/>
        <c:tickLblPos val="nextTo"/>
        <c:spPr>
          <a:ln w="9525">
            <a:noFill/>
          </a:ln>
        </c:spPr>
        <c:crossAx val="35001088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Безвозмездные поступления на 2019 год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066817770906758"/>
          <c:y val="0.21038206789248298"/>
          <c:w val="0.49873133578768541"/>
          <c:h val="0.78961793210751707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доходы!$A$14:$A$17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трасферты</c:v>
                </c:pt>
              </c:strCache>
            </c:strRef>
          </c:cat>
          <c:val>
            <c:numRef>
              <c:f>доходы!$B$14:$B$17</c:f>
            </c:numRef>
          </c:val>
        </c:ser>
        <c:ser>
          <c:idx val="1"/>
          <c:order val="1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1198968064309391"/>
                  <c:y val="5.991456456345393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0723870923210556E-2"/>
                  <c:y val="-0.239022133375773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157418412604621"/>
                  <c:y val="-0.17842276821217651"/>
                </c:manualLayout>
              </c:layout>
              <c:tx>
                <c:rich>
                  <a:bodyPr/>
                  <a:lstStyle/>
                  <a:p>
                    <a:r>
                      <a:rPr lang="ru-RU" sz="1400"/>
                      <a:t>Субвенции;  264788,2   ; 77%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9980875922733788E-2"/>
                  <c:y val="1.29369016901185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доходы!$A$14:$A$17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трасферты</c:v>
                </c:pt>
              </c:strCache>
            </c:strRef>
          </c:cat>
          <c:val>
            <c:numRef>
              <c:f>доходы!$C$14:$C$17</c:f>
              <c:numCache>
                <c:formatCode>_-* #,##0.0\ _₽_-;\-* #,##0.0\ _₽_-;_-* "-"??\ _₽_-;_-@_-</c:formatCode>
                <c:ptCount val="4"/>
                <c:pt idx="0">
                  <c:v>57797.8</c:v>
                </c:pt>
                <c:pt idx="1">
                  <c:v>21328.2</c:v>
                </c:pt>
                <c:pt idx="2">
                  <c:v>264788.2</c:v>
                </c:pt>
                <c:pt idx="3">
                  <c:v>39.636000000000003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245881029577186"/>
          <c:y val="0.43733847356840205"/>
          <c:w val="0.27754118970422814"/>
          <c:h val="0.2227302649524467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Непрограммные мероприятия</c:v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3"/>
              <c:pt idx="0">
                <c:v>2019</c:v>
              </c:pt>
              <c:pt idx="1">
                <c:v>2020</c:v>
              </c:pt>
              <c:pt idx="2">
                <c:v>2021</c:v>
              </c:pt>
            </c:numLit>
          </c:cat>
          <c:val>
            <c:numRef>
              <c:f>расходы!$B$3:$D$3</c:f>
              <c:numCache>
                <c:formatCode>_(* #,##0.00_);_(* \(#,##0.00\);_(* "-"??_);_(@_)</c:formatCode>
                <c:ptCount val="3"/>
                <c:pt idx="0">
                  <c:v>12460.659</c:v>
                </c:pt>
                <c:pt idx="1">
                  <c:v>20154.758999999998</c:v>
                </c:pt>
                <c:pt idx="2">
                  <c:v>29554.758999999998</c:v>
                </c:pt>
              </c:numCache>
            </c:numRef>
          </c:val>
        </c:ser>
        <c:ser>
          <c:idx val="1"/>
          <c:order val="1"/>
          <c:tx>
            <c:v>Расходы по муниципальным программам</c:v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3"/>
              <c:pt idx="0">
                <c:v>2019</c:v>
              </c:pt>
              <c:pt idx="1">
                <c:v>2020</c:v>
              </c:pt>
              <c:pt idx="2">
                <c:v>2021</c:v>
              </c:pt>
            </c:numLit>
          </c:cat>
          <c:val>
            <c:numRef>
              <c:f>расходы!$B$4:$D$4</c:f>
              <c:numCache>
                <c:formatCode>_(* #,##0.00_);_(* \(#,##0.00\);_(* "-"??_);_(@_)</c:formatCode>
                <c:ptCount val="3"/>
                <c:pt idx="0">
                  <c:v>631647.973</c:v>
                </c:pt>
                <c:pt idx="1">
                  <c:v>593429.21600000001</c:v>
                </c:pt>
                <c:pt idx="2">
                  <c:v>594393.07700000005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366272"/>
        <c:axId val="45495040"/>
      </c:barChart>
      <c:catAx>
        <c:axId val="4536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495040"/>
        <c:crosses val="autoZero"/>
        <c:auto val="1"/>
        <c:lblAlgn val="ctr"/>
        <c:lblOffset val="100"/>
        <c:noMultiLvlLbl val="0"/>
      </c:catAx>
      <c:valAx>
        <c:axId val="45495040"/>
        <c:scaling>
          <c:orientation val="minMax"/>
        </c:scaling>
        <c:delete val="1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45366272"/>
        <c:crosses val="autoZero"/>
        <c:crossBetween val="between"/>
      </c:valAx>
    </c:plotArea>
    <c:legend>
      <c:legendPos val="b"/>
      <c:layout/>
      <c:overlay val="0"/>
      <c:spPr>
        <a:solidFill>
          <a:schemeClr val="accent6">
            <a:lumMod val="20000"/>
            <a:lumOff val="80000"/>
          </a:schemeClr>
        </a:solidFill>
      </c:spPr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1C2708-15C0-40AA-B4AE-E27CBFD6952F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556792"/>
            <a:ext cx="7272808" cy="441082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000" dirty="0" smtClean="0"/>
              <a:t>Бюджет для граждан на 2019 год и плановый период 2020-2021 годов</a:t>
            </a:r>
          </a:p>
          <a:p>
            <a:pPr marL="45720" indent="0" algn="ctr">
              <a:buNone/>
            </a:pPr>
            <a:r>
              <a:rPr lang="ru-RU" dirty="0" smtClean="0"/>
              <a:t>(Решение Совета муниципального района «</a:t>
            </a:r>
            <a:r>
              <a:rPr lang="ru-RU" dirty="0" err="1" smtClean="0"/>
              <a:t>Княжпогостский</a:t>
            </a:r>
            <a:r>
              <a:rPr lang="ru-RU" dirty="0" smtClean="0"/>
              <a:t>» на 2019 год и плановый период 2020-2021 годов от 24.12.2018 №302)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9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328" y="908720"/>
            <a:ext cx="7777112" cy="52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08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25264"/>
            <a:ext cx="8208912" cy="500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39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6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836613"/>
            <a:ext cx="8856663" cy="5761037"/>
          </a:xfrm>
        </p:spPr>
        <p:txBody>
          <a:bodyPr rtlCol="0"/>
          <a:lstStyle/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>
                  <a:noFill/>
                </a:ln>
                <a:solidFill>
                  <a:srgbClr val="7030A0"/>
                </a:solidFill>
              </a:rPr>
              <a:t>Мы, граждане, все являемся налогоплательщиками.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ln>
                  <a:noFill/>
                </a:ln>
                <a:solidFill>
                  <a:srgbClr val="7030A0"/>
                </a:solidFill>
              </a:rPr>
              <a:t>Структура зачисления налогов уплачиваемых гражданами в разрезе бюджетов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44" y="1876840"/>
            <a:ext cx="8136904" cy="474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1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8496944" cy="51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7645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836613"/>
            <a:ext cx="8856663" cy="5761037"/>
          </a:xfrm>
        </p:spPr>
        <p:txBody>
          <a:bodyPr rtlCol="0"/>
          <a:lstStyle/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endParaRPr lang="ru-RU" sz="1800" b="1" dirty="0" smtClean="0">
              <a:ln>
                <a:noFill/>
              </a:ln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28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4431"/>
            <a:ext cx="576063" cy="62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94187"/>
            <a:ext cx="8640960" cy="65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34090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949541"/>
              </p:ext>
            </p:extLst>
          </p:nvPr>
        </p:nvGraphicFramePr>
        <p:xfrm>
          <a:off x="1043608" y="1340768"/>
          <a:ext cx="734481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8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4038"/>
            <a:ext cx="8568952" cy="61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34090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1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44" y="110353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586852"/>
              </p:ext>
            </p:extLst>
          </p:nvPr>
        </p:nvGraphicFramePr>
        <p:xfrm>
          <a:off x="1171574" y="1046979"/>
          <a:ext cx="7504881" cy="547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00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2092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7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656951"/>
            <a:ext cx="8712968" cy="5940401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граждане Княжпогостского района!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познакомит Вас с положениями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финансового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  решение муниципального района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 2019 и плановый период 2020-2021 годов.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информация предназначена для широкого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круга пользователей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будет интересна и полезна как студентам, педагогам,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культуры, молодым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семьям, так и пенсионерам и другим категориям населения, так как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затрагивает интересы каждого жителя района.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— и как налогоплательщики, и как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потребители общественных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уверены в том, что передаваемые ими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распоряжение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средства используются прозрачно и эффективно,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 конкретные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как для общества в целом, так и для каждой семьи,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формирования бюджета на очередной год и плановый период стало отражение в структуре муниципальных программ расходов на реализацию проектов, направленных на исполнение национальных проектов в рамках Указа Президента РФ №204.</a:t>
            </a:r>
          </a:p>
          <a:p>
            <a:pPr marL="4572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постарались в доступной и понятной для граждан форме показать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32848" cy="936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7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>
                <a:solidFill>
                  <a:srgbClr val="7030A0"/>
                </a:solidFill>
              </a:rPr>
              <a:t>Бюджет муниципального района «</a:t>
            </a:r>
            <a:r>
              <a:rPr lang="ru-RU" sz="18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1800" dirty="0" smtClean="0">
                <a:solidFill>
                  <a:srgbClr val="7030A0"/>
                </a:solidFill>
              </a:rPr>
              <a:t>» сформирован на основании 9 муниципальных программ 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80849"/>
              </p:ext>
            </p:extLst>
          </p:nvPr>
        </p:nvGraphicFramePr>
        <p:xfrm>
          <a:off x="251520" y="1124742"/>
          <a:ext cx="8568952" cy="2106614"/>
        </p:xfrm>
        <a:graphic>
          <a:graphicData uri="http://schemas.openxmlformats.org/drawingml/2006/table">
            <a:tbl>
              <a:tblPr/>
              <a:tblGrid>
                <a:gridCol w="3398118"/>
                <a:gridCol w="1591026"/>
                <a:gridCol w="1753075"/>
                <a:gridCol w="1826733"/>
              </a:tblGrid>
              <a:tr h="526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Направление расходной части бюджета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63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Непрограммные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12 460,66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20 154,76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29 554,76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63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 муниципальным программам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631 647,97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593 429,22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594 393,08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63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644 108,63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613 583,98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623 947,84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899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Расходной части по программному бюджету от общего объема расходов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589468"/>
              </p:ext>
            </p:extLst>
          </p:nvPr>
        </p:nvGraphicFramePr>
        <p:xfrm>
          <a:off x="1547664" y="3356992"/>
          <a:ext cx="59766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9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64" y="4797152"/>
            <a:ext cx="2921024" cy="19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3950"/>
            <a:ext cx="8424936" cy="539737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600" dirty="0" smtClean="0">
                <a:solidFill>
                  <a:srgbClr val="7030A0"/>
                </a:solidFill>
              </a:rPr>
              <a:t>Муниципальная программа «Развитие экономики в </a:t>
            </a:r>
            <a:r>
              <a:rPr lang="ru-RU" sz="26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6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Субсидирование малого и среднего предпринимательства-1 000,0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в сфере предпринимательства- 71,429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малых проектов в сфере сельского хозяйства для создания убойных пунктов и площадок – 1000,0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в сфере агропромышленного комплекса- 71,429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Возмещение убытков, возникающих в результате государственного регулирования цен на твердое топливо-150,0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сфере занятости населения- 173,576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7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дорожной и транспортной системы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автомобильных дорог- 19 272,638тыс.рублей.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капитальный ремонт и ремонт автомобильных дорог -2 859,295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На реализацию «народного бюджета» в сфере дорожной деятельности- 33,333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организацию межмуниципальных перевозок-1 698,883тыс.р.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0793"/>
            <a:ext cx="2995811" cy="1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85184"/>
            <a:ext cx="2988880" cy="169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613402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3100" dirty="0" smtClean="0">
                <a:solidFill>
                  <a:srgbClr val="7030A0"/>
                </a:solidFill>
              </a:rPr>
              <a:t>Муниципальная программа «Развитие жилищного строительства и жилищно-коммунального хозяйства в </a:t>
            </a:r>
            <a:r>
              <a:rPr lang="ru-RU" sz="31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31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проведение кадастрового учета земельных участков- 1 100,0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</a:t>
            </a:r>
            <a:r>
              <a:rPr lang="ru-RU" sz="2600" dirty="0">
                <a:solidFill>
                  <a:schemeClr val="tx1"/>
                </a:solidFill>
              </a:rPr>
              <a:t>обеспечение жильем отдельных категорий граждан установленных федеральными законами от 12 января 1995 года № 5-ФЗ "О ветеранах« и Федеральным законом от 24 ноября 1995 года № 181-ФЗ "О социальной защите инвалидов в Российской </a:t>
            </a:r>
            <a:r>
              <a:rPr lang="ru-RU" sz="2600" dirty="0" smtClean="0">
                <a:solidFill>
                  <a:schemeClr val="tx1"/>
                </a:solidFill>
              </a:rPr>
              <a:t>Федерации«- 1 669,0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chemeClr val="tx1"/>
                </a:solidFill>
              </a:rPr>
              <a:t>на строительство, приобретение, реконструкцию, ремонт жилых помещений для обеспечения детей-сирот и детей, оставшихся без попечения </a:t>
            </a:r>
            <a:r>
              <a:rPr lang="ru-RU" sz="2600" dirty="0" smtClean="0">
                <a:solidFill>
                  <a:schemeClr val="tx1"/>
                </a:solidFill>
              </a:rPr>
              <a:t>родителей-9 527,0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Приобретение и строительства муниципального жилищного фонда-       3 600,0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Оплата коммунальных услуг муниципального жилищного фонда- 381,503 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реализацию народных бюджетов» в сфере благоустройства- 176,458тыс.рублей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Содержание муниципального имущества-383,633тыс.рублей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6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образования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системы дошкольного образования-                              141 306,648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системы общего образования- 216 043,519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мероприятий по подпрограмме «Дети и молодежь»-  23 101,234 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организацию оздоровления летнего отдыха детей- 1 327,5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обеспечение деятельности управления образования-</a:t>
            </a:r>
          </a:p>
          <a:p>
            <a:pPr marL="4572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20 618,627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45" y="4725142"/>
            <a:ext cx="3418161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1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0" y="4803270"/>
            <a:ext cx="366373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87405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отрасли культуры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учреждений культуры дополнительного образования-             14 257,2тыс.рублей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библиотечного дела- 14 827,003тыс.рублей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музейного дела- 2 307,236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народного, </a:t>
            </a:r>
            <a:r>
              <a:rPr lang="ru-RU" sz="2000" dirty="0" err="1" smtClean="0">
                <a:solidFill>
                  <a:schemeClr val="tx1"/>
                </a:solidFill>
              </a:rPr>
              <a:t>худ.творчества</a:t>
            </a:r>
            <a:r>
              <a:rPr lang="ru-RU" sz="2000" dirty="0" smtClean="0">
                <a:solidFill>
                  <a:schemeClr val="tx1"/>
                </a:solidFill>
              </a:rPr>
              <a:t> и культурно-досуговой деятельности- 22 281,339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отдела культуры и спорта – 5 001,272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учреждений обеспечивающих хозяйственно-техническое обеспечение- 17 120,455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строительство ДЦ «Чиньяворык»-6590,316тыс.руб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и сохранение национальных 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культур- 2 027,834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3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отрасли физическая культура и спорт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народных проектов- 33,333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мероприятий по физической культуре и спорту- 800,0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учреждений физической культуры и спорта- 7 880,464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18"/>
            <a:ext cx="3764486" cy="249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2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90" y="4452610"/>
            <a:ext cx="3632920" cy="240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61340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муниципального управления в МР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2400" dirty="0" smtClean="0">
                <a:solidFill>
                  <a:srgbClr val="7030A0"/>
                </a:solidFill>
              </a:rPr>
              <a:t>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smtClean="0">
                <a:solidFill>
                  <a:schemeClr val="tx1"/>
                </a:solidFill>
              </a:rPr>
              <a:t>развитие </a:t>
            </a:r>
            <a:r>
              <a:rPr lang="ru-RU" sz="2000" dirty="0">
                <a:solidFill>
                  <a:schemeClr val="tx1"/>
                </a:solidFill>
              </a:rPr>
              <a:t>системы открытого муниципалитета в ОМС, </a:t>
            </a:r>
            <a:r>
              <a:rPr lang="ru-RU" sz="2000" dirty="0" smtClean="0">
                <a:solidFill>
                  <a:schemeClr val="tx1"/>
                </a:solidFill>
              </a:rPr>
              <a:t>оптимизация </a:t>
            </a:r>
            <a:r>
              <a:rPr lang="ru-RU" sz="2000" dirty="0">
                <a:solidFill>
                  <a:schemeClr val="tx1"/>
                </a:solidFill>
              </a:rPr>
              <a:t>деятельности органов местного самоуправления МР, </a:t>
            </a:r>
            <a:r>
              <a:rPr lang="ru-RU" sz="2000" dirty="0" smtClean="0">
                <a:solidFill>
                  <a:schemeClr val="tx1"/>
                </a:solidFill>
              </a:rPr>
              <a:t>развитие </a:t>
            </a:r>
            <a:r>
              <a:rPr lang="ru-RU" sz="2000" dirty="0">
                <a:solidFill>
                  <a:schemeClr val="tx1"/>
                </a:solidFill>
              </a:rPr>
              <a:t>кадрового потенциала системы муниципального </a:t>
            </a:r>
            <a:r>
              <a:rPr lang="ru-RU" sz="2000" dirty="0" smtClean="0">
                <a:solidFill>
                  <a:schemeClr val="tx1"/>
                </a:solidFill>
              </a:rPr>
              <a:t>управления- 40,0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</a:t>
            </a:r>
            <a:r>
              <a:rPr lang="ru-RU" sz="2000" dirty="0">
                <a:solidFill>
                  <a:schemeClr val="tx1"/>
                </a:solidFill>
              </a:rPr>
              <a:t>по управлению муниципальным имуществом </a:t>
            </a:r>
            <a:r>
              <a:rPr lang="ru-RU" sz="2000" dirty="0" smtClean="0">
                <a:solidFill>
                  <a:schemeClr val="tx1"/>
                </a:solidFill>
              </a:rPr>
              <a:t>АМР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«- 5 314,324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финансовому </a:t>
            </a:r>
            <a:r>
              <a:rPr lang="ru-RU" sz="2000" dirty="0">
                <a:solidFill>
                  <a:schemeClr val="tx1"/>
                </a:solidFill>
              </a:rPr>
              <a:t>управлению АМР </a:t>
            </a: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», в том числе дотации бюджетам поселений- 44 471,848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администрации МР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»-                               37 852,694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8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92" y="4293096"/>
            <a:ext cx="3540125" cy="24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254786" cy="23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«Безопасность жизнедеятельности и социальная защита населения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</a:t>
            </a:r>
            <a:r>
              <a:rPr lang="ru-RU" sz="2000" dirty="0">
                <a:solidFill>
                  <a:schemeClr val="tx1"/>
                </a:solidFill>
              </a:rPr>
              <a:t>осуществление государственного полномочия РК по выплате ежемесячной денежной компенсации на оплату жилого помещения и коммунальных услуг, компенсация твердого топлива, приобретаемого в пределах </a:t>
            </a:r>
            <a:r>
              <a:rPr lang="ru-RU" sz="2000" dirty="0" smtClean="0">
                <a:solidFill>
                  <a:schemeClr val="tx1"/>
                </a:solidFill>
              </a:rPr>
              <a:t>норм-2 387,0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приобретение мусорных контейнеров-30,0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Мероприятия по безопасности дорожного движения- 155,0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Мероприятия по безопасности населения- 385,3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78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«Доступная среда» на 2019 год планируется: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Поддержка ветеранов, незащищенных слоёв населения, районных и общественных организаций ветеранов и инвалидов по 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Княжпогостскому</a:t>
            </a:r>
            <a:r>
              <a:rPr lang="ru-RU" sz="2000" dirty="0" smtClean="0">
                <a:solidFill>
                  <a:schemeClr val="tx1"/>
                </a:solidFill>
              </a:rPr>
              <a:t> району- 490,0тыс.рублей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5016133" cy="37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8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7030A0"/>
                </a:solidFill>
              </a:rPr>
              <a:t>Что такое бюджет? Какие бывают бюджеты?</a:t>
            </a:r>
          </a:p>
          <a:p>
            <a:pPr marL="45720" indent="0">
              <a:buNone/>
            </a:pPr>
            <a:r>
              <a:rPr lang="ru-RU" sz="1400" dirty="0"/>
              <a:t>Со </a:t>
            </a:r>
            <a:r>
              <a:rPr lang="ru-RU" sz="1400" dirty="0" err="1"/>
              <a:t>старонормандского</a:t>
            </a:r>
            <a:r>
              <a:rPr lang="ru-RU" sz="1400" dirty="0"/>
              <a:t> </a:t>
            </a:r>
            <a:r>
              <a:rPr lang="ru-RU" sz="1400" dirty="0" err="1"/>
              <a:t>bougette</a:t>
            </a:r>
            <a:r>
              <a:rPr lang="ru-RU" sz="1400" dirty="0"/>
              <a:t> — это сумка, </a:t>
            </a:r>
            <a:r>
              <a:rPr lang="ru-RU" sz="1400" dirty="0" smtClean="0"/>
              <a:t>кошелёк.</a:t>
            </a:r>
            <a:endParaRPr lang="ru-RU" sz="1400" dirty="0"/>
          </a:p>
          <a:p>
            <a:pPr marL="45720" indent="0">
              <a:buNone/>
            </a:pPr>
            <a:r>
              <a:rPr lang="ru-RU" sz="1400" b="1" dirty="0"/>
              <a:t>Бюджет </a:t>
            </a:r>
            <a:r>
              <a:rPr lang="ru-RU" sz="1400" dirty="0"/>
              <a:t>- это план доходов и расходов на определенный </a:t>
            </a:r>
            <a:r>
              <a:rPr lang="ru-RU" sz="1400" dirty="0" smtClean="0"/>
              <a:t>период</a:t>
            </a:r>
          </a:p>
          <a:p>
            <a:pPr marL="4572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2" y="2150169"/>
            <a:ext cx="7848872" cy="47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По непрограммным мероприятиям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на содержание администрации муниципального района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»- 2 201,831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на содержание КСП - 840,120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переданным полномочиям (ЗАГС, ВУС и другие государственные полномочия)- 1 857,013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Резервный фонд- 1 500,0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Пенсии, пособия и другие выплаты- 6 061,695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15101"/>
            <a:ext cx="4136976" cy="26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Спасибо за внимание!</a:t>
            </a: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Исполнитель: Финансовое управление администрации МР «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2400" dirty="0" smtClean="0">
                <a:solidFill>
                  <a:srgbClr val="7030A0"/>
                </a:solidFill>
              </a:rPr>
              <a:t>»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Адрес: г. Емва ул. Дзержинского 81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Тел. 82139-23601</a:t>
            </a: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«</a:t>
            </a:r>
            <a:r>
              <a:rPr lang="ru-RU" sz="2000" b="1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</a:t>
            </a:r>
            <a:r>
              <a:rPr lang="ru-RU" sz="20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района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Княжпогостский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городского поселения «Емва»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городского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Синдор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«Тракт»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Серегово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«Шошка»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Туръя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«Мещура»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Чиньяворык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Иоссер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" indent="0"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8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Составление решения о бюджете </a:t>
            </a: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основывается на :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441ABA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 послании президента Российской Федерации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B0FB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направлениях бюджетной и налоговой политики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0F0FC5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социально-экономического развития района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A12C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социально-экономического развития района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F17BD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marL="45720" indent="0"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1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25374"/>
            <a:ext cx="7920879" cy="453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1125264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Численность населения Княжпогостского района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361849"/>
              </p:ext>
            </p:extLst>
          </p:nvPr>
        </p:nvGraphicFramePr>
        <p:xfrm>
          <a:off x="179512" y="731838"/>
          <a:ext cx="8964488" cy="6145908"/>
        </p:xfrm>
        <a:graphic>
          <a:graphicData uri="http://schemas.openxmlformats.org/drawingml/2006/table">
            <a:tbl>
              <a:tblPr/>
              <a:tblGrid>
                <a:gridCol w="2712535"/>
                <a:gridCol w="1382517"/>
                <a:gridCol w="1181264"/>
                <a:gridCol w="1168139"/>
                <a:gridCol w="840011"/>
                <a:gridCol w="840011"/>
                <a:gridCol w="840011"/>
              </a:tblGrid>
              <a:tr h="456228">
                <a:tc gridSpan="7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</a:t>
                      </a:r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прогноза социально-экономического развития муниципального района "</a:t>
                      </a:r>
                      <a:r>
                        <a:rPr lang="ru-RU" sz="14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Княжпогостский</a:t>
                      </a:r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4867" marR="4867" marT="48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2017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2018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базовый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 цен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декабрь к декабрю предыдущего года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1680,41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1717,36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1789,4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1852,12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1925,2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 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101,15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30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788,5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645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одного работника организаций (без субъектов малого предпринимательства)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37897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49280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51251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51251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51251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419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платы, начисленной работникам списочного и несписочного состава в организациях (за год,  без субъектов малого предпринимательства)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2567,43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2987,2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3020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3132,3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2,97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4867" marR="4867" marT="48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56228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67" marR="4867" marT="48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67" marR="4867" marT="48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67" marR="4867" marT="48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АМР "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Княжпогостский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№359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02.10.2018г.</a:t>
                      </a:r>
                    </a:p>
                  </a:txBody>
                  <a:tcPr marL="4867" marR="4867" marT="48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0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Бюджетный процесс - ежегодное формирование</a:t>
            </a: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и исполнение </a:t>
            </a: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бюджета</a:t>
            </a:r>
            <a:endParaRPr lang="ru-RU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85698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3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12776"/>
            <a:ext cx="835292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31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2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92D050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946</TotalTime>
  <Words>1377</Words>
  <Application>Microsoft Office PowerPoint</Application>
  <PresentationFormat>Экран (4:3)</PresentationFormat>
  <Paragraphs>244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Презентация PowerPoint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Бюджет муниципального района «Княжпогостский» сформирован на основании 9 муниципальных программ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Hlupina</dc:creator>
  <cp:lastModifiedBy>Hlupina</cp:lastModifiedBy>
  <cp:revision>64</cp:revision>
  <dcterms:created xsi:type="dcterms:W3CDTF">2018-04-05T05:47:06Z</dcterms:created>
  <dcterms:modified xsi:type="dcterms:W3CDTF">2019-01-03T10:54:21Z</dcterms:modified>
</cp:coreProperties>
</file>