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64" r:id="rId2"/>
    <p:sldId id="265" r:id="rId3"/>
    <p:sldId id="266" r:id="rId4"/>
    <p:sldId id="267" r:id="rId5"/>
    <p:sldId id="268" r:id="rId6"/>
    <p:sldId id="269" r:id="rId7"/>
    <p:sldId id="270" r:id="rId8"/>
    <p:sldId id="291" r:id="rId9"/>
    <p:sldId id="271" r:id="rId10"/>
    <p:sldId id="272" r:id="rId11"/>
    <p:sldId id="274" r:id="rId12"/>
    <p:sldId id="275" r:id="rId13"/>
    <p:sldId id="276" r:id="rId14"/>
    <p:sldId id="277" r:id="rId15"/>
    <p:sldId id="279" r:id="rId16"/>
    <p:sldId id="278" r:id="rId17"/>
    <p:sldId id="273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2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8" y="-7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C2708-15C0-40AA-B4AE-E27CBFD6952F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36712-79E0-40C9-9340-CF417CA3515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C2708-15C0-40AA-B4AE-E27CBFD6952F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36712-79E0-40C9-9340-CF417CA351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C2708-15C0-40AA-B4AE-E27CBFD6952F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36712-79E0-40C9-9340-CF417CA351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C2708-15C0-40AA-B4AE-E27CBFD6952F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36712-79E0-40C9-9340-CF417CA3515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C2708-15C0-40AA-B4AE-E27CBFD6952F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36712-79E0-40C9-9340-CF417CA351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C2708-15C0-40AA-B4AE-E27CBFD6952F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36712-79E0-40C9-9340-CF417CA3515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C2708-15C0-40AA-B4AE-E27CBFD6952F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36712-79E0-40C9-9340-CF417CA3515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C2708-15C0-40AA-B4AE-E27CBFD6952F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36712-79E0-40C9-9340-CF417CA351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C2708-15C0-40AA-B4AE-E27CBFD6952F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36712-79E0-40C9-9340-CF417CA351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C2708-15C0-40AA-B4AE-E27CBFD6952F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36712-79E0-40C9-9340-CF417CA351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C2708-15C0-40AA-B4AE-E27CBFD6952F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36712-79E0-40C9-9340-CF417CA3515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91C2708-15C0-40AA-B4AE-E27CBFD6952F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8336712-79E0-40C9-9340-CF417CA3515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331640" y="1556792"/>
            <a:ext cx="7272808" cy="4410824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4000" dirty="0" smtClean="0"/>
              <a:t>Бюджет для граждан на 2019 год и плановый период 2020-2021 годов</a:t>
            </a:r>
          </a:p>
          <a:p>
            <a:pPr marL="45720" indent="0" algn="ctr">
              <a:buNone/>
            </a:pPr>
            <a:r>
              <a:rPr lang="ru-RU" dirty="0" smtClean="0"/>
              <a:t>(Проект решения Совета муниципального района «</a:t>
            </a:r>
            <a:r>
              <a:rPr lang="ru-RU" dirty="0" err="1" smtClean="0"/>
              <a:t>Княжпогостский</a:t>
            </a:r>
            <a:r>
              <a:rPr lang="ru-RU" dirty="0" smtClean="0"/>
              <a:t>» на 2019 год и плановый период 2020-2021 годов)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88639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3972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950" y="836613"/>
            <a:ext cx="8856663" cy="5761037"/>
          </a:xfrm>
        </p:spPr>
        <p:txBody>
          <a:bodyPr rtlCol="0"/>
          <a:lstStyle/>
          <a:p>
            <a:pPr algn="ctr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2000" b="1" dirty="0" smtClean="0">
                <a:ln>
                  <a:noFill/>
                </a:ln>
                <a:solidFill>
                  <a:srgbClr val="7030A0"/>
                </a:solidFill>
              </a:rPr>
              <a:t>Мы, граждане, все являемся налогоплательщиками.</a:t>
            </a:r>
          </a:p>
          <a:p>
            <a:pPr algn="ctr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ln>
                  <a:noFill/>
                </a:ln>
                <a:solidFill>
                  <a:srgbClr val="7030A0"/>
                </a:solidFill>
              </a:rPr>
              <a:t>Структура зачисления налогов уплачиваемых гражданами в разрезе бюджетов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0"/>
            <a:ext cx="7138795" cy="980729"/>
          </a:xfrm>
        </p:spPr>
        <p:txBody>
          <a:bodyPr>
            <a:normAutofit fontScale="90000"/>
          </a:bodyPr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 ДЛЯ </a:t>
            </a:r>
            <a:r>
              <a:rPr lang="ru-RU" sz="3600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144" y="110354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944" y="1876840"/>
            <a:ext cx="8136904" cy="4744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517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0"/>
            <a:ext cx="7138795" cy="980729"/>
          </a:xfrm>
        </p:spPr>
        <p:txBody>
          <a:bodyPr>
            <a:normAutofit fontScale="90000"/>
          </a:bodyPr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 ДЛЯ </a:t>
            </a:r>
            <a:r>
              <a:rPr lang="ru-RU" sz="3600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144" y="110354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1"/>
            <a:ext cx="8496944" cy="511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58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8676456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950" y="836613"/>
            <a:ext cx="8856663" cy="5761037"/>
          </a:xfrm>
        </p:spPr>
        <p:txBody>
          <a:bodyPr rtlCol="0"/>
          <a:lstStyle/>
          <a:p>
            <a:pPr algn="ctr" fontAlgn="auto">
              <a:buClr>
                <a:schemeClr val="accent6">
                  <a:lumMod val="75000"/>
                </a:schemeClr>
              </a:buClr>
              <a:defRPr/>
            </a:pPr>
            <a:endParaRPr lang="ru-RU" sz="1800" b="1" dirty="0" smtClean="0">
              <a:ln>
                <a:noFill/>
              </a:ln>
              <a:solidFill>
                <a:srgbClr val="7030A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0"/>
            <a:ext cx="7138795" cy="980729"/>
          </a:xfrm>
        </p:spPr>
        <p:txBody>
          <a:bodyPr>
            <a:normAutofit fontScale="90000"/>
          </a:bodyPr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 ДЛЯ </a:t>
            </a:r>
            <a:r>
              <a:rPr lang="ru-RU" sz="3600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144" y="110354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287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0"/>
            <a:ext cx="7138795" cy="980729"/>
          </a:xfrm>
        </p:spPr>
        <p:txBody>
          <a:bodyPr>
            <a:normAutofit fontScale="90000"/>
          </a:bodyPr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 ДЛЯ </a:t>
            </a:r>
            <a:r>
              <a:rPr lang="ru-RU" sz="3600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8666"/>
            <a:ext cx="8585398" cy="5874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144" y="110353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45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0"/>
            <a:ext cx="7138795" cy="980729"/>
          </a:xfrm>
        </p:spPr>
        <p:txBody>
          <a:bodyPr>
            <a:normAutofit fontScale="90000"/>
          </a:bodyPr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 ДЛЯ </a:t>
            </a:r>
            <a:r>
              <a:rPr lang="ru-RU" sz="3600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134090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8560988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865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0"/>
            <a:ext cx="7138795" cy="980729"/>
          </a:xfrm>
        </p:spPr>
        <p:txBody>
          <a:bodyPr>
            <a:normAutofit fontScale="90000"/>
          </a:bodyPr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 ДЛЯ </a:t>
            </a:r>
            <a:r>
              <a:rPr lang="ru-RU" sz="3600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54038"/>
            <a:ext cx="8568952" cy="6187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134090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610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0"/>
            <a:ext cx="7138795" cy="980729"/>
          </a:xfrm>
        </p:spPr>
        <p:txBody>
          <a:bodyPr>
            <a:normAutofit fontScale="90000"/>
          </a:bodyPr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 ДЛЯ </a:t>
            </a:r>
            <a:r>
              <a:rPr lang="ru-RU" sz="3600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78665"/>
            <a:ext cx="8496944" cy="601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144" y="110353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004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8642092" cy="583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0"/>
            <a:ext cx="7138795" cy="980729"/>
          </a:xfrm>
        </p:spPr>
        <p:txBody>
          <a:bodyPr>
            <a:normAutofit fontScale="90000"/>
          </a:bodyPr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 ДЛЯ </a:t>
            </a:r>
            <a:r>
              <a:rPr lang="ru-RU" sz="3600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47" y="47325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877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0"/>
            <a:ext cx="7138795" cy="980729"/>
          </a:xfrm>
        </p:spPr>
        <p:txBody>
          <a:bodyPr>
            <a:normAutofit fontScale="90000"/>
          </a:bodyPr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 ДЛЯ </a:t>
            </a:r>
            <a:r>
              <a:rPr lang="ru-RU" sz="3600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1800" dirty="0" smtClean="0">
                <a:solidFill>
                  <a:srgbClr val="7030A0"/>
                </a:solidFill>
              </a:rPr>
              <a:t>Бюджет муниципального района «</a:t>
            </a:r>
            <a:r>
              <a:rPr lang="ru-RU" sz="1800" dirty="0" err="1" smtClean="0">
                <a:solidFill>
                  <a:srgbClr val="7030A0"/>
                </a:solidFill>
              </a:rPr>
              <a:t>Княжпогостский</a:t>
            </a:r>
            <a:r>
              <a:rPr lang="ru-RU" sz="1800" dirty="0" smtClean="0">
                <a:solidFill>
                  <a:srgbClr val="7030A0"/>
                </a:solidFill>
              </a:rPr>
              <a:t>» сформирован на основании 9 муниципальных программ </a:t>
            </a:r>
            <a:endParaRPr lang="ru-RU" sz="1800" dirty="0">
              <a:solidFill>
                <a:srgbClr val="7030A0"/>
              </a:solidFill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47" y="47325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640960" cy="252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157" y="3645023"/>
            <a:ext cx="6048672" cy="323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91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764" y="4797152"/>
            <a:ext cx="2921024" cy="194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512511" cy="1143000"/>
          </a:xfrm>
        </p:spPr>
        <p:txBody>
          <a:bodyPr>
            <a:normAutofit/>
          </a:bodyPr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 ДЛЯ </a:t>
            </a:r>
            <a:r>
              <a:rPr lang="ru-RU" sz="3600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18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983950"/>
            <a:ext cx="8424936" cy="5397378"/>
          </a:xfrm>
        </p:spPr>
        <p:txBody>
          <a:bodyPr>
            <a:normAutofit fontScale="92500" lnSpcReduction="10000"/>
          </a:bodyPr>
          <a:lstStyle/>
          <a:p>
            <a:pPr marL="45720" indent="0" algn="ctr">
              <a:buNone/>
            </a:pPr>
            <a:r>
              <a:rPr lang="ru-RU" sz="2600" dirty="0" smtClean="0">
                <a:solidFill>
                  <a:srgbClr val="7030A0"/>
                </a:solidFill>
              </a:rPr>
              <a:t>Муниципальная программа «Развитие экономики в </a:t>
            </a:r>
            <a:r>
              <a:rPr lang="ru-RU" sz="2600" dirty="0" err="1" smtClean="0">
                <a:solidFill>
                  <a:srgbClr val="7030A0"/>
                </a:solidFill>
              </a:rPr>
              <a:t>Княжпогостском</a:t>
            </a:r>
            <a:r>
              <a:rPr lang="ru-RU" sz="2600" dirty="0" smtClean="0">
                <a:solidFill>
                  <a:srgbClr val="7030A0"/>
                </a:solidFill>
              </a:rPr>
              <a:t> районе» на 2019 год планируется: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</a:rPr>
              <a:t>Субсидирование малого и среднего предпринимательства-1 000,0 </a:t>
            </a:r>
            <a:r>
              <a:rPr lang="ru-RU" dirty="0" err="1" smtClean="0">
                <a:solidFill>
                  <a:schemeClr val="tx1"/>
                </a:solidFill>
              </a:rPr>
              <a:t>тыс.рублей</a:t>
            </a:r>
            <a:endParaRPr lang="ru-RU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</a:rPr>
              <a:t>На реализацию «народных бюджетов» в сфере предпринимательства- 71,429 </a:t>
            </a:r>
            <a:r>
              <a:rPr lang="ru-RU" dirty="0" err="1" smtClean="0">
                <a:solidFill>
                  <a:schemeClr val="tx1"/>
                </a:solidFill>
              </a:rPr>
              <a:t>тыс.рублей</a:t>
            </a:r>
            <a:endParaRPr lang="ru-RU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</a:rPr>
              <a:t>На реализацию малых проектов в сфере сельского хозяйства для создания убойных пунктов и площадок – 1000,0 </a:t>
            </a:r>
            <a:r>
              <a:rPr lang="ru-RU" dirty="0" err="1" smtClean="0">
                <a:solidFill>
                  <a:schemeClr val="tx1"/>
                </a:solidFill>
              </a:rPr>
              <a:t>тыс.рублей</a:t>
            </a:r>
            <a:endParaRPr lang="ru-RU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</a:rPr>
              <a:t>На реализацию «народных бюджетов» в сфере агропромышленного комплекса- 71,429 </a:t>
            </a:r>
            <a:r>
              <a:rPr lang="ru-RU" dirty="0" err="1" smtClean="0">
                <a:solidFill>
                  <a:schemeClr val="tx1"/>
                </a:solidFill>
              </a:rPr>
              <a:t>тыс.рублей</a:t>
            </a:r>
            <a:endParaRPr lang="ru-RU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</a:rPr>
              <a:t>Возмещение убытков, возникающих в результате государственного регулирования цен на твердое топливо-150,0 </a:t>
            </a:r>
            <a:r>
              <a:rPr lang="ru-RU" dirty="0" err="1" smtClean="0">
                <a:solidFill>
                  <a:schemeClr val="tx1"/>
                </a:solidFill>
              </a:rPr>
              <a:t>тыс.рублей</a:t>
            </a:r>
            <a:endParaRPr lang="ru-RU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</a:rPr>
              <a:t>На реализацию «народных бюджетов» </a:t>
            </a:r>
          </a:p>
          <a:p>
            <a:pPr marL="4572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в сфере занятости населения- 173,576 </a:t>
            </a:r>
            <a:r>
              <a:rPr lang="ru-RU" dirty="0" err="1" smtClean="0">
                <a:solidFill>
                  <a:schemeClr val="tx1"/>
                </a:solidFill>
              </a:rPr>
              <a:t>тыс.рублей</a:t>
            </a:r>
            <a:endParaRPr lang="ru-RU" dirty="0" smtClean="0">
              <a:solidFill>
                <a:schemeClr val="tx1"/>
              </a:solidFill>
            </a:endParaRPr>
          </a:p>
          <a:p>
            <a:pPr marL="45720" indent="0" algn="ctr">
              <a:buNone/>
            </a:pP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47" y="47325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771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632848" cy="93662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Бюджет для граждан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39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323528" y="1340768"/>
            <a:ext cx="8712968" cy="5256584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чего необходим « Бюджет для граждан»?</a:t>
            </a:r>
          </a:p>
          <a:p>
            <a:pPr marL="45720" indent="0">
              <a:lnSpc>
                <a:spcPct val="120000"/>
              </a:lnSpc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граждан» познакомит Вас с положениями проекта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основного финансового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Княжпогостский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»– проект решения муниципального района «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Княжпогостский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бюджете района.</a:t>
            </a:r>
          </a:p>
          <a:p>
            <a:pPr>
              <a:lnSpc>
                <a:spcPct val="12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Представленная информация предназначена для широкого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круга пользователей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будет интересна и полезна как студентам, педагогам,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работникам культуры, молодым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семьям, так и пенсионерам и другим категориям населения, так как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муниципального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затрагивает интересы каждого жителя района.</a:t>
            </a:r>
          </a:p>
          <a:p>
            <a:pPr>
              <a:lnSpc>
                <a:spcPct val="12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Граждане — и как налогоплательщики, и как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потребители общественных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быть уверены в том, что передаваемые ими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распоряжение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государства средства используются прозрачно и эффективно,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приносят конкретные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как для общества в целом, так и для каждой семьи,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каждого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человека.</a:t>
            </a:r>
          </a:p>
          <a:p>
            <a:pPr marL="45720" indent="0">
              <a:lnSpc>
                <a:spcPct val="120000"/>
              </a:lnSpc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постарались в доступной и понятной для граждан форме показать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муниципального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района.</a:t>
            </a:r>
          </a:p>
        </p:txBody>
      </p:sp>
    </p:spTree>
    <p:extLst>
      <p:ext uri="{BB962C8B-B14F-4D97-AF65-F5344CB8AC3E}">
        <p14:creationId xmlns:p14="http://schemas.microsoft.com/office/powerpoint/2010/main" val="3619773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512511" cy="1143000"/>
          </a:xfrm>
        </p:spPr>
        <p:txBody>
          <a:bodyPr>
            <a:normAutofit/>
          </a:bodyPr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 ДЛЯ </a:t>
            </a:r>
            <a:r>
              <a:rPr lang="ru-RU" sz="3600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18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6247" y="983950"/>
            <a:ext cx="8960249" cy="539737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dirty="0" smtClean="0">
                <a:solidFill>
                  <a:srgbClr val="7030A0"/>
                </a:solidFill>
              </a:rPr>
              <a:t>Муниципальная программа «Развитие дорожной и транспортной системы в </a:t>
            </a:r>
            <a:r>
              <a:rPr lang="ru-RU" sz="2400" dirty="0" err="1" smtClean="0">
                <a:solidFill>
                  <a:srgbClr val="7030A0"/>
                </a:solidFill>
              </a:rPr>
              <a:t>Княжпогостском</a:t>
            </a:r>
            <a:r>
              <a:rPr lang="ru-RU" sz="2400" dirty="0" smtClean="0">
                <a:solidFill>
                  <a:srgbClr val="7030A0"/>
                </a:solidFill>
              </a:rPr>
              <a:t> районе» на 2019 год планируется: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На содержание автомобильных дорог- 19 272,638тыс.рублей.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На капитальный ремонт и ремонт автомобильных дорог -2 859,295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На реализацию «народного бюджета» в сфере дорожной деятельности- 33,333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Организация межмуниципальных перевозок- 10,0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47" y="47325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604307"/>
            <a:ext cx="2995811" cy="199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56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085184"/>
            <a:ext cx="2988880" cy="169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512511" cy="1143000"/>
          </a:xfrm>
        </p:spPr>
        <p:txBody>
          <a:bodyPr>
            <a:normAutofit/>
          </a:bodyPr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 ДЛЯ </a:t>
            </a:r>
            <a:r>
              <a:rPr lang="ru-RU" sz="3600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18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6247" y="983950"/>
            <a:ext cx="8960249" cy="5613402"/>
          </a:xfrm>
        </p:spPr>
        <p:txBody>
          <a:bodyPr>
            <a:normAutofit fontScale="77500" lnSpcReduction="20000"/>
          </a:bodyPr>
          <a:lstStyle/>
          <a:p>
            <a:pPr marL="45720" indent="0" algn="ctr">
              <a:buNone/>
            </a:pPr>
            <a:r>
              <a:rPr lang="ru-RU" sz="3100" dirty="0" smtClean="0">
                <a:solidFill>
                  <a:srgbClr val="7030A0"/>
                </a:solidFill>
              </a:rPr>
              <a:t>Муниципальная программа «Развитие жилищного строительства и жилищно-коммунального хозяйства в </a:t>
            </a:r>
            <a:r>
              <a:rPr lang="ru-RU" sz="3100" dirty="0" err="1" smtClean="0">
                <a:solidFill>
                  <a:srgbClr val="7030A0"/>
                </a:solidFill>
              </a:rPr>
              <a:t>Княжпогостском</a:t>
            </a:r>
            <a:r>
              <a:rPr lang="ru-RU" sz="3100" dirty="0" smtClean="0">
                <a:solidFill>
                  <a:srgbClr val="7030A0"/>
                </a:solidFill>
              </a:rPr>
              <a:t> районе» на 2019 год планируется: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600" dirty="0" smtClean="0">
                <a:solidFill>
                  <a:schemeClr val="tx1"/>
                </a:solidFill>
              </a:rPr>
              <a:t>На проведение кадастрового учета земельных участков- 1 100,0 </a:t>
            </a:r>
            <a:r>
              <a:rPr lang="ru-RU" sz="2600" dirty="0" err="1" smtClean="0">
                <a:solidFill>
                  <a:schemeClr val="tx1"/>
                </a:solidFill>
              </a:rPr>
              <a:t>тыс.рублей</a:t>
            </a:r>
            <a:endParaRPr lang="ru-RU" sz="2600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600" dirty="0" smtClean="0">
                <a:solidFill>
                  <a:schemeClr val="tx1"/>
                </a:solidFill>
              </a:rPr>
              <a:t>На </a:t>
            </a:r>
            <a:r>
              <a:rPr lang="ru-RU" sz="2600" dirty="0">
                <a:solidFill>
                  <a:schemeClr val="tx1"/>
                </a:solidFill>
              </a:rPr>
              <a:t>обеспечение жильем отдельных категорий граждан установленных федеральными законами от 12 января 1995 года № 5-ФЗ "О ветеранах« и Федеральным законом от 24 ноября 1995 года № 181-ФЗ "О социальной защите инвалидов в Российской </a:t>
            </a:r>
            <a:r>
              <a:rPr lang="ru-RU" sz="2600" dirty="0" smtClean="0">
                <a:solidFill>
                  <a:schemeClr val="tx1"/>
                </a:solidFill>
              </a:rPr>
              <a:t>Федерации«- 1 669,0 </a:t>
            </a:r>
            <a:r>
              <a:rPr lang="ru-RU" sz="2600" dirty="0" err="1" smtClean="0">
                <a:solidFill>
                  <a:schemeClr val="tx1"/>
                </a:solidFill>
              </a:rPr>
              <a:t>тыс.рублей</a:t>
            </a:r>
            <a:endParaRPr lang="ru-RU" sz="2600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600" dirty="0">
                <a:solidFill>
                  <a:schemeClr val="tx1"/>
                </a:solidFill>
              </a:rPr>
              <a:t>на строительство, приобретение, реконструкцию, ремонт жилых помещений для обеспечения детей-сирот и детей, оставшихся без попечения </a:t>
            </a:r>
            <a:r>
              <a:rPr lang="ru-RU" sz="2600" dirty="0" smtClean="0">
                <a:solidFill>
                  <a:schemeClr val="tx1"/>
                </a:solidFill>
              </a:rPr>
              <a:t>родителей-9 527,0 </a:t>
            </a:r>
            <a:r>
              <a:rPr lang="ru-RU" sz="2600" dirty="0" err="1" smtClean="0">
                <a:solidFill>
                  <a:schemeClr val="tx1"/>
                </a:solidFill>
              </a:rPr>
              <a:t>тыс.рублей</a:t>
            </a:r>
            <a:endParaRPr lang="ru-RU" sz="2600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600" dirty="0" smtClean="0">
                <a:solidFill>
                  <a:schemeClr val="tx1"/>
                </a:solidFill>
              </a:rPr>
              <a:t>Приобретение и строительства муниципального жилищного фонда-         3 600,0 </a:t>
            </a:r>
            <a:r>
              <a:rPr lang="ru-RU" sz="2600" dirty="0" err="1" smtClean="0">
                <a:solidFill>
                  <a:schemeClr val="tx1"/>
                </a:solidFill>
              </a:rPr>
              <a:t>тыс.рублей</a:t>
            </a:r>
            <a:endParaRPr lang="ru-RU" sz="2600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600" dirty="0" smtClean="0">
                <a:solidFill>
                  <a:schemeClr val="tx1"/>
                </a:solidFill>
              </a:rPr>
              <a:t>Оплата коммунальных услуг муниципального жилищного фонда- 381,503  </a:t>
            </a:r>
            <a:r>
              <a:rPr lang="ru-RU" sz="2600" dirty="0" err="1" smtClean="0">
                <a:solidFill>
                  <a:schemeClr val="tx1"/>
                </a:solidFill>
              </a:rPr>
              <a:t>тыс.рублей</a:t>
            </a:r>
            <a:endParaRPr lang="ru-RU" sz="2600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600" dirty="0" smtClean="0">
                <a:solidFill>
                  <a:schemeClr val="tx1"/>
                </a:solidFill>
              </a:rPr>
              <a:t>На реализацию народных бюджетов» в сфере благоустройства- 176,458тыс.рублей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47" y="47325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267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512511" cy="1143000"/>
          </a:xfrm>
        </p:spPr>
        <p:txBody>
          <a:bodyPr>
            <a:normAutofit/>
          </a:bodyPr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 ДЛЯ </a:t>
            </a:r>
            <a:r>
              <a:rPr lang="ru-RU" sz="3600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18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6247" y="983950"/>
            <a:ext cx="8960249" cy="539737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dirty="0" smtClean="0">
                <a:solidFill>
                  <a:srgbClr val="7030A0"/>
                </a:solidFill>
              </a:rPr>
              <a:t>Муниципальная программа «Развитие образования в </a:t>
            </a:r>
            <a:r>
              <a:rPr lang="ru-RU" sz="2400" dirty="0" err="1" smtClean="0">
                <a:solidFill>
                  <a:srgbClr val="7030A0"/>
                </a:solidFill>
              </a:rPr>
              <a:t>Княжпогостском</a:t>
            </a:r>
            <a:r>
              <a:rPr lang="ru-RU" sz="2400" dirty="0" smtClean="0">
                <a:solidFill>
                  <a:srgbClr val="7030A0"/>
                </a:solidFill>
              </a:rPr>
              <a:t> районе» на 2019 год планируется: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На реализацию системы дошкольного образования-                              141 306,648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На развитие системы общего образования- 216 043,519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На реализацию мероприятий по подпрограмме «Дети и молодежь»-  23 101,234 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На организацию оздоровления летнего отдыха детей- 1 327,5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На обеспечение деятельности управления образования-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 20 618,627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47" y="47325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545" y="4725142"/>
            <a:ext cx="3418161" cy="213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015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270" y="4803270"/>
            <a:ext cx="3663730" cy="206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512511" cy="1143000"/>
          </a:xfrm>
        </p:spPr>
        <p:txBody>
          <a:bodyPr>
            <a:normAutofit/>
          </a:bodyPr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 ДЛЯ </a:t>
            </a:r>
            <a:r>
              <a:rPr lang="ru-RU" sz="3600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18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6247" y="983950"/>
            <a:ext cx="8960249" cy="587405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dirty="0" smtClean="0">
                <a:solidFill>
                  <a:srgbClr val="7030A0"/>
                </a:solidFill>
              </a:rPr>
              <a:t>Муниципальная программа «Развитие отрасли культуры в </a:t>
            </a:r>
            <a:r>
              <a:rPr lang="ru-RU" sz="2400" dirty="0" err="1" smtClean="0">
                <a:solidFill>
                  <a:srgbClr val="7030A0"/>
                </a:solidFill>
              </a:rPr>
              <a:t>Княжпогостском</a:t>
            </a:r>
            <a:r>
              <a:rPr lang="ru-RU" sz="2400" dirty="0" smtClean="0">
                <a:solidFill>
                  <a:srgbClr val="7030A0"/>
                </a:solidFill>
              </a:rPr>
              <a:t> районе» на 2019 год планируется: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На развитие учреждений культуры дополнительного образования-             14 257,2тыс.рублей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На развитие библиотечного дела- 14 827,003тыс.рублей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На развитие музейного дела- 2 307,236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На развитие народного, </a:t>
            </a:r>
            <a:r>
              <a:rPr lang="ru-RU" sz="2000" dirty="0" err="1" smtClean="0">
                <a:solidFill>
                  <a:schemeClr val="tx1"/>
                </a:solidFill>
              </a:rPr>
              <a:t>худ.творчества</a:t>
            </a:r>
            <a:r>
              <a:rPr lang="ru-RU" sz="2000" dirty="0" smtClean="0">
                <a:solidFill>
                  <a:schemeClr val="tx1"/>
                </a:solidFill>
              </a:rPr>
              <a:t> и культурно-досуговой деятельности- 22 281,339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На содержание отдела культуры и спорта – 5 001,272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На содержание учреждений обеспечивающих хозяйственно-техническое обеспечение- 17 120,455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На развитие и сохранение национальных </a:t>
            </a:r>
          </a:p>
          <a:p>
            <a:pPr marL="45720" indent="0"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культур- 2 027,834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2400" dirty="0" smtClean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2400" dirty="0" smtClean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2400" dirty="0" smtClean="0">
              <a:solidFill>
                <a:srgbClr val="7030A0"/>
              </a:solidFill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47" y="47325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437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512511" cy="1143000"/>
          </a:xfrm>
        </p:spPr>
        <p:txBody>
          <a:bodyPr>
            <a:normAutofit/>
          </a:bodyPr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 ДЛЯ </a:t>
            </a:r>
            <a:r>
              <a:rPr lang="ru-RU" sz="3600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18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6247" y="983950"/>
            <a:ext cx="8960249" cy="539737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dirty="0" smtClean="0">
                <a:solidFill>
                  <a:srgbClr val="7030A0"/>
                </a:solidFill>
              </a:rPr>
              <a:t>Муниципальная программа «Развитие отрасли физическая культура и спорт в </a:t>
            </a:r>
            <a:r>
              <a:rPr lang="ru-RU" sz="2400" dirty="0" err="1" smtClean="0">
                <a:solidFill>
                  <a:srgbClr val="7030A0"/>
                </a:solidFill>
              </a:rPr>
              <a:t>Княжпогостском</a:t>
            </a:r>
            <a:r>
              <a:rPr lang="ru-RU" sz="2400" dirty="0" smtClean="0">
                <a:solidFill>
                  <a:srgbClr val="7030A0"/>
                </a:solidFill>
              </a:rPr>
              <a:t> районе» на 2019 год планируется: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На реализацию народных проектов- 33,333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На реализацию мероприятий по физической культуре и спорту- 800,0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На развитие учреждений физической культуры и спорта- 7 880,464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 marL="45720" indent="0" algn="ctr">
              <a:buNone/>
            </a:pPr>
            <a:endParaRPr lang="ru-RU" sz="2400" dirty="0" smtClean="0">
              <a:solidFill>
                <a:srgbClr val="7030A0"/>
              </a:solidFill>
            </a:endParaRPr>
          </a:p>
          <a:p>
            <a:pPr marL="45720" indent="0" algn="ctr">
              <a:buNone/>
            </a:pPr>
            <a:endParaRPr lang="ru-RU" sz="2600" dirty="0" smtClean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2400" dirty="0" smtClean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2400" dirty="0" smtClean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2400" dirty="0" smtClean="0">
              <a:solidFill>
                <a:srgbClr val="7030A0"/>
              </a:solidFill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47" y="47325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221018"/>
            <a:ext cx="3764486" cy="249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622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490" y="4452610"/>
            <a:ext cx="3632920" cy="2405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512511" cy="1143000"/>
          </a:xfrm>
        </p:spPr>
        <p:txBody>
          <a:bodyPr>
            <a:normAutofit/>
          </a:bodyPr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 ДЛЯ </a:t>
            </a:r>
            <a:r>
              <a:rPr lang="ru-RU" sz="3600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18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6247" y="983950"/>
            <a:ext cx="8960249" cy="561340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dirty="0" smtClean="0">
                <a:solidFill>
                  <a:srgbClr val="7030A0"/>
                </a:solidFill>
              </a:rPr>
              <a:t>Муниципальная программа «Развитие муниципального управления в МР </a:t>
            </a:r>
            <a:r>
              <a:rPr lang="ru-RU" sz="2400" dirty="0" err="1" smtClean="0">
                <a:solidFill>
                  <a:srgbClr val="7030A0"/>
                </a:solidFill>
              </a:rPr>
              <a:t>Княжпогостский</a:t>
            </a:r>
            <a:r>
              <a:rPr lang="ru-RU" sz="2400" dirty="0" smtClean="0">
                <a:solidFill>
                  <a:srgbClr val="7030A0"/>
                </a:solidFill>
              </a:rPr>
              <a:t>» на 2019 год планируется: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chemeClr val="tx1"/>
                </a:solidFill>
              </a:rPr>
              <a:t>На </a:t>
            </a:r>
            <a:r>
              <a:rPr lang="ru-RU" sz="2000" dirty="0" smtClean="0">
                <a:solidFill>
                  <a:schemeClr val="tx1"/>
                </a:solidFill>
              </a:rPr>
              <a:t>развитие </a:t>
            </a:r>
            <a:r>
              <a:rPr lang="ru-RU" sz="2000" dirty="0">
                <a:solidFill>
                  <a:schemeClr val="tx1"/>
                </a:solidFill>
              </a:rPr>
              <a:t>системы открытого муниципалитета в ОМС, </a:t>
            </a:r>
            <a:r>
              <a:rPr lang="ru-RU" sz="2000" dirty="0" smtClean="0">
                <a:solidFill>
                  <a:schemeClr val="tx1"/>
                </a:solidFill>
              </a:rPr>
              <a:t>оптимизация </a:t>
            </a:r>
            <a:r>
              <a:rPr lang="ru-RU" sz="2000" dirty="0">
                <a:solidFill>
                  <a:schemeClr val="tx1"/>
                </a:solidFill>
              </a:rPr>
              <a:t>деятельности органов местного самоуправления МР, </a:t>
            </a:r>
            <a:r>
              <a:rPr lang="ru-RU" sz="2000" dirty="0" smtClean="0">
                <a:solidFill>
                  <a:schemeClr val="tx1"/>
                </a:solidFill>
              </a:rPr>
              <a:t>развитие </a:t>
            </a:r>
            <a:r>
              <a:rPr lang="ru-RU" sz="2000" dirty="0">
                <a:solidFill>
                  <a:schemeClr val="tx1"/>
                </a:solidFill>
              </a:rPr>
              <a:t>кадрового потенциала системы муниципального </a:t>
            </a:r>
            <a:r>
              <a:rPr lang="ru-RU" sz="2000" dirty="0" smtClean="0">
                <a:solidFill>
                  <a:schemeClr val="tx1"/>
                </a:solidFill>
              </a:rPr>
              <a:t>управления- 40,0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Расходы </a:t>
            </a:r>
            <a:r>
              <a:rPr lang="ru-RU" sz="2000" dirty="0">
                <a:solidFill>
                  <a:schemeClr val="tx1"/>
                </a:solidFill>
              </a:rPr>
              <a:t>по управлению муниципальным имуществом </a:t>
            </a:r>
            <a:r>
              <a:rPr lang="ru-RU" sz="2000" dirty="0" smtClean="0">
                <a:solidFill>
                  <a:schemeClr val="tx1"/>
                </a:solidFill>
              </a:rPr>
              <a:t>АМР «</a:t>
            </a:r>
            <a:r>
              <a:rPr lang="ru-RU" sz="2000" dirty="0" err="1" smtClean="0">
                <a:solidFill>
                  <a:schemeClr val="tx1"/>
                </a:solidFill>
              </a:rPr>
              <a:t>Княжпогостский</a:t>
            </a:r>
            <a:r>
              <a:rPr lang="ru-RU" sz="2000" dirty="0" smtClean="0">
                <a:solidFill>
                  <a:schemeClr val="tx1"/>
                </a:solidFill>
              </a:rPr>
              <a:t>«- 5 314,324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Расходы по финансовому </a:t>
            </a:r>
            <a:r>
              <a:rPr lang="ru-RU" sz="2000" dirty="0">
                <a:solidFill>
                  <a:schemeClr val="tx1"/>
                </a:solidFill>
              </a:rPr>
              <a:t>управлению АМР </a:t>
            </a:r>
            <a:r>
              <a:rPr lang="ru-RU" sz="2000" dirty="0" smtClean="0">
                <a:solidFill>
                  <a:schemeClr val="tx1"/>
                </a:solidFill>
              </a:rPr>
              <a:t>«</a:t>
            </a:r>
            <a:r>
              <a:rPr lang="ru-RU" sz="2000" dirty="0" err="1" smtClean="0">
                <a:solidFill>
                  <a:schemeClr val="tx1"/>
                </a:solidFill>
              </a:rPr>
              <a:t>Княжпогостский</a:t>
            </a:r>
            <a:r>
              <a:rPr lang="ru-RU" sz="2000" dirty="0" smtClean="0">
                <a:solidFill>
                  <a:schemeClr val="tx1"/>
                </a:solidFill>
              </a:rPr>
              <a:t>», в том числе дотации бюджетам поселений- 44 471,848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Расходы по администрации МР «</a:t>
            </a:r>
            <a:r>
              <a:rPr lang="ru-RU" sz="2000" dirty="0" err="1" smtClean="0">
                <a:solidFill>
                  <a:schemeClr val="tx1"/>
                </a:solidFill>
              </a:rPr>
              <a:t>Княжпогостский</a:t>
            </a:r>
            <a:r>
              <a:rPr lang="ru-RU" sz="2000" dirty="0" smtClean="0">
                <a:solidFill>
                  <a:schemeClr val="tx1"/>
                </a:solidFill>
              </a:rPr>
              <a:t>»-                               37 852,694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ru-RU" sz="2400" dirty="0" smtClean="0">
              <a:solidFill>
                <a:srgbClr val="7030A0"/>
              </a:solidFill>
            </a:endParaRPr>
          </a:p>
          <a:p>
            <a:pPr marL="45720" indent="0" algn="ctr">
              <a:buNone/>
            </a:pPr>
            <a:endParaRPr lang="ru-RU" sz="2600" dirty="0" smtClean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2400" dirty="0" smtClean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2400" dirty="0" smtClean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2400" dirty="0" smtClean="0">
              <a:solidFill>
                <a:srgbClr val="7030A0"/>
              </a:solidFill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47" y="47325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6181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512511" cy="1143000"/>
          </a:xfrm>
        </p:spPr>
        <p:txBody>
          <a:bodyPr>
            <a:normAutofit/>
          </a:bodyPr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 ДЛЯ </a:t>
            </a:r>
            <a:r>
              <a:rPr lang="ru-RU" sz="3600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18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6247" y="983950"/>
            <a:ext cx="8960249" cy="539737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dirty="0" smtClean="0">
                <a:solidFill>
                  <a:srgbClr val="7030A0"/>
                </a:solidFill>
              </a:rPr>
              <a:t>Муниципальная программа «Безопасность жизнедеятельности и социальная защита населения в </a:t>
            </a:r>
            <a:r>
              <a:rPr lang="ru-RU" sz="2400" dirty="0" err="1" smtClean="0">
                <a:solidFill>
                  <a:srgbClr val="7030A0"/>
                </a:solidFill>
              </a:rPr>
              <a:t>Княжпогостском</a:t>
            </a:r>
            <a:r>
              <a:rPr lang="ru-RU" sz="2400" dirty="0" smtClean="0">
                <a:solidFill>
                  <a:srgbClr val="7030A0"/>
                </a:solidFill>
              </a:rPr>
              <a:t> районе» на 2019 год планируется: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На </a:t>
            </a:r>
            <a:r>
              <a:rPr lang="ru-RU" sz="2000" dirty="0">
                <a:solidFill>
                  <a:schemeClr val="tx1"/>
                </a:solidFill>
              </a:rPr>
              <a:t>осуществление государственного полномочия РК по выплате ежемесячной денежной компенсации на оплату жилого помещения и коммунальных услуг, компенсация твердого топлива, приобретаемого в пределах </a:t>
            </a:r>
            <a:r>
              <a:rPr lang="ru-RU" sz="2000" dirty="0" smtClean="0">
                <a:solidFill>
                  <a:schemeClr val="tx1"/>
                </a:solidFill>
              </a:rPr>
              <a:t>норм-2 387,0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Мероприятия по безопасности дорожного движения- 155,0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Мероприятия по безопасности населения- 385,3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 marL="45720" indent="0" algn="ctr">
              <a:buNone/>
            </a:pPr>
            <a:endParaRPr lang="ru-RU" sz="2600" dirty="0" smtClean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2400" dirty="0" smtClean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2400" dirty="0" smtClean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2400" dirty="0" smtClean="0">
              <a:solidFill>
                <a:srgbClr val="7030A0"/>
              </a:solidFill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47" y="47325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792" y="4293096"/>
            <a:ext cx="3540125" cy="2445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93096"/>
            <a:ext cx="3254786" cy="235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780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512511" cy="1143000"/>
          </a:xfrm>
        </p:spPr>
        <p:txBody>
          <a:bodyPr>
            <a:normAutofit/>
          </a:bodyPr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 ДЛЯ </a:t>
            </a:r>
            <a:r>
              <a:rPr lang="ru-RU" sz="3600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18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6247" y="983950"/>
            <a:ext cx="8960249" cy="539737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dirty="0" smtClean="0">
                <a:solidFill>
                  <a:srgbClr val="7030A0"/>
                </a:solidFill>
              </a:rPr>
              <a:t>Муниципальная программа «Доступная среда» на 2019 год планируется: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chemeClr val="tx1"/>
                </a:solidFill>
              </a:rPr>
              <a:t>Поддержка ветеранов, незащищенных слоёв населения, районных и общественных организаций ветеранов и инвалидов по </a:t>
            </a:r>
            <a:r>
              <a:rPr lang="ru-RU" sz="2000" dirty="0" err="1" smtClean="0">
                <a:solidFill>
                  <a:schemeClr val="tx1"/>
                </a:solidFill>
              </a:rPr>
              <a:t>Княжпогостскому</a:t>
            </a:r>
            <a:r>
              <a:rPr lang="ru-RU" sz="2000" dirty="0" smtClean="0">
                <a:solidFill>
                  <a:schemeClr val="tx1"/>
                </a:solidFill>
              </a:rPr>
              <a:t> району- 490,0тыс.рублей</a:t>
            </a:r>
          </a:p>
          <a:p>
            <a:pPr>
              <a:buFont typeface="Wingdings" panose="05000000000000000000" pitchFamily="2" charset="2"/>
              <a:buChar char="v"/>
            </a:pPr>
            <a:endParaRPr lang="ru-RU" sz="20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2400" dirty="0" smtClean="0">
              <a:solidFill>
                <a:srgbClr val="7030A0"/>
              </a:solidFill>
            </a:endParaRPr>
          </a:p>
          <a:p>
            <a:pPr marL="45720" indent="0">
              <a:buNone/>
            </a:pPr>
            <a:endParaRPr lang="ru-RU" sz="2400" dirty="0" smtClean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2400" dirty="0" smtClean="0">
              <a:solidFill>
                <a:srgbClr val="7030A0"/>
              </a:solidFill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47" y="47325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924944"/>
            <a:ext cx="5016133" cy="37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84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512511" cy="1143000"/>
          </a:xfrm>
        </p:spPr>
        <p:txBody>
          <a:bodyPr>
            <a:normAutofit/>
          </a:bodyPr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 ДЛЯ </a:t>
            </a:r>
            <a:r>
              <a:rPr lang="ru-RU" sz="3600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18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6247" y="983950"/>
            <a:ext cx="8960249" cy="539737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dirty="0" smtClean="0">
                <a:solidFill>
                  <a:srgbClr val="7030A0"/>
                </a:solidFill>
              </a:rPr>
              <a:t>По непрограммным мероприятиям на 2019 год планируется: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Расходы на содержание администрации муниципального района «</a:t>
            </a:r>
            <a:r>
              <a:rPr lang="ru-RU" sz="2000" dirty="0" err="1" smtClean="0">
                <a:solidFill>
                  <a:schemeClr val="tx1"/>
                </a:solidFill>
              </a:rPr>
              <a:t>Княжпогостский</a:t>
            </a:r>
            <a:r>
              <a:rPr lang="ru-RU" sz="2000" dirty="0" smtClean="0">
                <a:solidFill>
                  <a:schemeClr val="tx1"/>
                </a:solidFill>
              </a:rPr>
              <a:t>»- 2 201,831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Расходы на содержание КСП - 840,120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Расходы по переданным полномочиям (ЗАГС, ВУС и другие государственные полномочия)- 1 857,013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Резервный фонд- 1 500,0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</a:rPr>
              <a:t>Пенсии, пособия и другие выплаты- 6 061,695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тыс.рублей</a:t>
            </a:r>
            <a:endParaRPr lang="ru-RU" sz="20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2400" dirty="0" smtClean="0">
              <a:solidFill>
                <a:srgbClr val="7030A0"/>
              </a:solidFill>
            </a:endParaRPr>
          </a:p>
          <a:p>
            <a:pPr marL="45720" indent="0">
              <a:buNone/>
            </a:pPr>
            <a:endParaRPr lang="ru-RU" sz="2400" dirty="0" smtClean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2400" dirty="0" smtClean="0">
              <a:solidFill>
                <a:srgbClr val="7030A0"/>
              </a:solidFill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47" y="47325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215101"/>
            <a:ext cx="4136976" cy="263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523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512511" cy="1143000"/>
          </a:xfrm>
        </p:spPr>
        <p:txBody>
          <a:bodyPr>
            <a:normAutofit/>
          </a:bodyPr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 ДЛЯ </a:t>
            </a:r>
            <a:r>
              <a:rPr lang="ru-RU" sz="3600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18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6247" y="983950"/>
            <a:ext cx="8960249" cy="539737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endParaRPr lang="ru-RU" sz="3600" dirty="0" smtClean="0">
              <a:solidFill>
                <a:srgbClr val="7030A0"/>
              </a:solidFill>
            </a:endParaRPr>
          </a:p>
          <a:p>
            <a:pPr marL="45720" indent="0" algn="ctr">
              <a:buNone/>
            </a:pPr>
            <a:r>
              <a:rPr lang="ru-RU" sz="3600" dirty="0" smtClean="0">
                <a:solidFill>
                  <a:srgbClr val="7030A0"/>
                </a:solidFill>
              </a:rPr>
              <a:t>Спасибо за внимание!</a:t>
            </a:r>
          </a:p>
          <a:p>
            <a:pPr marL="45720" indent="0">
              <a:buNone/>
            </a:pPr>
            <a:endParaRPr lang="ru-RU" sz="2400" dirty="0" smtClean="0">
              <a:solidFill>
                <a:srgbClr val="7030A0"/>
              </a:solidFill>
            </a:endParaRPr>
          </a:p>
          <a:p>
            <a:pPr marL="45720" indent="0">
              <a:buNone/>
            </a:pPr>
            <a:endParaRPr lang="ru-RU" sz="2400" dirty="0">
              <a:solidFill>
                <a:srgbClr val="7030A0"/>
              </a:solidFill>
            </a:endParaRPr>
          </a:p>
          <a:p>
            <a:pPr marL="45720" indent="0">
              <a:buNone/>
            </a:pPr>
            <a:endParaRPr lang="ru-RU" sz="2400" dirty="0" smtClean="0">
              <a:solidFill>
                <a:srgbClr val="7030A0"/>
              </a:solidFill>
            </a:endParaRPr>
          </a:p>
          <a:p>
            <a:pPr marL="45720" indent="0">
              <a:buNone/>
            </a:pPr>
            <a:endParaRPr lang="ru-RU" sz="2400" dirty="0">
              <a:solidFill>
                <a:srgbClr val="7030A0"/>
              </a:solidFill>
            </a:endParaRPr>
          </a:p>
          <a:p>
            <a:pPr marL="45720" indent="0">
              <a:buNone/>
            </a:pPr>
            <a:r>
              <a:rPr lang="ru-RU" sz="2400" dirty="0" smtClean="0">
                <a:solidFill>
                  <a:srgbClr val="7030A0"/>
                </a:solidFill>
              </a:rPr>
              <a:t>Исполнитель: Финансовое управление администрации МР «</a:t>
            </a:r>
            <a:r>
              <a:rPr lang="ru-RU" sz="2400" dirty="0" err="1" smtClean="0">
                <a:solidFill>
                  <a:srgbClr val="7030A0"/>
                </a:solidFill>
              </a:rPr>
              <a:t>Княжпогостский</a:t>
            </a:r>
            <a:r>
              <a:rPr lang="ru-RU" sz="2400" dirty="0" smtClean="0">
                <a:solidFill>
                  <a:srgbClr val="7030A0"/>
                </a:solidFill>
              </a:rPr>
              <a:t>»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rgbClr val="7030A0"/>
                </a:solidFill>
              </a:rPr>
              <a:t>Адрес: г. Емва ул. Дзержинского 81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rgbClr val="7030A0"/>
                </a:solidFill>
              </a:rPr>
              <a:t>Тел. 82139-23601</a:t>
            </a:r>
            <a:endParaRPr lang="ru-RU" sz="2400" dirty="0">
              <a:solidFill>
                <a:srgbClr val="7030A0"/>
              </a:solidFill>
            </a:endParaRPr>
          </a:p>
          <a:p>
            <a:pPr marL="45720" indent="0">
              <a:buNone/>
            </a:pPr>
            <a:endParaRPr lang="ru-RU" sz="2400" dirty="0" smtClean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2400" dirty="0" smtClean="0">
              <a:solidFill>
                <a:srgbClr val="7030A0"/>
              </a:solidFill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47" y="47325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83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1"/>
            <a:ext cx="7632848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Бюджет для граждан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39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239283" y="1125264"/>
            <a:ext cx="8712968" cy="5616624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000" b="1" dirty="0">
                <a:solidFill>
                  <a:srgbClr val="7030A0"/>
                </a:solidFill>
              </a:rPr>
              <a:t>Что такое бюджет? Какие бывают бюджеты?</a:t>
            </a:r>
          </a:p>
          <a:p>
            <a:pPr marL="45720" indent="0">
              <a:buNone/>
            </a:pPr>
            <a:r>
              <a:rPr lang="ru-RU" sz="1400" dirty="0"/>
              <a:t>Со </a:t>
            </a:r>
            <a:r>
              <a:rPr lang="ru-RU" sz="1400" dirty="0" err="1"/>
              <a:t>старонормандского</a:t>
            </a:r>
            <a:r>
              <a:rPr lang="ru-RU" sz="1400" dirty="0"/>
              <a:t> </a:t>
            </a:r>
            <a:r>
              <a:rPr lang="ru-RU" sz="1400" dirty="0" err="1"/>
              <a:t>bougette</a:t>
            </a:r>
            <a:r>
              <a:rPr lang="ru-RU" sz="1400" dirty="0"/>
              <a:t> — это сумка, </a:t>
            </a:r>
            <a:r>
              <a:rPr lang="ru-RU" sz="1400" dirty="0" smtClean="0"/>
              <a:t>кошелёк.</a:t>
            </a:r>
            <a:endParaRPr lang="ru-RU" sz="1400" dirty="0"/>
          </a:p>
          <a:p>
            <a:pPr marL="45720" indent="0">
              <a:buNone/>
            </a:pPr>
            <a:r>
              <a:rPr lang="ru-RU" sz="1400" b="1" dirty="0"/>
              <a:t>Бюджет </a:t>
            </a:r>
            <a:r>
              <a:rPr lang="ru-RU" sz="1400" dirty="0"/>
              <a:t>- это план доходов и расходов на определенный </a:t>
            </a:r>
            <a:r>
              <a:rPr lang="ru-RU" sz="1400" dirty="0" smtClean="0"/>
              <a:t>период</a:t>
            </a:r>
          </a:p>
          <a:p>
            <a:pPr marL="45720" indent="0">
              <a:buNone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22" y="2150169"/>
            <a:ext cx="7848872" cy="47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6795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1"/>
            <a:ext cx="7632848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Бюджет для граждан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39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239283" y="1125264"/>
            <a:ext cx="8712968" cy="5616624"/>
          </a:xfrm>
        </p:spPr>
        <p:txBody>
          <a:bodyPr>
            <a:noAutofit/>
          </a:bodyPr>
          <a:lstStyle/>
          <a:p>
            <a:pPr marL="45720" indent="0" algn="ctr" fontAlgn="auto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2000" b="1" cap="all" dirty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Консолидированный бюджет</a:t>
            </a:r>
          </a:p>
          <a:p>
            <a:pPr marL="45720" indent="0" algn="ctr" fontAlgn="auto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2000" b="1" cap="all" dirty="0" smtClean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</a:t>
            </a:r>
            <a:r>
              <a:rPr lang="ru-RU" sz="2000" b="1" cap="all" dirty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«</a:t>
            </a:r>
            <a:r>
              <a:rPr lang="ru-RU" sz="2000" b="1" cap="all" dirty="0" err="1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Княжпогостский</a:t>
            </a:r>
            <a:r>
              <a:rPr lang="ru-RU" sz="2000" b="1" cap="all" dirty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marL="45720" indent="0" algn="ctr" fontAlgn="auto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2000" b="1" cap="all" dirty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из</a:t>
            </a:r>
            <a:r>
              <a:rPr lang="ru-RU" sz="2000" b="1" cap="all" dirty="0" smtClean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" indent="0" algn="ctr" fontAlgn="auto">
              <a:buClr>
                <a:schemeClr val="accent6">
                  <a:lumMod val="75000"/>
                </a:schemeClr>
              </a:buClr>
              <a:buNone/>
              <a:defRPr/>
            </a:pPr>
            <a:endParaRPr lang="ru-RU" sz="20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  <a:defRPr/>
            </a:pPr>
            <a:r>
              <a:rPr lang="ru-RU" sz="14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 муниципального района «</a:t>
            </a:r>
            <a:r>
              <a:rPr lang="ru-RU" sz="140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Княжпогостский</a:t>
            </a:r>
            <a:r>
              <a:rPr lang="ru-RU" sz="14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14350" indent="-514350">
              <a:buFont typeface="Wingdings" panose="05000000000000000000" pitchFamily="2" charset="2"/>
              <a:buChar char="Ø"/>
              <a:defRPr/>
            </a:pPr>
            <a:r>
              <a:rPr lang="ru-RU" sz="14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 городского поселения «Емва»</a:t>
            </a:r>
          </a:p>
          <a:p>
            <a:pPr marL="514350" indent="-514350">
              <a:buFont typeface="Wingdings" panose="05000000000000000000" pitchFamily="2" charset="2"/>
              <a:buChar char="Ø"/>
              <a:defRPr/>
            </a:pPr>
            <a:r>
              <a:rPr lang="ru-RU" sz="14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 городского поселения «</a:t>
            </a:r>
            <a:r>
              <a:rPr lang="ru-RU" sz="140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Синдор</a:t>
            </a:r>
            <a:r>
              <a:rPr lang="ru-RU" sz="14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14350" indent="-514350">
              <a:buFont typeface="Wingdings" panose="05000000000000000000" pitchFamily="2" charset="2"/>
              <a:buChar char="Ø"/>
              <a:defRPr/>
            </a:pPr>
            <a:r>
              <a:rPr lang="ru-RU" sz="14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 сельского поселения «Тракт»</a:t>
            </a:r>
          </a:p>
          <a:p>
            <a:pPr marL="514350" indent="-514350">
              <a:buFont typeface="Wingdings" panose="05000000000000000000" pitchFamily="2" charset="2"/>
              <a:buChar char="Ø"/>
              <a:defRPr/>
            </a:pPr>
            <a:r>
              <a:rPr lang="ru-RU" sz="14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 сельского поселения «</a:t>
            </a:r>
            <a:r>
              <a:rPr lang="ru-RU" sz="140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Серегово</a:t>
            </a:r>
            <a:r>
              <a:rPr lang="ru-RU" sz="14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14350" indent="-514350">
              <a:buFont typeface="Wingdings" panose="05000000000000000000" pitchFamily="2" charset="2"/>
              <a:buChar char="Ø"/>
              <a:defRPr/>
            </a:pPr>
            <a:r>
              <a:rPr lang="ru-RU" sz="14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 сельского поселения «Шошка»</a:t>
            </a:r>
          </a:p>
          <a:p>
            <a:pPr marL="514350" indent="-514350">
              <a:buFont typeface="Wingdings" panose="05000000000000000000" pitchFamily="2" charset="2"/>
              <a:buChar char="Ø"/>
              <a:defRPr/>
            </a:pPr>
            <a:r>
              <a:rPr lang="ru-RU" sz="14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 сельского поселения «</a:t>
            </a:r>
            <a:r>
              <a:rPr lang="ru-RU" sz="140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Туръя</a:t>
            </a:r>
            <a:r>
              <a:rPr lang="ru-RU" sz="14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14350" indent="-514350">
              <a:buFont typeface="Wingdings" panose="05000000000000000000" pitchFamily="2" charset="2"/>
              <a:buChar char="Ø"/>
              <a:defRPr/>
            </a:pPr>
            <a:r>
              <a:rPr lang="ru-RU" sz="14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 сельского поселения «Мещура»</a:t>
            </a:r>
          </a:p>
          <a:p>
            <a:pPr marL="514350" indent="-514350">
              <a:buFont typeface="Wingdings" panose="05000000000000000000" pitchFamily="2" charset="2"/>
              <a:buChar char="Ø"/>
              <a:defRPr/>
            </a:pPr>
            <a:r>
              <a:rPr lang="ru-RU" sz="14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 сельского поселения «</a:t>
            </a:r>
            <a:r>
              <a:rPr lang="ru-RU" sz="140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Чиньяворык</a:t>
            </a:r>
            <a:r>
              <a:rPr lang="ru-RU" sz="14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14350" indent="-514350">
              <a:buFont typeface="Wingdings" panose="05000000000000000000" pitchFamily="2" charset="2"/>
              <a:buChar char="Ø"/>
              <a:defRPr/>
            </a:pPr>
            <a:r>
              <a:rPr lang="ru-RU" sz="14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 сельского поселения «</a:t>
            </a:r>
            <a:r>
              <a:rPr lang="ru-RU" sz="140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Иоссер</a:t>
            </a:r>
            <a:r>
              <a:rPr lang="ru-RU" sz="14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45720" indent="0">
              <a:buNone/>
            </a:pP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17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1"/>
            <a:ext cx="7632848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Бюджет для граждан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39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239283" y="1125264"/>
            <a:ext cx="8712968" cy="5616624"/>
          </a:xfrm>
        </p:spPr>
        <p:txBody>
          <a:bodyPr>
            <a:noAutofit/>
          </a:bodyPr>
          <a:lstStyle/>
          <a:p>
            <a:pPr marL="27432" lvl="0" indent="0" algn="ctr">
              <a:spcBef>
                <a:spcPts val="600"/>
              </a:spcBef>
              <a:spcAft>
                <a:spcPts val="0"/>
              </a:spcAft>
              <a:buClr>
                <a:srgbClr val="A379BB">
                  <a:lumMod val="75000"/>
                </a:srgbClr>
              </a:buClr>
              <a:buSzPct val="80000"/>
              <a:buNone/>
              <a:defRPr/>
            </a:pPr>
            <a:endParaRPr lang="ru-RU" sz="2000" b="1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itchFamily="18" charset="0"/>
            </a:endParaRPr>
          </a:p>
          <a:p>
            <a:pPr marL="27432" lvl="0" indent="0" algn="ctr">
              <a:spcBef>
                <a:spcPts val="600"/>
              </a:spcBef>
              <a:spcAft>
                <a:spcPts val="0"/>
              </a:spcAft>
              <a:buClr>
                <a:srgbClr val="A379BB">
                  <a:lumMod val="75000"/>
                </a:srgbClr>
              </a:buClr>
              <a:buSzPct val="80000"/>
              <a:buNone/>
              <a:defRPr/>
            </a:pPr>
            <a:r>
              <a:rPr lang="ru-RU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Составление </a:t>
            </a:r>
            <a:r>
              <a:rPr lang="ru-RU" sz="20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проекта бюджета основывается на :</a:t>
            </a:r>
          </a:p>
          <a:p>
            <a:pPr marL="27432" lvl="0" indent="0">
              <a:spcBef>
                <a:spcPts val="600"/>
              </a:spcBef>
              <a:spcAft>
                <a:spcPts val="0"/>
              </a:spcAft>
              <a:buClr>
                <a:srgbClr val="A379BB">
                  <a:lumMod val="75000"/>
                </a:srgbClr>
              </a:buClr>
              <a:buSzPct val="80000"/>
              <a:buNone/>
              <a:defRPr/>
            </a:pP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Clr>
                <a:srgbClr val="441ABA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Бюджетном послании президента Российской Федерации</a:t>
            </a:r>
          </a:p>
          <a:p>
            <a:pPr marL="27432" lvl="0" indent="0">
              <a:spcBef>
                <a:spcPts val="600"/>
              </a:spcBef>
              <a:spcAft>
                <a:spcPts val="0"/>
              </a:spcAft>
              <a:buClr>
                <a:srgbClr val="A379BB">
                  <a:lumMod val="75000"/>
                </a:srgbClr>
              </a:buClr>
              <a:buSzPct val="80000"/>
              <a:buNone/>
              <a:defRPr/>
            </a:pP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Clr>
                <a:srgbClr val="1B0FB1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Основных направлениях бюджетной и налоговой политики</a:t>
            </a:r>
          </a:p>
          <a:p>
            <a:pPr marL="27432" lvl="0" indent="0">
              <a:spcBef>
                <a:spcPts val="600"/>
              </a:spcBef>
              <a:spcAft>
                <a:spcPts val="0"/>
              </a:spcAft>
              <a:buClr>
                <a:srgbClr val="A379BB">
                  <a:lumMod val="75000"/>
                </a:srgbClr>
              </a:buClr>
              <a:buSzPct val="80000"/>
              <a:buNone/>
              <a:defRPr/>
            </a:pP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Clr>
                <a:srgbClr val="0F0FC5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Стратегии социально-экономического развития района</a:t>
            </a:r>
          </a:p>
          <a:p>
            <a:pPr marL="27432" lvl="0" indent="0">
              <a:spcBef>
                <a:spcPts val="600"/>
              </a:spcBef>
              <a:spcAft>
                <a:spcPts val="0"/>
              </a:spcAft>
              <a:buClr>
                <a:srgbClr val="A379BB">
                  <a:lumMod val="75000"/>
                </a:srgbClr>
              </a:buClr>
              <a:buSzPct val="80000"/>
              <a:buNone/>
              <a:defRPr/>
            </a:pP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Clr>
                <a:srgbClr val="1A12C2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Прогнозе социально-экономического развития района</a:t>
            </a:r>
          </a:p>
          <a:p>
            <a:pPr marL="27432" lvl="0" indent="0">
              <a:spcBef>
                <a:spcPts val="600"/>
              </a:spcBef>
              <a:spcAft>
                <a:spcPts val="0"/>
              </a:spcAft>
              <a:buClr>
                <a:srgbClr val="A379BB">
                  <a:lumMod val="75000"/>
                </a:srgbClr>
              </a:buClr>
              <a:buSzPct val="80000"/>
              <a:buNone/>
              <a:defRPr/>
            </a:pP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Clr>
                <a:srgbClr val="1F17BD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</a:t>
            </a:r>
          </a:p>
          <a:p>
            <a:pPr marL="45720" indent="0">
              <a:buNone/>
            </a:pP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107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1"/>
            <a:ext cx="7632848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Бюджет для граждан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39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239283" y="1125264"/>
            <a:ext cx="8712968" cy="5616624"/>
          </a:xfrm>
        </p:spPr>
        <p:txBody>
          <a:bodyPr>
            <a:noAutofit/>
          </a:bodyPr>
          <a:lstStyle/>
          <a:p>
            <a:pPr marL="27432" lvl="0" indent="0" algn="ctr">
              <a:spcBef>
                <a:spcPts val="600"/>
              </a:spcBef>
              <a:spcAft>
                <a:spcPts val="0"/>
              </a:spcAft>
              <a:buClr>
                <a:srgbClr val="A379BB">
                  <a:lumMod val="75000"/>
                </a:srgbClr>
              </a:buClr>
              <a:buSzPct val="80000"/>
              <a:buNone/>
              <a:defRPr/>
            </a:pPr>
            <a:r>
              <a:rPr lang="ru-RU" sz="20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Бюджетный процесс - ежегодное формирование</a:t>
            </a:r>
          </a:p>
          <a:p>
            <a:pPr marL="27432" lvl="0" indent="0" algn="ctr">
              <a:spcBef>
                <a:spcPts val="600"/>
              </a:spcBef>
              <a:spcAft>
                <a:spcPts val="0"/>
              </a:spcAft>
              <a:buClr>
                <a:srgbClr val="A379BB">
                  <a:lumMod val="75000"/>
                </a:srgbClr>
              </a:buClr>
              <a:buSzPct val="80000"/>
              <a:buNone/>
              <a:defRPr/>
            </a:pPr>
            <a:r>
              <a:rPr lang="ru-RU" sz="20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и исполнение </a:t>
            </a:r>
            <a:r>
              <a:rPr lang="ru-RU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бюджета</a:t>
            </a:r>
            <a:endParaRPr lang="ru-RU" sz="20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itchFamily="18" charset="0"/>
            </a:endParaRPr>
          </a:p>
          <a:p>
            <a:pPr marL="27432" lvl="0" indent="0" algn="ctr">
              <a:spcBef>
                <a:spcPts val="600"/>
              </a:spcBef>
              <a:spcAft>
                <a:spcPts val="0"/>
              </a:spcAft>
              <a:buClr>
                <a:srgbClr val="A379BB">
                  <a:lumMod val="75000"/>
                </a:srgbClr>
              </a:buClr>
              <a:buSzPct val="80000"/>
              <a:buNone/>
              <a:defRPr/>
            </a:pPr>
            <a:endParaRPr lang="ru-RU" sz="2000" b="1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itchFamily="18" charset="0"/>
            </a:endParaRPr>
          </a:p>
          <a:p>
            <a:pPr marL="27432" lvl="0" indent="0" algn="ctr">
              <a:spcBef>
                <a:spcPts val="600"/>
              </a:spcBef>
              <a:spcAft>
                <a:spcPts val="0"/>
              </a:spcAft>
              <a:buClr>
                <a:srgbClr val="A379BB">
                  <a:lumMod val="75000"/>
                </a:srgbClr>
              </a:buClr>
              <a:buSzPct val="80000"/>
              <a:buNone/>
              <a:defRPr/>
            </a:pPr>
            <a:endParaRPr lang="ru-RU" sz="2400" b="1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8856983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366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1"/>
            <a:ext cx="7632848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Бюджет для граждан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39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07" y="1484784"/>
            <a:ext cx="8454702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3141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1"/>
            <a:ext cx="7632848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Бюджет для граждан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39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8424936" cy="5761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863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39"/>
            <a:ext cx="7632848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Бюджет для граждан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39"/>
            <a:ext cx="863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8424936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633284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868</TotalTime>
  <Words>1088</Words>
  <Application>Microsoft Office PowerPoint</Application>
  <PresentationFormat>Экран (4:3)</PresentationFormat>
  <Paragraphs>147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Воздушный поток</vt:lpstr>
      <vt:lpstr>Презентация PowerPoint</vt:lpstr>
      <vt:lpstr>Бюджет для граждан</vt:lpstr>
      <vt:lpstr>Бюджет для граждан</vt:lpstr>
      <vt:lpstr>Бюджет для граждан</vt:lpstr>
      <vt:lpstr>Бюджет для граждан</vt:lpstr>
      <vt:lpstr>Бюджет для граждан</vt:lpstr>
      <vt:lpstr>Бюджет для граждан</vt:lpstr>
      <vt:lpstr>Бюджет для граждан</vt:lpstr>
      <vt:lpstr>Бюджет для граждан</vt:lpstr>
      <vt:lpstr>БЮДЖЕТ ДЛЯ ГРАЖДАН </vt:lpstr>
      <vt:lpstr>БЮДЖЕТ ДЛЯ ГРАЖДАН </vt:lpstr>
      <vt:lpstr>БЮДЖЕТ ДЛЯ ГРАЖДАН </vt:lpstr>
      <vt:lpstr>БЮДЖЕТ ДЛЯ ГРАЖДАН </vt:lpstr>
      <vt:lpstr>БЮДЖЕТ ДЛЯ ГРАЖДАН </vt:lpstr>
      <vt:lpstr>БЮДЖЕТ ДЛЯ ГРАЖДАН </vt:lpstr>
      <vt:lpstr>БЮДЖЕТ ДЛЯ ГРАЖДАН </vt:lpstr>
      <vt:lpstr>БЮДЖЕТ ДЛЯ ГРАЖДАН </vt:lpstr>
      <vt:lpstr>БЮДЖЕТ ДЛЯ ГРАЖДАН Бюджет муниципального района «Княжпогостский» сформирован на основании 9 муниципальных программ </vt:lpstr>
      <vt:lpstr>БЮДЖЕТ ДЛЯ ГРАЖДАН </vt:lpstr>
      <vt:lpstr>БЮДЖЕТ ДЛЯ ГРАЖДАН </vt:lpstr>
      <vt:lpstr>БЮДЖЕТ ДЛЯ ГРАЖДАН </vt:lpstr>
      <vt:lpstr>БЮДЖЕТ ДЛЯ ГРАЖДАН </vt:lpstr>
      <vt:lpstr>БЮДЖЕТ ДЛЯ ГРАЖДАН </vt:lpstr>
      <vt:lpstr>БЮДЖЕТ ДЛЯ ГРАЖДАН </vt:lpstr>
      <vt:lpstr>БЮДЖЕТ ДЛЯ ГРАЖДАН </vt:lpstr>
      <vt:lpstr>БЮДЖЕТ ДЛЯ ГРАЖДАН </vt:lpstr>
      <vt:lpstr>БЮДЖЕТ ДЛЯ ГРАЖДАН </vt:lpstr>
      <vt:lpstr>БЮДЖЕТ ДЛЯ ГРАЖДАН </vt:lpstr>
      <vt:lpstr>БЮДЖЕТ ДЛЯ ГРАЖДАН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Hlupina</dc:creator>
  <cp:lastModifiedBy>Ковригина</cp:lastModifiedBy>
  <cp:revision>55</cp:revision>
  <dcterms:created xsi:type="dcterms:W3CDTF">2018-04-05T05:47:06Z</dcterms:created>
  <dcterms:modified xsi:type="dcterms:W3CDTF">2018-12-04T11:09:50Z</dcterms:modified>
</cp:coreProperties>
</file>