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329" r:id="rId5"/>
    <p:sldId id="261" r:id="rId6"/>
    <p:sldId id="262" r:id="rId7"/>
    <p:sldId id="384" r:id="rId8"/>
    <p:sldId id="264" r:id="rId9"/>
    <p:sldId id="330" r:id="rId10"/>
    <p:sldId id="387" r:id="rId11"/>
    <p:sldId id="390" r:id="rId12"/>
    <p:sldId id="388" r:id="rId13"/>
    <p:sldId id="391" r:id="rId14"/>
    <p:sldId id="392" r:id="rId15"/>
    <p:sldId id="381" r:id="rId16"/>
    <p:sldId id="389" r:id="rId17"/>
    <p:sldId id="340" r:id="rId18"/>
    <p:sldId id="341" r:id="rId19"/>
    <p:sldId id="455" r:id="rId20"/>
    <p:sldId id="345" r:id="rId21"/>
    <p:sldId id="346" r:id="rId22"/>
    <p:sldId id="347" r:id="rId23"/>
    <p:sldId id="416" r:id="rId24"/>
    <p:sldId id="328" r:id="rId25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CC00"/>
    <a:srgbClr val="669900"/>
    <a:srgbClr val="F3B7AB"/>
    <a:srgbClr val="0000FF"/>
    <a:srgbClr val="FF33CC"/>
    <a:srgbClr val="0099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7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explosion val="25"/>
          <c:val>
            <c:numRef>
              <c:f>'[Диаграмма в Microsoft PowerPoint]Лист1'!$B$2:$B$12</c:f>
              <c:numCache>
                <c:formatCode>General</c:formatCode>
                <c:ptCount val="11"/>
                <c:pt idx="0" formatCode="#,##0.00">
                  <c:v>238.6</c:v>
                </c:pt>
                <c:pt idx="1">
                  <c:v>11.6</c:v>
                </c:pt>
                <c:pt idx="2">
                  <c:v>9.9</c:v>
                </c:pt>
                <c:pt idx="3">
                  <c:v>0</c:v>
                </c:pt>
                <c:pt idx="4">
                  <c:v>0</c:v>
                </c:pt>
                <c:pt idx="5">
                  <c:v>3.8</c:v>
                </c:pt>
                <c:pt idx="6">
                  <c:v>9.6</c:v>
                </c:pt>
                <c:pt idx="7">
                  <c:v>7.7</c:v>
                </c:pt>
                <c:pt idx="8">
                  <c:v>0.6</c:v>
                </c:pt>
                <c:pt idx="9">
                  <c:v>0.9</c:v>
                </c:pt>
                <c:pt idx="10">
                  <c:v>371.6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49108483529993"/>
          <c:y val="1.2459547348896104E-2"/>
          <c:w val="0.82350891516470015"/>
          <c:h val="0.9086299861080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883C5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rgbClr val="2883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6-19D7-4F34-9EC3-A0A79FD251BB}"/>
                </c:ext>
              </c:extLst>
            </c:dLbl>
            <c:dLbl>
              <c:idx val="1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rgbClr val="2883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19D7-4F34-9EC3-A0A79FD251BB}"/>
                </c:ext>
              </c:extLst>
            </c:dLbl>
            <c:dLbl>
              <c:idx val="2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rgbClr val="2883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032958605686082"/>
                      <c:h val="7.38517595104607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9D7-4F34-9EC3-A0A79FD251BB}"/>
                </c:ext>
              </c:extLst>
            </c:dLbl>
            <c:dLbl>
              <c:idx val="3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19D7-4F34-9EC3-A0A79FD251BB}"/>
                </c:ext>
              </c:extLst>
            </c:dLbl>
            <c:dLbl>
              <c:idx val="4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19D7-4F34-9EC3-A0A79FD251B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348.4</c:v>
                </c:pt>
                <c:pt idx="1">
                  <c:v>363.3</c:v>
                </c:pt>
                <c:pt idx="2" formatCode="0.0">
                  <c:v>371.6</c:v>
                </c:pt>
                <c:pt idx="3">
                  <c:v>385.9</c:v>
                </c:pt>
                <c:pt idx="4">
                  <c:v>469.1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D7-4F34-9EC3-A0A79FD25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43320832"/>
        <c:axId val="43322368"/>
      </c:barChart>
      <c:catAx>
        <c:axId val="4332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322368"/>
        <c:crosses val="autoZero"/>
        <c:auto val="1"/>
        <c:lblAlgn val="ctr"/>
        <c:lblOffset val="100"/>
        <c:noMultiLvlLbl val="0"/>
      </c:catAx>
      <c:valAx>
        <c:axId val="43322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2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348.4</c:v>
                </c:pt>
                <c:pt idx="1">
                  <c:v>363.3</c:v>
                </c:pt>
                <c:pt idx="2">
                  <c:v>371.6</c:v>
                </c:pt>
                <c:pt idx="3">
                  <c:v>385.9</c:v>
                </c:pt>
                <c:pt idx="4">
                  <c:v>469.1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CC-4228-8E61-7B4DB44A8F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A4A0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67.5</c:v>
                </c:pt>
                <c:pt idx="1">
                  <c:v>280.89999999999998</c:v>
                </c:pt>
                <c:pt idx="2">
                  <c:v>281</c:v>
                </c:pt>
                <c:pt idx="3">
                  <c:v>274.89999999999998</c:v>
                </c:pt>
                <c:pt idx="4">
                  <c:v>277.2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CC-4228-8E61-7B4DB44A8F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ED1C24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280.89999999999998</c:v>
                </c:pt>
                <c:pt idx="1">
                  <c:v>66.8</c:v>
                </c:pt>
                <c:pt idx="2">
                  <c:v>67</c:v>
                </c:pt>
                <c:pt idx="3">
                  <c:v>75.2</c:v>
                </c:pt>
                <c:pt idx="4">
                  <c:v>72.5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CC-4228-8E61-7B4DB44A8FF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82C56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0.04</c:v>
                </c:pt>
                <c:pt idx="1">
                  <c:v>15.6</c:v>
                </c:pt>
                <c:pt idx="2">
                  <c:v>15.6</c:v>
                </c:pt>
                <c:pt idx="3">
                  <c:v>16.5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CC-4228-8E61-7B4DB44A8FF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0.03</c:v>
                </c:pt>
                <c:pt idx="1">
                  <c:v>0.02</c:v>
                </c:pt>
                <c:pt idx="2">
                  <c:v>8</c:v>
                </c:pt>
                <c:pt idx="3">
                  <c:v>19.399999999999999</c:v>
                </c:pt>
                <c:pt idx="4">
                  <c:v>113.4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CC-4228-8E61-7B4DB44A8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43291776"/>
        <c:axId val="43293312"/>
      </c:barChart>
      <c:catAx>
        <c:axId val="43291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293312"/>
        <c:crosses val="autoZero"/>
        <c:auto val="1"/>
        <c:lblAlgn val="ctr"/>
        <c:lblOffset val="100"/>
        <c:noMultiLvlLbl val="0"/>
      </c:catAx>
      <c:valAx>
        <c:axId val="43293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29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03921100771495"/>
          <c:y val="0.13750000000000001"/>
          <c:w val="0.66919191919191923"/>
          <c:h val="0.8281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78-4E11-A2F5-103A5C8CF71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78-4E11-A2F5-103A5C8CF7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78-4E11-A2F5-103A5C8CF717}"/>
              </c:ext>
            </c:extLst>
          </c:dPt>
          <c:dPt>
            <c:idx val="3"/>
            <c:bubble3D val="0"/>
            <c:spPr>
              <a:solidFill>
                <a:srgbClr val="80008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78-4E11-A2F5-103A5C8CF717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78-4E11-A2F5-103A5C8CF717}"/>
              </c:ext>
            </c:extLst>
          </c:dPt>
          <c:dPt>
            <c:idx val="5"/>
            <c:bubble3D val="0"/>
            <c:spPr>
              <a:solidFill>
                <a:srgbClr val="CC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F78-4E11-A2F5-103A5C8CF717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F78-4E11-A2F5-103A5C8CF717}"/>
              </c:ext>
            </c:extLst>
          </c:dPt>
          <c:dPt>
            <c:idx val="7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F78-4E11-A2F5-103A5C8CF717}"/>
              </c:ext>
            </c:extLst>
          </c:dPt>
          <c:dPt>
            <c:idx val="8"/>
            <c:bubble3D val="0"/>
            <c:spPr>
              <a:solidFill>
                <a:srgbClr val="FF33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F78-4E11-A2F5-103A5C8CF717}"/>
              </c:ext>
            </c:extLst>
          </c:dPt>
          <c:dPt>
            <c:idx val="9"/>
            <c:bubble3D val="0"/>
            <c:spPr>
              <a:solidFill>
                <a:srgbClr val="FF33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F78-4E11-A2F5-103A5C8CF717}"/>
              </c:ext>
            </c:extLst>
          </c:dPt>
          <c:dLbls>
            <c:dLbl>
              <c:idx val="4"/>
              <c:layout>
                <c:manualLayout>
                  <c:x val="0.10101010101010101"/>
                  <c:y val="-0.246875000000000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F78-4E11-A2F5-103A5C8CF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92.2</c:v>
                </c:pt>
                <c:pt idx="1">
                  <c:v>27</c:v>
                </c:pt>
                <c:pt idx="2">
                  <c:v>2.6</c:v>
                </c:pt>
                <c:pt idx="3">
                  <c:v>439.9</c:v>
                </c:pt>
                <c:pt idx="4">
                  <c:v>90.7</c:v>
                </c:pt>
                <c:pt idx="5">
                  <c:v>19.899999999999999</c:v>
                </c:pt>
                <c:pt idx="6">
                  <c:v>24.2</c:v>
                </c:pt>
                <c:pt idx="7">
                  <c:v>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65-457F-B237-FDAEA6791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5727606045777"/>
          <c:y val="0"/>
          <c:w val="0.6687530316346207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A0-4600-BE7D-CEDF41613D2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A0-4600-BE7D-CEDF41613D2C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A0-4600-BE7D-CEDF41613D2C}"/>
              </c:ext>
            </c:extLst>
          </c:dPt>
          <c:cat>
            <c:strRef>
              <c:f>Лист1!$A$2:$A$4</c:f>
              <c:strCache>
                <c:ptCount val="3"/>
                <c:pt idx="0">
                  <c:v>III</c:v>
                </c:pt>
                <c:pt idx="1">
                  <c:v>II</c:v>
                </c:pt>
                <c:pt idx="2">
                  <c:v>I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546.4</c:v>
                </c:pt>
                <c:pt idx="1">
                  <c:v>47</c:v>
                </c:pt>
                <c:pt idx="2">
                  <c:v>100.8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7A0-4600-BE7D-CEDF41613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0.21568</cdr:x>
      <cdr:y>0.07959</cdr:y>
    </cdr:from>
    <cdr:to>
      <cdr:x>0.5461</cdr:x>
      <cdr:y>0.12992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6371" y="243391"/>
          <a:ext cx="1066800" cy="153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Calibri" panose="020F0502020204030204" pitchFamily="34" charset="0"/>
            </a:rPr>
            <a:t>отчёт</a:t>
          </a:r>
          <a:endParaRPr lang="ru-RU" sz="1100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0.28321</cdr:x>
      <cdr:y>0.24088</cdr:y>
    </cdr:from>
    <cdr:to>
      <cdr:x>0.66083</cdr:x>
      <cdr:y>0.3335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4400" y="736599"/>
          <a:ext cx="1219200" cy="283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Calibri" panose="020F0502020204030204" pitchFamily="34" charset="0"/>
            </a:rPr>
            <a:t>оценка</a:t>
          </a:r>
          <a:endParaRPr lang="ru-RU" sz="1100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0.36055</cdr:x>
      <cdr:y>0.05708</cdr:y>
    </cdr:from>
    <cdr:to>
      <cdr:x>0.45053</cdr:x>
      <cdr:y>0.14636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243561"/>
          <a:ext cx="589536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R="223520" algn="r">
            <a:lnSpc>
              <a:spcPct val="100000"/>
            </a:lnSpc>
            <a:spcBef>
              <a:spcPts val="5"/>
            </a:spcBef>
          </a:pPr>
          <a:r>
            <a:rPr lang="en-US" sz="1800" b="1" dirty="0">
              <a:solidFill>
                <a:srgbClr val="FFFFFF"/>
              </a:solidFill>
              <a:cs typeface="Calibri"/>
            </a:rPr>
            <a:t>I</a:t>
          </a:r>
          <a:endParaRPr lang="en-US" sz="1800" dirty="0">
            <a:cs typeface="Calibri"/>
          </a:endParaRPr>
        </a:p>
      </cdr:txBody>
    </cdr:sp>
  </cdr:relSizeAnchor>
  <cdr:relSizeAnchor xmlns:cdr="http://schemas.openxmlformats.org/drawingml/2006/chartDrawing">
    <cdr:from>
      <cdr:x>0.21068</cdr:x>
      <cdr:y>0.24971</cdr:y>
    </cdr:from>
    <cdr:to>
      <cdr:x>0.271</cdr:x>
      <cdr:y>0.32247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80339" y="1065557"/>
          <a:ext cx="395202" cy="310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800" b="1" dirty="0">
              <a:solidFill>
                <a:srgbClr val="FFFFFF"/>
              </a:solidFill>
              <a:latin typeface="Calibri"/>
              <a:cs typeface="Calibri"/>
            </a:rPr>
            <a:t>II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0.61137</cdr:x>
      <cdr:y>0.69079</cdr:y>
    </cdr:from>
    <cdr:to>
      <cdr:x>0.71014</cdr:x>
      <cdr:y>0.79174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05523" y="2947733"/>
          <a:ext cx="647116" cy="430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800" b="1" dirty="0">
              <a:solidFill>
                <a:srgbClr val="FFFFFF"/>
              </a:solidFill>
              <a:cs typeface="Calibri"/>
            </a:rPr>
            <a:t>III</a:t>
          </a:r>
          <a:endParaRPr lang="en-US" sz="1800" dirty="0">
            <a:cs typeface="Calibri"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7" y="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14DD7-135E-4EFD-9258-D8C3144567CF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7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7B44-32E5-4BFA-B859-A7B80F0C46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7B44-32E5-4BFA-B859-A7B80F0C468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83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7B44-32E5-4BFA-B859-A7B80F0C468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26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7D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4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8991"/>
            <a:ext cx="9144000" cy="6849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6849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4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8991"/>
            <a:ext cx="9144000" cy="6849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49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8991"/>
            <a:ext cx="9144000" cy="6849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214" y="307745"/>
            <a:ext cx="857557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300" y="1236732"/>
            <a:ext cx="6891020" cy="3552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7D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0.png"/><Relationship Id="rId21" Type="http://schemas.openxmlformats.org/officeDocument/2006/relationships/image" Target="../media/image53.png"/><Relationship Id="rId7" Type="http://schemas.openxmlformats.org/officeDocument/2006/relationships/image" Target="../media/image33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3.png"/><Relationship Id="rId5" Type="http://schemas.openxmlformats.org/officeDocument/2006/relationships/image" Target="../media/image31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4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49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05050" y="2955010"/>
            <a:ext cx="5334000" cy="1223010"/>
          </a:xfrm>
          <a:prstGeom prst="rect">
            <a:avLst/>
          </a:prstGeom>
          <a:solidFill>
            <a:srgbClr val="005AAA"/>
          </a:solidFill>
        </p:spPr>
        <p:txBody>
          <a:bodyPr vert="horz" wrap="square" lIns="0" tIns="0" rIns="0" bIns="0" rtlCol="0">
            <a:spAutoFit/>
          </a:bodyPr>
          <a:lstStyle/>
          <a:p>
            <a:pPr marL="177165">
              <a:lnSpc>
                <a:spcPts val="9325"/>
              </a:lnSpc>
            </a:pPr>
            <a:r>
              <a:rPr sz="8250" b="1" spc="1040" dirty="0">
                <a:solidFill>
                  <a:srgbClr val="FFFFFF"/>
                </a:solidFill>
                <a:latin typeface="Calibri"/>
                <a:cs typeface="Calibri"/>
              </a:rPr>
              <a:t>БЮДЖЕТ</a:t>
            </a:r>
            <a:endParaRPr sz="82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9567" y="3969291"/>
            <a:ext cx="4879975" cy="169341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sz="5200" b="1" spc="450" dirty="0">
                <a:solidFill>
                  <a:srgbClr val="005AAA"/>
                </a:solidFill>
                <a:latin typeface="Calibri"/>
                <a:cs typeface="Calibri"/>
              </a:rPr>
              <a:t>ДЛЯ</a:t>
            </a:r>
            <a:r>
              <a:rPr sz="5200" b="1" spc="55" dirty="0">
                <a:solidFill>
                  <a:srgbClr val="005AAA"/>
                </a:solidFill>
                <a:latin typeface="Calibri"/>
                <a:cs typeface="Calibri"/>
              </a:rPr>
              <a:t> </a:t>
            </a:r>
            <a:r>
              <a:rPr sz="5200" b="1" spc="480" dirty="0">
                <a:solidFill>
                  <a:srgbClr val="005AAA"/>
                </a:solidFill>
                <a:latin typeface="Calibri"/>
                <a:cs typeface="Calibri"/>
              </a:rPr>
              <a:t>ГРАЖДАН</a:t>
            </a:r>
            <a:endParaRPr sz="5200" dirty="0">
              <a:latin typeface="Calibri"/>
              <a:cs typeface="Calibri"/>
            </a:endParaRPr>
          </a:p>
          <a:p>
            <a:pPr marL="43815" marR="95250" algn="ctr">
              <a:lnSpc>
                <a:spcPct val="100000"/>
              </a:lnSpc>
              <a:spcBef>
                <a:spcPts val="290"/>
              </a:spcBef>
            </a:pPr>
            <a:r>
              <a:rPr sz="1550" b="1" spc="170" dirty="0">
                <a:solidFill>
                  <a:srgbClr val="034EA2"/>
                </a:solidFill>
                <a:latin typeface="Calibri"/>
                <a:cs typeface="Calibri"/>
              </a:rPr>
              <a:t>К</a:t>
            </a:r>
            <a:r>
              <a:rPr sz="1550" b="1" spc="25" dirty="0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lang="ru-RU" sz="1550" b="1" spc="25" dirty="0" smtClean="0">
                <a:solidFill>
                  <a:srgbClr val="034EA2"/>
                </a:solidFill>
                <a:latin typeface="Calibri"/>
                <a:cs typeface="Calibri"/>
              </a:rPr>
              <a:t>ПРОЕКТУ </a:t>
            </a:r>
            <a:r>
              <a:rPr sz="1550" b="1" spc="175" dirty="0" smtClean="0">
                <a:solidFill>
                  <a:srgbClr val="034EA2"/>
                </a:solidFill>
                <a:latin typeface="Calibri"/>
                <a:cs typeface="Calibri"/>
              </a:rPr>
              <a:t>БЮДЖЕТ</a:t>
            </a:r>
            <a:r>
              <a:rPr lang="ru-RU" sz="1550" b="1" spc="175" dirty="0" smtClean="0">
                <a:solidFill>
                  <a:srgbClr val="034EA2"/>
                </a:solidFill>
                <a:latin typeface="Calibri"/>
                <a:cs typeface="Calibri"/>
              </a:rPr>
              <a:t>А</a:t>
            </a:r>
            <a:r>
              <a:rPr sz="1550" b="1" spc="30" dirty="0" smtClean="0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lang="ru-RU" sz="1550" b="1" spc="165" dirty="0" smtClean="0">
                <a:solidFill>
                  <a:srgbClr val="034EA2"/>
                </a:solidFill>
                <a:latin typeface="Calibri"/>
                <a:cs typeface="Calibri"/>
              </a:rPr>
              <a:t>МУНИЦИПАЛЬНОГО РАЙОНА «КНЯЖПОГОСТСКИЙ»</a:t>
            </a:r>
            <a:r>
              <a:rPr sz="1550" b="1" spc="30" dirty="0" smtClean="0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sz="1550" b="1" spc="140" dirty="0">
                <a:solidFill>
                  <a:srgbClr val="034EA2"/>
                </a:solidFill>
                <a:latin typeface="Calibri"/>
                <a:cs typeface="Calibri"/>
              </a:rPr>
              <a:t>НА</a:t>
            </a:r>
            <a:r>
              <a:rPr sz="1550" b="1" spc="30" dirty="0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sz="1550" b="1" spc="140" dirty="0" smtClean="0">
                <a:solidFill>
                  <a:srgbClr val="034EA2"/>
                </a:solidFill>
                <a:latin typeface="Calibri"/>
                <a:cs typeface="Calibri"/>
              </a:rPr>
              <a:t>20</a:t>
            </a:r>
            <a:r>
              <a:rPr lang="ru-RU" sz="1550" b="1" spc="140" dirty="0" smtClean="0">
                <a:solidFill>
                  <a:srgbClr val="034EA2"/>
                </a:solidFill>
                <a:latin typeface="Calibri"/>
                <a:cs typeface="Calibri"/>
              </a:rPr>
              <a:t>22</a:t>
            </a:r>
            <a:r>
              <a:rPr sz="1550" b="1" spc="35" dirty="0" smtClean="0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sz="1550" b="1" spc="145" dirty="0">
                <a:solidFill>
                  <a:srgbClr val="034EA2"/>
                </a:solidFill>
                <a:latin typeface="Calibri"/>
                <a:cs typeface="Calibri"/>
              </a:rPr>
              <a:t>ГОД</a:t>
            </a:r>
            <a:r>
              <a:rPr sz="1550" b="1" spc="30" dirty="0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sz="1550" b="1" spc="150" dirty="0">
                <a:solidFill>
                  <a:srgbClr val="034EA2"/>
                </a:solidFill>
                <a:latin typeface="Calibri"/>
                <a:cs typeface="Calibri"/>
              </a:rPr>
              <a:t>И</a:t>
            </a:r>
            <a:r>
              <a:rPr sz="1550" b="1" spc="35" dirty="0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sz="1550" b="1" spc="140" dirty="0">
                <a:solidFill>
                  <a:srgbClr val="034EA2"/>
                </a:solidFill>
                <a:latin typeface="Calibri"/>
                <a:cs typeface="Calibri"/>
              </a:rPr>
              <a:t>НА</a:t>
            </a:r>
            <a:r>
              <a:rPr sz="1550" b="1" spc="30" dirty="0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sz="1550" b="1" spc="160" dirty="0">
                <a:solidFill>
                  <a:srgbClr val="034EA2"/>
                </a:solidFill>
                <a:latin typeface="Calibri"/>
                <a:cs typeface="Calibri"/>
              </a:rPr>
              <a:t>ПЛАНОВЫЙ</a:t>
            </a:r>
            <a:r>
              <a:rPr sz="1550" b="1" spc="30" dirty="0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sz="1550" b="1" spc="155" dirty="0">
                <a:solidFill>
                  <a:srgbClr val="034EA2"/>
                </a:solidFill>
                <a:latin typeface="Calibri"/>
                <a:cs typeface="Calibri"/>
              </a:rPr>
              <a:t>ПЕРИОД </a:t>
            </a:r>
            <a:r>
              <a:rPr sz="1550" b="1" spc="165" dirty="0" smtClean="0">
                <a:solidFill>
                  <a:srgbClr val="034EA2"/>
                </a:solidFill>
                <a:latin typeface="Calibri"/>
                <a:cs typeface="Calibri"/>
              </a:rPr>
              <a:t>202</a:t>
            </a:r>
            <a:r>
              <a:rPr lang="ru-RU" sz="1550" b="1" spc="165" dirty="0" smtClean="0">
                <a:solidFill>
                  <a:srgbClr val="034EA2"/>
                </a:solidFill>
                <a:latin typeface="Calibri"/>
                <a:cs typeface="Calibri"/>
              </a:rPr>
              <a:t>3</a:t>
            </a:r>
            <a:r>
              <a:rPr sz="1550" b="1" spc="165" dirty="0" smtClean="0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sz="1550" b="1" spc="150" dirty="0">
                <a:solidFill>
                  <a:srgbClr val="034EA2"/>
                </a:solidFill>
                <a:latin typeface="Calibri"/>
                <a:cs typeface="Calibri"/>
              </a:rPr>
              <a:t>И </a:t>
            </a:r>
            <a:r>
              <a:rPr sz="1550" b="1" spc="135" dirty="0" smtClean="0">
                <a:solidFill>
                  <a:srgbClr val="034EA2"/>
                </a:solidFill>
                <a:latin typeface="Calibri"/>
                <a:cs typeface="Calibri"/>
              </a:rPr>
              <a:t>202</a:t>
            </a:r>
            <a:r>
              <a:rPr lang="ru-RU" sz="1550" b="1" spc="135" dirty="0" smtClean="0">
                <a:solidFill>
                  <a:srgbClr val="034EA2"/>
                </a:solidFill>
                <a:latin typeface="Calibri"/>
                <a:cs typeface="Calibri"/>
              </a:rPr>
              <a:t>4</a:t>
            </a:r>
            <a:r>
              <a:rPr sz="1550" b="1" spc="-220" dirty="0" smtClean="0">
                <a:solidFill>
                  <a:srgbClr val="034EA2"/>
                </a:solidFill>
                <a:latin typeface="Calibri"/>
                <a:cs typeface="Calibri"/>
              </a:rPr>
              <a:t> </a:t>
            </a:r>
            <a:r>
              <a:rPr sz="1550" b="1" spc="150" dirty="0" smtClean="0">
                <a:solidFill>
                  <a:srgbClr val="034EA2"/>
                </a:solidFill>
                <a:latin typeface="Calibri"/>
                <a:cs typeface="Calibri"/>
              </a:rPr>
              <a:t>ГОДОВ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29231" y="2247988"/>
            <a:ext cx="785495" cy="599440"/>
          </a:xfrm>
          <a:custGeom>
            <a:avLst/>
            <a:gdLst/>
            <a:ahLst/>
            <a:cxnLst/>
            <a:rect l="l" t="t" r="r" b="b"/>
            <a:pathLst>
              <a:path w="785494" h="599439">
                <a:moveTo>
                  <a:pt x="0" y="599389"/>
                </a:moveTo>
                <a:lnTo>
                  <a:pt x="785202" y="599389"/>
                </a:lnTo>
                <a:lnTo>
                  <a:pt x="785202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880017" y="1386890"/>
            <a:ext cx="785495" cy="1460500"/>
          </a:xfrm>
          <a:custGeom>
            <a:avLst/>
            <a:gdLst/>
            <a:ahLst/>
            <a:cxnLst/>
            <a:rect l="l" t="t" r="r" b="b"/>
            <a:pathLst>
              <a:path w="785495" h="1460500">
                <a:moveTo>
                  <a:pt x="0" y="1460487"/>
                </a:moveTo>
                <a:lnTo>
                  <a:pt x="785202" y="1460487"/>
                </a:lnTo>
                <a:lnTo>
                  <a:pt x="785202" y="0"/>
                </a:lnTo>
                <a:lnTo>
                  <a:pt x="0" y="0"/>
                </a:lnTo>
                <a:lnTo>
                  <a:pt x="0" y="1460487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739819" y="587844"/>
            <a:ext cx="785495" cy="2259965"/>
          </a:xfrm>
          <a:custGeom>
            <a:avLst/>
            <a:gdLst/>
            <a:ahLst/>
            <a:cxnLst/>
            <a:rect l="l" t="t" r="r" b="b"/>
            <a:pathLst>
              <a:path w="785495" h="2259965">
                <a:moveTo>
                  <a:pt x="0" y="2259533"/>
                </a:moveTo>
                <a:lnTo>
                  <a:pt x="785202" y="2259533"/>
                </a:lnTo>
                <a:lnTo>
                  <a:pt x="785202" y="0"/>
                </a:lnTo>
                <a:lnTo>
                  <a:pt x="0" y="0"/>
                </a:lnTo>
                <a:lnTo>
                  <a:pt x="0" y="2259533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599609" y="1014247"/>
            <a:ext cx="785495" cy="1833245"/>
          </a:xfrm>
          <a:custGeom>
            <a:avLst/>
            <a:gdLst/>
            <a:ahLst/>
            <a:cxnLst/>
            <a:rect l="l" t="t" r="r" b="b"/>
            <a:pathLst>
              <a:path w="785495" h="1833245">
                <a:moveTo>
                  <a:pt x="0" y="1833130"/>
                </a:moveTo>
                <a:lnTo>
                  <a:pt x="785202" y="1833130"/>
                </a:lnTo>
                <a:lnTo>
                  <a:pt x="785202" y="0"/>
                </a:lnTo>
                <a:lnTo>
                  <a:pt x="0" y="0"/>
                </a:lnTo>
                <a:lnTo>
                  <a:pt x="0" y="183313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459399" y="1218209"/>
            <a:ext cx="785495" cy="1629410"/>
          </a:xfrm>
          <a:custGeom>
            <a:avLst/>
            <a:gdLst/>
            <a:ahLst/>
            <a:cxnLst/>
            <a:rect l="l" t="t" r="r" b="b"/>
            <a:pathLst>
              <a:path w="785495" h="1629410">
                <a:moveTo>
                  <a:pt x="0" y="1629168"/>
                </a:moveTo>
                <a:lnTo>
                  <a:pt x="785202" y="1629168"/>
                </a:lnTo>
                <a:lnTo>
                  <a:pt x="785202" y="0"/>
                </a:lnTo>
                <a:lnTo>
                  <a:pt x="0" y="0"/>
                </a:lnTo>
                <a:lnTo>
                  <a:pt x="0" y="1629168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319189" y="2247988"/>
            <a:ext cx="785495" cy="599440"/>
          </a:xfrm>
          <a:custGeom>
            <a:avLst/>
            <a:gdLst/>
            <a:ahLst/>
            <a:cxnLst/>
            <a:rect l="l" t="t" r="r" b="b"/>
            <a:pathLst>
              <a:path w="785495" h="599439">
                <a:moveTo>
                  <a:pt x="0" y="599389"/>
                </a:moveTo>
                <a:lnTo>
                  <a:pt x="785202" y="599389"/>
                </a:lnTo>
                <a:lnTo>
                  <a:pt x="785202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FAA61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78334" y="1139662"/>
            <a:ext cx="3169285" cy="1885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200" b="0" spc="-1035" dirty="0">
                <a:latin typeface="Arial Narrow"/>
                <a:cs typeface="Arial Narrow"/>
              </a:rPr>
              <a:t>2 </a:t>
            </a:r>
            <a:r>
              <a:rPr lang="ru-RU" sz="12200" b="0" spc="-1010" dirty="0">
                <a:latin typeface="Arial Narrow"/>
                <a:cs typeface="Arial Narrow"/>
              </a:rPr>
              <a:t>0</a:t>
            </a:r>
            <a:r>
              <a:rPr sz="12200" b="0" spc="-1010" dirty="0" smtClean="0">
                <a:latin typeface="Arial Narrow"/>
                <a:cs typeface="Arial Narrow"/>
              </a:rPr>
              <a:t> </a:t>
            </a:r>
            <a:r>
              <a:rPr lang="ru-RU" sz="12200" b="0" spc="-1605" dirty="0" smtClean="0">
                <a:latin typeface="Arial Narrow"/>
                <a:cs typeface="Arial Narrow"/>
              </a:rPr>
              <a:t>2</a:t>
            </a:r>
            <a:r>
              <a:rPr sz="12200" b="0" spc="-1605" dirty="0" smtClean="0">
                <a:latin typeface="Arial Narrow"/>
                <a:cs typeface="Arial Narrow"/>
              </a:rPr>
              <a:t> </a:t>
            </a:r>
            <a:r>
              <a:rPr lang="ru-RU" sz="12200" b="0" spc="-1605" dirty="0" smtClean="0">
                <a:latin typeface="Arial Narrow"/>
                <a:cs typeface="Arial Narrow"/>
              </a:rPr>
              <a:t> 2</a:t>
            </a:r>
            <a:endParaRPr sz="12200" dirty="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91887" y="1519839"/>
            <a:ext cx="8096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0"/>
              </a:spcBef>
            </a:pPr>
            <a:r>
              <a:rPr sz="2500" b="1" spc="275" dirty="0" smtClean="0">
                <a:solidFill>
                  <a:srgbClr val="007DC5"/>
                </a:solidFill>
                <a:latin typeface="Calibri"/>
                <a:cs typeface="Calibri"/>
              </a:rPr>
              <a:t>202</a:t>
            </a:r>
            <a:r>
              <a:rPr lang="ru-RU" sz="2500" b="1" spc="275" dirty="0">
                <a:solidFill>
                  <a:srgbClr val="007DC5"/>
                </a:solidFill>
                <a:latin typeface="Calibri"/>
                <a:cs typeface="Calibri"/>
              </a:rPr>
              <a:t>3</a:t>
            </a:r>
            <a:endParaRPr sz="2500" dirty="0">
              <a:latin typeface="Calibri"/>
              <a:cs typeface="Calibri"/>
            </a:endParaRPr>
          </a:p>
          <a:p>
            <a:pPr marL="26034">
              <a:lnSpc>
                <a:spcPts val="2700"/>
              </a:lnSpc>
            </a:pPr>
            <a:r>
              <a:rPr sz="2500" b="1" spc="220" dirty="0" smtClean="0">
                <a:solidFill>
                  <a:srgbClr val="007DC5"/>
                </a:solidFill>
                <a:latin typeface="Calibri"/>
                <a:cs typeface="Calibri"/>
              </a:rPr>
              <a:t>202</a:t>
            </a:r>
            <a:r>
              <a:rPr lang="ru-RU" sz="2500" b="1" spc="220" dirty="0">
                <a:solidFill>
                  <a:srgbClr val="007DC5"/>
                </a:solidFill>
                <a:latin typeface="Calibri"/>
                <a:cs typeface="Calibri"/>
              </a:rPr>
              <a:t>4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59" y="1421815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356881" y="2757747"/>
            <a:ext cx="547179" cy="1298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lvl="0">
              <a:spcBef>
                <a:spcPts val="100"/>
              </a:spcBef>
            </a:pPr>
            <a:r>
              <a:rPr lang="ru-RU" sz="1100" b="1" spc="114" dirty="0">
                <a:solidFill>
                  <a:srgbClr val="FFFFFF"/>
                </a:solidFill>
                <a:cs typeface="Calibri"/>
              </a:rPr>
              <a:t>оценк</a:t>
            </a:r>
            <a:r>
              <a:rPr lang="ru-RU" sz="1200" b="1" spc="114" dirty="0">
                <a:solidFill>
                  <a:srgbClr val="FFFFFF"/>
                </a:solidFill>
                <a:cs typeface="Calibri"/>
              </a:rPr>
              <a:t>а</a:t>
            </a:r>
            <a:endParaRPr lang="ru-RU"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999" y="371245"/>
            <a:ext cx="13385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ru-RU"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-202</a:t>
            </a:r>
            <a:r>
              <a:rPr lang="ru-RU"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52796" y="885616"/>
            <a:ext cx="8791799" cy="1328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20"/>
              </a:lnSpc>
              <a:spcBef>
                <a:spcPts val="100"/>
              </a:spcBef>
            </a:pPr>
            <a:r>
              <a:rPr sz="2200" b="1" spc="215" dirty="0">
                <a:solidFill>
                  <a:srgbClr val="007DC5"/>
                </a:solidFill>
                <a:latin typeface="Calibri"/>
                <a:cs typeface="Calibri"/>
              </a:rPr>
              <a:t>ИНФОРМАЦИЯ </a:t>
            </a:r>
            <a:r>
              <a:rPr sz="2200" b="1" spc="315" dirty="0">
                <a:solidFill>
                  <a:srgbClr val="007DC5"/>
                </a:solidFill>
                <a:latin typeface="Calibri"/>
                <a:cs typeface="Calibri"/>
              </a:rPr>
              <a:t>О</a:t>
            </a:r>
            <a:r>
              <a:rPr sz="2200" b="1" spc="-28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00" b="1" spc="195" dirty="0">
                <a:solidFill>
                  <a:srgbClr val="007DC5"/>
                </a:solidFill>
                <a:latin typeface="Calibri"/>
                <a:cs typeface="Calibri"/>
              </a:rPr>
              <a:t>ПЛАНИРУЕМЫХ </a:t>
            </a:r>
            <a:r>
              <a:rPr sz="2200" b="1" spc="254" dirty="0">
                <a:solidFill>
                  <a:srgbClr val="007DC5"/>
                </a:solidFill>
                <a:latin typeface="Calibri"/>
                <a:cs typeface="Calibri"/>
              </a:rPr>
              <a:t>ПОСТУПЛЕНИЯХ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ts val="2620"/>
              </a:lnSpc>
            </a:pPr>
            <a:r>
              <a:rPr sz="2200" b="1" spc="190" dirty="0">
                <a:solidFill>
                  <a:srgbClr val="007DC5"/>
                </a:solidFill>
                <a:latin typeface="Calibri"/>
                <a:cs typeface="Calibri"/>
              </a:rPr>
              <a:t>В</a:t>
            </a:r>
            <a:r>
              <a:rPr sz="2200" b="1" spc="5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00" b="1" spc="270" dirty="0">
                <a:solidFill>
                  <a:srgbClr val="007DC5"/>
                </a:solidFill>
                <a:latin typeface="Calibri"/>
                <a:cs typeface="Calibri"/>
              </a:rPr>
              <a:t>БЮДЖЕТ</a:t>
            </a:r>
            <a:r>
              <a:rPr sz="2200" b="1" spc="5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lang="ru-RU" sz="2200" b="1" spc="235" dirty="0" smtClean="0">
                <a:solidFill>
                  <a:srgbClr val="007DC5"/>
                </a:solidFill>
                <a:latin typeface="Calibri"/>
                <a:cs typeface="Calibri"/>
              </a:rPr>
              <a:t>МУНИЦИПАЛЬНОГО РАЙОНА «КНЯЖПОГОСТСКИЙ»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800" b="1" spc="165" dirty="0">
                <a:solidFill>
                  <a:srgbClr val="007DC5"/>
                </a:solidFill>
                <a:latin typeface="Calibri"/>
                <a:cs typeface="Calibri"/>
              </a:rPr>
              <a:t>НА</a:t>
            </a:r>
            <a:r>
              <a:rPr sz="1800" b="1" spc="3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70" dirty="0" smtClean="0">
                <a:solidFill>
                  <a:srgbClr val="007DC5"/>
                </a:solidFill>
                <a:latin typeface="Calibri"/>
                <a:cs typeface="Calibri"/>
              </a:rPr>
              <a:t>20</a:t>
            </a:r>
            <a:r>
              <a:rPr lang="ru-RU" sz="1800" b="1" spc="170" dirty="0" smtClean="0">
                <a:solidFill>
                  <a:srgbClr val="007DC5"/>
                </a:solidFill>
                <a:latin typeface="Calibri"/>
                <a:cs typeface="Calibri"/>
              </a:rPr>
              <a:t>22</a:t>
            </a:r>
            <a:r>
              <a:rPr sz="1800" b="1" spc="170" dirty="0" smtClean="0">
                <a:solidFill>
                  <a:srgbClr val="007DC5"/>
                </a:solidFill>
                <a:latin typeface="Calibri"/>
                <a:cs typeface="Calibri"/>
              </a:rPr>
              <a:t>-202</a:t>
            </a:r>
            <a:r>
              <a:rPr lang="ru-RU" sz="1800" b="1" spc="170" dirty="0" smtClean="0">
                <a:solidFill>
                  <a:srgbClr val="007DC5"/>
                </a:solidFill>
                <a:latin typeface="Calibri"/>
                <a:cs typeface="Calibri"/>
              </a:rPr>
              <a:t>4</a:t>
            </a:r>
            <a:r>
              <a:rPr sz="1800" b="1" spc="4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65" dirty="0">
                <a:solidFill>
                  <a:srgbClr val="007DC5"/>
                </a:solidFill>
                <a:latin typeface="Calibri"/>
                <a:cs typeface="Calibri"/>
              </a:rPr>
              <a:t>ГОДЫ,</a:t>
            </a:r>
            <a:r>
              <a:rPr sz="1800" b="1" spc="4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25" dirty="0">
                <a:solidFill>
                  <a:srgbClr val="007DC5"/>
                </a:solidFill>
                <a:latin typeface="Calibri"/>
                <a:cs typeface="Calibri"/>
              </a:rPr>
              <a:t>МЛН</a:t>
            </a:r>
            <a:r>
              <a:rPr sz="1800" b="1" spc="3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95" dirty="0">
                <a:solidFill>
                  <a:srgbClr val="007DC5"/>
                </a:solidFill>
                <a:latin typeface="Calibri"/>
                <a:cs typeface="Calibri"/>
              </a:rPr>
              <a:t>РУБ.: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8505" y="2613201"/>
            <a:ext cx="547166" cy="1497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096668" y="2869161"/>
            <a:ext cx="550151" cy="1223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873692" y="3030687"/>
            <a:ext cx="547179" cy="1061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651173" y="3219494"/>
            <a:ext cx="547166" cy="8727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32023" y="4086857"/>
            <a:ext cx="3882390" cy="0"/>
          </a:xfrm>
          <a:custGeom>
            <a:avLst/>
            <a:gdLst/>
            <a:ahLst/>
            <a:cxnLst/>
            <a:rect l="l" t="t" r="r" b="b"/>
            <a:pathLst>
              <a:path w="3882390">
                <a:moveTo>
                  <a:pt x="0" y="0"/>
                </a:moveTo>
                <a:lnTo>
                  <a:pt x="3882085" y="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32023" y="4086857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208641" y="4086857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985271" y="4086857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761889" y="4086857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538506" y="4086857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314108" y="4086857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4947767" y="2665189"/>
            <a:ext cx="547166" cy="14216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5724652" y="2846171"/>
            <a:ext cx="547179" cy="1237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498881" y="2933014"/>
            <a:ext cx="550151" cy="11541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75893" y="3136607"/>
            <a:ext cx="547179" cy="9472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8053375" y="3189770"/>
            <a:ext cx="547166" cy="8973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834229" y="4081481"/>
            <a:ext cx="3882390" cy="0"/>
          </a:xfrm>
          <a:custGeom>
            <a:avLst/>
            <a:gdLst/>
            <a:ahLst/>
            <a:cxnLst/>
            <a:rect l="l" t="t" r="r" b="b"/>
            <a:pathLst>
              <a:path w="3882390">
                <a:moveTo>
                  <a:pt x="0" y="0"/>
                </a:moveTo>
                <a:lnTo>
                  <a:pt x="3882085" y="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834229" y="4081481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5610847" y="4081481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387477" y="4081481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164095" y="4081481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940712" y="4081481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8716314" y="4081481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16789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551383" y="4935130"/>
            <a:ext cx="549173" cy="12849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1331125" y="4766470"/>
            <a:ext cx="549186" cy="14544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108187" y="4734064"/>
            <a:ext cx="552170" cy="14862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2888068" y="4654080"/>
            <a:ext cx="549186" cy="15670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3668395" y="4634255"/>
            <a:ext cx="549173" cy="15857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437428" y="6215165"/>
            <a:ext cx="3896360" cy="0"/>
          </a:xfrm>
          <a:custGeom>
            <a:avLst/>
            <a:gdLst/>
            <a:ahLst/>
            <a:cxnLst/>
            <a:rect l="l" t="t" r="r" b="b"/>
            <a:pathLst>
              <a:path w="3896360">
                <a:moveTo>
                  <a:pt x="0" y="0"/>
                </a:moveTo>
                <a:lnTo>
                  <a:pt x="3896347" y="0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437428" y="621516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4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216903" y="621516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4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996379" y="621516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4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2775854" y="621516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4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3555316" y="621516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4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4333775" y="621516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4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4953584" y="5025606"/>
            <a:ext cx="549173" cy="12016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733326" y="4746650"/>
            <a:ext cx="549186" cy="14805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510401" y="5155480"/>
            <a:ext cx="552170" cy="10721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7290269" y="5303075"/>
            <a:ext cx="549186" cy="9206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8070595" y="5401815"/>
            <a:ext cx="549186" cy="8218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4839634" y="6221652"/>
            <a:ext cx="3896360" cy="0"/>
          </a:xfrm>
          <a:custGeom>
            <a:avLst/>
            <a:gdLst/>
            <a:ahLst/>
            <a:cxnLst/>
            <a:rect l="l" t="t" r="r" b="b"/>
            <a:pathLst>
              <a:path w="3896359">
                <a:moveTo>
                  <a:pt x="0" y="0"/>
                </a:moveTo>
                <a:lnTo>
                  <a:pt x="3896347" y="0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4839634" y="622165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4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619109" y="622165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4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398585" y="622165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4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7178060" y="622165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4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957522" y="622165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4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8735982" y="622165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4"/>
                </a:lnTo>
              </a:path>
            </a:pathLst>
          </a:custGeom>
          <a:ln w="1685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1312291" y="3381337"/>
            <a:ext cx="2117090" cy="581025"/>
          </a:xfrm>
          <a:custGeom>
            <a:avLst/>
            <a:gdLst/>
            <a:ahLst/>
            <a:cxnLst/>
            <a:rect l="l" t="t" r="r" b="b"/>
            <a:pathLst>
              <a:path w="2117090" h="581025">
                <a:moveTo>
                  <a:pt x="0" y="0"/>
                </a:moveTo>
                <a:lnTo>
                  <a:pt x="2116836" y="0"/>
                </a:lnTo>
                <a:lnTo>
                  <a:pt x="2116836" y="580644"/>
                </a:lnTo>
                <a:lnTo>
                  <a:pt x="0" y="58064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1440125" y="3513754"/>
            <a:ext cx="1859914" cy="317500"/>
          </a:xfrm>
          <a:custGeom>
            <a:avLst/>
            <a:gdLst/>
            <a:ahLst/>
            <a:cxnLst/>
            <a:rect l="l" t="t" r="r" b="b"/>
            <a:pathLst>
              <a:path w="1859914" h="317500">
                <a:moveTo>
                  <a:pt x="1726831" y="0"/>
                </a:moveTo>
                <a:lnTo>
                  <a:pt x="132765" y="0"/>
                </a:lnTo>
                <a:lnTo>
                  <a:pt x="56010" y="2074"/>
                </a:lnTo>
                <a:lnTo>
                  <a:pt x="16595" y="16595"/>
                </a:lnTo>
                <a:lnTo>
                  <a:pt x="2074" y="56010"/>
                </a:lnTo>
                <a:lnTo>
                  <a:pt x="0" y="132765"/>
                </a:lnTo>
                <a:lnTo>
                  <a:pt x="0" y="184226"/>
                </a:lnTo>
                <a:lnTo>
                  <a:pt x="2074" y="260981"/>
                </a:lnTo>
                <a:lnTo>
                  <a:pt x="16595" y="300396"/>
                </a:lnTo>
                <a:lnTo>
                  <a:pt x="56010" y="314917"/>
                </a:lnTo>
                <a:lnTo>
                  <a:pt x="132765" y="316992"/>
                </a:lnTo>
                <a:lnTo>
                  <a:pt x="1726831" y="316992"/>
                </a:lnTo>
                <a:lnTo>
                  <a:pt x="1803586" y="314917"/>
                </a:lnTo>
                <a:lnTo>
                  <a:pt x="1843001" y="300396"/>
                </a:lnTo>
                <a:lnTo>
                  <a:pt x="1857523" y="260981"/>
                </a:lnTo>
                <a:lnTo>
                  <a:pt x="1859597" y="184226"/>
                </a:lnTo>
                <a:lnTo>
                  <a:pt x="1859597" y="132765"/>
                </a:lnTo>
                <a:lnTo>
                  <a:pt x="1857523" y="56010"/>
                </a:lnTo>
                <a:lnTo>
                  <a:pt x="1843001" y="16595"/>
                </a:lnTo>
                <a:lnTo>
                  <a:pt x="1803586" y="2074"/>
                </a:lnTo>
                <a:lnTo>
                  <a:pt x="1726831" y="0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 txBox="1"/>
          <p:nvPr/>
        </p:nvSpPr>
        <p:spPr>
          <a:xfrm>
            <a:off x="1460522" y="3564465"/>
            <a:ext cx="181927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35"/>
              </a:spcBef>
            </a:pPr>
            <a:r>
              <a:rPr sz="1050" b="1" spc="135" dirty="0">
                <a:solidFill>
                  <a:srgbClr val="FFFFFF"/>
                </a:solidFill>
                <a:latin typeface="Calibri"/>
                <a:cs typeface="Calibri"/>
              </a:rPr>
              <a:t>ДОХОДЫ </a:t>
            </a:r>
            <a:r>
              <a:rPr sz="1050" b="1" spc="75" dirty="0">
                <a:solidFill>
                  <a:srgbClr val="FFFFFF"/>
                </a:solidFill>
                <a:latin typeface="Calibri"/>
                <a:cs typeface="Calibri"/>
              </a:rPr>
              <a:t>(млн</a:t>
            </a:r>
            <a:r>
              <a:rPr sz="10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FFFFFF"/>
                </a:solidFill>
                <a:latin typeface="Calibri"/>
                <a:cs typeface="Calibri"/>
              </a:rPr>
              <a:t>руб.)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440125" y="3513754"/>
            <a:ext cx="1859914" cy="317500"/>
          </a:xfrm>
          <a:custGeom>
            <a:avLst/>
            <a:gdLst/>
            <a:ahLst/>
            <a:cxnLst/>
            <a:rect l="l" t="t" r="r" b="b"/>
            <a:pathLst>
              <a:path w="1859914" h="317500">
                <a:moveTo>
                  <a:pt x="132765" y="0"/>
                </a:moveTo>
                <a:lnTo>
                  <a:pt x="56010" y="2074"/>
                </a:lnTo>
                <a:lnTo>
                  <a:pt x="16595" y="16595"/>
                </a:lnTo>
                <a:lnTo>
                  <a:pt x="2074" y="56010"/>
                </a:lnTo>
                <a:lnTo>
                  <a:pt x="0" y="132765"/>
                </a:lnTo>
                <a:lnTo>
                  <a:pt x="0" y="184226"/>
                </a:lnTo>
                <a:lnTo>
                  <a:pt x="2074" y="260981"/>
                </a:lnTo>
                <a:lnTo>
                  <a:pt x="16595" y="300396"/>
                </a:lnTo>
                <a:lnTo>
                  <a:pt x="56010" y="314917"/>
                </a:lnTo>
                <a:lnTo>
                  <a:pt x="132765" y="316992"/>
                </a:lnTo>
                <a:lnTo>
                  <a:pt x="1726831" y="316992"/>
                </a:lnTo>
                <a:lnTo>
                  <a:pt x="1803586" y="314917"/>
                </a:lnTo>
                <a:lnTo>
                  <a:pt x="1843001" y="300396"/>
                </a:lnTo>
                <a:lnTo>
                  <a:pt x="1857523" y="260981"/>
                </a:lnTo>
                <a:lnTo>
                  <a:pt x="1859597" y="184226"/>
                </a:lnTo>
                <a:lnTo>
                  <a:pt x="1859597" y="132765"/>
                </a:lnTo>
                <a:lnTo>
                  <a:pt x="1857523" y="56010"/>
                </a:lnTo>
                <a:lnTo>
                  <a:pt x="1843001" y="16595"/>
                </a:lnTo>
                <a:lnTo>
                  <a:pt x="1803586" y="2074"/>
                </a:lnTo>
                <a:lnTo>
                  <a:pt x="1726831" y="0"/>
                </a:lnTo>
                <a:lnTo>
                  <a:pt x="132765" y="0"/>
                </a:lnTo>
                <a:close/>
              </a:path>
            </a:pathLst>
          </a:custGeom>
          <a:ln w="221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5172405" y="3381337"/>
            <a:ext cx="3200400" cy="581025"/>
          </a:xfrm>
          <a:custGeom>
            <a:avLst/>
            <a:gdLst/>
            <a:ahLst/>
            <a:cxnLst/>
            <a:rect l="l" t="t" r="r" b="b"/>
            <a:pathLst>
              <a:path w="3200400" h="581025">
                <a:moveTo>
                  <a:pt x="0" y="0"/>
                </a:moveTo>
                <a:lnTo>
                  <a:pt x="3200400" y="0"/>
                </a:lnTo>
                <a:lnTo>
                  <a:pt x="3200400" y="580644"/>
                </a:lnTo>
                <a:lnTo>
                  <a:pt x="0" y="58064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5300245" y="3513754"/>
            <a:ext cx="2943860" cy="317500"/>
          </a:xfrm>
          <a:custGeom>
            <a:avLst/>
            <a:gdLst/>
            <a:ahLst/>
            <a:cxnLst/>
            <a:rect l="l" t="t" r="r" b="b"/>
            <a:pathLst>
              <a:path w="2943859" h="317500">
                <a:moveTo>
                  <a:pt x="2811005" y="0"/>
                </a:moveTo>
                <a:lnTo>
                  <a:pt x="132765" y="0"/>
                </a:lnTo>
                <a:lnTo>
                  <a:pt x="56010" y="2074"/>
                </a:lnTo>
                <a:lnTo>
                  <a:pt x="16595" y="16595"/>
                </a:lnTo>
                <a:lnTo>
                  <a:pt x="2074" y="56010"/>
                </a:lnTo>
                <a:lnTo>
                  <a:pt x="0" y="132765"/>
                </a:lnTo>
                <a:lnTo>
                  <a:pt x="0" y="184226"/>
                </a:lnTo>
                <a:lnTo>
                  <a:pt x="2074" y="260981"/>
                </a:lnTo>
                <a:lnTo>
                  <a:pt x="16595" y="300396"/>
                </a:lnTo>
                <a:lnTo>
                  <a:pt x="56010" y="314917"/>
                </a:lnTo>
                <a:lnTo>
                  <a:pt x="132765" y="316992"/>
                </a:lnTo>
                <a:lnTo>
                  <a:pt x="2811005" y="316992"/>
                </a:lnTo>
                <a:lnTo>
                  <a:pt x="2887760" y="314917"/>
                </a:lnTo>
                <a:lnTo>
                  <a:pt x="2927175" y="300396"/>
                </a:lnTo>
                <a:lnTo>
                  <a:pt x="2941696" y="260981"/>
                </a:lnTo>
                <a:lnTo>
                  <a:pt x="2943771" y="184226"/>
                </a:lnTo>
                <a:lnTo>
                  <a:pt x="2943771" y="132765"/>
                </a:lnTo>
                <a:lnTo>
                  <a:pt x="2941696" y="56010"/>
                </a:lnTo>
                <a:lnTo>
                  <a:pt x="2927175" y="16595"/>
                </a:lnTo>
                <a:lnTo>
                  <a:pt x="2887760" y="2074"/>
                </a:lnTo>
                <a:lnTo>
                  <a:pt x="2811005" y="0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 txBox="1"/>
          <p:nvPr/>
        </p:nvSpPr>
        <p:spPr>
          <a:xfrm>
            <a:off x="5320642" y="3564465"/>
            <a:ext cx="290322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35"/>
              </a:spcBef>
            </a:pPr>
            <a:r>
              <a:rPr sz="1050" b="1" spc="135" dirty="0">
                <a:solidFill>
                  <a:srgbClr val="FFFFFF"/>
                </a:solidFill>
                <a:latin typeface="Calibri"/>
                <a:cs typeface="Calibri"/>
              </a:rPr>
              <a:t>НЕНАЛОГОВЫЕ ДОХОДЫ</a:t>
            </a:r>
            <a:r>
              <a:rPr sz="105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FFFFFF"/>
                </a:solidFill>
                <a:latin typeface="Calibri"/>
                <a:cs typeface="Calibri"/>
              </a:rPr>
              <a:t>(млн руб.)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300245" y="3513754"/>
            <a:ext cx="2943860" cy="317500"/>
          </a:xfrm>
          <a:custGeom>
            <a:avLst/>
            <a:gdLst/>
            <a:ahLst/>
            <a:cxnLst/>
            <a:rect l="l" t="t" r="r" b="b"/>
            <a:pathLst>
              <a:path w="2943859" h="317500">
                <a:moveTo>
                  <a:pt x="132765" y="0"/>
                </a:moveTo>
                <a:lnTo>
                  <a:pt x="56010" y="2074"/>
                </a:lnTo>
                <a:lnTo>
                  <a:pt x="16595" y="16595"/>
                </a:lnTo>
                <a:lnTo>
                  <a:pt x="2074" y="56010"/>
                </a:lnTo>
                <a:lnTo>
                  <a:pt x="0" y="132765"/>
                </a:lnTo>
                <a:lnTo>
                  <a:pt x="0" y="184226"/>
                </a:lnTo>
                <a:lnTo>
                  <a:pt x="2074" y="260981"/>
                </a:lnTo>
                <a:lnTo>
                  <a:pt x="16595" y="300396"/>
                </a:lnTo>
                <a:lnTo>
                  <a:pt x="56010" y="314917"/>
                </a:lnTo>
                <a:lnTo>
                  <a:pt x="132765" y="316992"/>
                </a:lnTo>
                <a:lnTo>
                  <a:pt x="2811005" y="316992"/>
                </a:lnTo>
                <a:lnTo>
                  <a:pt x="2887760" y="314917"/>
                </a:lnTo>
                <a:lnTo>
                  <a:pt x="2927175" y="300396"/>
                </a:lnTo>
                <a:lnTo>
                  <a:pt x="2941696" y="260981"/>
                </a:lnTo>
                <a:lnTo>
                  <a:pt x="2943771" y="184226"/>
                </a:lnTo>
                <a:lnTo>
                  <a:pt x="2943771" y="132765"/>
                </a:lnTo>
                <a:lnTo>
                  <a:pt x="2941696" y="56010"/>
                </a:lnTo>
                <a:lnTo>
                  <a:pt x="2927175" y="16595"/>
                </a:lnTo>
                <a:lnTo>
                  <a:pt x="2887760" y="2074"/>
                </a:lnTo>
                <a:lnTo>
                  <a:pt x="2811005" y="0"/>
                </a:lnTo>
                <a:lnTo>
                  <a:pt x="132765" y="0"/>
                </a:lnTo>
                <a:close/>
              </a:path>
            </a:pathLst>
          </a:custGeom>
          <a:ln w="221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851674" y="5480494"/>
            <a:ext cx="3035935" cy="581025"/>
          </a:xfrm>
          <a:custGeom>
            <a:avLst/>
            <a:gdLst/>
            <a:ahLst/>
            <a:cxnLst/>
            <a:rect l="l" t="t" r="r" b="b"/>
            <a:pathLst>
              <a:path w="3035935" h="581025">
                <a:moveTo>
                  <a:pt x="0" y="0"/>
                </a:moveTo>
                <a:lnTo>
                  <a:pt x="3035808" y="0"/>
                </a:lnTo>
                <a:lnTo>
                  <a:pt x="3035808" y="580644"/>
                </a:lnTo>
                <a:lnTo>
                  <a:pt x="0" y="58064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979520" y="5612903"/>
            <a:ext cx="2781300" cy="317500"/>
          </a:xfrm>
          <a:custGeom>
            <a:avLst/>
            <a:gdLst/>
            <a:ahLst/>
            <a:cxnLst/>
            <a:rect l="l" t="t" r="r" b="b"/>
            <a:pathLst>
              <a:path w="2781300" h="317500">
                <a:moveTo>
                  <a:pt x="2648038" y="0"/>
                </a:moveTo>
                <a:lnTo>
                  <a:pt x="132765" y="0"/>
                </a:lnTo>
                <a:lnTo>
                  <a:pt x="56010" y="2074"/>
                </a:lnTo>
                <a:lnTo>
                  <a:pt x="16595" y="16595"/>
                </a:lnTo>
                <a:lnTo>
                  <a:pt x="2074" y="56010"/>
                </a:lnTo>
                <a:lnTo>
                  <a:pt x="0" y="132765"/>
                </a:lnTo>
                <a:lnTo>
                  <a:pt x="0" y="184226"/>
                </a:lnTo>
                <a:lnTo>
                  <a:pt x="2074" y="260981"/>
                </a:lnTo>
                <a:lnTo>
                  <a:pt x="16595" y="300396"/>
                </a:lnTo>
                <a:lnTo>
                  <a:pt x="56010" y="314917"/>
                </a:lnTo>
                <a:lnTo>
                  <a:pt x="132765" y="316992"/>
                </a:lnTo>
                <a:lnTo>
                  <a:pt x="2648038" y="316992"/>
                </a:lnTo>
                <a:lnTo>
                  <a:pt x="2724794" y="314917"/>
                </a:lnTo>
                <a:lnTo>
                  <a:pt x="2764208" y="300396"/>
                </a:lnTo>
                <a:lnTo>
                  <a:pt x="2778730" y="260981"/>
                </a:lnTo>
                <a:lnTo>
                  <a:pt x="2780804" y="184226"/>
                </a:lnTo>
                <a:lnTo>
                  <a:pt x="2780804" y="132765"/>
                </a:lnTo>
                <a:lnTo>
                  <a:pt x="2778730" y="56010"/>
                </a:lnTo>
                <a:lnTo>
                  <a:pt x="2764208" y="16595"/>
                </a:lnTo>
                <a:lnTo>
                  <a:pt x="2724794" y="2074"/>
                </a:lnTo>
                <a:lnTo>
                  <a:pt x="2648038" y="0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 txBox="1"/>
          <p:nvPr/>
        </p:nvSpPr>
        <p:spPr>
          <a:xfrm>
            <a:off x="999917" y="5663614"/>
            <a:ext cx="27400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135"/>
              </a:spcBef>
            </a:pPr>
            <a:r>
              <a:rPr sz="1050" b="1" spc="130" dirty="0">
                <a:solidFill>
                  <a:srgbClr val="FFFFFF"/>
                </a:solidFill>
                <a:latin typeface="Calibri"/>
                <a:cs typeface="Calibri"/>
              </a:rPr>
              <a:t>НАЛОГОВЫЕ </a:t>
            </a:r>
            <a:r>
              <a:rPr sz="1050" b="1" spc="135" dirty="0">
                <a:solidFill>
                  <a:srgbClr val="FFFFFF"/>
                </a:solidFill>
                <a:latin typeface="Calibri"/>
                <a:cs typeface="Calibri"/>
              </a:rPr>
              <a:t>ДОХОДЫ</a:t>
            </a:r>
            <a:r>
              <a:rPr sz="105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FFFFFF"/>
                </a:solidFill>
                <a:latin typeface="Calibri"/>
                <a:cs typeface="Calibri"/>
              </a:rPr>
              <a:t>(млн руб.)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979520" y="5612903"/>
            <a:ext cx="2781300" cy="317500"/>
          </a:xfrm>
          <a:custGeom>
            <a:avLst/>
            <a:gdLst/>
            <a:ahLst/>
            <a:cxnLst/>
            <a:rect l="l" t="t" r="r" b="b"/>
            <a:pathLst>
              <a:path w="2781300" h="317500">
                <a:moveTo>
                  <a:pt x="132765" y="0"/>
                </a:moveTo>
                <a:lnTo>
                  <a:pt x="56010" y="2074"/>
                </a:lnTo>
                <a:lnTo>
                  <a:pt x="16595" y="16595"/>
                </a:lnTo>
                <a:lnTo>
                  <a:pt x="2074" y="56010"/>
                </a:lnTo>
                <a:lnTo>
                  <a:pt x="0" y="132765"/>
                </a:lnTo>
                <a:lnTo>
                  <a:pt x="0" y="184226"/>
                </a:lnTo>
                <a:lnTo>
                  <a:pt x="2074" y="260981"/>
                </a:lnTo>
                <a:lnTo>
                  <a:pt x="16595" y="300396"/>
                </a:lnTo>
                <a:lnTo>
                  <a:pt x="56010" y="314917"/>
                </a:lnTo>
                <a:lnTo>
                  <a:pt x="132765" y="316992"/>
                </a:lnTo>
                <a:lnTo>
                  <a:pt x="2648038" y="316992"/>
                </a:lnTo>
                <a:lnTo>
                  <a:pt x="2724794" y="314917"/>
                </a:lnTo>
                <a:lnTo>
                  <a:pt x="2764208" y="300396"/>
                </a:lnTo>
                <a:lnTo>
                  <a:pt x="2778730" y="260981"/>
                </a:lnTo>
                <a:lnTo>
                  <a:pt x="2780804" y="184226"/>
                </a:lnTo>
                <a:lnTo>
                  <a:pt x="2780804" y="132765"/>
                </a:lnTo>
                <a:lnTo>
                  <a:pt x="2778730" y="56010"/>
                </a:lnTo>
                <a:lnTo>
                  <a:pt x="2764208" y="16595"/>
                </a:lnTo>
                <a:lnTo>
                  <a:pt x="2724794" y="2074"/>
                </a:lnTo>
                <a:lnTo>
                  <a:pt x="2648038" y="0"/>
                </a:lnTo>
                <a:lnTo>
                  <a:pt x="132765" y="0"/>
                </a:lnTo>
                <a:close/>
              </a:path>
            </a:pathLst>
          </a:custGeom>
          <a:ln w="221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4944262" y="5480494"/>
            <a:ext cx="3657600" cy="581025"/>
          </a:xfrm>
          <a:custGeom>
            <a:avLst/>
            <a:gdLst/>
            <a:ahLst/>
            <a:cxnLst/>
            <a:rect l="l" t="t" r="r" b="b"/>
            <a:pathLst>
              <a:path w="3657600" h="581025">
                <a:moveTo>
                  <a:pt x="0" y="0"/>
                </a:moveTo>
                <a:lnTo>
                  <a:pt x="3657600" y="0"/>
                </a:lnTo>
                <a:lnTo>
                  <a:pt x="3657600" y="580644"/>
                </a:lnTo>
                <a:lnTo>
                  <a:pt x="0" y="58064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5072100" y="5612903"/>
            <a:ext cx="3400425" cy="317500"/>
          </a:xfrm>
          <a:custGeom>
            <a:avLst/>
            <a:gdLst/>
            <a:ahLst/>
            <a:cxnLst/>
            <a:rect l="l" t="t" r="r" b="b"/>
            <a:pathLst>
              <a:path w="3400425" h="317500">
                <a:moveTo>
                  <a:pt x="3267290" y="0"/>
                </a:moveTo>
                <a:lnTo>
                  <a:pt x="132765" y="0"/>
                </a:lnTo>
                <a:lnTo>
                  <a:pt x="56010" y="2074"/>
                </a:lnTo>
                <a:lnTo>
                  <a:pt x="16595" y="16595"/>
                </a:lnTo>
                <a:lnTo>
                  <a:pt x="2074" y="56010"/>
                </a:lnTo>
                <a:lnTo>
                  <a:pt x="0" y="132765"/>
                </a:lnTo>
                <a:lnTo>
                  <a:pt x="0" y="184226"/>
                </a:lnTo>
                <a:lnTo>
                  <a:pt x="2074" y="260981"/>
                </a:lnTo>
                <a:lnTo>
                  <a:pt x="16595" y="300396"/>
                </a:lnTo>
                <a:lnTo>
                  <a:pt x="56010" y="314917"/>
                </a:lnTo>
                <a:lnTo>
                  <a:pt x="132765" y="316992"/>
                </a:lnTo>
                <a:lnTo>
                  <a:pt x="3267290" y="316992"/>
                </a:lnTo>
                <a:lnTo>
                  <a:pt x="3344046" y="314917"/>
                </a:lnTo>
                <a:lnTo>
                  <a:pt x="3383460" y="300396"/>
                </a:lnTo>
                <a:lnTo>
                  <a:pt x="3397982" y="260981"/>
                </a:lnTo>
                <a:lnTo>
                  <a:pt x="3400056" y="184226"/>
                </a:lnTo>
                <a:lnTo>
                  <a:pt x="3400056" y="132765"/>
                </a:lnTo>
                <a:lnTo>
                  <a:pt x="3397982" y="56010"/>
                </a:lnTo>
                <a:lnTo>
                  <a:pt x="3383460" y="16595"/>
                </a:lnTo>
                <a:lnTo>
                  <a:pt x="3344046" y="2074"/>
                </a:lnTo>
                <a:lnTo>
                  <a:pt x="3267290" y="0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 txBox="1"/>
          <p:nvPr/>
        </p:nvSpPr>
        <p:spPr>
          <a:xfrm>
            <a:off x="5092497" y="5663614"/>
            <a:ext cx="335978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35"/>
              </a:spcBef>
            </a:pPr>
            <a:r>
              <a:rPr sz="1050" b="1" spc="114" dirty="0">
                <a:solidFill>
                  <a:srgbClr val="FFFFFF"/>
                </a:solidFill>
                <a:latin typeface="Calibri"/>
                <a:cs typeface="Calibri"/>
              </a:rPr>
              <a:t>БЕЗВОЗМЕЗДНЫЕ </a:t>
            </a:r>
            <a:r>
              <a:rPr sz="1050" b="1" spc="145" dirty="0">
                <a:solidFill>
                  <a:srgbClr val="FFFFFF"/>
                </a:solidFill>
                <a:latin typeface="Calibri"/>
                <a:cs typeface="Calibri"/>
              </a:rPr>
              <a:t>ПОСТУПЛЕНИЯ</a:t>
            </a:r>
            <a:r>
              <a:rPr sz="10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FFFFFF"/>
                </a:solidFill>
                <a:latin typeface="Calibri"/>
                <a:cs typeface="Calibri"/>
              </a:rPr>
              <a:t>(млн руб.)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072100" y="5612903"/>
            <a:ext cx="3400425" cy="317500"/>
          </a:xfrm>
          <a:custGeom>
            <a:avLst/>
            <a:gdLst/>
            <a:ahLst/>
            <a:cxnLst/>
            <a:rect l="l" t="t" r="r" b="b"/>
            <a:pathLst>
              <a:path w="3400425" h="317500">
                <a:moveTo>
                  <a:pt x="132765" y="0"/>
                </a:moveTo>
                <a:lnTo>
                  <a:pt x="56010" y="2074"/>
                </a:lnTo>
                <a:lnTo>
                  <a:pt x="16595" y="16595"/>
                </a:lnTo>
                <a:lnTo>
                  <a:pt x="2074" y="56010"/>
                </a:lnTo>
                <a:lnTo>
                  <a:pt x="0" y="132765"/>
                </a:lnTo>
                <a:lnTo>
                  <a:pt x="0" y="184226"/>
                </a:lnTo>
                <a:lnTo>
                  <a:pt x="2074" y="260981"/>
                </a:lnTo>
                <a:lnTo>
                  <a:pt x="16595" y="300396"/>
                </a:lnTo>
                <a:lnTo>
                  <a:pt x="56010" y="314917"/>
                </a:lnTo>
                <a:lnTo>
                  <a:pt x="132765" y="316992"/>
                </a:lnTo>
                <a:lnTo>
                  <a:pt x="3267290" y="316992"/>
                </a:lnTo>
                <a:lnTo>
                  <a:pt x="3344046" y="314917"/>
                </a:lnTo>
                <a:lnTo>
                  <a:pt x="3383460" y="300396"/>
                </a:lnTo>
                <a:lnTo>
                  <a:pt x="3397982" y="260981"/>
                </a:lnTo>
                <a:lnTo>
                  <a:pt x="3400056" y="184226"/>
                </a:lnTo>
                <a:lnTo>
                  <a:pt x="3400056" y="132765"/>
                </a:lnTo>
                <a:lnTo>
                  <a:pt x="3397982" y="56010"/>
                </a:lnTo>
                <a:lnTo>
                  <a:pt x="3383460" y="16595"/>
                </a:lnTo>
                <a:lnTo>
                  <a:pt x="3344046" y="2074"/>
                </a:lnTo>
                <a:lnTo>
                  <a:pt x="3267290" y="0"/>
                </a:lnTo>
                <a:lnTo>
                  <a:pt x="132765" y="0"/>
                </a:lnTo>
                <a:close/>
              </a:path>
            </a:pathLst>
          </a:custGeom>
          <a:ln w="221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 txBox="1"/>
          <p:nvPr/>
        </p:nvSpPr>
        <p:spPr>
          <a:xfrm>
            <a:off x="597504" y="4947202"/>
            <a:ext cx="454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тчёт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41110" y="4833248"/>
            <a:ext cx="6084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оценк</a:t>
            </a:r>
            <a:r>
              <a:rPr lang="ru-RU" sz="12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43508" y="2653608"/>
            <a:ext cx="454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тчёт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008353" y="2713147"/>
            <a:ext cx="454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тчёт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721819" y="2848586"/>
            <a:ext cx="60786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оценка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002104" y="5022453"/>
            <a:ext cx="454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тчёт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3034" y="6302538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2020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282961" y="6316757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2021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109035" y="6312563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</a:rPr>
              <a:t>2022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886770" y="6307600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</a:rPr>
              <a:t>2023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637519" y="6307600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</a:rPr>
              <a:t>2024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944262" y="6315395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2020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758641" y="6307598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2021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546611" y="6307598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</a:rPr>
              <a:t>2022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313666" y="6292772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</a:rPr>
              <a:t>2023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085658" y="6312563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</a:rPr>
              <a:t>2024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29412" y="2318578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755,8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88978" y="4617758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255,2</a:t>
            </a:r>
          </a:p>
        </p:txBody>
      </p:sp>
      <p:sp>
        <p:nvSpPr>
          <p:cNvPr id="124" name="object 105"/>
          <p:cNvSpPr txBox="1"/>
          <p:nvPr/>
        </p:nvSpPr>
        <p:spPr>
          <a:xfrm>
            <a:off x="1356881" y="2363216"/>
            <a:ext cx="545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оценк</a:t>
            </a:r>
            <a:r>
              <a:rPr lang="ru-RU" sz="12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284789" y="2441572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700,4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000030" y="2543718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654,3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789336" y="2705418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646,7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589757" y="2923677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631,6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230320" y="4459732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268,3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013056" y="4411494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263,9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745521" y="4382917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264,7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603386" y="4329843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265,1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944262" y="2334251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31,5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854920" y="4729220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469,1</a:t>
            </a:r>
          </a:p>
        </p:txBody>
      </p:sp>
      <p:sp>
        <p:nvSpPr>
          <p:cNvPr id="135" name="object 109"/>
          <p:cNvSpPr txBox="1"/>
          <p:nvPr/>
        </p:nvSpPr>
        <p:spPr>
          <a:xfrm>
            <a:off x="5730087" y="4812443"/>
            <a:ext cx="60786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оценка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676930" y="2538828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41,4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510754" y="2673807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18,8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275893" y="2829313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18,7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049933" y="2881051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18,1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633046" y="4432942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390,7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227133" y="4997678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363,3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318643" y="4829598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371,6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05593" y="5120557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348,4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33" y="242724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337907"/>
            <a:ext cx="5562599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80"/>
              </a:lnSpc>
              <a:spcBef>
                <a:spcPts val="100"/>
              </a:spcBef>
            </a:pPr>
            <a:r>
              <a:rPr sz="1300" b="1" spc="135" dirty="0">
                <a:solidFill>
                  <a:srgbClr val="FFFFFF"/>
                </a:solidFill>
                <a:latin typeface="Calibri"/>
                <a:cs typeface="Calibri"/>
              </a:rPr>
              <a:t>СТРУКТУРА </a:t>
            </a:r>
            <a:r>
              <a:rPr sz="1300" b="1" spc="130" dirty="0">
                <a:solidFill>
                  <a:srgbClr val="FFFFFF"/>
                </a:solidFill>
                <a:latin typeface="Calibri"/>
                <a:cs typeface="Calibri"/>
              </a:rPr>
              <a:t>ДОХОДОВ</a:t>
            </a:r>
            <a:r>
              <a:rPr sz="13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135" dirty="0">
                <a:solidFill>
                  <a:srgbClr val="FFFFFF"/>
                </a:solidFill>
                <a:latin typeface="Calibri"/>
                <a:cs typeface="Calibri"/>
              </a:rPr>
              <a:t>БЮДЖЕТА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ts val="1480"/>
              </a:lnSpc>
            </a:pPr>
            <a:r>
              <a:rPr lang="ru-RU" sz="1300" b="1" spc="140" dirty="0" smtClean="0">
                <a:solidFill>
                  <a:srgbClr val="FFFFFF"/>
                </a:solidFill>
                <a:latin typeface="Calibri"/>
                <a:cs typeface="Calibri"/>
              </a:rPr>
              <a:t>МУНИЦИПАЛЬНОГО РАЙОНА «КНЯЖПОГОСТСКИЙ»</a:t>
            </a:r>
            <a:r>
              <a:rPr sz="1300" b="1" spc="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1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3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120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ru-RU" sz="1300" b="1" spc="120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1300" b="1" spc="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12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126282"/>
              </p:ext>
            </p:extLst>
          </p:nvPr>
        </p:nvGraphicFramePr>
        <p:xfrm>
          <a:off x="152400" y="943624"/>
          <a:ext cx="4343400" cy="53809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6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49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4995"/>
              </a:tblGrid>
              <a:tr h="756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91440" marR="83820" indent="5080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№  пп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800" b="1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НАИМЕНОВАНИЕ </a:t>
                      </a:r>
                      <a:r>
                        <a:rPr sz="800" b="1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ИСТОЧНИКА</a:t>
                      </a:r>
                      <a:r>
                        <a:rPr sz="800" b="1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ДОХОДА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93345" algn="ctr">
                        <a:lnSpc>
                          <a:spcPts val="900"/>
                        </a:lnSpc>
                        <a:spcBef>
                          <a:spcPts val="565"/>
                        </a:spcBef>
                      </a:pPr>
                      <a:r>
                        <a:rPr sz="800" b="1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НОРМАТИВЫ  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ПОСТУПЛЕНИЙ  </a:t>
                      </a:r>
                      <a:r>
                        <a:rPr sz="800" b="1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800" b="1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БЮДЖЕТ  </a:t>
                      </a:r>
                      <a:r>
                        <a:rPr lang="ru-RU" sz="800" b="1" spc="6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РАЙОНА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93345" algn="ctr">
                        <a:lnSpc>
                          <a:spcPts val="900"/>
                        </a:lnSpc>
                        <a:spcBef>
                          <a:spcPts val="56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Плановые</a:t>
                      </a:r>
                      <a:r>
                        <a:rPr lang="ru-RU" sz="800" baseline="0" dirty="0" smtClean="0">
                          <a:latin typeface="Calibri"/>
                          <a:cs typeface="Calibri"/>
                        </a:rPr>
                        <a:t> значения (</a:t>
                      </a:r>
                      <a:r>
                        <a:rPr lang="ru-RU" sz="800" baseline="0" dirty="0" err="1" smtClean="0">
                          <a:latin typeface="Calibri"/>
                          <a:cs typeface="Calibri"/>
                        </a:rPr>
                        <a:t>тыс.рублей</a:t>
                      </a:r>
                      <a:r>
                        <a:rPr lang="ru-RU" sz="800" baseline="0" dirty="0" smtClean="0">
                          <a:latin typeface="Calibri"/>
                          <a:cs typeface="Calibri"/>
                        </a:rPr>
                        <a:t>)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96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Налог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доходы физических</a:t>
                      </a:r>
                      <a:r>
                        <a:rPr sz="100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лиц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48,6</a:t>
                      </a:r>
                      <a:r>
                        <a:rPr sz="10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238,6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290195" lvl="0" indent="0" algn="l" defTabSz="914400" eaLnBrk="1" fontAlgn="auto" latinLnBrk="0" hangingPunct="1">
                        <a:lnSpc>
                          <a:spcPts val="9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spc="10" dirty="0" smtClean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86360" marR="290195" lvl="0" indent="0" algn="l" defTabSz="914400" eaLnBrk="1" fontAlgn="auto" latinLnBrk="0" hangingPunct="1">
                        <a:lnSpc>
                          <a:spcPts val="9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Акцизы</a:t>
                      </a:r>
                      <a:r>
                        <a:rPr lang="ru-RU" sz="1000" spc="10" baseline="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по подакцизным товарам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200"/>
                        </a:spcBef>
                      </a:pPr>
                      <a:endParaRPr lang="ru-RU" sz="1000" spc="-10" dirty="0" smtClean="0">
                        <a:solidFill>
                          <a:srgbClr val="231F2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930"/>
                        </a:lnSpc>
                        <a:spcBef>
                          <a:spcPts val="200"/>
                        </a:spcBef>
                      </a:pPr>
                      <a:r>
                        <a:rPr lang="ru-RU" sz="1000" spc="-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1,78%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11,6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239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Налоги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совокупный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доход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9,9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96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Налог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имущество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физических</a:t>
                      </a:r>
                      <a:r>
                        <a:rPr sz="100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лиц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239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Земельный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налог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239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Государственная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пошлина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3,8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0096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Доходы </a:t>
                      </a:r>
                      <a:r>
                        <a:rPr sz="1000" spc="3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использования имущества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9,6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6089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109855">
                        <a:lnSpc>
                          <a:spcPts val="900"/>
                        </a:lnSpc>
                        <a:spcBef>
                          <a:spcPts val="28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Плата</a:t>
                      </a:r>
                      <a:r>
                        <a:rPr lang="ru-RU" sz="1000" baseline="0" dirty="0" smtClean="0">
                          <a:latin typeface="Arial"/>
                          <a:cs typeface="Arial"/>
                        </a:rPr>
                        <a:t> за негативное воздействие окружающей среды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40%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7,7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9578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Доходы от продажи материальных и нематериальных активов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100%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0,6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4992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000" b="1" spc="6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1000" b="1" spc="6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Штрафы</a:t>
                      </a:r>
                      <a:r>
                        <a:rPr lang="ru-RU" sz="10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 санкции, возмещение ущерба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0330" algn="ctr">
                        <a:lnSpc>
                          <a:spcPts val="900"/>
                        </a:lnSpc>
                        <a:spcBef>
                          <a:spcPts val="28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соответствии  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законодатель-  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ством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РФ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0330" algn="ctr">
                        <a:lnSpc>
                          <a:spcPts val="900"/>
                        </a:lnSpc>
                        <a:spcBef>
                          <a:spcPts val="28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0,9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6483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000" b="1" spc="6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ru-RU" sz="1000" dirty="0">
                        <a:latin typeface="+mn-lt"/>
                        <a:cs typeface="Calibri"/>
                      </a:endParaRPr>
                    </a:p>
                  </a:txBody>
                  <a:tcPr marL="0" marR="0" marT="666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426084">
                        <a:lnSpc>
                          <a:spcPts val="900"/>
                        </a:lnSpc>
                        <a:spcBef>
                          <a:spcPts val="28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Безвозмездные поступления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371,6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33" name="object 33"/>
          <p:cNvSpPr/>
          <p:nvPr/>
        </p:nvSpPr>
        <p:spPr>
          <a:xfrm>
            <a:off x="7299716" y="1367400"/>
            <a:ext cx="302895" cy="353695"/>
          </a:xfrm>
          <a:custGeom>
            <a:avLst/>
            <a:gdLst/>
            <a:ahLst/>
            <a:cxnLst/>
            <a:rect l="l" t="t" r="r" b="b"/>
            <a:pathLst>
              <a:path w="302895" h="353694">
                <a:moveTo>
                  <a:pt x="301345" y="0"/>
                </a:moveTo>
                <a:lnTo>
                  <a:pt x="0" y="352818"/>
                </a:lnTo>
                <a:lnTo>
                  <a:pt x="914" y="353593"/>
                </a:lnTo>
                <a:lnTo>
                  <a:pt x="302729" y="1181"/>
                </a:lnTo>
                <a:lnTo>
                  <a:pt x="301345" y="0"/>
                </a:lnTo>
                <a:close/>
              </a:path>
            </a:pathLst>
          </a:custGeom>
          <a:solidFill>
            <a:srgbClr val="F8A17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 txBox="1"/>
          <p:nvPr/>
        </p:nvSpPr>
        <p:spPr>
          <a:xfrm>
            <a:off x="6152197" y="2743200"/>
            <a:ext cx="1331595" cy="1293303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 algn="ctr">
              <a:lnSpc>
                <a:spcPct val="72900"/>
              </a:lnSpc>
              <a:spcBef>
                <a:spcPts val="880"/>
              </a:spcBef>
            </a:pPr>
            <a:r>
              <a:rPr sz="2400" b="1" spc="185" dirty="0">
                <a:solidFill>
                  <a:srgbClr val="007DC5"/>
                </a:solidFill>
                <a:latin typeface="Calibri"/>
                <a:cs typeface="Calibri"/>
              </a:rPr>
              <a:t>Объем  </a:t>
            </a:r>
            <a:r>
              <a:rPr sz="2400" b="1" spc="150" dirty="0">
                <a:solidFill>
                  <a:srgbClr val="007DC5"/>
                </a:solidFill>
                <a:latin typeface="Calibri"/>
                <a:cs typeface="Calibri"/>
              </a:rPr>
              <a:t>д</a:t>
            </a:r>
            <a:r>
              <a:rPr sz="2400" b="1" spc="180" dirty="0">
                <a:solidFill>
                  <a:srgbClr val="007DC5"/>
                </a:solidFill>
                <a:latin typeface="Calibri"/>
                <a:cs typeface="Calibri"/>
              </a:rPr>
              <a:t>ох</a:t>
            </a:r>
            <a:r>
              <a:rPr sz="2400" b="1" spc="225" dirty="0">
                <a:solidFill>
                  <a:srgbClr val="007DC5"/>
                </a:solidFill>
                <a:latin typeface="Calibri"/>
                <a:cs typeface="Calibri"/>
              </a:rPr>
              <a:t>о</a:t>
            </a:r>
            <a:r>
              <a:rPr sz="2400" b="1" spc="150" dirty="0">
                <a:solidFill>
                  <a:srgbClr val="007DC5"/>
                </a:solidFill>
                <a:latin typeface="Calibri"/>
                <a:cs typeface="Calibri"/>
              </a:rPr>
              <a:t>д</a:t>
            </a:r>
            <a:r>
              <a:rPr sz="2400" b="1" spc="250" dirty="0">
                <a:solidFill>
                  <a:srgbClr val="007DC5"/>
                </a:solidFill>
                <a:latin typeface="Calibri"/>
                <a:cs typeface="Calibri"/>
              </a:rPr>
              <a:t>о</a:t>
            </a:r>
            <a:r>
              <a:rPr sz="2400" b="1" spc="170" dirty="0">
                <a:solidFill>
                  <a:srgbClr val="007DC5"/>
                </a:solidFill>
                <a:latin typeface="Calibri"/>
                <a:cs typeface="Calibri"/>
              </a:rPr>
              <a:t>в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70"/>
              </a:lnSpc>
              <a:spcBef>
                <a:spcPts val="819"/>
              </a:spcBef>
            </a:pPr>
            <a:r>
              <a:rPr lang="ru-RU" sz="2200" b="1" spc="165" dirty="0" smtClean="0">
                <a:solidFill>
                  <a:srgbClr val="231F20"/>
                </a:solidFill>
                <a:cs typeface="Calibri"/>
              </a:rPr>
              <a:t>654,3</a:t>
            </a:r>
            <a:endParaRPr lang="ru-RU" sz="2200" b="1" spc="165" dirty="0">
              <a:solidFill>
                <a:srgbClr val="231F20"/>
              </a:solidFill>
              <a:cs typeface="Calibri"/>
            </a:endParaRPr>
          </a:p>
          <a:p>
            <a:pPr algn="ctr">
              <a:lnSpc>
                <a:spcPts val="1770"/>
              </a:lnSpc>
            </a:pPr>
            <a:r>
              <a:rPr sz="1700" b="1" spc="110" dirty="0" err="1" smtClean="0">
                <a:solidFill>
                  <a:srgbClr val="231F20"/>
                </a:solidFill>
                <a:latin typeface="Calibri"/>
                <a:cs typeface="Calibri"/>
              </a:rPr>
              <a:t>млн</a:t>
            </a:r>
            <a:r>
              <a:rPr sz="1700" b="1" spc="-4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b="1" spc="105" dirty="0">
                <a:solidFill>
                  <a:srgbClr val="231F20"/>
                </a:solidFill>
                <a:latin typeface="Calibri"/>
                <a:cs typeface="Calibri"/>
              </a:rPr>
              <a:t>руб.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88" y="287999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81672"/>
              </p:ext>
            </p:extLst>
          </p:nvPr>
        </p:nvGraphicFramePr>
        <p:xfrm>
          <a:off x="4531994" y="990600"/>
          <a:ext cx="457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8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999" y="371245"/>
            <a:ext cx="1325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ru-RU"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-202</a:t>
            </a:r>
            <a:r>
              <a:rPr lang="ru-RU"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62" name="object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11386"/>
              </p:ext>
            </p:extLst>
          </p:nvPr>
        </p:nvGraphicFramePr>
        <p:xfrm>
          <a:off x="280597" y="4657627"/>
          <a:ext cx="7816678" cy="1830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2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4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4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58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985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b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b="1" spc="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НДФЛ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109855" indent="100965">
                        <a:lnSpc>
                          <a:spcPts val="1070"/>
                        </a:lnSpc>
                        <a:spcBef>
                          <a:spcPts val="740"/>
                        </a:spcBef>
                      </a:pPr>
                      <a:r>
                        <a:rPr sz="1050" b="1" spc="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Доходы  </a:t>
                      </a:r>
                      <a:r>
                        <a:rPr sz="1050" b="1" spc="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050" b="1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акцизов  </a:t>
                      </a:r>
                      <a:r>
                        <a:rPr sz="1050" b="1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1050" b="1" spc="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нефте-  продукты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Calibri"/>
                          <a:cs typeface="Calibri"/>
                        </a:rPr>
                        <a:t>Налог на совокупный доход</a:t>
                      </a:r>
                      <a:endParaRPr sz="1050" b="1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72720" marR="165100" algn="ctr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1050" b="1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b="1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дарст-  </a:t>
                      </a:r>
                      <a:r>
                        <a:rPr sz="1050" b="1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венная  </a:t>
                      </a:r>
                      <a:r>
                        <a:rPr sz="1050" b="1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пошлина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  <a:spcBef>
                          <a:spcPts val="1085"/>
                        </a:spcBef>
                      </a:pPr>
                      <a:r>
                        <a:rPr sz="1050" b="1" spc="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60325" marR="52705" algn="ctr">
                        <a:lnSpc>
                          <a:spcPts val="1070"/>
                        </a:lnSpc>
                        <a:spcBef>
                          <a:spcPts val="100"/>
                        </a:spcBef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нало</a:t>
                      </a:r>
                      <a:r>
                        <a:rPr sz="10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овых  </a:t>
                      </a:r>
                      <a:r>
                        <a:rPr sz="1050" b="1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доходов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50" b="1" spc="1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150" b="1" spc="1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226,8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9,9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6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3,5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255,2</a:t>
                      </a:r>
                      <a:endParaRPr sz="1150" b="1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5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2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150" b="1" spc="12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244,3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10,7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10,1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6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3,3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dirty="0" smtClean="0">
                          <a:latin typeface="Calibri"/>
                          <a:cs typeface="Calibri"/>
                        </a:rPr>
                        <a:t>268,4</a:t>
                      </a:r>
                      <a:endParaRPr sz="1150" b="1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5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25" dirty="0" smtClean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150" b="1" spc="125" dirty="0" smtClean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150" dirty="0">
                        <a:solidFill>
                          <a:srgbClr val="00B0F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238,5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11,6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9,9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-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3,8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dirty="0" smtClean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Calibri"/>
                        </a:rPr>
                        <a:t>263,8</a:t>
                      </a:r>
                      <a:endParaRPr sz="1150" b="1" dirty="0">
                        <a:solidFill>
                          <a:srgbClr val="00B0F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5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45" dirty="0" smtClean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150" b="1" spc="145" dirty="0" smtClean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150" dirty="0">
                        <a:solidFill>
                          <a:srgbClr val="00B0F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233,9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11,7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15,3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-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3,8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dirty="0" smtClean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Calibri"/>
                        </a:rPr>
                        <a:t>264,7</a:t>
                      </a:r>
                      <a:endParaRPr sz="1150" b="1" dirty="0">
                        <a:solidFill>
                          <a:srgbClr val="00B0F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5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20" dirty="0" smtClean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150" b="1" spc="120" dirty="0" smtClean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50" dirty="0">
                        <a:solidFill>
                          <a:srgbClr val="00B0F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232,4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11,9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17,1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-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3,8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dirty="0" smtClean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Calibri"/>
                        </a:rPr>
                        <a:t>265,2</a:t>
                      </a:r>
                      <a:endParaRPr sz="1150" b="1" dirty="0">
                        <a:solidFill>
                          <a:srgbClr val="00B0F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862114" y="4405715"/>
          <a:ext cx="7147555" cy="168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2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4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37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74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8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9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3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C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1730321" y="899782"/>
            <a:ext cx="673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B0"/>
                </a:solidFill>
              </a:rPr>
              <a:t>ДИНАМИКА И СТРУКТУРА НАЛОГОВЫХ ДОХОДОВ (МЛН РУБЛЕЙ) </a:t>
            </a:r>
            <a:endParaRPr lang="ru-RU" b="1" dirty="0">
              <a:solidFill>
                <a:srgbClr val="0065B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96" y="287999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6" y="1269114"/>
            <a:ext cx="8715604" cy="330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2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243001"/>
            <a:ext cx="9067799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999" y="371245"/>
            <a:ext cx="13258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ru-RU"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-202</a:t>
            </a:r>
            <a:r>
              <a:rPr lang="ru-RU" sz="2000" b="1" spc="17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52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21545"/>
              </p:ext>
            </p:extLst>
          </p:nvPr>
        </p:nvGraphicFramePr>
        <p:xfrm>
          <a:off x="298597" y="4657627"/>
          <a:ext cx="8540603" cy="1768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9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1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4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9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60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76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b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175260" indent="100330">
                        <a:lnSpc>
                          <a:spcPts val="1070"/>
                        </a:lnSpc>
                        <a:spcBef>
                          <a:spcPts val="740"/>
                        </a:spcBef>
                      </a:pPr>
                      <a:r>
                        <a:rPr sz="1050" b="1" spc="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Доходы  </a:t>
                      </a:r>
                      <a:r>
                        <a:rPr sz="1050" b="1" spc="125" dirty="0" err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050" b="1" spc="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b="1" spc="9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использования имущества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  <a:spcBef>
                          <a:spcPts val="1085"/>
                        </a:spcBef>
                      </a:pPr>
                      <a:r>
                        <a:rPr lang="ru-RU" sz="1050" b="1" spc="10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Плата за негативное воздействие на окружающую среду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  <a:spcBef>
                          <a:spcPts val="1085"/>
                        </a:spcBef>
                      </a:pPr>
                      <a:r>
                        <a:rPr sz="1050" b="1" spc="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Доходы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91440" marR="83820" algn="ctr">
                        <a:lnSpc>
                          <a:spcPts val="1070"/>
                        </a:lnSpc>
                        <a:spcBef>
                          <a:spcPts val="100"/>
                        </a:spcBef>
                      </a:pPr>
                      <a:r>
                        <a:rPr sz="1050" b="1" spc="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050" b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реализации 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имущества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145415" algn="ctr">
                        <a:lnSpc>
                          <a:spcPts val="1070"/>
                        </a:lnSpc>
                        <a:spcBef>
                          <a:spcPts val="740"/>
                        </a:spcBef>
                      </a:pPr>
                      <a:r>
                        <a:rPr sz="1050" b="1" spc="110" dirty="0" err="1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Штрафы</a:t>
                      </a:r>
                      <a:r>
                        <a:rPr sz="1050" b="1" spc="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1050" b="1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санкции,  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b="1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зме</a:t>
                      </a:r>
                      <a:r>
                        <a:rPr sz="10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ение  </a:t>
                      </a:r>
                      <a:r>
                        <a:rPr sz="1050" b="1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ущерба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  <a:spcBef>
                          <a:spcPts val="1085"/>
                        </a:spcBef>
                      </a:pPr>
                      <a:r>
                        <a:rPr sz="1050" b="1" spc="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69215" marR="61594" algn="ctr">
                        <a:lnSpc>
                          <a:spcPts val="1070"/>
                        </a:lnSpc>
                        <a:spcBef>
                          <a:spcPts val="100"/>
                        </a:spcBef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ненало</a:t>
                      </a:r>
                      <a:r>
                        <a:rPr sz="10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овых  </a:t>
                      </a:r>
                      <a:r>
                        <a:rPr sz="1050" b="1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доходов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5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150" b="1" spc="1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15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13,0</a:t>
                      </a:r>
                      <a:endParaRPr sz="11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13,0</a:t>
                      </a:r>
                      <a:endParaRPr sz="11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3,6</a:t>
                      </a:r>
                      <a:endParaRPr sz="1150" spc="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876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1,9</a:t>
                      </a:r>
                      <a:endParaRPr sz="1150" spc="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31,5</a:t>
                      </a:r>
                      <a:endParaRPr sz="1150" spc="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5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150" b="1" spc="1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15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22,2</a:t>
                      </a:r>
                      <a:endParaRPr sz="11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7,8</a:t>
                      </a:r>
                      <a:endParaRPr sz="11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6,8</a:t>
                      </a:r>
                      <a:endParaRPr sz="1150" spc="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857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4,5</a:t>
                      </a:r>
                      <a:endParaRPr sz="1150" spc="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41,3</a:t>
                      </a:r>
                      <a:endParaRPr sz="1150" spc="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25" dirty="0" smtClean="0">
                          <a:solidFill>
                            <a:srgbClr val="0099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150" b="1" spc="125" dirty="0" smtClean="0">
                          <a:solidFill>
                            <a:srgbClr val="0099FF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150" dirty="0">
                        <a:solidFill>
                          <a:srgbClr val="0099FF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41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9,6</a:t>
                      </a:r>
                      <a:endParaRPr sz="11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7,7</a:t>
                      </a:r>
                      <a:endParaRPr sz="11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0,5</a:t>
                      </a:r>
                      <a:endParaRPr sz="1150" spc="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876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1,0</a:t>
                      </a:r>
                      <a:endParaRPr sz="1150" spc="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spc="30" dirty="0" smtClean="0">
                          <a:solidFill>
                            <a:srgbClr val="0099FF"/>
                          </a:solidFill>
                          <a:latin typeface="Arial"/>
                          <a:ea typeface="+mn-ea"/>
                          <a:cs typeface="Arial"/>
                        </a:rPr>
                        <a:t>18,8</a:t>
                      </a:r>
                      <a:endParaRPr sz="1150" b="1" spc="30" dirty="0">
                        <a:solidFill>
                          <a:srgbClr val="0099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5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45" dirty="0" smtClean="0">
                          <a:solidFill>
                            <a:srgbClr val="0099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150" b="1" spc="145" dirty="0" smtClean="0">
                          <a:solidFill>
                            <a:srgbClr val="0099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50" dirty="0">
                        <a:solidFill>
                          <a:srgbClr val="0099FF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R="4241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9,5</a:t>
                      </a:r>
                      <a:endParaRPr sz="11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8,0</a:t>
                      </a:r>
                      <a:endParaRPr sz="11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0,3</a:t>
                      </a:r>
                      <a:endParaRPr sz="1150" spc="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857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1,0</a:t>
                      </a:r>
                      <a:endParaRPr sz="1150" spc="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spc="30" dirty="0" smtClean="0">
                          <a:solidFill>
                            <a:srgbClr val="0099FF"/>
                          </a:solidFill>
                          <a:latin typeface="Arial"/>
                          <a:ea typeface="+mn-ea"/>
                          <a:cs typeface="Arial"/>
                        </a:rPr>
                        <a:t>18,8</a:t>
                      </a:r>
                      <a:endParaRPr sz="1150" b="1" spc="30" dirty="0">
                        <a:solidFill>
                          <a:srgbClr val="0099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5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20" dirty="0" smtClean="0">
                          <a:solidFill>
                            <a:srgbClr val="0099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150" b="1" spc="120" dirty="0" smtClean="0">
                          <a:solidFill>
                            <a:srgbClr val="0099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50" dirty="0">
                        <a:solidFill>
                          <a:srgbClr val="0099FF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41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9,5</a:t>
                      </a:r>
                      <a:endParaRPr sz="11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8,3</a:t>
                      </a:r>
                      <a:endParaRPr sz="11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0,3</a:t>
                      </a:r>
                      <a:endParaRPr sz="1150" spc="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857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sz="1150" spc="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spc="30" dirty="0" smtClean="0">
                          <a:solidFill>
                            <a:srgbClr val="0099FF"/>
                          </a:solidFill>
                          <a:latin typeface="Arial"/>
                          <a:ea typeface="+mn-ea"/>
                          <a:cs typeface="Arial"/>
                        </a:rPr>
                        <a:t>18,1</a:t>
                      </a:r>
                      <a:endParaRPr sz="1150" b="1" spc="30" dirty="0">
                        <a:solidFill>
                          <a:srgbClr val="0099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3" name="object 53"/>
          <p:cNvSpPr txBox="1"/>
          <p:nvPr/>
        </p:nvSpPr>
        <p:spPr>
          <a:xfrm>
            <a:off x="973705" y="1935612"/>
            <a:ext cx="454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тчёт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70939" y="912502"/>
            <a:ext cx="698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B0"/>
                </a:solidFill>
              </a:rPr>
              <a:t>ДИНАМИКА И СТРУКТУРА НЕНАЛОГОВЫХ ДОХОДОВ (МЛН РУБЛЕЙ) </a:t>
            </a:r>
            <a:endParaRPr lang="ru-RU" b="1" dirty="0">
              <a:solidFill>
                <a:srgbClr val="0065B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159" y="242724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1" y="1281834"/>
            <a:ext cx="8563200" cy="32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6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4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6000" y="243001"/>
            <a:ext cx="8868406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pPr lvl="0">
              <a:spcBef>
                <a:spcPts val="100"/>
              </a:spcBef>
            </a:pPr>
            <a:r>
              <a:rPr lang="ru-RU" sz="2000" b="1" spc="175" dirty="0" smtClean="0">
                <a:solidFill>
                  <a:srgbClr val="FFFFFF"/>
                </a:solidFill>
                <a:cs typeface="Calibri"/>
              </a:rPr>
              <a:t>2022-2024</a:t>
            </a:r>
            <a:endParaRPr lang="ru-RU"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96299" y="1007850"/>
            <a:ext cx="5132705" cy="6705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100" dirty="0">
                <a:solidFill>
                  <a:srgbClr val="007DC5"/>
                </a:solidFill>
                <a:latin typeface="Calibri"/>
                <a:cs typeface="Calibri"/>
              </a:rPr>
              <a:t>ПЕРЕЧЕНЬ </a:t>
            </a:r>
            <a:r>
              <a:rPr sz="1400" b="1" spc="105" dirty="0">
                <a:solidFill>
                  <a:srgbClr val="007DC5"/>
                </a:solidFill>
                <a:latin typeface="Calibri"/>
                <a:cs typeface="Calibri"/>
              </a:rPr>
              <a:t>КРУПНЕЙШИХ </a:t>
            </a:r>
            <a:r>
              <a:rPr sz="1400" b="1" spc="90" dirty="0">
                <a:solidFill>
                  <a:srgbClr val="007DC5"/>
                </a:solidFill>
                <a:latin typeface="Calibri"/>
                <a:cs typeface="Calibri"/>
              </a:rPr>
              <a:t>НАЛОГОПЛАТЕЛЬЩИКОВ,  </a:t>
            </a:r>
            <a:r>
              <a:rPr sz="1400" b="1" spc="110" dirty="0">
                <a:solidFill>
                  <a:srgbClr val="007DC5"/>
                </a:solidFill>
                <a:latin typeface="Calibri"/>
                <a:cs typeface="Calibri"/>
              </a:rPr>
              <a:t>ДАЮЩИХ</a:t>
            </a:r>
            <a:r>
              <a:rPr sz="1400" b="1" spc="1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400" b="1" spc="140" dirty="0">
                <a:solidFill>
                  <a:srgbClr val="007DC5"/>
                </a:solidFill>
                <a:latin typeface="Calibri"/>
                <a:cs typeface="Calibri"/>
              </a:rPr>
              <a:t>ОСНОВНУЮ</a:t>
            </a:r>
            <a:r>
              <a:rPr sz="1400" b="1" spc="1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400" b="1" spc="114" dirty="0">
                <a:solidFill>
                  <a:srgbClr val="007DC5"/>
                </a:solidFill>
                <a:latin typeface="Calibri"/>
                <a:cs typeface="Calibri"/>
              </a:rPr>
              <a:t>ДОЛЮ</a:t>
            </a:r>
            <a:r>
              <a:rPr sz="1400" b="1" spc="2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400" b="1" spc="100" dirty="0">
                <a:solidFill>
                  <a:srgbClr val="007DC5"/>
                </a:solidFill>
                <a:latin typeface="Calibri"/>
                <a:cs typeface="Calibri"/>
              </a:rPr>
              <a:t>НАЛОГОВЫХ</a:t>
            </a:r>
            <a:r>
              <a:rPr sz="1400" b="1" spc="1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400" b="1" spc="120" dirty="0">
                <a:solidFill>
                  <a:srgbClr val="007DC5"/>
                </a:solidFill>
                <a:latin typeface="Calibri"/>
                <a:cs typeface="Calibri"/>
              </a:rPr>
              <a:t>ПОСТУПЛЕНИЙ  </a:t>
            </a:r>
            <a:r>
              <a:rPr sz="1400" b="1" spc="80" dirty="0">
                <a:solidFill>
                  <a:srgbClr val="007DC5"/>
                </a:solidFill>
                <a:latin typeface="Calibri"/>
                <a:cs typeface="Calibri"/>
              </a:rPr>
              <a:t>В</a:t>
            </a:r>
            <a:r>
              <a:rPr sz="1400" b="1" spc="1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400" b="1" spc="120" dirty="0" smtClean="0">
                <a:solidFill>
                  <a:srgbClr val="007DC5"/>
                </a:solidFill>
                <a:latin typeface="Calibri"/>
                <a:cs typeface="Calibri"/>
              </a:rPr>
              <a:t>БЮДЖЕТ</a:t>
            </a:r>
            <a:r>
              <a:rPr lang="ru-RU" sz="1400" b="1" spc="1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lang="ru-RU" sz="1400" b="1" spc="15" dirty="0" smtClean="0">
                <a:solidFill>
                  <a:srgbClr val="007DC5"/>
                </a:solidFill>
                <a:latin typeface="Calibri"/>
                <a:cs typeface="Calibri"/>
              </a:rPr>
              <a:t>МУНИЦИПАЛЬНОГО РАЙОНА «КНЯЖПОГОСТСКИЙ»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8599" y="998849"/>
            <a:ext cx="2984500" cy="125931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sz="1400" b="1" spc="160" dirty="0">
                <a:solidFill>
                  <a:srgbClr val="231F20"/>
                </a:solidFill>
                <a:latin typeface="Calibri"/>
                <a:cs typeface="Calibri"/>
              </a:rPr>
              <a:t>ПЕРЕЧЕНЬ </a:t>
            </a:r>
            <a:r>
              <a:rPr sz="1400" b="1" spc="175" dirty="0">
                <a:solidFill>
                  <a:srgbClr val="231F20"/>
                </a:solidFill>
                <a:latin typeface="Calibri"/>
                <a:cs typeface="Calibri"/>
              </a:rPr>
              <a:t>КРУПНЕЙШИХ  </a:t>
            </a:r>
            <a:r>
              <a:rPr sz="1400" b="1" spc="160" dirty="0">
                <a:solidFill>
                  <a:srgbClr val="231F20"/>
                </a:solidFill>
                <a:latin typeface="Calibri"/>
                <a:cs typeface="Calibri"/>
              </a:rPr>
              <a:t>НАЛОГОПЛАТЕЛЬЩИКОВ,  </a:t>
            </a:r>
            <a:r>
              <a:rPr sz="1400" b="1" spc="185" dirty="0">
                <a:solidFill>
                  <a:srgbClr val="231F20"/>
                </a:solidFill>
                <a:latin typeface="Calibri"/>
                <a:cs typeface="Calibri"/>
              </a:rPr>
              <a:t>ДАЮЩИХ </a:t>
            </a:r>
            <a:r>
              <a:rPr sz="1400" b="1" spc="210" dirty="0">
                <a:solidFill>
                  <a:srgbClr val="231F20"/>
                </a:solidFill>
                <a:latin typeface="Calibri"/>
                <a:cs typeface="Calibri"/>
              </a:rPr>
              <a:t>ОСНОВНУЮ </a:t>
            </a:r>
            <a:r>
              <a:rPr sz="1400" b="1" spc="195" dirty="0">
                <a:solidFill>
                  <a:srgbClr val="231F20"/>
                </a:solidFill>
                <a:latin typeface="Calibri"/>
                <a:cs typeface="Calibri"/>
              </a:rPr>
              <a:t>ДОЛЮ  </a:t>
            </a:r>
            <a:r>
              <a:rPr sz="1400" b="1" spc="170" dirty="0">
                <a:solidFill>
                  <a:srgbClr val="231F20"/>
                </a:solidFill>
                <a:latin typeface="Calibri"/>
                <a:cs typeface="Calibri"/>
              </a:rPr>
              <a:t>НЕНАЛОГОВЫХ </a:t>
            </a:r>
            <a:r>
              <a:rPr sz="1400" b="1" spc="190" dirty="0">
                <a:solidFill>
                  <a:srgbClr val="231F20"/>
                </a:solidFill>
                <a:latin typeface="Calibri"/>
                <a:cs typeface="Calibri"/>
              </a:rPr>
              <a:t>ПОСТУПЛЕНИЙ  </a:t>
            </a:r>
            <a:r>
              <a:rPr sz="1400" b="1" spc="120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1400" b="1" spc="190" dirty="0">
                <a:solidFill>
                  <a:srgbClr val="231F20"/>
                </a:solidFill>
                <a:latin typeface="Calibri"/>
                <a:cs typeface="Calibri"/>
              </a:rPr>
              <a:t>БЮДЖЕТ</a:t>
            </a: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ru-RU" sz="1400" b="1" spc="175" dirty="0" smtClean="0">
                <a:solidFill>
                  <a:srgbClr val="231F20"/>
                </a:solidFill>
                <a:latin typeface="Calibri"/>
                <a:cs typeface="Calibri"/>
              </a:rPr>
              <a:t>МУНИЦИПАЛЬНОГО РАЙОНА «КНЯЖПОГОСТСКИЙ»</a:t>
            </a:r>
            <a:r>
              <a:rPr sz="1400" b="1" spc="130" dirty="0" smtClean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2940" y="2540990"/>
            <a:ext cx="2222500" cy="1545590"/>
          </a:xfrm>
          <a:custGeom>
            <a:avLst/>
            <a:gdLst/>
            <a:ahLst/>
            <a:cxnLst/>
            <a:rect l="l" t="t" r="r" b="b"/>
            <a:pathLst>
              <a:path w="2222500" h="1545589">
                <a:moveTo>
                  <a:pt x="0" y="1545005"/>
                </a:moveTo>
                <a:lnTo>
                  <a:pt x="2222055" y="1545005"/>
                </a:lnTo>
                <a:lnTo>
                  <a:pt x="2222055" y="0"/>
                </a:lnTo>
                <a:lnTo>
                  <a:pt x="0" y="0"/>
                </a:lnTo>
                <a:lnTo>
                  <a:pt x="0" y="1545005"/>
                </a:lnTo>
                <a:close/>
              </a:path>
            </a:pathLst>
          </a:custGeom>
          <a:solidFill>
            <a:srgbClr val="D4E3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687999" y="3429000"/>
            <a:ext cx="3159125" cy="1320165"/>
          </a:xfrm>
          <a:custGeom>
            <a:avLst/>
            <a:gdLst/>
            <a:ahLst/>
            <a:cxnLst/>
            <a:rect l="l" t="t" r="r" b="b"/>
            <a:pathLst>
              <a:path w="3159125" h="1320164">
                <a:moveTo>
                  <a:pt x="0" y="1319999"/>
                </a:moveTo>
                <a:lnTo>
                  <a:pt x="3158604" y="1319999"/>
                </a:lnTo>
                <a:lnTo>
                  <a:pt x="3158604" y="0"/>
                </a:lnTo>
                <a:lnTo>
                  <a:pt x="0" y="0"/>
                </a:lnTo>
                <a:lnTo>
                  <a:pt x="0" y="1319999"/>
                </a:lnTo>
                <a:close/>
              </a:path>
            </a:pathLst>
          </a:custGeom>
          <a:solidFill>
            <a:srgbClr val="D4E3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693193" y="5525998"/>
            <a:ext cx="3159125" cy="1050290"/>
          </a:xfrm>
          <a:custGeom>
            <a:avLst/>
            <a:gdLst/>
            <a:ahLst/>
            <a:cxnLst/>
            <a:rect l="l" t="t" r="r" b="b"/>
            <a:pathLst>
              <a:path w="3159125" h="1050290">
                <a:moveTo>
                  <a:pt x="0" y="1049997"/>
                </a:moveTo>
                <a:lnTo>
                  <a:pt x="3158604" y="1049997"/>
                </a:lnTo>
                <a:lnTo>
                  <a:pt x="3158604" y="0"/>
                </a:lnTo>
                <a:lnTo>
                  <a:pt x="0" y="0"/>
                </a:lnTo>
                <a:lnTo>
                  <a:pt x="0" y="1049997"/>
                </a:lnTo>
                <a:close/>
              </a:path>
            </a:pathLst>
          </a:custGeom>
          <a:solidFill>
            <a:srgbClr val="D4E3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12940" y="5246992"/>
            <a:ext cx="2222500" cy="1329055"/>
          </a:xfrm>
          <a:custGeom>
            <a:avLst/>
            <a:gdLst/>
            <a:ahLst/>
            <a:cxnLst/>
            <a:rect l="l" t="t" r="r" b="b"/>
            <a:pathLst>
              <a:path w="2222500" h="1329054">
                <a:moveTo>
                  <a:pt x="0" y="1329004"/>
                </a:moveTo>
                <a:lnTo>
                  <a:pt x="2222055" y="1329004"/>
                </a:lnTo>
                <a:lnTo>
                  <a:pt x="2222055" y="0"/>
                </a:lnTo>
                <a:lnTo>
                  <a:pt x="0" y="0"/>
                </a:lnTo>
                <a:lnTo>
                  <a:pt x="0" y="1329004"/>
                </a:lnTo>
                <a:close/>
              </a:path>
            </a:pathLst>
          </a:custGeom>
          <a:solidFill>
            <a:srgbClr val="D4E3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312940" y="1868995"/>
            <a:ext cx="2222500" cy="599440"/>
          </a:xfrm>
          <a:prstGeom prst="rect">
            <a:avLst/>
          </a:prstGeom>
          <a:solidFill>
            <a:srgbClr val="FAA61A"/>
          </a:solidFill>
        </p:spPr>
        <p:txBody>
          <a:bodyPr vert="horz" wrap="square" lIns="0" tIns="144145" rIns="0" bIns="0" rtlCol="0">
            <a:spAutoFit/>
          </a:bodyPr>
          <a:lstStyle/>
          <a:p>
            <a:pPr marL="364490" marR="335280" indent="-22225">
              <a:lnSpc>
                <a:spcPts val="1300"/>
              </a:lnSpc>
              <a:spcBef>
                <a:spcPts val="1135"/>
              </a:spcBef>
            </a:pP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НАЛОГ </a:t>
            </a:r>
            <a:r>
              <a:rPr sz="1200" b="1" spc="11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2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ДОХОДЫ  </a:t>
            </a: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ФИЗИЧЕСКИХ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FFFFFF"/>
                </a:solidFill>
                <a:latin typeface="Calibri"/>
                <a:cs typeface="Calibri"/>
              </a:rPr>
              <a:t>ЛИЦ: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2940" y="2640600"/>
            <a:ext cx="2222500" cy="38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127000">
              <a:lnSpc>
                <a:spcPct val="100000"/>
              </a:lnSpc>
              <a:spcBef>
                <a:spcPts val="100"/>
              </a:spcBef>
              <a:buClr>
                <a:srgbClr val="FAA61A"/>
              </a:buClr>
              <a:buFont typeface="Arial"/>
              <a:buChar char="■"/>
              <a:tabLst>
                <a:tab pos="270510" algn="l"/>
              </a:tabLst>
            </a:pPr>
            <a:r>
              <a:rPr lang="ru-RU" sz="1200" b="1" spc="170" dirty="0" smtClean="0">
                <a:latin typeface="Calibri"/>
                <a:cs typeface="Calibri"/>
              </a:rPr>
              <a:t> </a:t>
            </a:r>
            <a:r>
              <a:rPr sz="1200" b="1" spc="170" dirty="0" smtClean="0">
                <a:latin typeface="Calibri"/>
                <a:cs typeface="Calibri"/>
              </a:rPr>
              <a:t>О</a:t>
            </a:r>
            <a:r>
              <a:rPr lang="ru-RU" sz="1200" b="1" spc="170" dirty="0" smtClean="0">
                <a:latin typeface="Calibri"/>
                <a:cs typeface="Calibri"/>
              </a:rPr>
              <a:t>А</a:t>
            </a:r>
            <a:r>
              <a:rPr sz="1200" b="1" spc="170" dirty="0" smtClean="0">
                <a:latin typeface="Calibri"/>
                <a:cs typeface="Calibri"/>
              </a:rPr>
              <a:t>О</a:t>
            </a:r>
            <a:r>
              <a:rPr sz="1200" b="1" spc="20" dirty="0" smtClean="0">
                <a:latin typeface="Calibri"/>
                <a:cs typeface="Calibri"/>
              </a:rPr>
              <a:t> </a:t>
            </a:r>
            <a:r>
              <a:rPr sz="1200" b="1" spc="135" dirty="0">
                <a:latin typeface="Calibri"/>
                <a:cs typeface="Calibri"/>
              </a:rPr>
              <a:t>«РЖД»</a:t>
            </a:r>
            <a:endParaRPr sz="1200" dirty="0">
              <a:latin typeface="Calibri"/>
              <a:cs typeface="Calibri"/>
            </a:endParaRPr>
          </a:p>
          <a:p>
            <a:pPr marL="269875" indent="-127000">
              <a:lnSpc>
                <a:spcPts val="1320"/>
              </a:lnSpc>
              <a:spcBef>
                <a:spcPts val="160"/>
              </a:spcBef>
              <a:buClr>
                <a:srgbClr val="FAA61A"/>
              </a:buClr>
              <a:buFont typeface="Arial"/>
              <a:buChar char="■"/>
              <a:tabLst>
                <a:tab pos="270510" algn="l"/>
              </a:tabLst>
            </a:pPr>
            <a:r>
              <a:rPr lang="ru-RU" sz="1200" b="1" spc="110" dirty="0" smtClean="0">
                <a:latin typeface="Calibri"/>
                <a:cs typeface="Calibri"/>
              </a:rPr>
              <a:t> </a:t>
            </a:r>
            <a:r>
              <a:rPr lang="ru-RU" sz="1200" b="1" spc="110" dirty="0" smtClean="0">
                <a:latin typeface="Calibri"/>
                <a:cs typeface="Calibri"/>
              </a:rPr>
              <a:t>УФСИН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2940" y="4272000"/>
            <a:ext cx="2222500" cy="637353"/>
          </a:xfrm>
          <a:prstGeom prst="rect">
            <a:avLst/>
          </a:prstGeom>
          <a:solidFill>
            <a:srgbClr val="FAA61A"/>
          </a:solidFill>
        </p:spPr>
        <p:txBody>
          <a:bodyPr vert="horz" wrap="square" lIns="0" tIns="110489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869"/>
              </a:spcBef>
            </a:pPr>
            <a:r>
              <a:rPr sz="1200" b="1" spc="125" dirty="0">
                <a:solidFill>
                  <a:srgbClr val="FFFFFF"/>
                </a:solidFill>
                <a:latin typeface="Calibri"/>
                <a:cs typeface="Calibri"/>
              </a:rPr>
              <a:t>ЕДИНЫЙ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НАЛОГ</a:t>
            </a:r>
            <a:endParaRPr sz="1200" dirty="0">
              <a:latin typeface="Calibri"/>
              <a:cs typeface="Calibri"/>
            </a:endParaRPr>
          </a:p>
          <a:p>
            <a:pPr marL="144780" marR="137160" algn="ctr">
              <a:lnSpc>
                <a:spcPts val="1300"/>
              </a:lnSpc>
              <a:spcBef>
                <a:spcPts val="90"/>
              </a:spcBef>
            </a:pPr>
            <a:r>
              <a:rPr sz="1200" b="1" spc="11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lang="ru-RU" sz="12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СОВОКУПНЫЙ</a:t>
            </a:r>
            <a:r>
              <a:rPr sz="1200" b="1" spc="-10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ДОХОД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2940" y="5398527"/>
            <a:ext cx="2222500" cy="40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127000">
              <a:spcBef>
                <a:spcPts val="100"/>
              </a:spcBef>
              <a:buClr>
                <a:srgbClr val="FAA61A"/>
              </a:buClr>
              <a:buFont typeface="Arial"/>
              <a:buChar char="■"/>
              <a:tabLst>
                <a:tab pos="270510" algn="l"/>
              </a:tabLst>
            </a:pPr>
            <a:r>
              <a:rPr sz="1200" b="1" spc="170" dirty="0" smtClean="0">
                <a:latin typeface="Calibri"/>
                <a:cs typeface="Calibri"/>
              </a:rPr>
              <a:t>ООО </a:t>
            </a:r>
            <a:r>
              <a:rPr lang="ru-RU" sz="1200" b="1" spc="114" smtClean="0">
                <a:cs typeface="Calibri"/>
              </a:rPr>
              <a:t>«Плитный мир</a:t>
            </a:r>
            <a:r>
              <a:rPr lang="ru-RU" sz="1200" b="1" spc="130" smtClean="0">
                <a:cs typeface="Calibri"/>
              </a:rPr>
              <a:t>»</a:t>
            </a:r>
            <a:endParaRPr lang="ru-RU" sz="1200" b="1" spc="130" dirty="0" smtClean="0">
              <a:cs typeface="Calibri"/>
            </a:endParaRPr>
          </a:p>
          <a:p>
            <a:pPr marL="269875" indent="-127000">
              <a:lnSpc>
                <a:spcPct val="100000"/>
              </a:lnSpc>
              <a:spcBef>
                <a:spcPts val="160"/>
              </a:spcBef>
              <a:buClr>
                <a:srgbClr val="FAA61A"/>
              </a:buClr>
              <a:buFont typeface="Arial"/>
              <a:buChar char="■"/>
              <a:tabLst>
                <a:tab pos="270510" algn="l"/>
              </a:tabLst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87999" y="2402992"/>
            <a:ext cx="3159125" cy="984244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85725" rIns="0" bIns="0" rtlCol="0">
            <a:spAutoFit/>
          </a:bodyPr>
          <a:lstStyle/>
          <a:p>
            <a:pPr marL="125095" marR="106680" algn="just">
              <a:lnSpc>
                <a:spcPts val="1000"/>
              </a:lnSpc>
              <a:spcBef>
                <a:spcPts val="675"/>
              </a:spcBef>
            </a:pPr>
            <a:r>
              <a:rPr sz="1000" b="1" spc="60" dirty="0">
                <a:solidFill>
                  <a:srgbClr val="FFFFFF"/>
                </a:solidFill>
                <a:latin typeface="Calibri"/>
                <a:cs typeface="Calibri"/>
              </a:rPr>
              <a:t>Арендная 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платы </a:t>
            </a:r>
            <a:r>
              <a:rPr sz="1000" b="1" spc="45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1000" b="1" spc="50" dirty="0">
                <a:solidFill>
                  <a:srgbClr val="FFFFFF"/>
                </a:solidFill>
                <a:latin typeface="Calibri"/>
                <a:cs typeface="Calibri"/>
              </a:rPr>
              <a:t>земельные 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участки, </a:t>
            </a:r>
            <a:r>
              <a:rPr sz="1000" b="1" spc="90" dirty="0">
                <a:solidFill>
                  <a:srgbClr val="FFFFFF"/>
                </a:solidFill>
                <a:latin typeface="Calibri"/>
                <a:cs typeface="Calibri"/>
              </a:rPr>
              <a:t>госу- 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дарственная </a:t>
            </a:r>
            <a:r>
              <a:rPr sz="1000" b="1" spc="85" dirty="0">
                <a:solidFill>
                  <a:srgbClr val="FFFFFF"/>
                </a:solidFill>
                <a:latin typeface="Calibri"/>
                <a:cs typeface="Calibri"/>
              </a:rPr>
              <a:t>собственность </a:t>
            </a:r>
            <a:r>
              <a:rPr sz="1000" b="1" spc="6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которые 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не  </a:t>
            </a:r>
            <a:r>
              <a:rPr sz="1000" b="1" spc="60" dirty="0">
                <a:solidFill>
                  <a:srgbClr val="FFFFFF"/>
                </a:solidFill>
                <a:latin typeface="Calibri"/>
                <a:cs typeface="Calibri"/>
              </a:rPr>
              <a:t>разграничена и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которые 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расположены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гра-  </a:t>
            </a:r>
            <a:r>
              <a:rPr sz="1000" b="1" spc="65" dirty="0" err="1">
                <a:solidFill>
                  <a:srgbClr val="FFFFFF"/>
                </a:solidFill>
                <a:latin typeface="Calibri"/>
                <a:cs typeface="Calibri"/>
              </a:rPr>
              <a:t>ницах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000" b="1" spc="80" dirty="0" smtClean="0">
                <a:solidFill>
                  <a:srgbClr val="FFFFFF"/>
                </a:solidFill>
                <a:latin typeface="Calibri"/>
                <a:cs typeface="Calibri"/>
              </a:rPr>
              <a:t>муниципального района</a:t>
            </a:r>
            <a:r>
              <a:rPr sz="1000" b="1" spc="7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также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средства  </a:t>
            </a:r>
            <a:r>
              <a:rPr sz="1000" b="1" spc="105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продажи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права </a:t>
            </a:r>
            <a:r>
              <a:rPr sz="1000" b="1" spc="6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заключение 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договоров 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аренды указанных 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земельных</a:t>
            </a:r>
            <a:r>
              <a:rPr sz="10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участков: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87593" y="3450995"/>
            <a:ext cx="3159125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 indent="-107950">
              <a:lnSpc>
                <a:spcPct val="100000"/>
              </a:lnSpc>
              <a:spcBef>
                <a:spcPts val="100"/>
              </a:spcBef>
              <a:buClr>
                <a:srgbClr val="FAA61A"/>
              </a:buClr>
              <a:buFont typeface="Arial"/>
              <a:buChar char="■"/>
              <a:tabLst>
                <a:tab pos="412750" algn="l"/>
              </a:tabLst>
            </a:pPr>
            <a:r>
              <a:rPr lang="ru-RU" sz="1200" b="1" spc="90" dirty="0">
                <a:solidFill>
                  <a:srgbClr val="231F20"/>
                </a:solidFill>
                <a:cs typeface="Calibri"/>
              </a:rPr>
              <a:t>ООО </a:t>
            </a:r>
            <a:r>
              <a:rPr lang="ru-RU" sz="1200" b="1" spc="90" dirty="0" smtClean="0">
                <a:solidFill>
                  <a:srgbClr val="231F20"/>
                </a:solidFill>
                <a:cs typeface="Calibri"/>
              </a:rPr>
              <a:t>«ГСП-7»</a:t>
            </a:r>
          </a:p>
          <a:p>
            <a:pPr marL="412115" indent="-107950">
              <a:lnSpc>
                <a:spcPct val="100000"/>
              </a:lnSpc>
              <a:spcBef>
                <a:spcPts val="100"/>
              </a:spcBef>
              <a:buClr>
                <a:srgbClr val="FAA61A"/>
              </a:buClr>
              <a:buFont typeface="Arial"/>
              <a:buChar char="■"/>
              <a:tabLst>
                <a:tab pos="412750" algn="l"/>
              </a:tabLst>
            </a:pPr>
            <a:endParaRPr lang="ru-RU" sz="1200" b="1" spc="90" dirty="0" smtClean="0">
              <a:solidFill>
                <a:srgbClr val="231F20"/>
              </a:solidFill>
              <a:cs typeface="Calibri"/>
            </a:endParaRPr>
          </a:p>
          <a:p>
            <a:pPr marL="412115" indent="-107950">
              <a:lnSpc>
                <a:spcPct val="100000"/>
              </a:lnSpc>
              <a:spcBef>
                <a:spcPts val="100"/>
              </a:spcBef>
              <a:buClr>
                <a:srgbClr val="FAA61A"/>
              </a:buClr>
              <a:buFont typeface="Arial"/>
              <a:buChar char="■"/>
              <a:tabLst>
                <a:tab pos="412750" algn="l"/>
              </a:tabLst>
            </a:pPr>
            <a:r>
              <a:rPr lang="ru-RU" sz="1200" b="1" spc="90" dirty="0" smtClean="0">
                <a:solidFill>
                  <a:srgbClr val="231F20"/>
                </a:solidFill>
                <a:cs typeface="Calibri"/>
              </a:rPr>
              <a:t> </a:t>
            </a:r>
            <a:r>
              <a:rPr lang="ru-RU" sz="1200" b="1" spc="90" dirty="0">
                <a:solidFill>
                  <a:srgbClr val="231F20"/>
                </a:solidFill>
                <a:cs typeface="Calibri"/>
              </a:rPr>
              <a:t>ПАО </a:t>
            </a:r>
            <a:r>
              <a:rPr lang="ru-RU" sz="1200" b="1" spc="90" dirty="0" smtClean="0">
                <a:solidFill>
                  <a:srgbClr val="231F20"/>
                </a:solidFill>
                <a:cs typeface="Calibri"/>
              </a:rPr>
              <a:t>«Ростелеком»</a:t>
            </a:r>
          </a:p>
          <a:p>
            <a:pPr marL="412115" indent="-107950">
              <a:lnSpc>
                <a:spcPct val="100000"/>
              </a:lnSpc>
              <a:spcBef>
                <a:spcPts val="100"/>
              </a:spcBef>
              <a:buClr>
                <a:srgbClr val="FAA61A"/>
              </a:buClr>
              <a:buFont typeface="Arial"/>
              <a:buChar char="■"/>
              <a:tabLst>
                <a:tab pos="412750" algn="l"/>
              </a:tabLst>
            </a:pPr>
            <a:endParaRPr lang="ru-RU" sz="1200" b="1" spc="90" dirty="0" smtClean="0">
              <a:solidFill>
                <a:srgbClr val="231F20"/>
              </a:solidFill>
              <a:cs typeface="Calibri"/>
            </a:endParaRPr>
          </a:p>
          <a:p>
            <a:pPr marL="412115" indent="-107950">
              <a:lnSpc>
                <a:spcPct val="100000"/>
              </a:lnSpc>
              <a:spcBef>
                <a:spcPts val="100"/>
              </a:spcBef>
              <a:buClr>
                <a:srgbClr val="FAA61A"/>
              </a:buClr>
              <a:buFont typeface="Arial"/>
              <a:buChar char="■"/>
              <a:tabLst>
                <a:tab pos="412750" algn="l"/>
              </a:tabLst>
            </a:pPr>
            <a:r>
              <a:rPr lang="ru-RU" sz="1200" b="1" spc="90" dirty="0" smtClean="0">
                <a:solidFill>
                  <a:srgbClr val="231F20"/>
                </a:solidFill>
                <a:cs typeface="Calibri"/>
              </a:rPr>
              <a:t> </a:t>
            </a:r>
            <a:r>
              <a:rPr lang="ru-RU" sz="1200" b="1" spc="90" dirty="0">
                <a:solidFill>
                  <a:srgbClr val="231F20"/>
                </a:solidFill>
                <a:cs typeface="Calibri"/>
              </a:rPr>
              <a:t>ООО </a:t>
            </a:r>
            <a:r>
              <a:rPr lang="ru-RU" sz="1200" b="1" spc="90" dirty="0" smtClean="0">
                <a:solidFill>
                  <a:srgbClr val="231F20"/>
                </a:solidFill>
                <a:cs typeface="Calibri"/>
              </a:rPr>
              <a:t>«</a:t>
            </a:r>
            <a:r>
              <a:rPr lang="ru-RU" sz="1200" b="1" spc="90" dirty="0" err="1" smtClean="0">
                <a:solidFill>
                  <a:srgbClr val="231F20"/>
                </a:solidFill>
                <a:cs typeface="Calibri"/>
              </a:rPr>
              <a:t>Автодор</a:t>
            </a:r>
            <a:r>
              <a:rPr lang="ru-RU" sz="1200" b="1" spc="90" dirty="0" smtClean="0">
                <a:solidFill>
                  <a:srgbClr val="231F20"/>
                </a:solidFill>
                <a:cs typeface="Calibri"/>
              </a:rPr>
              <a:t>»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93193" y="4935601"/>
            <a:ext cx="3159125" cy="453329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67945" rIns="0" bIns="0" rtlCol="0">
            <a:spAutoFit/>
          </a:bodyPr>
          <a:lstStyle/>
          <a:p>
            <a:pPr marL="125095" marR="106680" algn="just">
              <a:lnSpc>
                <a:spcPts val="1000"/>
              </a:lnSpc>
              <a:spcBef>
                <a:spcPts val="535"/>
              </a:spcBef>
            </a:pP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Аренда 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имущества, </a:t>
            </a:r>
            <a:r>
              <a:rPr sz="1000" b="1" spc="90" dirty="0">
                <a:solidFill>
                  <a:srgbClr val="FFFFFF"/>
                </a:solidFill>
                <a:latin typeface="Calibri"/>
                <a:cs typeface="Calibri"/>
              </a:rPr>
              <a:t>составляющего </a:t>
            </a:r>
            <a:r>
              <a:rPr sz="1000" b="1" spc="70" dirty="0" err="1">
                <a:solidFill>
                  <a:srgbClr val="FFFFFF"/>
                </a:solidFill>
                <a:latin typeface="Calibri"/>
                <a:cs typeface="Calibri"/>
              </a:rPr>
              <a:t>казну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000" b="1" spc="95" dirty="0" smtClean="0">
                <a:solidFill>
                  <a:srgbClr val="FFFFFF"/>
                </a:solidFill>
                <a:latin typeface="Calibri"/>
                <a:cs typeface="Calibri"/>
              </a:rPr>
              <a:t>муниципального района</a:t>
            </a:r>
            <a:r>
              <a:rPr sz="1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FFFFFF"/>
                </a:solidFill>
                <a:latin typeface="Calibri"/>
                <a:cs typeface="Calibri"/>
              </a:rPr>
              <a:t>(за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исключением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земельных 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участков):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52913" y="5525998"/>
            <a:ext cx="3298407" cy="833562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44805" marR="233679" indent="-184150">
              <a:lnSpc>
                <a:spcPts val="1000"/>
              </a:lnSpc>
              <a:spcBef>
                <a:spcPts val="300"/>
              </a:spcBef>
              <a:buClr>
                <a:srgbClr val="FAA61A"/>
              </a:buClr>
              <a:buFont typeface="Arial"/>
              <a:buChar char="■"/>
              <a:tabLst>
                <a:tab pos="268605" algn="l"/>
              </a:tabLst>
            </a:pPr>
            <a:r>
              <a:rPr lang="ru-RU" sz="1200" b="1" spc="120" dirty="0">
                <a:solidFill>
                  <a:srgbClr val="231F20"/>
                </a:solidFill>
                <a:cs typeface="Calibri"/>
              </a:rPr>
              <a:t>ПАО </a:t>
            </a:r>
            <a:r>
              <a:rPr lang="ru-RU" sz="1200" b="1" spc="120" dirty="0" smtClean="0">
                <a:solidFill>
                  <a:srgbClr val="231F20"/>
                </a:solidFill>
                <a:cs typeface="Calibri"/>
              </a:rPr>
              <a:t>«Ростелеком»</a:t>
            </a:r>
          </a:p>
          <a:p>
            <a:pPr marL="344805" marR="233679" indent="-184150">
              <a:lnSpc>
                <a:spcPts val="1000"/>
              </a:lnSpc>
              <a:spcBef>
                <a:spcPts val="300"/>
              </a:spcBef>
              <a:buClr>
                <a:srgbClr val="FAA61A"/>
              </a:buClr>
              <a:buFont typeface="Arial"/>
              <a:buChar char="■"/>
              <a:tabLst>
                <a:tab pos="268605" algn="l"/>
              </a:tabLst>
            </a:pPr>
            <a:endParaRPr lang="ru-RU" sz="1200" b="1" spc="120" dirty="0" smtClean="0">
              <a:solidFill>
                <a:srgbClr val="231F20"/>
              </a:solidFill>
              <a:cs typeface="Calibri"/>
            </a:endParaRPr>
          </a:p>
          <a:p>
            <a:pPr marL="344805" marR="233679" indent="-184150">
              <a:lnSpc>
                <a:spcPts val="1000"/>
              </a:lnSpc>
              <a:spcBef>
                <a:spcPts val="300"/>
              </a:spcBef>
              <a:buClr>
                <a:srgbClr val="FAA61A"/>
              </a:buClr>
              <a:buFont typeface="Arial"/>
              <a:buChar char="■"/>
              <a:tabLst>
                <a:tab pos="268605" algn="l"/>
              </a:tabLst>
            </a:pPr>
            <a:r>
              <a:rPr lang="ru-RU" sz="1200" b="1" spc="120" dirty="0" smtClean="0">
                <a:solidFill>
                  <a:srgbClr val="231F20"/>
                </a:solidFill>
                <a:cs typeface="Calibri"/>
              </a:rPr>
              <a:t> </a:t>
            </a:r>
            <a:r>
              <a:rPr lang="ru-RU" sz="1200" b="1" spc="120" dirty="0">
                <a:solidFill>
                  <a:srgbClr val="231F20"/>
                </a:solidFill>
                <a:cs typeface="Calibri"/>
              </a:rPr>
              <a:t>АО </a:t>
            </a:r>
            <a:r>
              <a:rPr lang="ru-RU" sz="1200" b="1" spc="120" dirty="0" smtClean="0">
                <a:solidFill>
                  <a:srgbClr val="231F20"/>
                </a:solidFill>
                <a:cs typeface="Calibri"/>
              </a:rPr>
              <a:t>«КТЭК»</a:t>
            </a:r>
          </a:p>
          <a:p>
            <a:pPr marL="344805" marR="233679" indent="-184150">
              <a:lnSpc>
                <a:spcPts val="1000"/>
              </a:lnSpc>
              <a:spcBef>
                <a:spcPts val="300"/>
              </a:spcBef>
              <a:buClr>
                <a:srgbClr val="FAA61A"/>
              </a:buClr>
              <a:buFont typeface="Arial"/>
              <a:buChar char="■"/>
              <a:tabLst>
                <a:tab pos="268605" algn="l"/>
              </a:tabLst>
            </a:pPr>
            <a:endParaRPr lang="ru-RU" sz="1200" b="1" spc="120" dirty="0" smtClean="0">
              <a:solidFill>
                <a:srgbClr val="231F20"/>
              </a:solidFill>
              <a:cs typeface="Calibri"/>
            </a:endParaRPr>
          </a:p>
          <a:p>
            <a:pPr marL="344805" marR="233679" indent="-184150">
              <a:lnSpc>
                <a:spcPts val="1000"/>
              </a:lnSpc>
              <a:spcBef>
                <a:spcPts val="300"/>
              </a:spcBef>
              <a:buClr>
                <a:srgbClr val="FAA61A"/>
              </a:buClr>
              <a:buFont typeface="Arial"/>
              <a:buChar char="■"/>
              <a:tabLst>
                <a:tab pos="268605" algn="l"/>
              </a:tabLst>
            </a:pPr>
            <a:r>
              <a:rPr lang="ru-RU" sz="1200" b="1" spc="120" dirty="0" smtClean="0">
                <a:solidFill>
                  <a:srgbClr val="231F20"/>
                </a:solidFill>
                <a:cs typeface="Calibri"/>
              </a:rPr>
              <a:t> </a:t>
            </a:r>
            <a:r>
              <a:rPr lang="ru-RU" sz="1200" b="1" spc="120" dirty="0">
                <a:solidFill>
                  <a:srgbClr val="231F20"/>
                </a:solidFill>
                <a:cs typeface="Calibri"/>
              </a:rPr>
              <a:t>ООО </a:t>
            </a:r>
            <a:r>
              <a:rPr lang="ru-RU" sz="1200" b="1" spc="120" dirty="0" smtClean="0">
                <a:solidFill>
                  <a:srgbClr val="231F20"/>
                </a:solidFill>
                <a:cs typeface="Calibri"/>
              </a:rPr>
              <a:t>«Жук»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63" y="294349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52" y="2402992"/>
            <a:ext cx="2714574" cy="27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7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999" y="371245"/>
            <a:ext cx="1325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ru-RU"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-202</a:t>
            </a:r>
            <a:r>
              <a:rPr lang="ru-RU"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476294" y="2001263"/>
            <a:ext cx="0" cy="2318385"/>
          </a:xfrm>
          <a:custGeom>
            <a:avLst/>
            <a:gdLst/>
            <a:ahLst/>
            <a:cxnLst/>
            <a:rect l="l" t="t" r="r" b="b"/>
            <a:pathLst>
              <a:path h="2318385">
                <a:moveTo>
                  <a:pt x="0" y="2318275"/>
                </a:moveTo>
                <a:lnTo>
                  <a:pt x="0" y="0"/>
                </a:lnTo>
              </a:path>
            </a:pathLst>
          </a:custGeom>
          <a:ln w="1166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5442012" y="431953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81" y="0"/>
                </a:lnTo>
              </a:path>
            </a:pathLst>
          </a:custGeom>
          <a:ln w="1254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442012" y="3856034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81" y="0"/>
                </a:lnTo>
              </a:path>
            </a:pathLst>
          </a:custGeom>
          <a:ln w="1254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442012" y="3392529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81" y="0"/>
                </a:lnTo>
              </a:path>
            </a:pathLst>
          </a:custGeom>
          <a:ln w="1254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5442012" y="2928272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81" y="0"/>
                </a:lnTo>
              </a:path>
            </a:pathLst>
          </a:custGeom>
          <a:ln w="1254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5442012" y="2464767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81" y="0"/>
                </a:lnTo>
              </a:path>
            </a:pathLst>
          </a:custGeom>
          <a:ln w="1254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5442012" y="2001263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81" y="0"/>
                </a:lnTo>
              </a:path>
            </a:pathLst>
          </a:custGeom>
          <a:ln w="1254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 flipH="1">
            <a:off x="1346860" y="2027850"/>
            <a:ext cx="45719" cy="2518680"/>
          </a:xfrm>
          <a:custGeom>
            <a:avLst/>
            <a:gdLst/>
            <a:ahLst/>
            <a:cxnLst/>
            <a:rect l="l" t="t" r="r" b="b"/>
            <a:pathLst>
              <a:path h="2355215">
                <a:moveTo>
                  <a:pt x="0" y="2355144"/>
                </a:moveTo>
                <a:lnTo>
                  <a:pt x="0" y="0"/>
                </a:lnTo>
              </a:path>
            </a:pathLst>
          </a:custGeom>
          <a:ln w="1100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326011" y="4482602"/>
            <a:ext cx="66568" cy="59348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341" y="0"/>
                </a:lnTo>
              </a:path>
            </a:pathLst>
          </a:custGeom>
          <a:ln w="1254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326012" y="387638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341" y="0"/>
                </a:lnTo>
              </a:path>
            </a:pathLst>
          </a:custGeom>
          <a:ln w="1254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326012" y="34053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341" y="0"/>
                </a:lnTo>
              </a:path>
            </a:pathLst>
          </a:custGeom>
          <a:ln w="1254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326012" y="2934323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341" y="0"/>
                </a:lnTo>
              </a:path>
            </a:pathLst>
          </a:custGeom>
          <a:ln w="1254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326012" y="246329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341" y="0"/>
                </a:lnTo>
              </a:path>
            </a:pathLst>
          </a:custGeom>
          <a:ln w="1254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700963" y="992126"/>
            <a:ext cx="7742555" cy="73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4700" marR="5080" indent="-762635">
              <a:lnSpc>
                <a:spcPct val="106100"/>
              </a:lnSpc>
              <a:spcBef>
                <a:spcPts val="95"/>
              </a:spcBef>
              <a:tabLst>
                <a:tab pos="5505450" algn="l"/>
              </a:tabLst>
            </a:pPr>
            <a:r>
              <a:rPr sz="2200" b="1" spc="240" dirty="0">
                <a:solidFill>
                  <a:srgbClr val="007DC5"/>
                </a:solidFill>
                <a:latin typeface="Calibri"/>
                <a:cs typeface="Calibri"/>
              </a:rPr>
              <a:t>МЕЖБЮДЖЕТНЫЕ </a:t>
            </a:r>
            <a:r>
              <a:rPr sz="2200" b="1" spc="235" dirty="0">
                <a:solidFill>
                  <a:srgbClr val="007DC5"/>
                </a:solidFill>
                <a:latin typeface="Calibri"/>
                <a:cs typeface="Calibri"/>
              </a:rPr>
              <a:t>ТРАНСФЕРТЫ,</a:t>
            </a:r>
            <a:r>
              <a:rPr sz="2200" b="1" spc="-17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00" b="1" spc="204" dirty="0">
                <a:solidFill>
                  <a:srgbClr val="007DC5"/>
                </a:solidFill>
                <a:latin typeface="Calibri"/>
                <a:cs typeface="Calibri"/>
              </a:rPr>
              <a:t>ПРЕДОСТАВЛЯЕМЫЕ  ИЗ</a:t>
            </a:r>
            <a:r>
              <a:rPr sz="2200" b="1" spc="5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00" b="1" spc="260" dirty="0">
                <a:solidFill>
                  <a:srgbClr val="007DC5"/>
                </a:solidFill>
                <a:latin typeface="Calibri"/>
                <a:cs typeface="Calibri"/>
              </a:rPr>
              <a:t>ВЫШЕСТОЯЩИХ</a:t>
            </a:r>
            <a:r>
              <a:rPr sz="2200" b="1" spc="6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00" b="1" spc="260" dirty="0">
                <a:solidFill>
                  <a:srgbClr val="007DC5"/>
                </a:solidFill>
                <a:latin typeface="Calibri"/>
                <a:cs typeface="Calibri"/>
              </a:rPr>
              <a:t>БЮДЖЕТОВ	</a:t>
            </a:r>
            <a:r>
              <a:rPr sz="1600" b="1" spc="90" dirty="0">
                <a:solidFill>
                  <a:srgbClr val="007DC5"/>
                </a:solidFill>
                <a:latin typeface="Calibri"/>
                <a:cs typeface="Calibri"/>
              </a:rPr>
              <a:t>(МЛН</a:t>
            </a:r>
            <a:r>
              <a:rPr sz="1600" b="1" spc="3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600" b="1" spc="120" dirty="0">
                <a:solidFill>
                  <a:srgbClr val="007DC5"/>
                </a:solidFill>
                <a:latin typeface="Calibri"/>
                <a:cs typeface="Calibri"/>
              </a:rPr>
              <a:t>РУБЛЕЙ)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10504" y="2108597"/>
            <a:ext cx="454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тчёт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10504" y="2579184"/>
            <a:ext cx="63789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lang="ru-RU" sz="1200" b="1" spc="120" dirty="0" smtClean="0">
                <a:solidFill>
                  <a:srgbClr val="FFFFFF"/>
                </a:solidFill>
                <a:latin typeface="Calibri"/>
                <a:cs typeface="Calibri"/>
              </a:rPr>
              <a:t>ценка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3556" y="2143396"/>
            <a:ext cx="57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2020</a:t>
            </a:r>
          </a:p>
          <a:p>
            <a:endParaRPr lang="ru-RU" sz="1400" b="1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645951" y="2690502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9330" y="3217523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2022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5951" y="3690067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2023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2190" y="4234173"/>
            <a:ext cx="56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2024</a:t>
            </a: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941161625"/>
              </p:ext>
            </p:extLst>
          </p:nvPr>
        </p:nvGraphicFramePr>
        <p:xfrm>
          <a:off x="979458" y="1975578"/>
          <a:ext cx="3896771" cy="2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48844"/>
              </p:ext>
            </p:extLst>
          </p:nvPr>
        </p:nvGraphicFramePr>
        <p:xfrm>
          <a:off x="707999" y="5066802"/>
          <a:ext cx="7979384" cy="2019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7384">
                  <a:extLst>
                    <a:ext uri="{9D8B030D-6E8A-4147-A177-3AD203B41FA5}">
                      <a16:colId xmlns:a16="http://schemas.microsoft.com/office/drawing/2014/main" xmlns="" val="102052023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27795951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xmlns="" val="100657496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xmlns="" val="2250575665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3521571606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xmlns="" val="4136201337"/>
                    </a:ext>
                  </a:extLst>
                </a:gridCol>
              </a:tblGrid>
              <a:tr h="419598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</a:pPr>
                      <a:r>
                        <a:rPr sz="1050" b="1" spc="60" dirty="0" err="1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50" dirty="0">
                        <a:ln>
                          <a:noFill/>
                        </a:ln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</a:pPr>
                      <a:r>
                        <a:rPr sz="1050" b="1" spc="105" dirty="0" err="1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050" b="1" spc="2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85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МБТ</a:t>
                      </a:r>
                      <a:endParaRPr sz="1050" dirty="0">
                        <a:ln>
                          <a:noFill/>
                        </a:ln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</a:pPr>
                      <a:r>
                        <a:rPr sz="1050" b="1" spc="100" dirty="0" err="1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Субвенции</a:t>
                      </a:r>
                      <a:endParaRPr sz="1050" dirty="0">
                        <a:ln>
                          <a:noFill/>
                        </a:ln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</a:pPr>
                      <a:r>
                        <a:rPr lang="ru-RU" sz="1050" b="1" spc="10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Субсидии</a:t>
                      </a:r>
                      <a:endParaRPr sz="1050" dirty="0">
                        <a:ln>
                          <a:noFill/>
                        </a:ln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144780" indent="0" algn="ctr">
                        <a:lnSpc>
                          <a:spcPts val="1070"/>
                        </a:lnSpc>
                        <a:spcBef>
                          <a:spcPts val="0"/>
                        </a:spcBef>
                      </a:pPr>
                      <a:r>
                        <a:rPr lang="ru-RU" sz="1050" b="1" spc="10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/>
                          <a:ea typeface="+mn-ea"/>
                          <a:cs typeface="Calibri"/>
                        </a:rPr>
                        <a:t>Иные межбюджетные трансферты и прочие безвозмездные поступления</a:t>
                      </a:r>
                      <a:endParaRPr sz="1050" b="1" spc="105" dirty="0">
                        <a:ln>
                          <a:noFill/>
                        </a:ln>
                        <a:solidFill>
                          <a:srgbClr val="231F2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ru-RU" sz="1050" b="1" spc="10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/>
                          <a:ea typeface="+mn-ea"/>
                          <a:cs typeface="Calibri"/>
                        </a:rPr>
                        <a:t>Дотации</a:t>
                      </a:r>
                      <a:endParaRPr lang="ru-RU" sz="1050" b="1" spc="105" dirty="0">
                        <a:ln>
                          <a:noFill/>
                        </a:ln>
                        <a:solidFill>
                          <a:srgbClr val="231F2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4563254"/>
                  </a:ext>
                </a:extLst>
              </a:tr>
              <a:tr h="220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2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/>
                        </a:rPr>
                        <a:t>20</a:t>
                      </a:r>
                      <a:r>
                        <a:rPr lang="ru-RU" sz="1150" b="1" spc="12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/>
                        </a:rPr>
                        <a:t>20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spc="10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/>
                        </a:rPr>
                        <a:t>469,1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2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277,2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2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72,5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50" spc="1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6,0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5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113,4</a:t>
                      </a:r>
                      <a:endParaRPr lang="ru-RU" sz="1150" dirty="0">
                        <a:ln>
                          <a:noFill/>
                        </a:ln>
                        <a:solidFill>
                          <a:srgbClr val="231F20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8273932"/>
                  </a:ext>
                </a:extLst>
              </a:tr>
              <a:tr h="260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2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/>
                        </a:rPr>
                        <a:t>20</a:t>
                      </a:r>
                      <a:r>
                        <a:rPr lang="ru-RU" sz="1150" b="1" spc="12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/>
                        </a:rPr>
                        <a:t>21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spc="10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/>
                        </a:rPr>
                        <a:t>385,9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2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274,9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2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75,2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50" spc="1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16,5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5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19,4</a:t>
                      </a:r>
                      <a:endParaRPr lang="ru-RU" sz="1150" dirty="0">
                        <a:ln>
                          <a:noFill/>
                        </a:ln>
                        <a:solidFill>
                          <a:srgbClr val="231F20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3646391"/>
                  </a:ext>
                </a:extLst>
              </a:tr>
              <a:tr h="260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25" dirty="0" smtClean="0">
                          <a:ln>
                            <a:noFill/>
                          </a:ln>
                          <a:solidFill>
                            <a:srgbClr val="007DC5"/>
                          </a:solidFill>
                          <a:latin typeface="Calibri" panose="020F0502020204030204" pitchFamily="34" charset="0"/>
                          <a:cs typeface="Calibri"/>
                        </a:rPr>
                        <a:t>20</a:t>
                      </a:r>
                      <a:r>
                        <a:rPr lang="ru-RU" sz="1150" b="1" spc="125" dirty="0" smtClean="0">
                          <a:ln>
                            <a:noFill/>
                          </a:ln>
                          <a:solidFill>
                            <a:srgbClr val="007DC5"/>
                          </a:solidFill>
                          <a:latin typeface="Calibri" panose="020F0502020204030204" pitchFamily="34" charset="0"/>
                          <a:cs typeface="Calibri"/>
                        </a:rPr>
                        <a:t>22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spc="105" dirty="0" smtClean="0">
                          <a:ln>
                            <a:noFill/>
                          </a:ln>
                          <a:solidFill>
                            <a:srgbClr val="007DC5"/>
                          </a:solidFill>
                          <a:latin typeface="Calibri" panose="020F0502020204030204" pitchFamily="34" charset="0"/>
                          <a:cs typeface="Calibri"/>
                        </a:rPr>
                        <a:t>371,6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4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281,0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67,0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50" spc="5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15,6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5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8,0</a:t>
                      </a:r>
                      <a:endParaRPr lang="ru-RU" sz="1150" dirty="0">
                        <a:ln>
                          <a:noFill/>
                        </a:ln>
                        <a:solidFill>
                          <a:srgbClr val="231F20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8055360"/>
                  </a:ext>
                </a:extLst>
              </a:tr>
              <a:tr h="2143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45" dirty="0" smtClean="0">
                          <a:ln>
                            <a:noFill/>
                          </a:ln>
                          <a:solidFill>
                            <a:srgbClr val="007DC5"/>
                          </a:solidFill>
                          <a:latin typeface="Calibri" panose="020F0502020204030204" pitchFamily="34" charset="0"/>
                          <a:cs typeface="Calibri"/>
                        </a:rPr>
                        <a:t>202</a:t>
                      </a:r>
                      <a:r>
                        <a:rPr lang="ru-RU" sz="1150" b="1" spc="145" dirty="0" smtClean="0">
                          <a:ln>
                            <a:noFill/>
                          </a:ln>
                          <a:solidFill>
                            <a:srgbClr val="007DC5"/>
                          </a:solidFill>
                          <a:latin typeface="Calibri" panose="020F0502020204030204" pitchFamily="34" charset="0"/>
                          <a:cs typeface="Calibri"/>
                        </a:rPr>
                        <a:t>3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spc="125" dirty="0" smtClean="0">
                          <a:ln>
                            <a:noFill/>
                          </a:ln>
                          <a:solidFill>
                            <a:srgbClr val="007DC5"/>
                          </a:solidFill>
                          <a:latin typeface="Calibri" panose="020F0502020204030204" pitchFamily="34" charset="0"/>
                          <a:cs typeface="Calibri"/>
                        </a:rPr>
                        <a:t>363,3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35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280,9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66,8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5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15,6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5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0,02</a:t>
                      </a:r>
                      <a:endParaRPr lang="ru-RU" sz="1150" dirty="0">
                        <a:ln>
                          <a:noFill/>
                        </a:ln>
                        <a:solidFill>
                          <a:srgbClr val="231F20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73771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120" dirty="0" smtClean="0">
                          <a:ln>
                            <a:noFill/>
                          </a:ln>
                          <a:solidFill>
                            <a:srgbClr val="007DC5"/>
                          </a:solidFill>
                          <a:latin typeface="Calibri" panose="020F0502020204030204" pitchFamily="34" charset="0"/>
                          <a:cs typeface="Calibri"/>
                        </a:rPr>
                        <a:t>202</a:t>
                      </a:r>
                      <a:r>
                        <a:rPr lang="ru-RU" sz="1150" b="1" spc="120" dirty="0" smtClean="0">
                          <a:ln>
                            <a:noFill/>
                          </a:ln>
                          <a:solidFill>
                            <a:srgbClr val="007DC5"/>
                          </a:solidFill>
                          <a:latin typeface="Calibri" panose="020F0502020204030204" pitchFamily="34" charset="0"/>
                          <a:cs typeface="Calibri"/>
                        </a:rPr>
                        <a:t>4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b="1" spc="120" dirty="0" smtClean="0">
                          <a:ln>
                            <a:noFill/>
                          </a:ln>
                          <a:solidFill>
                            <a:srgbClr val="007DC5"/>
                          </a:solidFill>
                          <a:latin typeface="Calibri" panose="020F0502020204030204" pitchFamily="34" charset="0"/>
                          <a:cs typeface="Calibri"/>
                        </a:rPr>
                        <a:t>348,4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spc="4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67,5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5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280,9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5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Arial"/>
                        </a:rPr>
                        <a:t>0,04</a:t>
                      </a:r>
                      <a:endParaRPr sz="1150" dirty="0">
                        <a:ln>
                          <a:noFill/>
                        </a:ln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5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0,03</a:t>
                      </a:r>
                      <a:endParaRPr lang="ru-RU" sz="1150" dirty="0">
                        <a:ln>
                          <a:noFill/>
                        </a:ln>
                        <a:solidFill>
                          <a:srgbClr val="231F20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4902769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733579"/>
              </p:ext>
            </p:extLst>
          </p:nvPr>
        </p:nvGraphicFramePr>
        <p:xfrm>
          <a:off x="2514599" y="4819024"/>
          <a:ext cx="6172200" cy="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xmlns="" val="300534279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146145321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146707220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358346561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234213346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ru-RU" sz="300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 dirty="0"/>
                    </a:p>
                  </a:txBody>
                  <a:tcPr>
                    <a:solidFill>
                      <a:srgbClr val="00A4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 dirty="0"/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 dirty="0"/>
                    </a:p>
                  </a:txBody>
                  <a:tcPr>
                    <a:solidFill>
                      <a:srgbClr val="82C56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829687"/>
                  </a:ext>
                </a:extLst>
              </a:tr>
            </a:tbl>
          </a:graphicData>
        </a:graphic>
      </p:graphicFrame>
      <p:sp>
        <p:nvSpPr>
          <p:cNvPr id="62" name="object 31"/>
          <p:cNvSpPr/>
          <p:nvPr/>
        </p:nvSpPr>
        <p:spPr>
          <a:xfrm flipH="1">
            <a:off x="1312676" y="20353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341" y="0"/>
                </a:lnTo>
              </a:path>
            </a:pathLst>
          </a:custGeom>
          <a:ln w="1254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65" name="Диаграмма 64"/>
          <p:cNvGraphicFramePr/>
          <p:nvPr>
            <p:extLst>
              <p:ext uri="{D42A27DB-BD31-4B8C-83A1-F6EECF244321}">
                <p14:modId xmlns:p14="http://schemas.microsoft.com/office/powerpoint/2010/main" val="1472871245"/>
              </p:ext>
            </p:extLst>
          </p:nvPr>
        </p:nvGraphicFramePr>
        <p:xfrm>
          <a:off x="5584657" y="1876859"/>
          <a:ext cx="3467101" cy="275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" name="TextBox 1"/>
          <p:cNvSpPr txBox="1"/>
          <p:nvPr/>
        </p:nvSpPr>
        <p:spPr>
          <a:xfrm>
            <a:off x="5763151" y="2178015"/>
            <a:ext cx="1287556" cy="1387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отчёт</a:t>
            </a:r>
            <a:endParaRPr lang="ru-RU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1"/>
          <p:cNvSpPr txBox="1"/>
          <p:nvPr/>
        </p:nvSpPr>
        <p:spPr>
          <a:xfrm>
            <a:off x="6076360" y="2605521"/>
            <a:ext cx="1471493" cy="25534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оценка</a:t>
            </a:r>
            <a:endParaRPr lang="ru-RU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66" y="294349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9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999" y="371245"/>
            <a:ext cx="1325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2022-2024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0668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Налоговые доходы, поступающие от 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граждан в бюджет муниципального района «Княжпогостский»</a:t>
            </a: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30825"/>
              </p:ext>
            </p:extLst>
          </p:nvPr>
        </p:nvGraphicFramePr>
        <p:xfrm>
          <a:off x="492210" y="2438400"/>
          <a:ext cx="8270789" cy="266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9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6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7613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b="1" dirty="0" smtClean="0"/>
                        <a:t>Наименование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 2022 год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83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  (тыс. руб.)</a:t>
                      </a:r>
                      <a:endParaRPr lang="ru-RU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 расчете</a:t>
                      </a:r>
                      <a:r>
                        <a:rPr lang="ru-RU" sz="1200" baseline="0" dirty="0" smtClean="0"/>
                        <a:t>       на 1 жителя (руб.)</a:t>
                      </a:r>
                      <a:endParaRPr lang="ru-RU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9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238 507,940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12 734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7999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75996" y="371245"/>
            <a:ext cx="170520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185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ru-RU" sz="2000" b="1" spc="185" dirty="0" smtClean="0">
                <a:solidFill>
                  <a:srgbClr val="FFFFFF"/>
                </a:solidFill>
                <a:latin typeface="Calibri"/>
                <a:cs typeface="Calibri"/>
              </a:rPr>
              <a:t>22-2024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93389" y="1048451"/>
            <a:ext cx="7957820" cy="105413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435609" algn="ctr">
              <a:lnSpc>
                <a:spcPts val="2600"/>
              </a:lnSpc>
              <a:spcBef>
                <a:spcPts val="219"/>
              </a:spcBef>
            </a:pPr>
            <a:r>
              <a:rPr sz="2200" b="1" spc="220" dirty="0">
                <a:solidFill>
                  <a:srgbClr val="007DC5"/>
                </a:solidFill>
                <a:latin typeface="Calibri"/>
                <a:cs typeface="Calibri"/>
              </a:rPr>
              <a:t>ХАРАКТЕРИСТИКА </a:t>
            </a:r>
            <a:r>
              <a:rPr sz="2200" b="1" spc="229" dirty="0">
                <a:solidFill>
                  <a:srgbClr val="007DC5"/>
                </a:solidFill>
                <a:latin typeface="Calibri"/>
                <a:cs typeface="Calibri"/>
              </a:rPr>
              <a:t>РАСХОДНОЙ </a:t>
            </a:r>
            <a:r>
              <a:rPr sz="2200" b="1" spc="254" dirty="0">
                <a:solidFill>
                  <a:srgbClr val="007DC5"/>
                </a:solidFill>
                <a:latin typeface="Calibri"/>
                <a:cs typeface="Calibri"/>
              </a:rPr>
              <a:t>ЧАСТИ </a:t>
            </a:r>
            <a:r>
              <a:rPr sz="2200" b="1" spc="229" dirty="0">
                <a:solidFill>
                  <a:srgbClr val="007DC5"/>
                </a:solidFill>
                <a:latin typeface="Calibri"/>
                <a:cs typeface="Calibri"/>
              </a:rPr>
              <a:t>БЮДЖЕТА  </a:t>
            </a:r>
            <a:r>
              <a:rPr lang="ru-RU" sz="2200" b="1" spc="235" dirty="0" smtClean="0">
                <a:solidFill>
                  <a:srgbClr val="007DC5"/>
                </a:solidFill>
                <a:latin typeface="Calibri"/>
                <a:cs typeface="Calibri"/>
              </a:rPr>
              <a:t>МУНИЦИПАЛЬНОГО РАЙОНА «КНЯЖПОГОСТСКИЙ»</a:t>
            </a:r>
          </a:p>
          <a:p>
            <a:pPr marL="12700" marR="5080" indent="435609" algn="ctr">
              <a:lnSpc>
                <a:spcPts val="2600"/>
              </a:lnSpc>
              <a:spcBef>
                <a:spcPts val="219"/>
              </a:spcBef>
            </a:pPr>
            <a:r>
              <a:rPr sz="2200" b="1" spc="204" dirty="0" smtClean="0">
                <a:solidFill>
                  <a:srgbClr val="007DC5"/>
                </a:solidFill>
                <a:latin typeface="Calibri"/>
                <a:cs typeface="Calibri"/>
              </a:rPr>
              <a:t>НА</a:t>
            </a:r>
            <a:r>
              <a:rPr sz="2200" b="1" spc="6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00" b="1" spc="204" dirty="0" smtClean="0">
                <a:solidFill>
                  <a:srgbClr val="007DC5"/>
                </a:solidFill>
                <a:latin typeface="Calibri"/>
                <a:cs typeface="Calibri"/>
              </a:rPr>
              <a:t>20</a:t>
            </a:r>
            <a:r>
              <a:rPr lang="ru-RU" sz="2200" b="1" spc="204" dirty="0" smtClean="0">
                <a:solidFill>
                  <a:srgbClr val="007DC5"/>
                </a:solidFill>
                <a:latin typeface="Calibri"/>
                <a:cs typeface="Calibri"/>
              </a:rPr>
              <a:t>22</a:t>
            </a:r>
            <a:r>
              <a:rPr sz="2200" b="1" spc="6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00" b="1" spc="210" dirty="0">
                <a:solidFill>
                  <a:srgbClr val="007DC5"/>
                </a:solidFill>
                <a:latin typeface="Calibri"/>
                <a:cs typeface="Calibri"/>
              </a:rPr>
              <a:t>ГОД</a:t>
            </a:r>
            <a:endParaRPr sz="2200" dirty="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34712"/>
              </p:ext>
            </p:extLst>
          </p:nvPr>
        </p:nvGraphicFramePr>
        <p:xfrm>
          <a:off x="467831" y="2464501"/>
          <a:ext cx="3595483" cy="3901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7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9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2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5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9695" indent="0" algn="ctr">
                        <a:lnSpc>
                          <a:spcPts val="1100"/>
                        </a:lnSpc>
                        <a:spcBef>
                          <a:spcPts val="10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Проект</a:t>
                      </a:r>
                      <a:r>
                        <a:rPr lang="ru-RU" sz="1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на 2022 год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/>
                    <a:p>
                      <a:pPr marL="229235" marR="99695" indent="-121920">
                        <a:lnSpc>
                          <a:spcPts val="1100"/>
                        </a:lnSpc>
                        <a:spcBef>
                          <a:spcPts val="1050"/>
                        </a:spcBef>
                      </a:pPr>
                      <a:r>
                        <a:rPr sz="1000" b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Уд.</a:t>
                      </a:r>
                      <a:r>
                        <a:rPr sz="1000" b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вес  </a:t>
                      </a:r>
                      <a:r>
                        <a:rPr sz="1000" b="1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A1C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97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259715">
                        <a:lnSpc>
                          <a:spcPts val="1100"/>
                        </a:lnSpc>
                        <a:spcBef>
                          <a:spcPts val="31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Об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дарственные  </a:t>
                      </a:r>
                      <a:r>
                        <a:rPr sz="1000" b="1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вопросы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92,2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461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461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820419">
                        <a:lnSpc>
                          <a:spcPts val="1100"/>
                        </a:lnSpc>
                        <a:spcBef>
                          <a:spcPts val="315"/>
                        </a:spcBef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Национальная экономика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400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27,0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4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76AA57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000" b="1" spc="70" dirty="0" smtClean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Жилищно-коммунальное  хозяйство</a:t>
                      </a:r>
                      <a:endParaRPr lang="ru-RU" sz="1000" b="1" spc="70" dirty="0">
                        <a:solidFill>
                          <a:srgbClr val="231F2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6413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2,6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413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413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971"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0" cap="none" spc="75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Образование</a:t>
                      </a:r>
                      <a:endParaRPr kumimoji="0" lang="ru-RU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400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434,9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461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61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461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715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5844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000" b="1" spc="75" dirty="0" smtClean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Культура,  кинематография</a:t>
                      </a: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90,7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556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556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971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668655">
                        <a:lnSpc>
                          <a:spcPts val="1100"/>
                        </a:lnSpc>
                        <a:spcBef>
                          <a:spcPts val="315"/>
                        </a:spcBef>
                      </a:pPr>
                      <a:r>
                        <a:rPr lang="ru-RU" sz="1000" b="1" spc="65" dirty="0" smtClean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Социальная политика</a:t>
                      </a:r>
                      <a:endParaRPr lang="ru-RU" sz="1000" b="1" spc="65" dirty="0">
                        <a:solidFill>
                          <a:srgbClr val="231F2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400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19,9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461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461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000" b="1" spc="75" dirty="0" smtClean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Физическая культура  и спорт</a:t>
                      </a:r>
                      <a:endParaRPr lang="ru-RU" sz="1000" b="1" spc="75" dirty="0">
                        <a:solidFill>
                          <a:srgbClr val="231F2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6413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24,2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413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413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971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382905">
                        <a:lnSpc>
                          <a:spcPts val="1100"/>
                        </a:lnSpc>
                        <a:spcBef>
                          <a:spcPts val="315"/>
                        </a:spcBef>
                      </a:pPr>
                      <a:r>
                        <a:rPr lang="ru-RU" sz="1000" b="1" spc="8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Межбюджетные трансферты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23,3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461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461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61">
                <a:tc gridSpan="2">
                  <a:txBody>
                    <a:bodyPr/>
                    <a:lstStyle/>
                    <a:p>
                      <a:pPr marL="5378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b="1" spc="1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000" b="1" spc="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9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РАСХОДОВ</a:t>
                      </a:r>
                      <a:endParaRPr sz="10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714,9</a:t>
                      </a:r>
                      <a:endParaRPr sz="10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302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b="1" spc="9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0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302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1" name="object 23"/>
          <p:cNvSpPr txBox="1"/>
          <p:nvPr/>
        </p:nvSpPr>
        <p:spPr>
          <a:xfrm>
            <a:off x="4203878" y="3290704"/>
            <a:ext cx="21610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11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000" b="1" spc="1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161557889"/>
              </p:ext>
            </p:extLst>
          </p:nvPr>
        </p:nvGraphicFramePr>
        <p:xfrm>
          <a:off x="3330461" y="1945341"/>
          <a:ext cx="5029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bject 48"/>
          <p:cNvSpPr txBox="1"/>
          <p:nvPr/>
        </p:nvSpPr>
        <p:spPr>
          <a:xfrm>
            <a:off x="4038600" y="5974312"/>
            <a:ext cx="1934583" cy="8136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600" b="1" spc="305" dirty="0" smtClean="0">
                <a:solidFill>
                  <a:srgbClr val="007DC5"/>
                </a:solidFill>
                <a:latin typeface="Calibri"/>
                <a:cs typeface="Calibri"/>
              </a:rPr>
              <a:t>ВСЕ</a:t>
            </a:r>
            <a:r>
              <a:rPr sz="2600" b="1" spc="204" dirty="0" smtClean="0">
                <a:solidFill>
                  <a:srgbClr val="007DC5"/>
                </a:solidFill>
                <a:latin typeface="Calibri"/>
                <a:cs typeface="Calibri"/>
              </a:rPr>
              <a:t>Г</a:t>
            </a:r>
            <a:r>
              <a:rPr sz="2600" b="1" spc="375" dirty="0" smtClean="0">
                <a:solidFill>
                  <a:srgbClr val="007DC5"/>
                </a:solidFill>
                <a:latin typeface="Calibri"/>
                <a:cs typeface="Calibri"/>
              </a:rPr>
              <a:t>О</a:t>
            </a:r>
            <a:r>
              <a:rPr lang="ru-RU" sz="2600" b="1" spc="375" dirty="0" smtClean="0">
                <a:solidFill>
                  <a:srgbClr val="007DC5"/>
                </a:solidFill>
                <a:latin typeface="Calibri"/>
                <a:cs typeface="Calibri"/>
              </a:rPr>
              <a:t> РАСХОДОВ</a:t>
            </a:r>
            <a:endParaRPr lang="ru-RU" sz="2600" b="1" spc="375" dirty="0">
              <a:solidFill>
                <a:srgbClr val="007DC5"/>
              </a:solidFill>
              <a:latin typeface="Calibri"/>
              <a:cs typeface="Calibri"/>
            </a:endParaRPr>
          </a:p>
        </p:txBody>
      </p:sp>
      <p:sp>
        <p:nvSpPr>
          <p:cNvPr id="16" name="object 50"/>
          <p:cNvSpPr txBox="1"/>
          <p:nvPr/>
        </p:nvSpPr>
        <p:spPr>
          <a:xfrm>
            <a:off x="6102606" y="6175283"/>
            <a:ext cx="133540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1" spc="110" dirty="0" smtClean="0">
                <a:solidFill>
                  <a:srgbClr val="0070C0"/>
                </a:solidFill>
                <a:latin typeface="Calibri"/>
                <a:cs typeface="Calibri"/>
              </a:rPr>
              <a:t>714,9</a:t>
            </a:r>
            <a:endParaRPr sz="26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7" name="object 50"/>
          <p:cNvSpPr txBox="1"/>
          <p:nvPr/>
        </p:nvSpPr>
        <p:spPr>
          <a:xfrm>
            <a:off x="7438011" y="6208303"/>
            <a:ext cx="1335403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110" dirty="0">
                <a:solidFill>
                  <a:srgbClr val="007DC5"/>
                </a:solidFill>
                <a:latin typeface="Calibri"/>
                <a:cs typeface="Calibri"/>
              </a:rPr>
              <a:t>(МЛН</a:t>
            </a:r>
            <a:r>
              <a:rPr sz="1900" b="1" spc="-2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900" b="1" spc="105" dirty="0">
                <a:solidFill>
                  <a:srgbClr val="007DC5"/>
                </a:solidFill>
                <a:latin typeface="Calibri"/>
                <a:cs typeface="Calibri"/>
              </a:rPr>
              <a:t>РУБ.)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38" y="224506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2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371245"/>
            <a:ext cx="6858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000" b="1" spc="210" dirty="0" smtClean="0">
                <a:solidFill>
                  <a:srgbClr val="FFFFFF"/>
                </a:solidFill>
                <a:latin typeface="Calibri"/>
                <a:cs typeface="Calibri"/>
              </a:rPr>
              <a:t>2022-2024 </a:t>
            </a:r>
            <a:r>
              <a:rPr sz="2000" b="1" spc="210" dirty="0" smtClean="0">
                <a:solidFill>
                  <a:srgbClr val="FFFFFF"/>
                </a:solidFill>
                <a:latin typeface="Calibri"/>
                <a:cs typeface="Calibri"/>
              </a:rPr>
              <a:t>СТРУКТУРА</a:t>
            </a:r>
            <a:r>
              <a:rPr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95" dirty="0">
                <a:solidFill>
                  <a:srgbClr val="FFFFFF"/>
                </a:solidFill>
                <a:latin typeface="Calibri"/>
                <a:cs typeface="Calibri"/>
              </a:rPr>
              <a:t>РАСХОДОВ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87300" y="1025146"/>
            <a:ext cx="7579359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b="1" spc="185" dirty="0">
                <a:solidFill>
                  <a:srgbClr val="007DC5"/>
                </a:solidFill>
                <a:latin typeface="Calibri"/>
                <a:cs typeface="Calibri"/>
              </a:rPr>
              <a:t>СТРУКТУРА </a:t>
            </a:r>
            <a:r>
              <a:rPr sz="1800" b="1" spc="175" dirty="0">
                <a:solidFill>
                  <a:srgbClr val="007DC5"/>
                </a:solidFill>
                <a:latin typeface="Calibri"/>
                <a:cs typeface="Calibri"/>
              </a:rPr>
              <a:t>РАСХОДОВ </a:t>
            </a:r>
            <a:r>
              <a:rPr sz="1800" b="1" spc="185" dirty="0">
                <a:solidFill>
                  <a:srgbClr val="007DC5"/>
                </a:solidFill>
                <a:latin typeface="Calibri"/>
                <a:cs typeface="Calibri"/>
              </a:rPr>
              <a:t>БЮДЖЕТА </a:t>
            </a:r>
            <a:r>
              <a:rPr lang="ru-RU" b="1" spc="195" dirty="0" smtClean="0">
                <a:solidFill>
                  <a:srgbClr val="007DC5"/>
                </a:solidFill>
                <a:latin typeface="Calibri"/>
                <a:cs typeface="Calibri"/>
              </a:rPr>
              <a:t>МУНИЦИПАЛЬНОГО РАЙОНА «КНЯЖПОГОСТСКИЙ»</a:t>
            </a:r>
            <a:r>
              <a:rPr sz="1800" b="1" spc="4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55" dirty="0">
                <a:solidFill>
                  <a:srgbClr val="007DC5"/>
                </a:solidFill>
                <a:latin typeface="Calibri"/>
                <a:cs typeface="Calibri"/>
              </a:rPr>
              <a:t>В</a:t>
            </a:r>
            <a:r>
              <a:rPr sz="1800" b="1" spc="4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55" dirty="0">
                <a:solidFill>
                  <a:srgbClr val="007DC5"/>
                </a:solidFill>
                <a:latin typeface="Calibri"/>
                <a:cs typeface="Calibri"/>
              </a:rPr>
              <a:t>ДИНАМИКЕ</a:t>
            </a:r>
            <a:r>
              <a:rPr sz="1800" b="1" spc="4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20" dirty="0">
                <a:solidFill>
                  <a:srgbClr val="007DC5"/>
                </a:solidFill>
                <a:latin typeface="Calibri"/>
                <a:cs typeface="Calibri"/>
              </a:rPr>
              <a:t>ЗА</a:t>
            </a:r>
            <a:r>
              <a:rPr sz="1800" b="1" spc="3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60" dirty="0" smtClean="0">
                <a:solidFill>
                  <a:srgbClr val="007DC5"/>
                </a:solidFill>
                <a:latin typeface="Calibri"/>
                <a:cs typeface="Calibri"/>
              </a:rPr>
              <a:t>20</a:t>
            </a:r>
            <a:r>
              <a:rPr lang="ru-RU" sz="1800" b="1" spc="160" dirty="0" smtClean="0">
                <a:solidFill>
                  <a:srgbClr val="007DC5"/>
                </a:solidFill>
                <a:latin typeface="Calibri"/>
                <a:cs typeface="Calibri"/>
              </a:rPr>
              <a:t>22</a:t>
            </a:r>
            <a:r>
              <a:rPr sz="1800" b="1" spc="160" dirty="0" smtClean="0">
                <a:solidFill>
                  <a:srgbClr val="007DC5"/>
                </a:solidFill>
                <a:latin typeface="Calibri"/>
                <a:cs typeface="Calibri"/>
              </a:rPr>
              <a:t>-202</a:t>
            </a:r>
            <a:r>
              <a:rPr lang="ru-RU" sz="1800" b="1" spc="160" dirty="0" smtClean="0">
                <a:solidFill>
                  <a:srgbClr val="007DC5"/>
                </a:solidFill>
                <a:latin typeface="Calibri"/>
                <a:cs typeface="Calibri"/>
              </a:rPr>
              <a:t>4</a:t>
            </a:r>
            <a:r>
              <a:rPr sz="1800" b="1" spc="4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85" dirty="0">
                <a:solidFill>
                  <a:srgbClr val="007DC5"/>
                </a:solidFill>
                <a:latin typeface="Calibri"/>
                <a:cs typeface="Calibri"/>
              </a:rPr>
              <a:t>ГОДЫ</a:t>
            </a:r>
            <a:r>
              <a:rPr sz="1800" b="1" spc="4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500" b="1" spc="85" dirty="0">
                <a:solidFill>
                  <a:srgbClr val="007DC5"/>
                </a:solidFill>
                <a:latin typeface="Calibri"/>
                <a:cs typeface="Calibri"/>
              </a:rPr>
              <a:t>(МЛН</a:t>
            </a:r>
            <a:r>
              <a:rPr sz="1500" b="1" spc="3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500" b="1" spc="80" dirty="0">
                <a:solidFill>
                  <a:srgbClr val="007DC5"/>
                </a:solidFill>
                <a:latin typeface="Calibri"/>
                <a:cs typeface="Calibri"/>
              </a:rPr>
              <a:t>РУБ.)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999" y="1058989"/>
            <a:ext cx="558800" cy="534035"/>
          </a:xfrm>
          <a:prstGeom prst="rect">
            <a:avLst/>
          </a:prstGeom>
          <a:solidFill>
            <a:srgbClr val="FAA61A"/>
          </a:solidFill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2500" b="1" spc="1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68083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234864"/>
              </p:ext>
            </p:extLst>
          </p:nvPr>
        </p:nvGraphicFramePr>
        <p:xfrm>
          <a:off x="300714" y="1981200"/>
          <a:ext cx="8561399" cy="5035479"/>
        </p:xfrm>
        <a:graphic>
          <a:graphicData uri="http://schemas.openxmlformats.org/drawingml/2006/table">
            <a:tbl>
              <a:tblPr/>
              <a:tblGrid>
                <a:gridCol w="962769"/>
                <a:gridCol w="3003717"/>
                <a:gridCol w="743837"/>
                <a:gridCol w="962769"/>
                <a:gridCol w="962769"/>
                <a:gridCol w="962769"/>
                <a:gridCol w="962769"/>
              </a:tblGrid>
              <a:tr h="2718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раздела, подраздела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исполнение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       исполнения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Планируемые расходы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F2"/>
                    </a:solidFill>
                  </a:tcPr>
                </a:tc>
              </a:tr>
              <a:tr h="138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237" marR="5237" marT="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95,71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97,60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92,22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79,30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79,30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4207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0102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4,33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3,55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3,55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3,56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3,56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563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5501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0104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49,65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46,28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44,82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41,23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41,23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8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0105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18,21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20,76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20,07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19,61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19,61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550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0107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1,54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8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8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22,03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25,29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21,98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14,38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14,38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8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38,47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34,13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26,99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26,92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21,22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8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0401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8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8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0408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7,74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10,95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11,10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8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28,01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21,25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14,91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20,84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21,04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8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718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1,61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1,23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237" marR="5237" marT="5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8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371245"/>
            <a:ext cx="6858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000" b="1" spc="210" dirty="0" smtClean="0">
                <a:solidFill>
                  <a:srgbClr val="FFFFFF"/>
                </a:solidFill>
                <a:latin typeface="Calibri"/>
                <a:cs typeface="Calibri"/>
              </a:rPr>
              <a:t>2022-2024 </a:t>
            </a:r>
            <a:r>
              <a:rPr sz="2000" b="1" spc="210" dirty="0" smtClean="0">
                <a:solidFill>
                  <a:srgbClr val="FFFFFF"/>
                </a:solidFill>
                <a:latin typeface="Calibri"/>
                <a:cs typeface="Calibri"/>
              </a:rPr>
              <a:t>СТРУКТУРА</a:t>
            </a:r>
            <a:r>
              <a:rPr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95" dirty="0">
                <a:solidFill>
                  <a:srgbClr val="FFFFFF"/>
                </a:solidFill>
                <a:latin typeface="Calibri"/>
                <a:cs typeface="Calibri"/>
              </a:rPr>
              <a:t>РАСХОДОВ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87300" y="1025146"/>
            <a:ext cx="7579359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b="1" spc="185" dirty="0">
                <a:solidFill>
                  <a:srgbClr val="007DC5"/>
                </a:solidFill>
                <a:latin typeface="Calibri"/>
                <a:cs typeface="Calibri"/>
              </a:rPr>
              <a:t>СТРУКТУРА </a:t>
            </a:r>
            <a:r>
              <a:rPr sz="1800" b="1" spc="175" dirty="0">
                <a:solidFill>
                  <a:srgbClr val="007DC5"/>
                </a:solidFill>
                <a:latin typeface="Calibri"/>
                <a:cs typeface="Calibri"/>
              </a:rPr>
              <a:t>РАСХОДОВ </a:t>
            </a:r>
            <a:r>
              <a:rPr sz="1800" b="1" spc="185" dirty="0">
                <a:solidFill>
                  <a:srgbClr val="007DC5"/>
                </a:solidFill>
                <a:latin typeface="Calibri"/>
                <a:cs typeface="Calibri"/>
              </a:rPr>
              <a:t>БЮДЖЕТА </a:t>
            </a:r>
            <a:r>
              <a:rPr lang="ru-RU" b="1" spc="195" dirty="0" smtClean="0">
                <a:solidFill>
                  <a:srgbClr val="007DC5"/>
                </a:solidFill>
                <a:latin typeface="Calibri"/>
                <a:cs typeface="Calibri"/>
              </a:rPr>
              <a:t>МУНИЦИПАЛЬНОГО РАЙОНА «КНЯЖПОГОСТСКИЙ»</a:t>
            </a:r>
            <a:r>
              <a:rPr sz="1800" b="1" spc="4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55" dirty="0">
                <a:solidFill>
                  <a:srgbClr val="007DC5"/>
                </a:solidFill>
                <a:latin typeface="Calibri"/>
                <a:cs typeface="Calibri"/>
              </a:rPr>
              <a:t>В</a:t>
            </a:r>
            <a:r>
              <a:rPr sz="1800" b="1" spc="4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55" dirty="0">
                <a:solidFill>
                  <a:srgbClr val="007DC5"/>
                </a:solidFill>
                <a:latin typeface="Calibri"/>
                <a:cs typeface="Calibri"/>
              </a:rPr>
              <a:t>ДИНАМИКЕ</a:t>
            </a:r>
            <a:r>
              <a:rPr sz="1800" b="1" spc="4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20" dirty="0">
                <a:solidFill>
                  <a:srgbClr val="007DC5"/>
                </a:solidFill>
                <a:latin typeface="Calibri"/>
                <a:cs typeface="Calibri"/>
              </a:rPr>
              <a:t>ЗА</a:t>
            </a:r>
            <a:r>
              <a:rPr sz="1800" b="1" spc="3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60" dirty="0" smtClean="0">
                <a:solidFill>
                  <a:srgbClr val="007DC5"/>
                </a:solidFill>
                <a:latin typeface="Calibri"/>
                <a:cs typeface="Calibri"/>
              </a:rPr>
              <a:t>20</a:t>
            </a:r>
            <a:r>
              <a:rPr lang="ru-RU" sz="1800" b="1" spc="160" dirty="0" smtClean="0">
                <a:solidFill>
                  <a:srgbClr val="007DC5"/>
                </a:solidFill>
                <a:latin typeface="Calibri"/>
                <a:cs typeface="Calibri"/>
              </a:rPr>
              <a:t>22</a:t>
            </a:r>
            <a:r>
              <a:rPr sz="1800" b="1" spc="160" dirty="0" smtClean="0">
                <a:solidFill>
                  <a:srgbClr val="007DC5"/>
                </a:solidFill>
                <a:latin typeface="Calibri"/>
                <a:cs typeface="Calibri"/>
              </a:rPr>
              <a:t>-202</a:t>
            </a:r>
            <a:r>
              <a:rPr lang="ru-RU" sz="1800" b="1" spc="160" dirty="0" smtClean="0">
                <a:solidFill>
                  <a:srgbClr val="007DC5"/>
                </a:solidFill>
                <a:latin typeface="Calibri"/>
                <a:cs typeface="Calibri"/>
              </a:rPr>
              <a:t>4</a:t>
            </a:r>
            <a:r>
              <a:rPr sz="1800" b="1" spc="4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800" b="1" spc="185" dirty="0">
                <a:solidFill>
                  <a:srgbClr val="007DC5"/>
                </a:solidFill>
                <a:latin typeface="Calibri"/>
                <a:cs typeface="Calibri"/>
              </a:rPr>
              <a:t>ГОДЫ</a:t>
            </a:r>
            <a:r>
              <a:rPr sz="1800" b="1" spc="4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500" b="1" spc="85" dirty="0">
                <a:solidFill>
                  <a:srgbClr val="007DC5"/>
                </a:solidFill>
                <a:latin typeface="Calibri"/>
                <a:cs typeface="Calibri"/>
              </a:rPr>
              <a:t>(МЛН</a:t>
            </a:r>
            <a:r>
              <a:rPr sz="1500" b="1" spc="3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500" b="1" spc="80" dirty="0">
                <a:solidFill>
                  <a:srgbClr val="007DC5"/>
                </a:solidFill>
                <a:latin typeface="Calibri"/>
                <a:cs typeface="Calibri"/>
              </a:rPr>
              <a:t>РУБ.)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999" y="1058989"/>
            <a:ext cx="558800" cy="534035"/>
          </a:xfrm>
          <a:prstGeom prst="rect">
            <a:avLst/>
          </a:prstGeom>
          <a:solidFill>
            <a:srgbClr val="FAA61A"/>
          </a:solidFill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2500" b="1" spc="1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68083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34694"/>
              </p:ext>
            </p:extLst>
          </p:nvPr>
        </p:nvGraphicFramePr>
        <p:xfrm>
          <a:off x="152400" y="1905000"/>
          <a:ext cx="8915402" cy="5576227"/>
        </p:xfrm>
        <a:graphic>
          <a:graphicData uri="http://schemas.openxmlformats.org/drawingml/2006/table">
            <a:tbl>
              <a:tblPr/>
              <a:tblGrid>
                <a:gridCol w="715019"/>
                <a:gridCol w="3323581"/>
                <a:gridCol w="720750"/>
                <a:gridCol w="1039013"/>
                <a:gridCol w="1039013"/>
                <a:gridCol w="1039013"/>
                <a:gridCol w="1039013"/>
              </a:tblGrid>
              <a:tr h="269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10,41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2,58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7,99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2,18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4,93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1,85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2,68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2,68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440,50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454,87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434,86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404,38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389,57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138,56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144,52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137,37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236,59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243,06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232,28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205,18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0703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38,60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32,58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32,58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0709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25,24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25,77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25,09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24,47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24,47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90,75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85,45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85,45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65,09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62,06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52,44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47,39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47,39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69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30,65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39,64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38,31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38,06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38,06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22,72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19,87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19,87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19,87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4,63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2,05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15,65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14,37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12,09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12,09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12,09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34,22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24,25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20,70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20,70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8,90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33,82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24,05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20,70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20,70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1103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5349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55,91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30,14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23,34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3,43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402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55,91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30,14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23,34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3,43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69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9999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Условно утверждаемые (утверждённые) расходы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15,30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6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4718" marR="4718" marT="4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784,98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784,12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714,86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647,99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635,56</a:t>
                      </a:r>
                    </a:p>
                  </a:txBody>
                  <a:tcPr marL="4718" marR="4718" marT="4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2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824" y="395057"/>
            <a:ext cx="24523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00" b="1" spc="215" dirty="0">
                <a:solidFill>
                  <a:srgbClr val="FFFFFF"/>
                </a:solidFill>
                <a:latin typeface="Calibri"/>
                <a:cs typeface="Calibri"/>
              </a:rPr>
              <a:t>ОСНОВНЫЕ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190" dirty="0">
                <a:solidFill>
                  <a:srgbClr val="FFFFFF"/>
                </a:solidFill>
                <a:latin typeface="Calibri"/>
                <a:cs typeface="Calibri"/>
              </a:rPr>
              <a:t>ПОНЯТИЯ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38300" y="1892475"/>
            <a:ext cx="2710815" cy="10007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600"/>
              </a:lnSpc>
              <a:spcBef>
                <a:spcPts val="145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20" dirty="0">
                <a:solidFill>
                  <a:srgbClr val="007DC5"/>
                </a:solidFill>
                <a:latin typeface="Calibri"/>
                <a:cs typeface="Calibri"/>
              </a:rPr>
              <a:t>БЮДЖЕТНАЯ </a:t>
            </a:r>
            <a:r>
              <a:rPr sz="1100" b="1" spc="114" dirty="0">
                <a:solidFill>
                  <a:srgbClr val="007DC5"/>
                </a:solidFill>
                <a:latin typeface="Calibri"/>
                <a:cs typeface="Calibri"/>
              </a:rPr>
              <a:t>СИСТЕМА  </a:t>
            </a:r>
            <a:r>
              <a:rPr sz="1100" b="1" spc="140" dirty="0">
                <a:solidFill>
                  <a:srgbClr val="007DC5"/>
                </a:solidFill>
                <a:latin typeface="Calibri"/>
                <a:cs typeface="Calibri"/>
              </a:rPr>
              <a:t>РОССИЙСКОЙ </a:t>
            </a:r>
            <a:r>
              <a:rPr sz="1100" b="1" spc="105" dirty="0">
                <a:solidFill>
                  <a:srgbClr val="007DC5"/>
                </a:solidFill>
                <a:latin typeface="Calibri"/>
                <a:cs typeface="Calibri"/>
              </a:rPr>
              <a:t>ФЕДЕРАЦИИ </a:t>
            </a:r>
            <a:r>
              <a:rPr sz="1100" b="1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регулируемая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законодательством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Российской 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Федерации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совокупность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федерального</a:t>
            </a:r>
            <a:r>
              <a:rPr sz="9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бюдже-</a:t>
            </a:r>
            <a:endParaRPr sz="900" dirty="0">
              <a:latin typeface="Arial"/>
              <a:cs typeface="Arial"/>
            </a:endParaRPr>
          </a:p>
          <a:p>
            <a:pPr marL="12700" marR="5080" algn="just">
              <a:lnSpc>
                <a:spcPts val="1000"/>
              </a:lnSpc>
              <a:spcBef>
                <a:spcPts val="2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та,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бюджетов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субъектов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Российской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Федерации,  местных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бюджетов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бюджетов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государствен- 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ных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внебюджетных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фондов;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8300" y="3010357"/>
            <a:ext cx="2710815" cy="988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19380" indent="-107314">
              <a:lnSpc>
                <a:spcPct val="100000"/>
              </a:lnSpc>
              <a:spcBef>
                <a:spcPts val="195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35" dirty="0">
                <a:solidFill>
                  <a:srgbClr val="007DC5"/>
                </a:solidFill>
                <a:latin typeface="Calibri"/>
                <a:cs typeface="Calibri"/>
              </a:rPr>
              <a:t>БЮДЖЕТ</a:t>
            </a:r>
            <a:endParaRPr sz="1100" dirty="0">
              <a:latin typeface="Calibri"/>
              <a:cs typeface="Calibri"/>
            </a:endParaRPr>
          </a:p>
          <a:p>
            <a:pPr marL="12700" marR="5080" algn="just">
              <a:lnSpc>
                <a:spcPts val="1000"/>
              </a:lnSpc>
              <a:spcBef>
                <a:spcPts val="180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форма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образования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расходования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денеж- 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ных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средств,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предназначенных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для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финансово-  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го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обеспечения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задач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функций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государства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 местного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самоуправления.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Иными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словами </a:t>
            </a:r>
            <a:r>
              <a:rPr sz="900" spc="100" dirty="0">
                <a:solidFill>
                  <a:srgbClr val="231F20"/>
                </a:solidFill>
                <a:latin typeface="Arial"/>
                <a:cs typeface="Arial"/>
              </a:rPr>
              <a:t>– 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это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план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доходов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расходов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определенный 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период;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8300" y="4115257"/>
            <a:ext cx="2710815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19380" indent="-107314">
              <a:lnSpc>
                <a:spcPct val="100000"/>
              </a:lnSpc>
              <a:spcBef>
                <a:spcPts val="195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10" dirty="0">
                <a:solidFill>
                  <a:srgbClr val="007DC5"/>
                </a:solidFill>
                <a:latin typeface="Calibri"/>
                <a:cs typeface="Calibri"/>
              </a:rPr>
              <a:t>ДОХОДЫ</a:t>
            </a:r>
            <a:r>
              <a:rPr sz="1100" b="1" spc="2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114" dirty="0">
                <a:solidFill>
                  <a:srgbClr val="007DC5"/>
                </a:solidFill>
                <a:latin typeface="Calibri"/>
                <a:cs typeface="Calibri"/>
              </a:rPr>
              <a:t>БЮДЖЕТА</a:t>
            </a:r>
            <a:endParaRPr sz="1100" dirty="0">
              <a:latin typeface="Calibri"/>
              <a:cs typeface="Calibri"/>
            </a:endParaRPr>
          </a:p>
          <a:p>
            <a:pPr marL="12700" marR="5080" algn="just">
              <a:lnSpc>
                <a:spcPts val="1000"/>
              </a:lnSpc>
              <a:spcBef>
                <a:spcPts val="180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поступающие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бюджет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денежные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средства,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за 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исключением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источников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финансирования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де- 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фицита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бюджета,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т.е.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кредиты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состав доходов 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не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включаются;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300" y="4966157"/>
            <a:ext cx="2710815" cy="607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19380" indent="-107314">
              <a:lnSpc>
                <a:spcPct val="100000"/>
              </a:lnSpc>
              <a:spcBef>
                <a:spcPts val="195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10" dirty="0">
                <a:solidFill>
                  <a:srgbClr val="007DC5"/>
                </a:solidFill>
                <a:latin typeface="Calibri"/>
                <a:cs typeface="Calibri"/>
              </a:rPr>
              <a:t>РАСХОДЫ</a:t>
            </a:r>
            <a:r>
              <a:rPr sz="1100" b="1" spc="2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114" dirty="0">
                <a:solidFill>
                  <a:srgbClr val="007DC5"/>
                </a:solidFill>
                <a:latin typeface="Calibri"/>
                <a:cs typeface="Calibri"/>
              </a:rPr>
              <a:t>БЮДЖЕТА</a:t>
            </a:r>
            <a:endParaRPr sz="1100" dirty="0">
              <a:latin typeface="Calibri"/>
              <a:cs typeface="Calibri"/>
            </a:endParaRPr>
          </a:p>
          <a:p>
            <a:pPr marL="12700" marR="5080" algn="just">
              <a:lnSpc>
                <a:spcPts val="1000"/>
              </a:lnSpc>
              <a:spcBef>
                <a:spcPts val="18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выплачиваемые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из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бюджета денежные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средства, 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за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исключением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источников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финансирования 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дефицита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бюджета;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300" y="5690057"/>
            <a:ext cx="2708275" cy="353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19380" indent="-107314">
              <a:lnSpc>
                <a:spcPct val="100000"/>
              </a:lnSpc>
              <a:spcBef>
                <a:spcPts val="195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20" dirty="0">
                <a:solidFill>
                  <a:srgbClr val="007DC5"/>
                </a:solidFill>
                <a:latin typeface="Calibri"/>
                <a:cs typeface="Calibri"/>
              </a:rPr>
              <a:t>ДЕФИЦИТ</a:t>
            </a:r>
            <a:r>
              <a:rPr sz="1100" b="1" spc="2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114" dirty="0">
                <a:solidFill>
                  <a:srgbClr val="007DC5"/>
                </a:solidFill>
                <a:latin typeface="Calibri"/>
                <a:cs typeface="Calibri"/>
              </a:rPr>
              <a:t>БЮДЖЕТА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превышение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расходов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бюджета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над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его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доходами;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8300" y="6159957"/>
            <a:ext cx="2708275" cy="353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19380" indent="-107314">
              <a:lnSpc>
                <a:spcPct val="100000"/>
              </a:lnSpc>
              <a:spcBef>
                <a:spcPts val="195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30" dirty="0">
                <a:solidFill>
                  <a:srgbClr val="007DC5"/>
                </a:solidFill>
                <a:latin typeface="Calibri"/>
                <a:cs typeface="Calibri"/>
              </a:rPr>
              <a:t>ПРОФИЦИТ</a:t>
            </a:r>
            <a:r>
              <a:rPr sz="1100" b="1" spc="2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114" dirty="0">
                <a:solidFill>
                  <a:srgbClr val="007DC5"/>
                </a:solidFill>
                <a:latin typeface="Calibri"/>
                <a:cs typeface="Calibri"/>
              </a:rPr>
              <a:t>БЮДЖЕТА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превышение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доходов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бюджета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над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его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расходами;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9300" y="1081321"/>
            <a:ext cx="2710815" cy="1242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19380" indent="-107314">
              <a:lnSpc>
                <a:spcPct val="100000"/>
              </a:lnSpc>
              <a:spcBef>
                <a:spcPts val="195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25" dirty="0">
                <a:solidFill>
                  <a:srgbClr val="007DC5"/>
                </a:solidFill>
                <a:latin typeface="Calibri"/>
                <a:cs typeface="Calibri"/>
              </a:rPr>
              <a:t>СБАЛАНСИРОВАННОСТЬ</a:t>
            </a:r>
            <a:endParaRPr sz="1100" dirty="0">
              <a:latin typeface="Calibri"/>
              <a:cs typeface="Calibri"/>
            </a:endParaRPr>
          </a:p>
          <a:p>
            <a:pPr marL="12700" marR="5080" algn="just">
              <a:lnSpc>
                <a:spcPts val="1000"/>
              </a:lnSpc>
              <a:spcBef>
                <a:spcPts val="180"/>
              </a:spcBef>
            </a:pP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это состояние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бюджета, 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при 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котором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объем 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расходов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должен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соответствовать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суммарному 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объему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доходов бюджета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поступлений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источ-  ников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финансирования бюджета, уменьшенных 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суммы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выплат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из бюджета,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связанных 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ис- 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точниками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финансирования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дефицита.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Иными 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словами,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Расходы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Доходы 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+/-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источники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фи- 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нансирования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дефицита;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9300" y="2440221"/>
            <a:ext cx="2710815" cy="1115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19380" indent="-107314">
              <a:lnSpc>
                <a:spcPct val="100000"/>
              </a:lnSpc>
              <a:spcBef>
                <a:spcPts val="195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10" dirty="0">
                <a:solidFill>
                  <a:srgbClr val="007DC5"/>
                </a:solidFill>
                <a:latin typeface="Calibri"/>
                <a:cs typeface="Calibri"/>
              </a:rPr>
              <a:t>НАЛОГОВЫЕ</a:t>
            </a:r>
            <a:r>
              <a:rPr sz="1100" b="1" spc="2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110" dirty="0">
                <a:solidFill>
                  <a:srgbClr val="007DC5"/>
                </a:solidFill>
                <a:latin typeface="Calibri"/>
                <a:cs typeface="Calibri"/>
              </a:rPr>
              <a:t>ДОХОДЫ</a:t>
            </a:r>
            <a:endParaRPr sz="1100" dirty="0">
              <a:latin typeface="Calibri"/>
              <a:cs typeface="Calibri"/>
            </a:endParaRPr>
          </a:p>
          <a:p>
            <a:pPr marL="12700" marR="5080" algn="just">
              <a:lnSpc>
                <a:spcPts val="1000"/>
              </a:lnSpc>
              <a:spcBef>
                <a:spcPts val="180"/>
              </a:spcBef>
            </a:pP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поступления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от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уплаты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налогов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сборов, уста- 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новленных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Налоговым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кодексом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Российской 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Федерации, законодательством </a:t>
            </a:r>
            <a:r>
              <a:rPr sz="900" spc="15" dirty="0" err="1">
                <a:solidFill>
                  <a:srgbClr val="231F20"/>
                </a:solidFill>
                <a:latin typeface="Arial"/>
                <a:cs typeface="Arial"/>
              </a:rPr>
              <a:t>Республики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900" dirty="0" smtClean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lang="ru-RU" sz="900" dirty="0" err="1" smtClean="0">
                <a:solidFill>
                  <a:srgbClr val="231F20"/>
                </a:solidFill>
                <a:latin typeface="Arial"/>
                <a:cs typeface="Arial"/>
              </a:rPr>
              <a:t>оми</a:t>
            </a:r>
            <a:r>
              <a:rPr sz="9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5" dirty="0" err="1">
                <a:solidFill>
                  <a:srgbClr val="231F20"/>
                </a:solidFill>
                <a:latin typeface="Arial"/>
                <a:cs typeface="Arial"/>
              </a:rPr>
              <a:t>Решениями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900" spc="25" dirty="0" smtClean="0">
                <a:solidFill>
                  <a:srgbClr val="231F20"/>
                </a:solidFill>
                <a:latin typeface="Arial"/>
                <a:cs typeface="Arial"/>
              </a:rPr>
              <a:t>муниципального района «Княжпогостский»</a:t>
            </a:r>
            <a:r>
              <a:rPr sz="9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(налог на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доходы физических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лиц, 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акцизы,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земельный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налог,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налог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имущество 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физических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лиц,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другие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налоги);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9300" y="3672121"/>
            <a:ext cx="2710815" cy="9880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204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14" dirty="0">
                <a:solidFill>
                  <a:srgbClr val="007DC5"/>
                </a:solidFill>
                <a:latin typeface="Calibri"/>
                <a:cs typeface="Calibri"/>
              </a:rPr>
              <a:t>НЕНАЛОГОВЫЕ </a:t>
            </a:r>
            <a:r>
              <a:rPr sz="1100" b="1" spc="110" dirty="0">
                <a:solidFill>
                  <a:srgbClr val="007DC5"/>
                </a:solidFill>
                <a:latin typeface="Calibri"/>
                <a:cs typeface="Calibri"/>
              </a:rPr>
              <a:t>ДОХОДЫ</a:t>
            </a:r>
            <a:r>
              <a:rPr sz="1100" b="1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поступления 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от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имущества,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платежей, </a:t>
            </a:r>
            <a:r>
              <a:rPr sz="900" spc="25" dirty="0" err="1" smtClean="0">
                <a:solidFill>
                  <a:srgbClr val="231F20"/>
                </a:solidFill>
                <a:latin typeface="Arial"/>
                <a:cs typeface="Arial"/>
              </a:rPr>
              <a:t>установ</a:t>
            </a:r>
            <a:r>
              <a:rPr sz="900" spc="5" dirty="0" err="1" smtClean="0">
                <a:solidFill>
                  <a:srgbClr val="231F20"/>
                </a:solidFill>
                <a:latin typeface="Arial"/>
                <a:cs typeface="Arial"/>
              </a:rPr>
              <a:t>ленных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законодательством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Российской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Федера-</a:t>
            </a:r>
            <a:endParaRPr sz="900" dirty="0">
              <a:latin typeface="Arial"/>
              <a:cs typeface="Arial"/>
            </a:endParaRPr>
          </a:p>
          <a:p>
            <a:pPr marL="12700" marR="5080" algn="just">
              <a:lnSpc>
                <a:spcPts val="1000"/>
              </a:lnSpc>
              <a:spcBef>
                <a:spcPts val="20"/>
              </a:spcBef>
            </a:pP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ции,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а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также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штрафов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за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нарушение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законода- 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тельства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(доходы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от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использования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продажи 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муниципального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имущества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земли,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штрафные 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санкции,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иные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неналоговые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доходы);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39300" y="4789721"/>
            <a:ext cx="2710815" cy="9880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204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95" dirty="0">
                <a:solidFill>
                  <a:srgbClr val="007DC5"/>
                </a:solidFill>
                <a:latin typeface="Calibri"/>
                <a:cs typeface="Calibri"/>
              </a:rPr>
              <a:t>БЕЗВОЗМЕЗДНЫЕ </a:t>
            </a:r>
            <a:r>
              <a:rPr sz="1100" b="1" spc="125" dirty="0">
                <a:solidFill>
                  <a:srgbClr val="007DC5"/>
                </a:solidFill>
                <a:latin typeface="Calibri"/>
                <a:cs typeface="Calibri"/>
              </a:rPr>
              <a:t>ПОСТУПЛЕНИЯ </a:t>
            </a:r>
            <a:r>
              <a:rPr sz="1100" b="1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поступления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местный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бюджет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из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бюджета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Рес- 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публики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Карелия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межбюджетных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трансфертов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endParaRPr sz="900" dirty="0">
              <a:latin typeface="Arial"/>
              <a:cs typeface="Arial"/>
            </a:endParaRPr>
          </a:p>
          <a:p>
            <a:pPr marL="12700" marR="5080" algn="just">
              <a:lnSpc>
                <a:spcPts val="1000"/>
              </a:lnSpc>
              <a:spcBef>
                <a:spcPts val="20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виде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дотаций,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субсидий,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субвенций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иных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меж- 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бюджетных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трансфертов,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а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также поступления 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от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физических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юридических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лиц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(кроме нало- 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говых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неналоговых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доходов);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39300" y="5907321"/>
            <a:ext cx="2710815" cy="6070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ct val="97600"/>
              </a:lnSpc>
              <a:spcBef>
                <a:spcPts val="229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20" dirty="0">
                <a:solidFill>
                  <a:srgbClr val="007DC5"/>
                </a:solidFill>
                <a:latin typeface="Calibri"/>
                <a:cs typeface="Calibri"/>
              </a:rPr>
              <a:t>МЕЖБЮДЖЕТНЫЕ </a:t>
            </a:r>
            <a:r>
              <a:rPr sz="1100" b="1" spc="125" dirty="0">
                <a:solidFill>
                  <a:srgbClr val="007DC5"/>
                </a:solidFill>
                <a:latin typeface="Calibri"/>
                <a:cs typeface="Calibri"/>
              </a:rPr>
              <a:t>ТРАНСФЕРТЫ </a:t>
            </a:r>
            <a:r>
              <a:rPr sz="1100" b="1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денежные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средства,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предоставляемые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одним 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бюджетом бюджетной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системы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Российской</a:t>
            </a:r>
            <a:r>
              <a:rPr sz="90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Фе- 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дерации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другому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бюджету;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40300" y="1081321"/>
            <a:ext cx="2710815" cy="60465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19380" indent="-107314">
              <a:lnSpc>
                <a:spcPct val="100000"/>
              </a:lnSpc>
              <a:spcBef>
                <a:spcPts val="195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05" dirty="0">
                <a:solidFill>
                  <a:srgbClr val="007DC5"/>
                </a:solidFill>
                <a:latin typeface="Calibri"/>
                <a:cs typeface="Calibri"/>
              </a:rPr>
              <a:t>ДОТАЦИИ</a:t>
            </a:r>
            <a:endParaRPr sz="1100" dirty="0">
              <a:latin typeface="Calibri"/>
              <a:cs typeface="Calibri"/>
            </a:endParaRPr>
          </a:p>
          <a:p>
            <a:pPr marL="12700" marR="5080" algn="just">
              <a:lnSpc>
                <a:spcPts val="1000"/>
              </a:lnSpc>
              <a:spcBef>
                <a:spcPts val="180"/>
              </a:spcBef>
            </a:pP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межбюджетные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трансферты, предоставляемые  на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безвозмездной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безвозвратной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основе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без 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установления направлений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их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использования.  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0300" y="2173521"/>
            <a:ext cx="2710815" cy="607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19380" indent="-107314">
              <a:lnSpc>
                <a:spcPct val="100000"/>
              </a:lnSpc>
              <a:spcBef>
                <a:spcPts val="195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20" dirty="0">
                <a:solidFill>
                  <a:srgbClr val="007DC5"/>
                </a:solidFill>
                <a:latin typeface="Calibri"/>
                <a:cs typeface="Calibri"/>
              </a:rPr>
              <a:t>СУБВЕНЦИИ</a:t>
            </a:r>
            <a:endParaRPr sz="1100" dirty="0">
              <a:latin typeface="Calibri"/>
              <a:cs typeface="Calibri"/>
            </a:endParaRPr>
          </a:p>
          <a:p>
            <a:pPr marL="12700" marR="5080" algn="just">
              <a:lnSpc>
                <a:spcPts val="1000"/>
              </a:lnSpc>
              <a:spcBef>
                <a:spcPts val="180"/>
              </a:spcBef>
            </a:pP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предоставляются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финансирование</a:t>
            </a:r>
            <a:r>
              <a:rPr sz="90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«передан- 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ных»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другим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публично-правовым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образованиям 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полномочий;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40300" y="2884721"/>
            <a:ext cx="2710815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19380" indent="-107314">
              <a:lnSpc>
                <a:spcPct val="100000"/>
              </a:lnSpc>
              <a:spcBef>
                <a:spcPts val="195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25" dirty="0">
                <a:solidFill>
                  <a:srgbClr val="007DC5"/>
                </a:solidFill>
                <a:latin typeface="Calibri"/>
                <a:cs typeface="Calibri"/>
              </a:rPr>
              <a:t>СУБСИДИИ</a:t>
            </a:r>
            <a:endParaRPr sz="1100" dirty="0">
              <a:latin typeface="Calibri"/>
              <a:cs typeface="Calibri"/>
            </a:endParaRPr>
          </a:p>
          <a:p>
            <a:pPr marL="12700" marR="5080" algn="just">
              <a:lnSpc>
                <a:spcPts val="1000"/>
              </a:lnSpc>
              <a:spcBef>
                <a:spcPts val="180"/>
              </a:spcBef>
            </a:pP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бюджетные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средства,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передаваемые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бюджету 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другого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уровня,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юридическому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или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физическо- 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му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лицу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условиях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долевого софинансирова- 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ния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расходов;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40300" y="3722921"/>
            <a:ext cx="2710815" cy="48005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19380" indent="-107314">
              <a:lnSpc>
                <a:spcPct val="100000"/>
              </a:lnSpc>
              <a:spcBef>
                <a:spcPts val="195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10" dirty="0">
                <a:solidFill>
                  <a:srgbClr val="007DC5"/>
                </a:solidFill>
                <a:latin typeface="Calibri"/>
                <a:cs typeface="Calibri"/>
              </a:rPr>
              <a:t>РАСХОДНОЕ</a:t>
            </a:r>
            <a:r>
              <a:rPr sz="1100" b="1" spc="2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110" dirty="0">
                <a:solidFill>
                  <a:srgbClr val="007DC5"/>
                </a:solidFill>
                <a:latin typeface="Calibri"/>
                <a:cs typeface="Calibri"/>
              </a:rPr>
              <a:t>ОБЯЗАТЕЛЬСТВО</a:t>
            </a:r>
            <a:endParaRPr sz="1100" dirty="0">
              <a:latin typeface="Calibri"/>
              <a:cs typeface="Calibri"/>
            </a:endParaRPr>
          </a:p>
          <a:p>
            <a:pPr marL="12700" marR="5080">
              <a:lnSpc>
                <a:spcPts val="1000"/>
              </a:lnSpc>
              <a:spcBef>
                <a:spcPts val="180"/>
              </a:spcBef>
            </a:pP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это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обязанность предоставить денежные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сред- 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ства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из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соответствующего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бюджета;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0300" y="4307121"/>
            <a:ext cx="2712085" cy="13690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204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30" dirty="0">
                <a:solidFill>
                  <a:srgbClr val="007DC5"/>
                </a:solidFill>
                <a:latin typeface="Calibri"/>
                <a:cs typeface="Calibri"/>
              </a:rPr>
              <a:t>БЮДЖЕТНЫЙ </a:t>
            </a:r>
            <a:r>
              <a:rPr sz="1100" b="1" spc="140" dirty="0">
                <a:solidFill>
                  <a:srgbClr val="007DC5"/>
                </a:solidFill>
                <a:latin typeface="Calibri"/>
                <a:cs typeface="Calibri"/>
              </a:rPr>
              <a:t>ПРОЦЕСС</a:t>
            </a:r>
            <a:r>
              <a:rPr sz="1100" b="1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деятельность 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органов </a:t>
            </a:r>
            <a:r>
              <a:rPr sz="900" spc="30" dirty="0" err="1">
                <a:solidFill>
                  <a:srgbClr val="231F20"/>
                </a:solidFill>
                <a:latin typeface="Arial"/>
                <a:cs typeface="Arial"/>
              </a:rPr>
              <a:t>государственной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 err="1" smtClean="0">
                <a:solidFill>
                  <a:srgbClr val="231F20"/>
                </a:solidFill>
                <a:latin typeface="Arial"/>
                <a:cs typeface="Arial"/>
              </a:rPr>
              <a:t>влас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ти,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органов  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местного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самоуправления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иных</a:t>
            </a:r>
            <a:endParaRPr sz="900" dirty="0">
              <a:latin typeface="Arial"/>
              <a:cs typeface="Arial"/>
            </a:endParaRPr>
          </a:p>
          <a:p>
            <a:pPr marL="12700" marR="5080" algn="just">
              <a:lnSpc>
                <a:spcPts val="1000"/>
              </a:lnSpc>
              <a:spcBef>
                <a:spcPts val="20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участников 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бюджетного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процесса </a:t>
            </a:r>
            <a:r>
              <a:rPr sz="900" spc="55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составле-  </a:t>
            </a: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нию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рассмотрению 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проектов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бюджетов, 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ут- 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верждению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исполнению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бюджетов,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контролю 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за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их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исполнением, осуществлению 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бюджетно-  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го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учета,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составлению, внешней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проверке,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рас-  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смотрению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утверждению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бюджетной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отчет-  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ности;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40300" y="5780321"/>
            <a:ext cx="2710815" cy="7340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204"/>
              </a:spcBef>
              <a:buClr>
                <a:srgbClr val="FAA61A"/>
              </a:buClr>
              <a:buSzPct val="90909"/>
              <a:buFont typeface="Arial"/>
              <a:buChar char="■"/>
              <a:tabLst>
                <a:tab pos="120014" algn="l"/>
              </a:tabLst>
            </a:pPr>
            <a:r>
              <a:rPr sz="1100" b="1" spc="130" dirty="0">
                <a:solidFill>
                  <a:srgbClr val="007DC5"/>
                </a:solidFill>
                <a:latin typeface="Calibri"/>
                <a:cs typeface="Calibri"/>
              </a:rPr>
              <a:t>БЮДЖЕТНЫЕ </a:t>
            </a:r>
            <a:r>
              <a:rPr sz="1100" b="1" spc="125" dirty="0">
                <a:solidFill>
                  <a:srgbClr val="007DC5"/>
                </a:solidFill>
                <a:latin typeface="Calibri"/>
                <a:cs typeface="Calibri"/>
              </a:rPr>
              <a:t>ИНВЕСТИЦИИ </a:t>
            </a:r>
            <a:r>
              <a:rPr sz="1100" b="1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бюджетные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средства,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направляемые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созда- 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ние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или увеличение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за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счет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средств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бюджета</a:t>
            </a:r>
            <a:endParaRPr sz="900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20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стоимости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государственного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(муниципального) 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имущества.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002" y="1139990"/>
            <a:ext cx="558800" cy="534035"/>
          </a:xfrm>
          <a:prstGeom prst="rect">
            <a:avLst/>
          </a:prstGeom>
          <a:solidFill>
            <a:srgbClr val="FAA61A"/>
          </a:solidFill>
        </p:spPr>
        <p:txBody>
          <a:bodyPr vert="horz" wrap="square" lIns="0" tIns="0" rIns="0" bIns="0" rtlCol="0">
            <a:spAutoFit/>
          </a:bodyPr>
          <a:lstStyle/>
          <a:p>
            <a:pPr marL="165735">
              <a:lnSpc>
                <a:spcPts val="4115"/>
              </a:lnSpc>
            </a:pPr>
            <a:r>
              <a:rPr sz="3500" b="1" spc="155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3500" dirty="0">
              <a:latin typeface="Calibri"/>
              <a:cs typeface="Calibri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115"/>
            <a:ext cx="45720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38" y="-11723"/>
            <a:ext cx="9144000" cy="684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998" y="371245"/>
            <a:ext cx="302580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0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 2022-2024 </a:t>
            </a:r>
            <a:r>
              <a:rPr sz="20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b="1" spc="80" dirty="0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b="1" spc="285" dirty="0" smtClean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b="1" spc="235" dirty="0" smtClean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b="1" spc="240" dirty="0" smtClean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b="1" spc="225" dirty="0" smtClean="0">
                <a:solidFill>
                  <a:srgbClr val="FFFFFF"/>
                </a:solidFill>
                <a:latin typeface="Calibri"/>
                <a:cs typeface="Calibri"/>
              </a:rPr>
              <a:t>ДЫ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48843" y="1246770"/>
            <a:ext cx="8199790" cy="68736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60"/>
              </a:spcBef>
            </a:pPr>
            <a:r>
              <a:rPr sz="1100" b="1" spc="95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Преимущество </a:t>
            </a:r>
            <a:r>
              <a:rPr sz="1100" b="1" spc="85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программного </a:t>
            </a:r>
            <a:r>
              <a:rPr sz="1100" b="1" spc="90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sz="11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100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</a:t>
            </a:r>
            <a:r>
              <a:rPr sz="1100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</a:t>
            </a:r>
            <a:r>
              <a:rPr sz="1100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sz="11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11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ведомственному</a:t>
            </a:r>
            <a:r>
              <a:rPr sz="11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принципу,  </a:t>
            </a:r>
            <a:r>
              <a:rPr sz="11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sz="11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1100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программам. </a:t>
            </a:r>
            <a:r>
              <a:rPr sz="11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sz="11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sz="1100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sz="11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цель, </a:t>
            </a:r>
            <a:r>
              <a:rPr sz="11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sz="11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00" spc="-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эффективности, </a:t>
            </a:r>
            <a:r>
              <a:rPr sz="11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 </a:t>
            </a:r>
            <a:r>
              <a:rPr sz="11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отражают</a:t>
            </a:r>
            <a:r>
              <a:rPr sz="11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</a:t>
            </a:r>
            <a:r>
              <a:rPr sz="11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11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</a:t>
            </a:r>
            <a:r>
              <a:rPr sz="11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(решения),</a:t>
            </a:r>
            <a:r>
              <a:rPr sz="11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sz="11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</a:t>
            </a:r>
            <a:r>
              <a:rPr sz="11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  <a:r>
              <a:rPr sz="11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</a:t>
            </a:r>
            <a:r>
              <a:rPr sz="11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11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направлены</a:t>
            </a:r>
            <a:r>
              <a:rPr sz="11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до-  </a:t>
            </a:r>
            <a:r>
              <a:rPr sz="11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стижение</a:t>
            </a:r>
            <a:r>
              <a:rPr sz="11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заданного</a:t>
            </a:r>
            <a:r>
              <a:rPr sz="11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результата.</a:t>
            </a:r>
            <a:r>
              <a:rPr sz="11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  <a:r>
              <a:rPr sz="1100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</a:t>
            </a:r>
            <a:r>
              <a:rPr sz="11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сигнализирует</a:t>
            </a:r>
            <a:r>
              <a:rPr sz="11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100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плохом</a:t>
            </a:r>
            <a:r>
              <a:rPr sz="11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1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хорошем</a:t>
            </a:r>
            <a:r>
              <a:rPr sz="1100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результате,  </a:t>
            </a:r>
            <a:r>
              <a:rPr sz="11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необходимости </a:t>
            </a:r>
            <a:r>
              <a:rPr sz="1100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принятия </a:t>
            </a:r>
            <a:r>
              <a:rPr sz="1100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</a:t>
            </a:r>
            <a:r>
              <a:rPr sz="1100" spc="-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9761" y="875295"/>
            <a:ext cx="7764780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b="1" spc="240" dirty="0">
                <a:solidFill>
                  <a:srgbClr val="007DC5"/>
                </a:solidFill>
                <a:latin typeface="Calibri"/>
                <a:cs typeface="Calibri"/>
              </a:rPr>
              <a:t>РАСХОДЫ</a:t>
            </a:r>
            <a:r>
              <a:rPr sz="2250" b="1" spc="4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50" b="1" spc="220" dirty="0" smtClean="0">
                <a:solidFill>
                  <a:srgbClr val="007DC5"/>
                </a:solidFill>
                <a:latin typeface="Calibri"/>
                <a:cs typeface="Calibri"/>
              </a:rPr>
              <a:t>20</a:t>
            </a:r>
            <a:r>
              <a:rPr lang="ru-RU" sz="2250" b="1" spc="220" dirty="0" smtClean="0">
                <a:solidFill>
                  <a:srgbClr val="007DC5"/>
                </a:solidFill>
                <a:latin typeface="Calibri"/>
                <a:cs typeface="Calibri"/>
              </a:rPr>
              <a:t>22</a:t>
            </a:r>
            <a:r>
              <a:rPr sz="2250" b="1" spc="5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50" b="1" spc="210" dirty="0">
                <a:solidFill>
                  <a:srgbClr val="007DC5"/>
                </a:solidFill>
                <a:latin typeface="Calibri"/>
                <a:cs typeface="Calibri"/>
              </a:rPr>
              <a:t>ГОДА</a:t>
            </a:r>
            <a:r>
              <a:rPr sz="2250" b="1" spc="5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50" b="1" spc="315" dirty="0">
                <a:solidFill>
                  <a:srgbClr val="007DC5"/>
                </a:solidFill>
                <a:latin typeface="Calibri"/>
                <a:cs typeface="Calibri"/>
              </a:rPr>
              <a:t>ПО</a:t>
            </a:r>
            <a:r>
              <a:rPr sz="2250" b="1" spc="5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50" b="1" spc="204" dirty="0">
                <a:solidFill>
                  <a:srgbClr val="007DC5"/>
                </a:solidFill>
                <a:latin typeface="Calibri"/>
                <a:cs typeface="Calibri"/>
              </a:rPr>
              <a:t>ПРОГРАММНОЙ</a:t>
            </a:r>
            <a:r>
              <a:rPr sz="2250" b="1" spc="5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50" b="1" spc="265" dirty="0">
                <a:solidFill>
                  <a:srgbClr val="007DC5"/>
                </a:solidFill>
                <a:latin typeface="Calibri"/>
                <a:cs typeface="Calibri"/>
              </a:rPr>
              <a:t>СТРУКТУРЕ</a:t>
            </a:r>
            <a:endParaRPr sz="225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388" y="1934138"/>
            <a:ext cx="4019550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21920" rIns="0" bIns="0" rtlCol="0">
            <a:spAutoFit/>
          </a:bodyPr>
          <a:lstStyle/>
          <a:p>
            <a:pPr marL="389255" indent="-175260" algn="just">
              <a:lnSpc>
                <a:spcPct val="100000"/>
              </a:lnSpc>
              <a:spcBef>
                <a:spcPts val="960"/>
              </a:spcBef>
              <a:buClr>
                <a:srgbClr val="FAA61A"/>
              </a:buClr>
              <a:buSzPct val="94444"/>
              <a:buFont typeface="Arial"/>
              <a:buChar char="■"/>
              <a:tabLst>
                <a:tab pos="389890" algn="l"/>
              </a:tabLst>
            </a:pPr>
            <a:r>
              <a:rPr lang="ru-RU" b="1" spc="150" dirty="0" smtClean="0">
                <a:solidFill>
                  <a:srgbClr val="007DC5"/>
                </a:solidFill>
                <a:cs typeface="Calibri"/>
              </a:rPr>
              <a:t>Муниципальная программа «Развитие экономики»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388" y="2611246"/>
            <a:ext cx="4019550" cy="9977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65100" rIns="0" bIns="0" rtlCol="0">
            <a:spAutoFit/>
          </a:bodyPr>
          <a:lstStyle/>
          <a:p>
            <a:pPr marL="389255" lvl="0" indent="-175260" algn="just">
              <a:spcBef>
                <a:spcPts val="1085"/>
              </a:spcBef>
              <a:buClr>
                <a:srgbClr val="FAA61A"/>
              </a:buClr>
              <a:buSzPct val="94444"/>
              <a:buFont typeface="Arial"/>
              <a:buChar char="■"/>
              <a:tabLst>
                <a:tab pos="389890" algn="l"/>
              </a:tabLst>
            </a:pPr>
            <a:r>
              <a:rPr lang="ru-RU" b="1" spc="165" dirty="0" smtClean="0">
                <a:solidFill>
                  <a:srgbClr val="007DC5"/>
                </a:solidFill>
                <a:cs typeface="Calibri"/>
              </a:rPr>
              <a:t>Муниципальная программа «Развитие дорожной и транспортной системы»</a:t>
            </a:r>
            <a:endParaRPr lang="ru-RU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388" y="3607228"/>
            <a:ext cx="4019550" cy="3165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37795" rIns="0" bIns="0" rtlCol="0">
            <a:spAutoFit/>
          </a:bodyPr>
          <a:lstStyle/>
          <a:p>
            <a:pPr marL="378460" lvl="0" indent="-175260" algn="just">
              <a:spcBef>
                <a:spcPts val="960"/>
              </a:spcBef>
              <a:buClr>
                <a:srgbClr val="FAA61A"/>
              </a:buClr>
              <a:buSzPct val="94444"/>
              <a:buFont typeface="Arial"/>
              <a:buChar char="■"/>
              <a:tabLst>
                <a:tab pos="379095" algn="l"/>
              </a:tabLst>
            </a:pPr>
            <a:r>
              <a:rPr lang="ru-RU" b="1" spc="145" dirty="0" smtClean="0">
                <a:solidFill>
                  <a:srgbClr val="007DC5"/>
                </a:solidFill>
                <a:cs typeface="Calibri"/>
              </a:rPr>
              <a:t>Муниципальная программа «Развитие жилищного строительства и жилищно- коммунального хозяйства»</a:t>
            </a:r>
          </a:p>
          <a:p>
            <a:pPr marL="378460" lvl="0" indent="-175260" algn="just">
              <a:spcBef>
                <a:spcPts val="960"/>
              </a:spcBef>
              <a:buClr>
                <a:srgbClr val="FAA61A"/>
              </a:buClr>
              <a:buSzPct val="94444"/>
              <a:buFont typeface="Arial"/>
              <a:buChar char="■"/>
              <a:tabLst>
                <a:tab pos="379095" algn="l"/>
              </a:tabLst>
            </a:pPr>
            <a:r>
              <a:rPr lang="ru-RU" b="1" spc="145" dirty="0">
                <a:solidFill>
                  <a:srgbClr val="007DC5"/>
                </a:solidFill>
                <a:cs typeface="Calibri"/>
              </a:rPr>
              <a:t>Муниципальная программа «Развитие </a:t>
            </a:r>
            <a:r>
              <a:rPr lang="ru-RU" b="1" spc="145" dirty="0" smtClean="0">
                <a:solidFill>
                  <a:srgbClr val="007DC5"/>
                </a:solidFill>
                <a:cs typeface="Calibri"/>
              </a:rPr>
              <a:t>муниципального управления»</a:t>
            </a:r>
          </a:p>
          <a:p>
            <a:pPr marL="378460" lvl="0" indent="-175260" algn="just">
              <a:spcBef>
                <a:spcPts val="960"/>
              </a:spcBef>
              <a:buClr>
                <a:srgbClr val="FAA61A"/>
              </a:buClr>
              <a:buSzPct val="94444"/>
              <a:buFont typeface="Arial"/>
              <a:buChar char="■"/>
              <a:tabLst>
                <a:tab pos="379095" algn="l"/>
              </a:tabLst>
            </a:pPr>
            <a:r>
              <a:rPr lang="ru-RU" b="1" spc="145" dirty="0" smtClean="0">
                <a:solidFill>
                  <a:srgbClr val="007DC5"/>
                </a:solidFill>
                <a:cs typeface="Calibri"/>
              </a:rPr>
              <a:t>Муниципальная программа «Социальная защита населения»</a:t>
            </a:r>
            <a:endParaRPr lang="ru-RU" b="1" spc="145" dirty="0">
              <a:solidFill>
                <a:srgbClr val="007DC5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18442" y="1970257"/>
            <a:ext cx="4032250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21920" rIns="0" bIns="0" rtlCol="0">
            <a:spAutoFit/>
          </a:bodyPr>
          <a:lstStyle/>
          <a:p>
            <a:pPr marL="378460" lvl="0" indent="-175260" algn="just">
              <a:spcBef>
                <a:spcPts val="1300"/>
              </a:spcBef>
              <a:buClr>
                <a:srgbClr val="FAA61A"/>
              </a:buClr>
              <a:buSzPct val="94444"/>
              <a:buFont typeface="Arial"/>
              <a:buChar char="■"/>
              <a:tabLst>
                <a:tab pos="379095" algn="l"/>
              </a:tabLst>
            </a:pPr>
            <a:r>
              <a:rPr lang="ru-RU" b="1" spc="170" dirty="0" smtClean="0">
                <a:solidFill>
                  <a:srgbClr val="007DC5"/>
                </a:solidFill>
                <a:cs typeface="Calibri"/>
              </a:rPr>
              <a:t>Муниципальная программа «Развитие образования»</a:t>
            </a:r>
            <a:endParaRPr lang="ru-RU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858" y="2641187"/>
            <a:ext cx="4032250" cy="9284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65100" rIns="0" bIns="0" rtlCol="0">
            <a:spAutoFit/>
          </a:bodyPr>
          <a:lstStyle/>
          <a:p>
            <a:pPr marL="378460" lvl="0" indent="-175260">
              <a:spcBef>
                <a:spcPts val="1885"/>
              </a:spcBef>
              <a:buClr>
                <a:srgbClr val="FAA61A"/>
              </a:buClr>
              <a:buSzPct val="94444"/>
              <a:buFont typeface="Arial"/>
              <a:buChar char="■"/>
              <a:tabLst>
                <a:tab pos="379095" algn="l"/>
              </a:tabLst>
            </a:pPr>
            <a:r>
              <a:rPr lang="ru-RU" b="1" spc="165" dirty="0" smtClean="0">
                <a:solidFill>
                  <a:srgbClr val="007DC5"/>
                </a:solidFill>
                <a:cs typeface="Calibri"/>
              </a:rPr>
              <a:t>Муниципальная программа «Развитие отрасли «Культура»</a:t>
            </a:r>
            <a:endParaRPr lang="ru-RU" sz="1100" spc="4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03835" lvl="0">
              <a:spcBef>
                <a:spcPts val="340"/>
              </a:spcBef>
            </a:pPr>
            <a:endParaRPr lang="ru-RU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3327" y="3569646"/>
            <a:ext cx="4011781" cy="31861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239395" rIns="0" bIns="0" rtlCol="0">
            <a:spAutoFit/>
          </a:bodyPr>
          <a:lstStyle/>
          <a:p>
            <a:pPr marL="378460" indent="-175260">
              <a:lnSpc>
                <a:spcPct val="100000"/>
              </a:lnSpc>
              <a:spcBef>
                <a:spcPts val="1885"/>
              </a:spcBef>
              <a:buClr>
                <a:srgbClr val="FAA61A"/>
              </a:buClr>
              <a:buSzPct val="94444"/>
              <a:buFont typeface="Arial"/>
              <a:buChar char="■"/>
              <a:tabLst>
                <a:tab pos="379095" algn="l"/>
              </a:tabLst>
            </a:pPr>
            <a:r>
              <a:rPr lang="ru-RU" sz="1800" b="1" spc="165" dirty="0" smtClean="0">
                <a:solidFill>
                  <a:srgbClr val="007DC5"/>
                </a:solidFill>
                <a:latin typeface="Calibri"/>
                <a:cs typeface="Calibri"/>
              </a:rPr>
              <a:t>Муниципальная программа «Развитие отрасли «Физическая культура и спорт»</a:t>
            </a:r>
          </a:p>
          <a:p>
            <a:pPr marL="378460" indent="-175260">
              <a:lnSpc>
                <a:spcPct val="100000"/>
              </a:lnSpc>
              <a:spcBef>
                <a:spcPts val="1885"/>
              </a:spcBef>
              <a:buClr>
                <a:srgbClr val="FAA61A"/>
              </a:buClr>
              <a:buSzPct val="94444"/>
              <a:buFont typeface="Arial"/>
              <a:buChar char="■"/>
              <a:tabLst>
                <a:tab pos="379095" algn="l"/>
              </a:tabLst>
            </a:pPr>
            <a:r>
              <a:rPr lang="ru-RU" b="1" spc="165" dirty="0" smtClean="0">
                <a:solidFill>
                  <a:srgbClr val="007DC5"/>
                </a:solidFill>
                <a:latin typeface="Calibri"/>
                <a:cs typeface="Arial"/>
              </a:rPr>
              <a:t>Муниципальная программа «Профилактика правонарушений и обеспечение безопасности на территории района»</a:t>
            </a:r>
            <a:endParaRPr lang="ru-RU" sz="1100" spc="4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03835">
              <a:lnSpc>
                <a:spcPct val="100000"/>
              </a:lnSpc>
              <a:spcBef>
                <a:spcPts val="340"/>
              </a:spcBef>
            </a:pPr>
            <a:endParaRPr sz="1100" dirty="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41" y="319905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0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998" y="371245"/>
            <a:ext cx="59407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2022-2024 </a:t>
            </a:r>
            <a:r>
              <a:rPr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МУНИЦИПАЛЬНЫЕ</a:t>
            </a:r>
            <a:r>
              <a:rPr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5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500293"/>
              </p:ext>
            </p:extLst>
          </p:nvPr>
        </p:nvGraphicFramePr>
        <p:xfrm>
          <a:off x="495000" y="2042999"/>
          <a:ext cx="2929889" cy="3049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9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5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3040"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spc="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Направления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млн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6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2235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74625">
                        <a:lnSpc>
                          <a:spcPts val="1300"/>
                        </a:lnSpc>
                        <a:spcBef>
                          <a:spcPts val="7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Эффективное 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униципальное 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управление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58750">
                        <a:lnSpc>
                          <a:spcPts val="128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(2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программы)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200" spc="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100,8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999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044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13664">
                        <a:lnSpc>
                          <a:spcPts val="1300"/>
                        </a:lnSpc>
                        <a:spcBef>
                          <a:spcPts val="660"/>
                        </a:spcBef>
                      </a:pPr>
                      <a:r>
                        <a:rPr sz="1200" spc="15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Комфортн</a:t>
                      </a:r>
                      <a:r>
                        <a:rPr lang="ru-RU" sz="1200" spc="15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ое</a:t>
                      </a:r>
                      <a:r>
                        <a:rPr lang="ru-RU" sz="1200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проживание </a:t>
                      </a:r>
                      <a:r>
                        <a:rPr sz="1200" spc="-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spc="-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1200" spc="35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</a:t>
                      </a:r>
                      <a:r>
                        <a:rPr lang="ru-RU" sz="120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20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4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47,0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3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50" dirty="0">
                        <a:latin typeface="Times New Roman"/>
                        <a:cs typeface="Times New Roman"/>
                      </a:endParaRPr>
                    </a:p>
                    <a:p>
                      <a:pPr marR="161290" algn="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435609">
                        <a:lnSpc>
                          <a:spcPts val="1300"/>
                        </a:lnSpc>
                        <a:spcBef>
                          <a:spcPts val="80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оциальное 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58750" marR="355600">
                        <a:lnSpc>
                          <a:spcPts val="1300"/>
                        </a:lnSpc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социальная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8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</a:t>
                      </a:r>
                      <a:r>
                        <a:rPr lang="ru-RU" sz="120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20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6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546,4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823379" y="1037224"/>
            <a:ext cx="7497445" cy="714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66495" marR="5080" indent="-1154430">
              <a:lnSpc>
                <a:spcPct val="100000"/>
              </a:lnSpc>
              <a:spcBef>
                <a:spcPts val="120"/>
              </a:spcBef>
            </a:pPr>
            <a:r>
              <a:rPr sz="2250" b="1" spc="225" dirty="0">
                <a:solidFill>
                  <a:srgbClr val="007DC5"/>
                </a:solidFill>
                <a:latin typeface="Calibri"/>
                <a:cs typeface="Calibri"/>
              </a:rPr>
              <a:t>МУНИЦИПАЛЬНЫЕ </a:t>
            </a:r>
            <a:r>
              <a:rPr sz="2250" b="1" spc="185" dirty="0">
                <a:solidFill>
                  <a:srgbClr val="007DC5"/>
                </a:solidFill>
                <a:latin typeface="Calibri"/>
                <a:cs typeface="Calibri"/>
              </a:rPr>
              <a:t>ПРОГРАММЫ</a:t>
            </a:r>
            <a:r>
              <a:rPr sz="2250" b="1" spc="-13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50" b="1" spc="260" dirty="0">
                <a:solidFill>
                  <a:srgbClr val="007DC5"/>
                </a:solidFill>
                <a:latin typeface="Calibri"/>
                <a:cs typeface="Calibri"/>
              </a:rPr>
              <a:t>СГРУППИРОВАНЫ  </a:t>
            </a:r>
            <a:r>
              <a:rPr sz="2250" b="1" spc="315" dirty="0">
                <a:solidFill>
                  <a:srgbClr val="007DC5"/>
                </a:solidFill>
                <a:latin typeface="Calibri"/>
                <a:cs typeface="Calibri"/>
              </a:rPr>
              <a:t>ПО</a:t>
            </a:r>
            <a:r>
              <a:rPr sz="2250" b="1" spc="-31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50" b="1" spc="180" dirty="0">
                <a:solidFill>
                  <a:srgbClr val="007DC5"/>
                </a:solidFill>
                <a:latin typeface="Calibri"/>
                <a:cs typeface="Calibri"/>
              </a:rPr>
              <a:t>3 </a:t>
            </a:r>
            <a:r>
              <a:rPr sz="2250" b="1" spc="280" dirty="0">
                <a:solidFill>
                  <a:srgbClr val="007DC5"/>
                </a:solidFill>
                <a:latin typeface="Calibri"/>
                <a:cs typeface="Calibri"/>
              </a:rPr>
              <a:t>ОСНОВНЫМ </a:t>
            </a:r>
            <a:r>
              <a:rPr sz="2250" b="1" spc="185" dirty="0">
                <a:solidFill>
                  <a:srgbClr val="007DC5"/>
                </a:solidFill>
                <a:latin typeface="Calibri"/>
                <a:cs typeface="Calibri"/>
              </a:rPr>
              <a:t>НАПРАВЛЕНИЯМ:</a:t>
            </a:r>
            <a:endParaRPr sz="225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05891" y="3682775"/>
            <a:ext cx="913709" cy="45719"/>
          </a:xfrm>
          <a:custGeom>
            <a:avLst/>
            <a:gdLst/>
            <a:ahLst/>
            <a:cxnLst/>
            <a:rect l="l" t="t" r="r" b="b"/>
            <a:pathLst>
              <a:path w="1321435">
                <a:moveTo>
                  <a:pt x="0" y="0"/>
                </a:moveTo>
                <a:lnTo>
                  <a:pt x="1321104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505891" y="4545608"/>
            <a:ext cx="1401998" cy="995680"/>
          </a:xfrm>
          <a:custGeom>
            <a:avLst/>
            <a:gdLst/>
            <a:ahLst/>
            <a:cxnLst/>
            <a:rect l="l" t="t" r="r" b="b"/>
            <a:pathLst>
              <a:path w="1450339" h="995679">
                <a:moveTo>
                  <a:pt x="0" y="0"/>
                </a:moveTo>
                <a:lnTo>
                  <a:pt x="193103" y="0"/>
                </a:lnTo>
                <a:lnTo>
                  <a:pt x="781113" y="995387"/>
                </a:lnTo>
                <a:lnTo>
                  <a:pt x="1450111" y="995387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8200476" y="4469409"/>
            <a:ext cx="2730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14" dirty="0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3299" y="5379025"/>
            <a:ext cx="3442970" cy="93358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280"/>
              </a:spcBef>
            </a:pPr>
            <a:r>
              <a:rPr sz="1300" b="1" spc="110" dirty="0">
                <a:solidFill>
                  <a:srgbClr val="007DC5"/>
                </a:solidFill>
                <a:latin typeface="Calibri"/>
                <a:cs typeface="Calibri"/>
              </a:rPr>
              <a:t>В </a:t>
            </a:r>
            <a:r>
              <a:rPr sz="1300" b="1" spc="120" dirty="0" smtClean="0">
                <a:solidFill>
                  <a:srgbClr val="007DC5"/>
                </a:solidFill>
                <a:latin typeface="Calibri"/>
                <a:cs typeface="Calibri"/>
              </a:rPr>
              <a:t>20</a:t>
            </a:r>
            <a:r>
              <a:rPr lang="ru-RU" sz="1300" b="1" spc="120" dirty="0" smtClean="0">
                <a:solidFill>
                  <a:srgbClr val="007DC5"/>
                </a:solidFill>
                <a:latin typeface="Calibri"/>
                <a:cs typeface="Calibri"/>
              </a:rPr>
              <a:t>21</a:t>
            </a:r>
            <a:r>
              <a:rPr sz="1300" b="1" spc="12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300" b="1" spc="95" dirty="0" err="1">
                <a:solidFill>
                  <a:srgbClr val="007DC5"/>
                </a:solidFill>
                <a:latin typeface="Calibri"/>
                <a:cs typeface="Calibri"/>
              </a:rPr>
              <a:t>году</a:t>
            </a:r>
            <a:r>
              <a:rPr sz="1300" b="1" spc="9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300" b="1" spc="150" dirty="0" smtClean="0">
                <a:solidFill>
                  <a:srgbClr val="231F20"/>
                </a:solidFill>
                <a:latin typeface="Calibri"/>
                <a:cs typeface="Calibri"/>
              </a:rPr>
              <a:t>9</a:t>
            </a:r>
            <a:r>
              <a:rPr lang="ru-RU" sz="1300" b="1" spc="150" dirty="0" smtClean="0">
                <a:solidFill>
                  <a:srgbClr val="231F20"/>
                </a:solidFill>
                <a:latin typeface="Calibri"/>
                <a:cs typeface="Calibri"/>
              </a:rPr>
              <a:t>7,1</a:t>
            </a:r>
            <a:r>
              <a:rPr sz="1300" b="1" spc="150" dirty="0" smtClean="0">
                <a:solidFill>
                  <a:srgbClr val="231F20"/>
                </a:solidFill>
                <a:latin typeface="Calibri"/>
                <a:cs typeface="Calibri"/>
              </a:rPr>
              <a:t>% </a:t>
            </a:r>
            <a:r>
              <a:rPr sz="1300" b="1" spc="110" dirty="0">
                <a:solidFill>
                  <a:srgbClr val="231F20"/>
                </a:solidFill>
                <a:latin typeface="Calibri"/>
                <a:cs typeface="Calibri"/>
              </a:rPr>
              <a:t>расходов </a:t>
            </a:r>
            <a:r>
              <a:rPr sz="1300" b="1" spc="110" dirty="0" err="1">
                <a:solidFill>
                  <a:srgbClr val="231F20"/>
                </a:solidFill>
                <a:latin typeface="Calibri"/>
                <a:cs typeface="Calibri"/>
              </a:rPr>
              <a:t>бюджета</a:t>
            </a:r>
            <a:r>
              <a:rPr sz="1300" b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30" dirty="0" err="1" smtClean="0">
                <a:solidFill>
                  <a:srgbClr val="231F20"/>
                </a:solidFill>
                <a:latin typeface="Calibri"/>
                <a:cs typeface="Calibri"/>
              </a:rPr>
              <a:t>рас</a:t>
            </a:r>
            <a:r>
              <a:rPr sz="1300" b="1" spc="95" dirty="0" err="1" smtClean="0">
                <a:solidFill>
                  <a:srgbClr val="231F20"/>
                </a:solidFill>
                <a:latin typeface="Calibri"/>
                <a:cs typeface="Calibri"/>
              </a:rPr>
              <a:t>пределено</a:t>
            </a:r>
            <a:r>
              <a:rPr sz="1300" b="1" spc="9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20" dirty="0">
                <a:solidFill>
                  <a:srgbClr val="231F20"/>
                </a:solidFill>
                <a:latin typeface="Calibri"/>
                <a:cs typeface="Calibri"/>
              </a:rPr>
              <a:t>по </a:t>
            </a:r>
            <a:r>
              <a:rPr sz="1300" b="1" spc="85" dirty="0" err="1">
                <a:solidFill>
                  <a:srgbClr val="231F20"/>
                </a:solidFill>
                <a:latin typeface="Calibri"/>
                <a:cs typeface="Calibri"/>
              </a:rPr>
              <a:t>муниципальным</a:t>
            </a:r>
            <a:r>
              <a:rPr sz="1300" b="1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10" dirty="0" err="1" smtClean="0">
                <a:solidFill>
                  <a:srgbClr val="231F20"/>
                </a:solidFill>
                <a:latin typeface="Calibri"/>
                <a:cs typeface="Calibri"/>
              </a:rPr>
              <a:t>програм</a:t>
            </a:r>
            <a:r>
              <a:rPr sz="1300" b="1" spc="65" dirty="0" err="1" smtClean="0">
                <a:solidFill>
                  <a:srgbClr val="231F20"/>
                </a:solidFill>
                <a:latin typeface="Calibri"/>
                <a:cs typeface="Calibri"/>
              </a:rPr>
              <a:t>мам</a:t>
            </a:r>
            <a:r>
              <a:rPr lang="ru-RU" sz="1300" b="1" spc="65" dirty="0" smtClean="0">
                <a:solidFill>
                  <a:srgbClr val="231F20"/>
                </a:solidFill>
                <a:latin typeface="Calibri"/>
                <a:cs typeface="Calibri"/>
              </a:rPr>
              <a:t> или 694,2 </a:t>
            </a:r>
            <a:r>
              <a:rPr lang="ru-RU" sz="1300" b="1" spc="65" dirty="0" err="1" smtClean="0">
                <a:solidFill>
                  <a:srgbClr val="231F20"/>
                </a:solidFill>
                <a:latin typeface="Calibri"/>
                <a:cs typeface="Calibri"/>
              </a:rPr>
              <a:t>млн.руб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</a:pPr>
            <a:r>
              <a:rPr sz="1300" b="1" spc="100" dirty="0">
                <a:solidFill>
                  <a:srgbClr val="007DC5"/>
                </a:solidFill>
                <a:latin typeface="Calibri"/>
                <a:cs typeface="Calibri"/>
              </a:rPr>
              <a:t>Непрограммные </a:t>
            </a:r>
            <a:r>
              <a:rPr sz="1300" b="1" spc="90" dirty="0">
                <a:solidFill>
                  <a:srgbClr val="007DC5"/>
                </a:solidFill>
                <a:latin typeface="Calibri"/>
                <a:cs typeface="Calibri"/>
              </a:rPr>
              <a:t>направления </a:t>
            </a:r>
            <a:r>
              <a:rPr sz="1300" b="1" spc="95" dirty="0">
                <a:solidFill>
                  <a:srgbClr val="007DC5"/>
                </a:solidFill>
                <a:latin typeface="Calibri"/>
                <a:cs typeface="Calibri"/>
              </a:rPr>
              <a:t>деятель-  </a:t>
            </a:r>
            <a:r>
              <a:rPr sz="1300" b="1" spc="130" dirty="0">
                <a:solidFill>
                  <a:srgbClr val="007DC5"/>
                </a:solidFill>
                <a:latin typeface="Calibri"/>
                <a:cs typeface="Calibri"/>
              </a:rPr>
              <a:t>ности </a:t>
            </a:r>
            <a:r>
              <a:rPr sz="1300" b="1" spc="15" dirty="0">
                <a:solidFill>
                  <a:srgbClr val="007DC5"/>
                </a:solidFill>
                <a:latin typeface="Calibri"/>
                <a:cs typeface="Calibri"/>
              </a:rPr>
              <a:t>— </a:t>
            </a:r>
            <a:r>
              <a:rPr lang="ru-RU" sz="1300" b="1" spc="15" dirty="0" smtClean="0">
                <a:solidFill>
                  <a:srgbClr val="007DC5"/>
                </a:solidFill>
                <a:latin typeface="Calibri"/>
                <a:cs typeface="Calibri"/>
              </a:rPr>
              <a:t>20,7</a:t>
            </a:r>
            <a:r>
              <a:rPr sz="1300" b="1" spc="8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300" b="1" spc="85" dirty="0">
                <a:solidFill>
                  <a:srgbClr val="007DC5"/>
                </a:solidFill>
                <a:latin typeface="Calibri"/>
                <a:cs typeface="Calibri"/>
              </a:rPr>
              <a:t>млн</a:t>
            </a:r>
            <a:r>
              <a:rPr sz="1300" b="1" spc="-114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300" b="1" spc="80" dirty="0" err="1">
                <a:solidFill>
                  <a:srgbClr val="007DC5"/>
                </a:solidFill>
                <a:latin typeface="Calibri"/>
                <a:cs typeface="Calibri"/>
              </a:rPr>
              <a:t>руб</a:t>
            </a:r>
            <a:r>
              <a:rPr sz="1300" b="1" spc="80" dirty="0" smtClean="0">
                <a:solidFill>
                  <a:srgbClr val="007DC5"/>
                </a:solidFill>
                <a:latin typeface="Calibri"/>
                <a:cs typeface="Calibri"/>
              </a:rPr>
              <a:t>.</a:t>
            </a:r>
            <a:r>
              <a:rPr lang="ru-RU" sz="1300" b="1" spc="80" dirty="0" smtClean="0">
                <a:solidFill>
                  <a:srgbClr val="007DC5"/>
                </a:solidFill>
                <a:latin typeface="Calibri"/>
                <a:cs typeface="Calibri"/>
              </a:rPr>
              <a:t> или 2,9%</a:t>
            </a:r>
            <a:endParaRPr sz="1300" dirty="0">
              <a:latin typeface="Calibri"/>
              <a:cs typeface="Calibri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664086942"/>
              </p:ext>
            </p:extLst>
          </p:nvPr>
        </p:nvGraphicFramePr>
        <p:xfrm>
          <a:off x="3581400" y="2063075"/>
          <a:ext cx="655174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7"/>
          <p:cNvSpPr txBox="1"/>
          <p:nvPr/>
        </p:nvSpPr>
        <p:spPr>
          <a:xfrm>
            <a:off x="5334000" y="3349903"/>
            <a:ext cx="2629535" cy="169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900"/>
              </a:lnSpc>
              <a:spcBef>
                <a:spcPts val="100"/>
              </a:spcBef>
            </a:pPr>
            <a:r>
              <a:rPr sz="2500" b="1" spc="290" dirty="0">
                <a:solidFill>
                  <a:srgbClr val="007DC5"/>
                </a:solidFill>
                <a:latin typeface="Calibri"/>
                <a:cs typeface="Calibri"/>
              </a:rPr>
              <a:t>ИТОГО</a:t>
            </a:r>
            <a:endParaRPr sz="2500" dirty="0">
              <a:latin typeface="Calibri"/>
              <a:cs typeface="Calibri"/>
            </a:endParaRPr>
          </a:p>
          <a:p>
            <a:pPr marL="12700" marR="5080" algn="ctr">
              <a:lnSpc>
                <a:spcPts val="2000"/>
              </a:lnSpc>
            </a:pPr>
            <a:r>
              <a:rPr sz="1700" b="1" spc="225" dirty="0">
                <a:solidFill>
                  <a:srgbClr val="007DC5"/>
                </a:solidFill>
                <a:latin typeface="Calibri"/>
                <a:cs typeface="Calibri"/>
              </a:rPr>
              <a:t>ПО</a:t>
            </a:r>
            <a:r>
              <a:rPr sz="1700" b="1" spc="-5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700" b="1" spc="150" dirty="0">
                <a:solidFill>
                  <a:srgbClr val="007DC5"/>
                </a:solidFill>
                <a:latin typeface="Calibri"/>
                <a:cs typeface="Calibri"/>
              </a:rPr>
              <a:t>МУНИЦИПАЛЬНЫМ </a:t>
            </a:r>
            <a:r>
              <a:rPr sz="1700" b="1" spc="5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700" b="1" spc="105" dirty="0">
                <a:solidFill>
                  <a:srgbClr val="007DC5"/>
                </a:solidFill>
                <a:latin typeface="Calibri"/>
                <a:cs typeface="Calibri"/>
              </a:rPr>
              <a:t>ПРОГРАММАМ</a:t>
            </a:r>
            <a:endParaRPr sz="1700" dirty="0">
              <a:latin typeface="Calibri"/>
              <a:cs typeface="Calibri"/>
            </a:endParaRPr>
          </a:p>
          <a:p>
            <a:pPr algn="ctr">
              <a:lnSpc>
                <a:spcPts val="3400"/>
              </a:lnSpc>
              <a:spcBef>
                <a:spcPts val="990"/>
              </a:spcBef>
            </a:pPr>
            <a:r>
              <a:rPr lang="ru-RU" sz="3000" b="1" spc="225" dirty="0" smtClean="0">
                <a:solidFill>
                  <a:srgbClr val="231F20"/>
                </a:solidFill>
                <a:latin typeface="Calibri"/>
                <a:cs typeface="Calibri"/>
              </a:rPr>
              <a:t>694,2</a:t>
            </a:r>
            <a:endParaRPr sz="3000" dirty="0">
              <a:latin typeface="Calibri"/>
              <a:cs typeface="Calibri"/>
            </a:endParaRPr>
          </a:p>
          <a:p>
            <a:pPr algn="ctr">
              <a:lnSpc>
                <a:spcPts val="1839"/>
              </a:lnSpc>
            </a:pPr>
            <a:r>
              <a:rPr sz="1700" b="1" spc="120" dirty="0">
                <a:solidFill>
                  <a:srgbClr val="007DC5"/>
                </a:solidFill>
                <a:latin typeface="Calibri"/>
                <a:cs typeface="Calibri"/>
              </a:rPr>
              <a:t>МЛН</a:t>
            </a:r>
            <a:r>
              <a:rPr sz="1700" b="1" spc="3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700" b="1" spc="110" dirty="0">
                <a:solidFill>
                  <a:srgbClr val="007DC5"/>
                </a:solidFill>
                <a:latin typeface="Calibri"/>
                <a:cs typeface="Calibri"/>
              </a:rPr>
              <a:t>РУБ.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3733800" y="2133599"/>
            <a:ext cx="2057400" cy="1066771"/>
          </a:xfrm>
          <a:custGeom>
            <a:avLst/>
            <a:gdLst>
              <a:gd name="connsiteX0" fmla="*/ 0 w 1450111"/>
              <a:gd name="connsiteY0" fmla="*/ 975945 h 995387"/>
              <a:gd name="connsiteX1" fmla="*/ 193103 w 1450111"/>
              <a:gd name="connsiteY1" fmla="*/ 0 h 995387"/>
              <a:gd name="connsiteX2" fmla="*/ 781113 w 1450111"/>
              <a:gd name="connsiteY2" fmla="*/ 995387 h 995387"/>
              <a:gd name="connsiteX3" fmla="*/ 1450111 w 1450111"/>
              <a:gd name="connsiteY3" fmla="*/ 995387 h 995387"/>
              <a:gd name="connsiteX0" fmla="*/ 0 w 1450111"/>
              <a:gd name="connsiteY0" fmla="*/ 0 h 19442"/>
              <a:gd name="connsiteX1" fmla="*/ 201895 w 1450111"/>
              <a:gd name="connsiteY1" fmla="*/ 0 h 19442"/>
              <a:gd name="connsiteX2" fmla="*/ 781113 w 1450111"/>
              <a:gd name="connsiteY2" fmla="*/ 19442 h 19442"/>
              <a:gd name="connsiteX3" fmla="*/ 1450111 w 1450111"/>
              <a:gd name="connsiteY3" fmla="*/ 19442 h 19442"/>
              <a:gd name="connsiteX0" fmla="*/ 0 w 1450111"/>
              <a:gd name="connsiteY0" fmla="*/ 930127 h 949569"/>
              <a:gd name="connsiteX1" fmla="*/ 201895 w 1450111"/>
              <a:gd name="connsiteY1" fmla="*/ 930127 h 949569"/>
              <a:gd name="connsiteX2" fmla="*/ 640436 w 1450111"/>
              <a:gd name="connsiteY2" fmla="*/ 0 h 949569"/>
              <a:gd name="connsiteX3" fmla="*/ 1450111 w 1450111"/>
              <a:gd name="connsiteY3" fmla="*/ 949569 h 949569"/>
              <a:gd name="connsiteX0" fmla="*/ 0 w 948948"/>
              <a:gd name="connsiteY0" fmla="*/ 930127 h 930127"/>
              <a:gd name="connsiteX1" fmla="*/ 201895 w 948948"/>
              <a:gd name="connsiteY1" fmla="*/ 930127 h 930127"/>
              <a:gd name="connsiteX2" fmla="*/ 640436 w 948948"/>
              <a:gd name="connsiteY2" fmla="*/ 0 h 930127"/>
              <a:gd name="connsiteX3" fmla="*/ 948948 w 948948"/>
              <a:gd name="connsiteY3" fmla="*/ 8792 h 930127"/>
              <a:gd name="connsiteX0" fmla="*/ 0 w 957739"/>
              <a:gd name="connsiteY0" fmla="*/ 947712 h 947712"/>
              <a:gd name="connsiteX1" fmla="*/ 201895 w 957739"/>
              <a:gd name="connsiteY1" fmla="*/ 947712 h 947712"/>
              <a:gd name="connsiteX2" fmla="*/ 640436 w 957739"/>
              <a:gd name="connsiteY2" fmla="*/ 17585 h 947712"/>
              <a:gd name="connsiteX3" fmla="*/ 957739 w 957739"/>
              <a:gd name="connsiteY3" fmla="*/ 0 h 947712"/>
              <a:gd name="connsiteX0" fmla="*/ 0 w 896191"/>
              <a:gd name="connsiteY0" fmla="*/ 930127 h 930127"/>
              <a:gd name="connsiteX1" fmla="*/ 201895 w 896191"/>
              <a:gd name="connsiteY1" fmla="*/ 930127 h 930127"/>
              <a:gd name="connsiteX2" fmla="*/ 640436 w 896191"/>
              <a:gd name="connsiteY2" fmla="*/ 0 h 930127"/>
              <a:gd name="connsiteX3" fmla="*/ 896191 w 896191"/>
              <a:gd name="connsiteY3" fmla="*/ 0 h 93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191" h="930127">
                <a:moveTo>
                  <a:pt x="0" y="930127"/>
                </a:moveTo>
                <a:lnTo>
                  <a:pt x="201895" y="930127"/>
                </a:lnTo>
                <a:lnTo>
                  <a:pt x="640436" y="0"/>
                </a:lnTo>
                <a:lnTo>
                  <a:pt x="896191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26" y="281649"/>
            <a:ext cx="45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4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4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998" y="371245"/>
            <a:ext cx="622620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2022-2024 </a:t>
            </a:r>
            <a:r>
              <a:rPr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МУНИЦИПАЛЬНЫЕ</a:t>
            </a:r>
            <a:r>
              <a:rPr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5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183744" y="1118223"/>
            <a:ext cx="6776720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b="1" spc="225" dirty="0">
                <a:solidFill>
                  <a:srgbClr val="007DC5"/>
                </a:solidFill>
                <a:latin typeface="Calibri"/>
                <a:cs typeface="Calibri"/>
              </a:rPr>
              <a:t>МУНИЦИПАЛЬНЫЕ</a:t>
            </a:r>
            <a:r>
              <a:rPr sz="2250" b="1" spc="5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50" b="1" spc="185" dirty="0">
                <a:solidFill>
                  <a:srgbClr val="007DC5"/>
                </a:solidFill>
                <a:latin typeface="Calibri"/>
                <a:cs typeface="Calibri"/>
              </a:rPr>
              <a:t>ПРОГРАММЫ</a:t>
            </a:r>
            <a:r>
              <a:rPr sz="2250" b="1" spc="5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50" b="1" spc="220" dirty="0">
                <a:solidFill>
                  <a:srgbClr val="007DC5"/>
                </a:solidFill>
                <a:latin typeface="Calibri"/>
                <a:cs typeface="Calibri"/>
              </a:rPr>
              <a:t>НА</a:t>
            </a:r>
            <a:r>
              <a:rPr sz="2250" b="1" spc="5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50" b="1" spc="220" dirty="0" smtClean="0">
                <a:solidFill>
                  <a:srgbClr val="007DC5"/>
                </a:solidFill>
                <a:latin typeface="Calibri"/>
                <a:cs typeface="Calibri"/>
              </a:rPr>
              <a:t>20</a:t>
            </a:r>
            <a:r>
              <a:rPr lang="en-US" sz="2250" b="1" spc="220" dirty="0" smtClean="0">
                <a:solidFill>
                  <a:srgbClr val="007DC5"/>
                </a:solidFill>
                <a:latin typeface="Calibri"/>
                <a:cs typeface="Calibri"/>
              </a:rPr>
              <a:t>2</a:t>
            </a:r>
            <a:r>
              <a:rPr lang="ru-RU" sz="2250" b="1" spc="220" dirty="0" smtClean="0">
                <a:solidFill>
                  <a:srgbClr val="007DC5"/>
                </a:solidFill>
                <a:latin typeface="Calibri"/>
                <a:cs typeface="Calibri"/>
              </a:rPr>
              <a:t>2</a:t>
            </a:r>
            <a:r>
              <a:rPr sz="2250" b="1" spc="55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50" b="1" spc="180" dirty="0">
                <a:solidFill>
                  <a:srgbClr val="007DC5"/>
                </a:solidFill>
                <a:latin typeface="Calibri"/>
                <a:cs typeface="Calibri"/>
              </a:rPr>
              <a:t>ГОД:</a:t>
            </a:r>
            <a:endParaRPr sz="2250" dirty="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27058"/>
              </p:ext>
            </p:extLst>
          </p:nvPr>
        </p:nvGraphicFramePr>
        <p:xfrm>
          <a:off x="370899" y="1671011"/>
          <a:ext cx="8393430" cy="3732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0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9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32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НАИМЕНОВАНИЕ </a:t>
                      </a:r>
                      <a:r>
                        <a:rPr sz="1100" b="1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РЕАЛИЗУЕМОЙ </a:t>
                      </a:r>
                      <a:r>
                        <a:rPr sz="1100" b="1" spc="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МУНИЦИПАЛЬНОЙ</a:t>
                      </a:r>
                      <a:r>
                        <a:rPr sz="1100" b="1" spc="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ПРОГРАММЫ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900" b="1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Сумма </a:t>
                      </a:r>
                      <a:r>
                        <a:rPr sz="900" b="1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(млн</a:t>
                      </a:r>
                      <a:r>
                        <a:rPr sz="900" b="1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руб.)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2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ЭФФЕКТИВНОЕ </a:t>
                      </a:r>
                      <a:r>
                        <a:rPr sz="11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МУНИЦИПАЛЬНОЕ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УПРАВЛЕНИЕ: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100" b="1" spc="9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100,8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«Развитие экономики»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0" lvl="1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«Развитие муниципального управления»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99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1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КОМФОРТН</a:t>
                      </a:r>
                      <a:r>
                        <a:rPr lang="ru-RU" sz="1100" b="1" spc="1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ОЕ</a:t>
                      </a:r>
                      <a:r>
                        <a:rPr lang="ru-RU" sz="1100" b="1" spc="11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ПРОЖИВАНИЕ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spc="10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47,0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7BC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900" spc="-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дорожной и </a:t>
                      </a:r>
                      <a:r>
                        <a:rPr sz="900" spc="35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транспортной</a:t>
                      </a:r>
                      <a:r>
                        <a:rPr sz="9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системы</a:t>
                      </a:r>
                      <a:r>
                        <a:rPr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Развитие жилищного строительства и жилищно-коммунального хозяйства</a:t>
                      </a:r>
                      <a:r>
                        <a:rPr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«Профилактика правонарушений</a:t>
                      </a:r>
                      <a:r>
                        <a:rPr lang="ru-RU" sz="900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и обеспечение безопасности населения района»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999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19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2682C5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СОЦИАЛЬНОЕ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СОЦИАЛЬНАЯ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2682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b="1" spc="13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546,4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268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900" spc="-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отрасли </a:t>
                      </a: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«Ф</a:t>
                      </a:r>
                      <a:r>
                        <a:rPr sz="900" spc="15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изической</a:t>
                      </a:r>
                      <a:r>
                        <a:rPr sz="9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культуры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спорта»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900" spc="-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отрасли</a:t>
                      </a:r>
                      <a:r>
                        <a:rPr sz="900" spc="-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«К</a:t>
                      </a:r>
                      <a:r>
                        <a:rPr sz="900" spc="5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ультур</a:t>
                      </a: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107,0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900" spc="-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образования</a:t>
                      </a:r>
                      <a:r>
                        <a:rPr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412,5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39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90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Социальная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защита</a:t>
                      </a:r>
                      <a:r>
                        <a:rPr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населения</a:t>
                      </a:r>
                      <a:r>
                        <a:rPr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4526"/>
            <a:ext cx="45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2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999" y="371245"/>
            <a:ext cx="433965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000" b="1" spc="170" dirty="0" smtClean="0">
                <a:solidFill>
                  <a:srgbClr val="FFFFFF"/>
                </a:solidFill>
                <a:latin typeface="Calibri"/>
                <a:cs typeface="Calibri"/>
              </a:rPr>
              <a:t>2022-2024 </a:t>
            </a:r>
            <a:r>
              <a:rPr sz="2000" b="1" spc="170" dirty="0" smtClean="0">
                <a:solidFill>
                  <a:srgbClr val="FFFFFF"/>
                </a:solidFill>
                <a:latin typeface="Calibri"/>
                <a:cs typeface="Calibri"/>
              </a:rPr>
              <a:t>ЗАРАБОТНАЯ</a:t>
            </a:r>
            <a:r>
              <a:rPr sz="20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40" dirty="0">
                <a:solidFill>
                  <a:srgbClr val="FFFFFF"/>
                </a:solidFill>
                <a:latin typeface="Calibri"/>
                <a:cs typeface="Calibri"/>
              </a:rPr>
              <a:t>ПЛАТА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44996" y="1015814"/>
            <a:ext cx="8054340" cy="889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algn="ctr">
              <a:lnSpc>
                <a:spcPts val="2200"/>
              </a:lnSpc>
              <a:spcBef>
                <a:spcPts val="340"/>
              </a:spcBef>
            </a:pPr>
            <a:r>
              <a:rPr sz="2000" b="1" spc="185" dirty="0">
                <a:solidFill>
                  <a:srgbClr val="007DC5"/>
                </a:solidFill>
                <a:latin typeface="Calibri"/>
                <a:cs typeface="Calibri"/>
              </a:rPr>
              <a:t>ПОКАЗАТЕЛИ</a:t>
            </a:r>
            <a:r>
              <a:rPr sz="2000" b="1" spc="4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000" b="1" spc="220" dirty="0">
                <a:solidFill>
                  <a:srgbClr val="007DC5"/>
                </a:solidFill>
                <a:latin typeface="Calibri"/>
                <a:cs typeface="Calibri"/>
              </a:rPr>
              <a:t>СРЕДНЕЙ</a:t>
            </a:r>
            <a:r>
              <a:rPr sz="2000" b="1" spc="4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000" b="1" spc="190" dirty="0">
                <a:solidFill>
                  <a:srgbClr val="007DC5"/>
                </a:solidFill>
                <a:latin typeface="Calibri"/>
                <a:cs typeface="Calibri"/>
              </a:rPr>
              <a:t>ЗАРАБОТНОЙ</a:t>
            </a:r>
            <a:r>
              <a:rPr sz="2000" b="1" spc="4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000" b="1" spc="190" dirty="0">
                <a:solidFill>
                  <a:srgbClr val="007DC5"/>
                </a:solidFill>
                <a:latin typeface="Calibri"/>
                <a:cs typeface="Calibri"/>
              </a:rPr>
              <a:t>ПЛАТЫ</a:t>
            </a:r>
            <a:r>
              <a:rPr sz="2000" b="1" spc="5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000" b="1" spc="265" dirty="0">
                <a:solidFill>
                  <a:srgbClr val="007DC5"/>
                </a:solidFill>
                <a:latin typeface="Calibri"/>
                <a:cs typeface="Calibri"/>
              </a:rPr>
              <a:t>ПО</a:t>
            </a:r>
            <a:r>
              <a:rPr sz="2000" b="1" spc="4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000" b="1" spc="165" dirty="0">
                <a:solidFill>
                  <a:srgbClr val="007DC5"/>
                </a:solidFill>
                <a:latin typeface="Calibri"/>
                <a:cs typeface="Calibri"/>
              </a:rPr>
              <a:t>КАТЕГОРИЯМ  </a:t>
            </a:r>
            <a:r>
              <a:rPr sz="2000" b="1" spc="190" dirty="0">
                <a:solidFill>
                  <a:srgbClr val="007DC5"/>
                </a:solidFill>
                <a:latin typeface="Calibri"/>
                <a:cs typeface="Calibri"/>
              </a:rPr>
              <a:t>РАБОТНИКОВ, </a:t>
            </a:r>
            <a:r>
              <a:rPr sz="2000" b="1" spc="215" dirty="0">
                <a:solidFill>
                  <a:srgbClr val="007DC5"/>
                </a:solidFill>
                <a:latin typeface="Calibri"/>
                <a:cs typeface="Calibri"/>
              </a:rPr>
              <a:t>ОПРЕДЕЛЕННЫХ </a:t>
            </a:r>
            <a:r>
              <a:rPr sz="2000" b="1" spc="175" dirty="0">
                <a:solidFill>
                  <a:srgbClr val="007DC5"/>
                </a:solidFill>
                <a:latin typeface="Calibri"/>
                <a:cs typeface="Calibri"/>
              </a:rPr>
              <a:t>«МАЙСКИМИ» </a:t>
            </a:r>
            <a:r>
              <a:rPr sz="2000" b="1" spc="140" dirty="0">
                <a:solidFill>
                  <a:srgbClr val="007DC5"/>
                </a:solidFill>
                <a:latin typeface="Calibri"/>
                <a:cs typeface="Calibri"/>
              </a:rPr>
              <a:t>УКАЗАМИ  </a:t>
            </a:r>
            <a:r>
              <a:rPr sz="2000" b="1" spc="190" dirty="0">
                <a:solidFill>
                  <a:srgbClr val="007DC5"/>
                </a:solidFill>
                <a:latin typeface="Calibri"/>
                <a:cs typeface="Calibri"/>
              </a:rPr>
              <a:t>ПРЕЗИДЕНТА </a:t>
            </a:r>
            <a:r>
              <a:rPr sz="2000" b="1" spc="260" dirty="0">
                <a:solidFill>
                  <a:srgbClr val="007DC5"/>
                </a:solidFill>
                <a:latin typeface="Calibri"/>
                <a:cs typeface="Calibri"/>
              </a:rPr>
              <a:t>РОССИЙСКОЙ </a:t>
            </a:r>
            <a:r>
              <a:rPr sz="2000" b="1" spc="190" dirty="0">
                <a:solidFill>
                  <a:srgbClr val="007DC5"/>
                </a:solidFill>
                <a:latin typeface="Calibri"/>
                <a:cs typeface="Calibri"/>
              </a:rPr>
              <a:t>ФЕДЕРАЦИИ</a:t>
            </a:r>
            <a:r>
              <a:rPr sz="2000" b="1" spc="18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600" b="1" spc="80" dirty="0">
                <a:solidFill>
                  <a:srgbClr val="007DC5"/>
                </a:solidFill>
                <a:latin typeface="Calibri"/>
                <a:cs typeface="Calibri"/>
              </a:rPr>
              <a:t>(РУБ.)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5274" y="2088146"/>
            <a:ext cx="2576830" cy="2124075"/>
          </a:xfrm>
          <a:custGeom>
            <a:avLst/>
            <a:gdLst/>
            <a:ahLst/>
            <a:cxnLst/>
            <a:rect l="l" t="t" r="r" b="b"/>
            <a:pathLst>
              <a:path w="2576829" h="2124075">
                <a:moveTo>
                  <a:pt x="0" y="2123998"/>
                </a:moveTo>
                <a:lnTo>
                  <a:pt x="2576703" y="2123998"/>
                </a:lnTo>
                <a:lnTo>
                  <a:pt x="2576703" y="0"/>
                </a:lnTo>
                <a:lnTo>
                  <a:pt x="0" y="0"/>
                </a:lnTo>
                <a:lnTo>
                  <a:pt x="0" y="2123998"/>
                </a:lnTo>
                <a:close/>
              </a:path>
            </a:pathLst>
          </a:custGeom>
          <a:solidFill>
            <a:srgbClr val="D4E3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06730" y="4381995"/>
            <a:ext cx="2576830" cy="2124075"/>
          </a:xfrm>
          <a:custGeom>
            <a:avLst/>
            <a:gdLst/>
            <a:ahLst/>
            <a:cxnLst/>
            <a:rect l="l" t="t" r="r" b="b"/>
            <a:pathLst>
              <a:path w="2576830" h="2124075">
                <a:moveTo>
                  <a:pt x="0" y="2123998"/>
                </a:moveTo>
                <a:lnTo>
                  <a:pt x="2576703" y="2123998"/>
                </a:lnTo>
                <a:lnTo>
                  <a:pt x="2576703" y="0"/>
                </a:lnTo>
                <a:lnTo>
                  <a:pt x="0" y="0"/>
                </a:lnTo>
                <a:lnTo>
                  <a:pt x="0" y="2123998"/>
                </a:lnTo>
                <a:close/>
              </a:path>
            </a:pathLst>
          </a:custGeom>
          <a:solidFill>
            <a:srgbClr val="D4E3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285274" y="4381995"/>
            <a:ext cx="2576830" cy="2124075"/>
          </a:xfrm>
          <a:custGeom>
            <a:avLst/>
            <a:gdLst/>
            <a:ahLst/>
            <a:cxnLst/>
            <a:rect l="l" t="t" r="r" b="b"/>
            <a:pathLst>
              <a:path w="2576829" h="2124075">
                <a:moveTo>
                  <a:pt x="0" y="2123998"/>
                </a:moveTo>
                <a:lnTo>
                  <a:pt x="2576703" y="2123998"/>
                </a:lnTo>
                <a:lnTo>
                  <a:pt x="2576703" y="0"/>
                </a:lnTo>
                <a:lnTo>
                  <a:pt x="0" y="0"/>
                </a:lnTo>
                <a:lnTo>
                  <a:pt x="0" y="2123998"/>
                </a:lnTo>
                <a:close/>
              </a:path>
            </a:pathLst>
          </a:custGeom>
          <a:solidFill>
            <a:srgbClr val="D4E3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166942" y="2088146"/>
            <a:ext cx="2576830" cy="2124075"/>
          </a:xfrm>
          <a:custGeom>
            <a:avLst/>
            <a:gdLst/>
            <a:ahLst/>
            <a:cxnLst/>
            <a:rect l="l" t="t" r="r" b="b"/>
            <a:pathLst>
              <a:path w="2576829" h="2124075">
                <a:moveTo>
                  <a:pt x="0" y="2123998"/>
                </a:moveTo>
                <a:lnTo>
                  <a:pt x="2576703" y="2123998"/>
                </a:lnTo>
                <a:lnTo>
                  <a:pt x="2576703" y="0"/>
                </a:lnTo>
                <a:lnTo>
                  <a:pt x="0" y="0"/>
                </a:lnTo>
                <a:lnTo>
                  <a:pt x="0" y="2123998"/>
                </a:lnTo>
                <a:close/>
              </a:path>
            </a:pathLst>
          </a:custGeom>
          <a:solidFill>
            <a:srgbClr val="D4E3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593134" y="2622533"/>
            <a:ext cx="481774" cy="648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320222" y="2450122"/>
            <a:ext cx="480060" cy="820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047653" y="2276508"/>
            <a:ext cx="479844" cy="994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71990" y="3269376"/>
            <a:ext cx="2181860" cy="0"/>
          </a:xfrm>
          <a:custGeom>
            <a:avLst/>
            <a:gdLst/>
            <a:ahLst/>
            <a:cxnLst/>
            <a:rect l="l" t="t" r="r" b="b"/>
            <a:pathLst>
              <a:path w="2181860">
                <a:moveTo>
                  <a:pt x="0" y="0"/>
                </a:moveTo>
                <a:lnTo>
                  <a:pt x="2181250" y="0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471990" y="326937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6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199268" y="326937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6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926534" y="326937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6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653240" y="326937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6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3461410" y="3504145"/>
            <a:ext cx="2205990" cy="560070"/>
          </a:xfrm>
          <a:prstGeom prst="rect">
            <a:avLst/>
          </a:prstGeom>
          <a:solidFill>
            <a:srgbClr val="007DC5"/>
          </a:solidFill>
        </p:spPr>
        <p:txBody>
          <a:bodyPr vert="horz" wrap="square" lIns="0" tIns="101600" rIns="0" bIns="0" rtlCol="0">
            <a:spAutoFit/>
          </a:bodyPr>
          <a:lstStyle/>
          <a:p>
            <a:pPr marL="201930" marR="194310" indent="50165" algn="just">
              <a:lnSpc>
                <a:spcPts val="910"/>
              </a:lnSpc>
              <a:spcBef>
                <a:spcPts val="800"/>
              </a:spcBef>
            </a:pP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Педагогическим 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работникам  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муниципальных 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дошкольных  образовательных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организаций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3361" y="5814999"/>
            <a:ext cx="2205990" cy="560070"/>
          </a:xfrm>
          <a:prstGeom prst="rect">
            <a:avLst/>
          </a:prstGeom>
          <a:solidFill>
            <a:srgbClr val="007DC5"/>
          </a:solidFill>
        </p:spPr>
        <p:txBody>
          <a:bodyPr vert="horz" wrap="square" lIns="0" tIns="101600" rIns="0" bIns="0" rtlCol="0">
            <a:spAutoFit/>
          </a:bodyPr>
          <a:lstStyle/>
          <a:p>
            <a:pPr marL="65405" marR="57785" algn="ctr">
              <a:lnSpc>
                <a:spcPts val="910"/>
              </a:lnSpc>
              <a:spcBef>
                <a:spcPts val="800"/>
              </a:spcBef>
            </a:pP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Педагогическим 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работникам</a:t>
            </a:r>
            <a:r>
              <a:rPr sz="9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муни-  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ципальных организаций 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дополни-  тельного 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r>
              <a:rPr sz="9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73018" y="5814999"/>
            <a:ext cx="2205990" cy="560070"/>
          </a:xfrm>
          <a:prstGeom prst="rect">
            <a:avLst/>
          </a:prstGeom>
          <a:solidFill>
            <a:srgbClr val="007DC5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450850" marR="257810" indent="-185420">
              <a:lnSpc>
                <a:spcPts val="910"/>
              </a:lnSpc>
            </a:pP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Работникам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муниципальных  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учреждений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41757" y="3495916"/>
            <a:ext cx="2205990" cy="560070"/>
          </a:xfrm>
          <a:prstGeom prst="rect">
            <a:avLst/>
          </a:prstGeom>
          <a:solidFill>
            <a:srgbClr val="007DC5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65735" marR="158115" algn="ctr">
              <a:lnSpc>
                <a:spcPts val="910"/>
              </a:lnSpc>
              <a:spcBef>
                <a:spcPts val="800"/>
              </a:spcBef>
            </a:pP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Педагогическим 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работникам  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муниципальных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общеобразова-  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тельных</a:t>
            </a:r>
            <a:r>
              <a:rPr sz="9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организаций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88506" y="2652886"/>
            <a:ext cx="480415" cy="621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213548" y="2773789"/>
            <a:ext cx="478726" cy="500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939023" y="2410574"/>
            <a:ext cx="478294" cy="8638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367661" y="3272781"/>
            <a:ext cx="2175510" cy="0"/>
          </a:xfrm>
          <a:custGeom>
            <a:avLst/>
            <a:gdLst/>
            <a:ahLst/>
            <a:cxnLst/>
            <a:rect l="l" t="t" r="r" b="b"/>
            <a:pathLst>
              <a:path w="2175509">
                <a:moveTo>
                  <a:pt x="0" y="0"/>
                </a:moveTo>
                <a:lnTo>
                  <a:pt x="2175243" y="0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6367661" y="327278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9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092933" y="327278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9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18204" y="327278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9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8542904" y="327278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9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16813" y="5082438"/>
            <a:ext cx="481761" cy="4863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443888" y="5161025"/>
            <a:ext cx="480059" cy="4077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171331" y="4755146"/>
            <a:ext cx="479844" cy="8117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5663" y="5565183"/>
            <a:ext cx="2181860" cy="0"/>
          </a:xfrm>
          <a:custGeom>
            <a:avLst/>
            <a:gdLst/>
            <a:ahLst/>
            <a:cxnLst/>
            <a:rect l="l" t="t" r="r" b="b"/>
            <a:pathLst>
              <a:path w="2181860">
                <a:moveTo>
                  <a:pt x="0" y="0"/>
                </a:moveTo>
                <a:lnTo>
                  <a:pt x="2181250" y="0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5663" y="556518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322941" y="556518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050206" y="556518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776913" y="556518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605263" y="5198617"/>
            <a:ext cx="481761" cy="372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4332338" y="4750676"/>
            <a:ext cx="480060" cy="822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059781" y="4714373"/>
            <a:ext cx="479844" cy="8594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3484107" y="5569917"/>
            <a:ext cx="2181860" cy="0"/>
          </a:xfrm>
          <a:custGeom>
            <a:avLst/>
            <a:gdLst/>
            <a:ahLst/>
            <a:cxnLst/>
            <a:rect l="l" t="t" r="r" b="b"/>
            <a:pathLst>
              <a:path w="2181860">
                <a:moveTo>
                  <a:pt x="0" y="0"/>
                </a:moveTo>
                <a:lnTo>
                  <a:pt x="2181250" y="0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3484107" y="556991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4211385" y="556991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4938651" y="556991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5665358" y="556991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 txBox="1"/>
          <p:nvPr/>
        </p:nvSpPr>
        <p:spPr>
          <a:xfrm>
            <a:off x="381227" y="2438163"/>
            <a:ext cx="2602230" cy="133921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251460" algn="just">
              <a:lnSpc>
                <a:spcPct val="102600"/>
              </a:lnSpc>
              <a:spcBef>
                <a:spcPts val="60"/>
              </a:spcBef>
            </a:pPr>
            <a:r>
              <a:rPr lang="ru-RU" sz="1400" spc="-10" dirty="0" smtClean="0">
                <a:solidFill>
                  <a:srgbClr val="231F20"/>
                </a:solidFill>
                <a:latin typeface="Arial"/>
                <a:cs typeface="Arial"/>
              </a:rPr>
              <a:t>На 2022 год необходимо обеспечить расходы на оплату труда работников муниципаль-ных учреждений исходя из установленных на 2022 год целевых показателей</a:t>
            </a:r>
            <a:r>
              <a:rPr lang="ru-RU" sz="1300" spc="-10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0219" y="3219255"/>
            <a:ext cx="5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2021</a:t>
            </a:r>
            <a:endParaRPr lang="ru-RU" sz="1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542179" y="3219255"/>
            <a:ext cx="5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2020</a:t>
            </a:r>
            <a:endParaRPr lang="ru-RU" sz="14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007470" y="3205743"/>
            <a:ext cx="5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2022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510408" y="2360498"/>
            <a:ext cx="688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Calibri" panose="020F0502020204030204" pitchFamily="34" charset="0"/>
              </a:rPr>
              <a:t>35 764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49887" y="2187387"/>
            <a:ext cx="6445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Calibri" panose="020F0502020204030204" pitchFamily="34" charset="0"/>
              </a:rPr>
              <a:t>37 194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64779" y="2030593"/>
            <a:ext cx="6703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99FF"/>
                </a:solidFill>
                <a:latin typeface="Calibri" panose="020F0502020204030204" pitchFamily="34" charset="0"/>
              </a:rPr>
              <a:t>39 031</a:t>
            </a:r>
            <a:endParaRPr lang="ru-RU" sz="1300" b="1" dirty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37814" y="3219255"/>
            <a:ext cx="5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2020</a:t>
            </a:r>
            <a:endParaRPr lang="ru-RU" sz="1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7158632" y="3219255"/>
            <a:ext cx="5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2021</a:t>
            </a:r>
            <a:endParaRPr lang="ru-RU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7886275" y="3205743"/>
            <a:ext cx="5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99FF"/>
                </a:solidFill>
              </a:rPr>
              <a:t>2022</a:t>
            </a:r>
            <a:endParaRPr lang="ru-RU" sz="1400" b="1" dirty="0">
              <a:solidFill>
                <a:srgbClr val="0099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04073" y="2411804"/>
            <a:ext cx="688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Calibri" panose="020F0502020204030204" pitchFamily="34" charset="0"/>
              </a:rPr>
              <a:t>47 442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08481" y="2276508"/>
            <a:ext cx="688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Calibri" panose="020F0502020204030204" pitchFamily="34" charset="0"/>
              </a:rPr>
              <a:t>46 393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42977" y="2176787"/>
            <a:ext cx="6703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99FF"/>
                </a:solidFill>
                <a:latin typeface="Calibri" panose="020F0502020204030204" pitchFamily="34" charset="0"/>
              </a:rPr>
              <a:t>48 689</a:t>
            </a:r>
            <a:endParaRPr lang="ru-RU" sz="1300" b="1" dirty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58585" y="5514041"/>
            <a:ext cx="5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2020</a:t>
            </a:r>
            <a:endParaRPr lang="ru-RU" sz="1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1397266" y="5507222"/>
            <a:ext cx="5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2021</a:t>
            </a:r>
            <a:endParaRPr lang="ru-RU" sz="14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122780" y="5505355"/>
            <a:ext cx="5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99FF"/>
                </a:solidFill>
              </a:rPr>
              <a:t>2022</a:t>
            </a:r>
            <a:endParaRPr lang="ru-RU" sz="1400" b="1" dirty="0">
              <a:solidFill>
                <a:srgbClr val="0099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7776" y="4836198"/>
            <a:ext cx="7133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Calibri" panose="020F0502020204030204" pitchFamily="34" charset="0"/>
              </a:rPr>
              <a:t>35 256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49639" y="4600766"/>
            <a:ext cx="7133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Calibri" panose="020F0502020204030204" pitchFamily="34" charset="0"/>
              </a:rPr>
              <a:t>34 718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00586" y="4518190"/>
            <a:ext cx="6703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99FF"/>
                </a:solidFill>
                <a:latin typeface="Calibri" panose="020F0502020204030204" pitchFamily="34" charset="0"/>
              </a:rPr>
              <a:t>36 454</a:t>
            </a:r>
            <a:endParaRPr lang="ru-RU" sz="1300" b="1" dirty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93134" y="5530109"/>
            <a:ext cx="5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2020</a:t>
            </a:r>
            <a:endParaRPr lang="ru-RU" sz="14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278896" y="5517674"/>
            <a:ext cx="5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2021</a:t>
            </a:r>
            <a:endParaRPr lang="ru-RU" sz="14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5014379" y="5514041"/>
            <a:ext cx="5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99FF"/>
                </a:solidFill>
              </a:rPr>
              <a:t>2022</a:t>
            </a:r>
            <a:endParaRPr lang="ru-RU" sz="1400" b="1" dirty="0">
              <a:solidFill>
                <a:srgbClr val="0099FF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35820" y="4936244"/>
            <a:ext cx="7133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Calibri" panose="020F0502020204030204" pitchFamily="34" charset="0"/>
              </a:rPr>
              <a:t>37 597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49490" y="4507024"/>
            <a:ext cx="7133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Calibri" panose="020F0502020204030204" pitchFamily="34" charset="0"/>
              </a:rPr>
              <a:t>39 088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994972" y="4462758"/>
            <a:ext cx="6703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99FF"/>
                </a:solidFill>
                <a:latin typeface="Calibri" panose="020F0502020204030204" pitchFamily="34" charset="0"/>
              </a:rPr>
              <a:t>41 042</a:t>
            </a:r>
            <a:endParaRPr lang="ru-RU" sz="1300" b="1" dirty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5702"/>
            <a:ext cx="45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2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4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999" y="371245"/>
            <a:ext cx="37401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КОНТАКТНАЯ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95" dirty="0">
                <a:solidFill>
                  <a:srgbClr val="FFFFFF"/>
                </a:solidFill>
                <a:latin typeface="Calibri"/>
                <a:cs typeface="Calibri"/>
              </a:rPr>
              <a:t>ИНФОРМАЦИЯ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246606" y="1090797"/>
            <a:ext cx="665099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ts val="3000"/>
              </a:lnSpc>
              <a:spcBef>
                <a:spcPts val="100"/>
              </a:spcBef>
            </a:pPr>
            <a:r>
              <a:rPr sz="2400" b="1" spc="285" dirty="0" smtClean="0">
                <a:solidFill>
                  <a:srgbClr val="007DC5"/>
                </a:solidFill>
                <a:latin typeface="Calibri"/>
                <a:cs typeface="Calibri"/>
              </a:rPr>
              <a:t>ФИНАНСОВ</a:t>
            </a:r>
            <a:r>
              <a:rPr lang="ru-RU" sz="2400" b="1" spc="285" dirty="0" smtClean="0">
                <a:solidFill>
                  <a:srgbClr val="007DC5"/>
                </a:solidFill>
                <a:latin typeface="Calibri"/>
                <a:cs typeface="Calibri"/>
              </a:rPr>
              <a:t>ОЕ УПРАВЛЕНИЕ</a:t>
            </a:r>
            <a:r>
              <a:rPr sz="2400" b="1" spc="285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400" b="1" spc="229" dirty="0">
                <a:solidFill>
                  <a:srgbClr val="007DC5"/>
                </a:solidFill>
                <a:latin typeface="Calibri"/>
                <a:cs typeface="Calibri"/>
              </a:rPr>
              <a:t>АДМИНИСТРАЦИИ  </a:t>
            </a:r>
            <a:r>
              <a:rPr lang="ru-RU" sz="2400" b="1" spc="260" dirty="0" smtClean="0">
                <a:solidFill>
                  <a:srgbClr val="007DC5"/>
                </a:solidFill>
                <a:latin typeface="Calibri"/>
                <a:cs typeface="Calibri"/>
              </a:rPr>
              <a:t>МУНИЦИПАЛЬНОГО РАЙОНА «КНЯЖПОГОСТСКИЙ»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0304" y="2165794"/>
            <a:ext cx="3623310" cy="381635"/>
          </a:xfrm>
          <a:prstGeom prst="rect">
            <a:avLst/>
          </a:prstGeom>
          <a:solidFill>
            <a:srgbClr val="FAA61A"/>
          </a:solidFill>
        </p:spPr>
        <p:txBody>
          <a:bodyPr vert="horz" wrap="square" lIns="0" tIns="16510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30"/>
              </a:spcBef>
            </a:pP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Контактная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50" dirty="0">
                <a:solidFill>
                  <a:srgbClr val="FFFFFF"/>
                </a:solidFill>
                <a:latin typeface="Calibri"/>
                <a:cs typeface="Calibri"/>
              </a:rPr>
              <a:t>информация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63400" y="2771780"/>
            <a:ext cx="30060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114" dirty="0" smtClean="0">
                <a:solidFill>
                  <a:srgbClr val="007DC5"/>
                </a:solidFill>
                <a:latin typeface="Calibri"/>
                <a:cs typeface="Calibri"/>
              </a:rPr>
              <a:t>Хлюпина Наталия Анатольевна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6552" y="2771780"/>
            <a:ext cx="2187575" cy="24622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449580" algn="r">
              <a:lnSpc>
                <a:spcPts val="1600"/>
              </a:lnSpc>
              <a:spcBef>
                <a:spcPts val="320"/>
              </a:spcBef>
            </a:pPr>
            <a:r>
              <a:rPr lang="ru-RU" sz="1500" dirty="0" smtClean="0">
                <a:solidFill>
                  <a:srgbClr val="231F20"/>
                </a:solidFill>
                <a:latin typeface="Arial"/>
                <a:cs typeface="Arial"/>
              </a:rPr>
              <a:t>Начальник 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2746" y="4194180"/>
            <a:ext cx="6311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Адрес: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7317" y="4803780"/>
            <a:ext cx="13970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Телефон,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факс: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96705" y="5210180"/>
            <a:ext cx="24872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20" dirty="0">
                <a:solidFill>
                  <a:srgbClr val="231F20"/>
                </a:solidFill>
                <a:latin typeface="Arial"/>
                <a:cs typeface="Arial"/>
              </a:rPr>
              <a:t>Адрес </a:t>
            </a:r>
            <a:r>
              <a:rPr sz="1500" spc="55" dirty="0">
                <a:solidFill>
                  <a:srgbClr val="231F20"/>
                </a:solidFill>
                <a:latin typeface="Arial"/>
                <a:cs typeface="Arial"/>
              </a:rPr>
              <a:t>электронной</a:t>
            </a:r>
            <a:r>
              <a:rPr sz="15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Arial"/>
                <a:cs typeface="Arial"/>
              </a:rPr>
              <a:t>почты: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0459" y="5616580"/>
            <a:ext cx="1403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20" dirty="0">
                <a:solidFill>
                  <a:srgbClr val="231F20"/>
                </a:solidFill>
                <a:latin typeface="Arial"/>
                <a:cs typeface="Arial"/>
              </a:rPr>
              <a:t>Режим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Arial"/>
                <a:cs typeface="Arial"/>
              </a:rPr>
              <a:t>работы: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63336" y="4194180"/>
            <a:ext cx="3030855" cy="2141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lang="ru-RU" sz="1500" b="1" spc="95" dirty="0" smtClean="0">
                <a:solidFill>
                  <a:srgbClr val="007DC5"/>
                </a:solidFill>
                <a:latin typeface="Calibri"/>
                <a:cs typeface="Calibri"/>
              </a:rPr>
              <a:t>Ул. Дзержинского, д.81</a:t>
            </a:r>
            <a:r>
              <a:rPr sz="1500" b="1" spc="95" dirty="0" smtClean="0">
                <a:solidFill>
                  <a:srgbClr val="007DC5"/>
                </a:solidFill>
                <a:latin typeface="Calibri"/>
                <a:cs typeface="Calibri"/>
              </a:rPr>
              <a:t>,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ts val="1700"/>
              </a:lnSpc>
            </a:pPr>
            <a:r>
              <a:rPr sz="1500" b="1" spc="30" dirty="0">
                <a:solidFill>
                  <a:srgbClr val="007DC5"/>
                </a:solidFill>
                <a:latin typeface="Calibri"/>
                <a:cs typeface="Calibri"/>
              </a:rPr>
              <a:t>г. </a:t>
            </a:r>
            <a:r>
              <a:rPr lang="ru-RU" sz="1500" b="1" spc="125" dirty="0" smtClean="0">
                <a:solidFill>
                  <a:srgbClr val="007DC5"/>
                </a:solidFill>
                <a:latin typeface="Calibri"/>
                <a:cs typeface="Calibri"/>
              </a:rPr>
              <a:t>Емва, 169200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ru-RU" sz="1500" b="1" spc="114" dirty="0" smtClean="0">
                <a:solidFill>
                  <a:srgbClr val="007DC5"/>
                </a:solidFill>
                <a:latin typeface="Calibri"/>
                <a:cs typeface="Calibri"/>
              </a:rPr>
              <a:t>82139-23601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en-US" sz="1500" b="1" spc="200" dirty="0">
                <a:solidFill>
                  <a:srgbClr val="007DC5"/>
                </a:solidFill>
                <a:cs typeface="Calibri"/>
              </a:rPr>
              <a:t>fo@emva.rkomi.ru</a:t>
            </a:r>
            <a:endParaRPr lang="ru-RU" sz="1500" b="1" spc="200" dirty="0" smtClean="0">
              <a:solidFill>
                <a:srgbClr val="007DC5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1500" b="1" spc="200" dirty="0" smtClean="0">
                <a:solidFill>
                  <a:srgbClr val="007DC5"/>
                </a:solidFill>
                <a:latin typeface="Calibri"/>
                <a:cs typeface="Calibri"/>
              </a:rPr>
              <a:t>с</a:t>
            </a:r>
            <a:r>
              <a:rPr sz="1500" b="1" spc="25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500" b="1" spc="135" dirty="0">
                <a:solidFill>
                  <a:srgbClr val="007DC5"/>
                </a:solidFill>
                <a:latin typeface="Calibri"/>
                <a:cs typeface="Calibri"/>
              </a:rPr>
              <a:t>9.00</a:t>
            </a:r>
            <a:r>
              <a:rPr sz="1500" b="1" spc="3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500" b="1" spc="125" dirty="0">
                <a:solidFill>
                  <a:srgbClr val="007DC5"/>
                </a:solidFill>
                <a:latin typeface="Calibri"/>
                <a:cs typeface="Calibri"/>
              </a:rPr>
              <a:t>до</a:t>
            </a:r>
            <a:r>
              <a:rPr sz="1500" b="1" spc="3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500" b="1" spc="105" dirty="0">
                <a:solidFill>
                  <a:srgbClr val="007DC5"/>
                </a:solidFill>
                <a:latin typeface="Calibri"/>
                <a:cs typeface="Calibri"/>
              </a:rPr>
              <a:t>13.00,</a:t>
            </a:r>
            <a:r>
              <a:rPr sz="1500" b="1" spc="3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500" b="1" spc="200" dirty="0">
                <a:solidFill>
                  <a:srgbClr val="007DC5"/>
                </a:solidFill>
                <a:latin typeface="Calibri"/>
                <a:cs typeface="Calibri"/>
              </a:rPr>
              <a:t>с</a:t>
            </a:r>
            <a:r>
              <a:rPr sz="1500" b="1" spc="2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500" b="1" spc="130" dirty="0">
                <a:solidFill>
                  <a:srgbClr val="007DC5"/>
                </a:solidFill>
                <a:latin typeface="Calibri"/>
                <a:cs typeface="Calibri"/>
              </a:rPr>
              <a:t>14.00</a:t>
            </a:r>
            <a:r>
              <a:rPr sz="1500" b="1" spc="3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500" b="1" spc="125" dirty="0" err="1">
                <a:solidFill>
                  <a:srgbClr val="007DC5"/>
                </a:solidFill>
                <a:latin typeface="Calibri"/>
                <a:cs typeface="Calibri"/>
              </a:rPr>
              <a:t>до</a:t>
            </a:r>
            <a:r>
              <a:rPr sz="1500" b="1" spc="3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500" b="1" spc="50" dirty="0" smtClean="0">
                <a:solidFill>
                  <a:srgbClr val="007DC5"/>
                </a:solidFill>
                <a:latin typeface="Calibri"/>
                <a:cs typeface="Calibri"/>
              </a:rPr>
              <a:t>17.</a:t>
            </a:r>
            <a:r>
              <a:rPr lang="ru-RU" sz="1500" b="1" spc="50" smtClean="0">
                <a:solidFill>
                  <a:srgbClr val="007DC5"/>
                </a:solidFill>
                <a:latin typeface="Calibri"/>
                <a:cs typeface="Calibri"/>
              </a:rPr>
              <a:t>30</a:t>
            </a:r>
            <a:endParaRPr sz="1500" dirty="0">
              <a:latin typeface="Calibri"/>
              <a:cs typeface="Calibri"/>
            </a:endParaRPr>
          </a:p>
          <a:p>
            <a:pPr marL="12700" marR="923290">
              <a:lnSpc>
                <a:spcPts val="1600"/>
              </a:lnSpc>
              <a:spcBef>
                <a:spcPts val="420"/>
              </a:spcBef>
            </a:pPr>
            <a:r>
              <a:rPr sz="1500" b="1" spc="114" dirty="0">
                <a:solidFill>
                  <a:srgbClr val="FAA61A"/>
                </a:solidFill>
                <a:latin typeface="Calibri"/>
                <a:cs typeface="Calibri"/>
              </a:rPr>
              <a:t>Выходные </a:t>
            </a:r>
            <a:r>
              <a:rPr sz="1500" b="1" spc="100" dirty="0">
                <a:solidFill>
                  <a:srgbClr val="FAA61A"/>
                </a:solidFill>
                <a:latin typeface="Calibri"/>
                <a:cs typeface="Calibri"/>
              </a:rPr>
              <a:t>дни </a:t>
            </a:r>
            <a:r>
              <a:rPr sz="1500" b="1" spc="20" dirty="0">
                <a:solidFill>
                  <a:srgbClr val="FAA61A"/>
                </a:solidFill>
                <a:latin typeface="Calibri"/>
                <a:cs typeface="Calibri"/>
              </a:rPr>
              <a:t>—  </a:t>
            </a:r>
            <a:r>
              <a:rPr sz="1500" b="1" spc="125" dirty="0">
                <a:solidFill>
                  <a:srgbClr val="FAA61A"/>
                </a:solidFill>
                <a:latin typeface="Calibri"/>
                <a:cs typeface="Calibri"/>
              </a:rPr>
              <a:t>суббота,</a:t>
            </a:r>
            <a:r>
              <a:rPr sz="1500" b="1" spc="-25" dirty="0">
                <a:solidFill>
                  <a:srgbClr val="FAA61A"/>
                </a:solidFill>
                <a:latin typeface="Calibri"/>
                <a:cs typeface="Calibri"/>
              </a:rPr>
              <a:t> </a:t>
            </a:r>
            <a:r>
              <a:rPr sz="1500" b="1" spc="125" dirty="0">
                <a:solidFill>
                  <a:srgbClr val="FAA61A"/>
                </a:solidFill>
                <a:latin typeface="Calibri"/>
                <a:cs typeface="Calibri"/>
              </a:rPr>
              <a:t>воскресенье</a:t>
            </a:r>
            <a:endParaRPr sz="1500" dirty="0">
              <a:latin typeface="Calibri"/>
              <a:cs typeface="Calibri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1649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998" y="329970"/>
            <a:ext cx="4778402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540"/>
              </a:lnSpc>
              <a:spcBef>
                <a:spcPts val="100"/>
              </a:spcBef>
            </a:pP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ОБЩАЯ</a:t>
            </a:r>
            <a:r>
              <a:rPr sz="1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Calibri"/>
                <a:cs typeface="Calibri"/>
              </a:rPr>
              <a:t>ИНФОРМАЦИЯ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ts val="1540"/>
              </a:lnSpc>
            </a:pPr>
            <a:r>
              <a:rPr sz="1400" b="1" spc="2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400" b="1" spc="140" dirty="0" smtClean="0">
                <a:solidFill>
                  <a:srgbClr val="FFFFFF"/>
                </a:solidFill>
                <a:latin typeface="Calibri"/>
                <a:cs typeface="Calibri"/>
              </a:rPr>
              <a:t>МУНИЦИПАЛЬНОМ РАЙОНЕ «КНЯЖПОГОСТСКИЙ»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665299" y="1108491"/>
            <a:ext cx="240250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b="1" spc="-50" dirty="0" smtClean="0">
                <a:solidFill>
                  <a:srgbClr val="0066B3"/>
                </a:solidFill>
                <a:latin typeface="Arial"/>
                <a:cs typeface="Arial"/>
              </a:rPr>
              <a:t>24 615,6 </a:t>
            </a:r>
            <a:r>
              <a:rPr sz="2800" b="1" spc="-5" dirty="0" err="1" smtClean="0">
                <a:solidFill>
                  <a:srgbClr val="0066B3"/>
                </a:solidFill>
                <a:latin typeface="Arial"/>
                <a:cs typeface="Arial"/>
              </a:rPr>
              <a:t>км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61525" y="1073335"/>
            <a:ext cx="140335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0066B3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8300" y="1833921"/>
            <a:ext cx="213152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b="1" spc="-5" dirty="0" smtClean="0">
                <a:solidFill>
                  <a:srgbClr val="0066B3"/>
                </a:solidFill>
                <a:latin typeface="Arial"/>
                <a:cs typeface="Arial"/>
              </a:rPr>
              <a:t>18 539 чел.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54703" y="5358705"/>
            <a:ext cx="334645" cy="334645"/>
          </a:xfrm>
          <a:custGeom>
            <a:avLst/>
            <a:gdLst/>
            <a:ahLst/>
            <a:cxnLst/>
            <a:rect l="l" t="t" r="r" b="b"/>
            <a:pathLst>
              <a:path w="334644" h="334645">
                <a:moveTo>
                  <a:pt x="167297" y="334594"/>
                </a:moveTo>
                <a:lnTo>
                  <a:pt x="211770" y="328617"/>
                </a:lnTo>
                <a:lnTo>
                  <a:pt x="251733" y="311752"/>
                </a:lnTo>
                <a:lnTo>
                  <a:pt x="285592" y="285592"/>
                </a:lnTo>
                <a:lnTo>
                  <a:pt x="311752" y="251733"/>
                </a:lnTo>
                <a:lnTo>
                  <a:pt x="328617" y="211770"/>
                </a:lnTo>
                <a:lnTo>
                  <a:pt x="334594" y="167297"/>
                </a:lnTo>
                <a:lnTo>
                  <a:pt x="328617" y="122819"/>
                </a:lnTo>
                <a:lnTo>
                  <a:pt x="311752" y="82854"/>
                </a:lnTo>
                <a:lnTo>
                  <a:pt x="285592" y="48996"/>
                </a:lnTo>
                <a:lnTo>
                  <a:pt x="251733" y="22838"/>
                </a:lnTo>
                <a:lnTo>
                  <a:pt x="211770" y="5975"/>
                </a:lnTo>
                <a:lnTo>
                  <a:pt x="167297" y="0"/>
                </a:lnTo>
                <a:lnTo>
                  <a:pt x="122823" y="5975"/>
                </a:lnTo>
                <a:lnTo>
                  <a:pt x="82860" y="22838"/>
                </a:lnTo>
                <a:lnTo>
                  <a:pt x="49001" y="48996"/>
                </a:lnTo>
                <a:lnTo>
                  <a:pt x="22841" y="82854"/>
                </a:lnTo>
                <a:lnTo>
                  <a:pt x="5976" y="122819"/>
                </a:lnTo>
                <a:lnTo>
                  <a:pt x="0" y="167297"/>
                </a:lnTo>
                <a:lnTo>
                  <a:pt x="5976" y="211770"/>
                </a:lnTo>
                <a:lnTo>
                  <a:pt x="22841" y="251733"/>
                </a:lnTo>
                <a:lnTo>
                  <a:pt x="49001" y="285592"/>
                </a:lnTo>
                <a:lnTo>
                  <a:pt x="82860" y="311752"/>
                </a:lnTo>
                <a:lnTo>
                  <a:pt x="122823" y="328617"/>
                </a:lnTo>
                <a:lnTo>
                  <a:pt x="167297" y="33459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918121" y="4498158"/>
            <a:ext cx="2442317" cy="577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913793" y="946601"/>
            <a:ext cx="558800" cy="501199"/>
          </a:xfrm>
          <a:custGeom>
            <a:avLst/>
            <a:gdLst/>
            <a:ahLst/>
            <a:cxnLst/>
            <a:rect l="l" t="t" r="r" b="b"/>
            <a:pathLst>
              <a:path w="558800" h="534035">
                <a:moveTo>
                  <a:pt x="0" y="533704"/>
                </a:moveTo>
                <a:lnTo>
                  <a:pt x="558596" y="533704"/>
                </a:lnTo>
                <a:lnTo>
                  <a:pt x="558596" y="0"/>
                </a:lnTo>
                <a:lnTo>
                  <a:pt x="0" y="0"/>
                </a:lnTo>
                <a:lnTo>
                  <a:pt x="0" y="533704"/>
                </a:lnTo>
                <a:close/>
              </a:path>
            </a:pathLst>
          </a:custGeom>
          <a:solidFill>
            <a:srgbClr val="FAA61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809785" y="771292"/>
            <a:ext cx="782979" cy="782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5916256" y="1944789"/>
            <a:ext cx="558800" cy="534035"/>
          </a:xfrm>
          <a:custGeom>
            <a:avLst/>
            <a:gdLst/>
            <a:ahLst/>
            <a:cxnLst/>
            <a:rect l="l" t="t" r="r" b="b"/>
            <a:pathLst>
              <a:path w="558800" h="534035">
                <a:moveTo>
                  <a:pt x="0" y="533704"/>
                </a:moveTo>
                <a:lnTo>
                  <a:pt x="558596" y="533704"/>
                </a:lnTo>
                <a:lnTo>
                  <a:pt x="558596" y="0"/>
                </a:lnTo>
                <a:lnTo>
                  <a:pt x="0" y="0"/>
                </a:lnTo>
                <a:lnTo>
                  <a:pt x="0" y="533704"/>
                </a:lnTo>
                <a:close/>
              </a:path>
            </a:pathLst>
          </a:custGeom>
          <a:solidFill>
            <a:srgbClr val="FAA61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981679" y="1995220"/>
            <a:ext cx="430157" cy="430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02" y="270194"/>
            <a:ext cx="470190" cy="56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76000" y="946600"/>
            <a:ext cx="5640256" cy="1013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lnSpc>
                <a:spcPts val="1100"/>
              </a:lnSpc>
              <a:spcBef>
                <a:spcPts val="219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центральной части Республики Коми, в бассейне реки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Вымь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Граничит с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Удорским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Усть-Цилемским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Ухтинским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Корткеросским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Сыктывдинским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Усть-Вымскими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районами. Через территорию района проходит железная дорога Котлас—Воркута и автомобильная дорога «Сыктывкар—Сосногорск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Дата образования – 1939 год. Площадь района </a:t>
            </a:r>
            <a:r>
              <a:rPr lang="ru-RU" sz="10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24615,60</a:t>
            </a:r>
            <a:r>
              <a:rPr lang="ru-RU" sz="1000" baseline="30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км².</a:t>
            </a:r>
            <a:r>
              <a:rPr lang="ru-RU" sz="1000" spc="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Численность </a:t>
            </a:r>
            <a:r>
              <a:rPr lang="ru-RU" sz="1000" spc="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1000" spc="6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0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со-  </a:t>
            </a:r>
            <a:r>
              <a:rPr lang="ru-RU" sz="1000" spc="3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стоянию </a:t>
            </a:r>
            <a:r>
              <a:rPr lang="ru-RU" sz="1000" spc="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01.01.2020 </a:t>
            </a:r>
            <a:r>
              <a:rPr lang="ru-RU" sz="1000" spc="-13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000" spc="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18 539 </a:t>
            </a:r>
            <a:r>
              <a:rPr lang="ru-RU" sz="1000" spc="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ла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41856"/>
            <a:ext cx="970456" cy="6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р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79" y="1741856"/>
            <a:ext cx="592924" cy="7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76000" y="1741856"/>
            <a:ext cx="57056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и герб муниципального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«Княжпогостский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Солярный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в виде круга — символ солнца, покрытый характерным для народа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узором. Символика солнца многозначна. Это символ источника тепла, энергии. Солнце — символ света, богатства, изобилия. Символ солнца в виде солярного знака, по народным поверьям, был древним оберегом от злых чар и всего недоброго, и являлся источником света, тепла, жизни и добра.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Составной пояс в центре флага — символ железной дороги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Княжпогостском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районе, имеющей огромное значение в экономике и жизни людей, в развитии района, являясь своеобразной артерией связывающий район со всей Республикой Коми и Российской Федерацией. Освоение природных богатств (Княжпогостский район богат фосфоритами, залежами соли, бокситовыми рудами, древесиной) стало возможным только после прокладки железной дороги.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Княжеская шапка на флаге района — гласный символ названия района, связанного с названием старинного села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возраст которого превышает 500 лет. По местным легендам Погост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Княж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основан князьями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Вымскими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управляли Пермью Вычегодской с 1451 по 1502 годы. Пурпурное полотнище флага района символизирует знатность княжеского рода, его древность.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Малиновый цвет (пурпур) — символ власти, славы, почёта, благородства происхождения, древности.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 (серебро) — символ чистоты, совершенства, божественной мудрости, благородства, мира.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цвет символизирует благоразумие, мудрость, скромность, честность.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 цвет (золото) — символ высшей ценности, величия, великодушия, богатства, урожая.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85" y="2553263"/>
            <a:ext cx="3174301" cy="40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999" y="329970"/>
            <a:ext cx="4057650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540"/>
              </a:lnSpc>
              <a:spcBef>
                <a:spcPts val="100"/>
              </a:spcBef>
            </a:pPr>
            <a:r>
              <a:rPr sz="1400" spc="155" dirty="0"/>
              <a:t>КЛЮЧЕВЫЕ</a:t>
            </a:r>
            <a:r>
              <a:rPr sz="1400" spc="25" dirty="0"/>
              <a:t> </a:t>
            </a:r>
            <a:r>
              <a:rPr sz="1400" spc="130" dirty="0"/>
              <a:t>ПОКАЗАТЕЛИ</a:t>
            </a:r>
            <a:endParaRPr sz="1400" dirty="0"/>
          </a:p>
          <a:p>
            <a:pPr>
              <a:lnSpc>
                <a:spcPts val="1540"/>
              </a:lnSpc>
            </a:pPr>
            <a:r>
              <a:rPr sz="1400" spc="160" dirty="0"/>
              <a:t>СОЦИАЛЬНО-ЭКОНОМИЧЕСКОГО</a:t>
            </a:r>
            <a:r>
              <a:rPr sz="1400" spc="5" dirty="0"/>
              <a:t> </a:t>
            </a:r>
            <a:r>
              <a:rPr sz="1400" spc="120" dirty="0"/>
              <a:t>РАЗВИТИЯ</a:t>
            </a:r>
            <a:endParaRPr sz="1400" dirty="0"/>
          </a:p>
        </p:txBody>
      </p:sp>
      <p:sp>
        <p:nvSpPr>
          <p:cNvPr id="6" name="object 6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12338" y="1232880"/>
            <a:ext cx="748112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000" spc="25" dirty="0" smtClean="0">
                <a:solidFill>
                  <a:srgbClr val="231F20"/>
                </a:solidFill>
                <a:latin typeface="Arial"/>
                <a:cs typeface="Arial"/>
              </a:rPr>
              <a:t>Ключевые</a:t>
            </a:r>
            <a:r>
              <a:rPr sz="1000" spc="2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показатели 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прогноза </a:t>
            </a:r>
            <a:r>
              <a:rPr sz="1000" spc="35" dirty="0" err="1">
                <a:solidFill>
                  <a:srgbClr val="231F20"/>
                </a:solidFill>
                <a:latin typeface="Arial"/>
                <a:cs typeface="Arial"/>
              </a:rPr>
              <a:t>социально-экономического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 err="1" smtClean="0">
                <a:solidFill>
                  <a:srgbClr val="231F20"/>
                </a:solidFill>
                <a:latin typeface="Arial"/>
                <a:cs typeface="Arial"/>
              </a:rPr>
              <a:t>развития</a:t>
            </a:r>
            <a:r>
              <a:rPr sz="1000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000" spc="25" dirty="0" smtClean="0">
                <a:solidFill>
                  <a:srgbClr val="231F20"/>
                </a:solidFill>
                <a:latin typeface="Arial"/>
                <a:cs typeface="Arial"/>
              </a:rPr>
              <a:t>муниципального района «Княжпогостский»</a:t>
            </a:r>
            <a:r>
              <a:rPr sz="1000" spc="2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характеризуются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следующими </a:t>
            </a:r>
            <a:r>
              <a:rPr sz="1000" spc="20" dirty="0">
                <a:latin typeface="Arial"/>
                <a:cs typeface="Arial"/>
              </a:rPr>
              <a:t>данными </a:t>
            </a:r>
            <a:r>
              <a:rPr sz="1000" spc="-15" dirty="0">
                <a:latin typeface="Arial"/>
                <a:cs typeface="Arial"/>
              </a:rPr>
              <a:t>(на </a:t>
            </a:r>
            <a:r>
              <a:rPr sz="1000" spc="35" dirty="0">
                <a:latin typeface="Arial"/>
                <a:cs typeface="Arial"/>
              </a:rPr>
              <a:t>основании  </a:t>
            </a:r>
            <a:r>
              <a:rPr sz="1000" spc="20" dirty="0">
                <a:latin typeface="Arial"/>
                <a:cs typeface="Arial"/>
              </a:rPr>
              <a:t>постановления </a:t>
            </a:r>
            <a:r>
              <a:rPr sz="1000" spc="25" dirty="0">
                <a:latin typeface="Arial"/>
                <a:cs typeface="Arial"/>
              </a:rPr>
              <a:t>Администрации </a:t>
            </a:r>
            <a:r>
              <a:rPr lang="ru-RU" sz="1000" spc="25" dirty="0" smtClean="0">
                <a:latin typeface="Arial"/>
                <a:cs typeface="Arial"/>
              </a:rPr>
              <a:t>муниципального района «Княжпогостский» от 12.11.2021г. </a:t>
            </a:r>
            <a:r>
              <a:rPr lang="ru-RU" sz="1000" spc="25" dirty="0">
                <a:latin typeface="Arial"/>
                <a:cs typeface="Arial"/>
              </a:rPr>
              <a:t>№442 </a:t>
            </a:r>
            <a:r>
              <a:rPr lang="ru-RU" sz="1000" spc="25" dirty="0" smtClean="0">
                <a:latin typeface="Arial"/>
                <a:cs typeface="Arial"/>
              </a:rPr>
              <a:t>«Об </a:t>
            </a:r>
            <a:r>
              <a:rPr lang="ru-RU" sz="1000" spc="25" dirty="0">
                <a:latin typeface="Arial"/>
                <a:cs typeface="Arial"/>
              </a:rPr>
              <a:t>одобрении среднесрочного прогноза социально-экономического развития муниципального района «Княжпогостский» на 2022 год и на период до 2024 </a:t>
            </a:r>
            <a:r>
              <a:rPr lang="ru-RU" sz="1000" spc="25" dirty="0" smtClean="0">
                <a:latin typeface="Arial"/>
                <a:cs typeface="Arial"/>
              </a:rPr>
              <a:t>года» (выделены основные показатели, в базовом варианте)</a:t>
            </a:r>
            <a:endParaRPr lang="ru-RU" sz="1000" spc="50" dirty="0" smtClean="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46198"/>
              </p:ext>
            </p:extLst>
          </p:nvPr>
        </p:nvGraphicFramePr>
        <p:xfrm>
          <a:off x="314998" y="2286000"/>
          <a:ext cx="8495661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5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6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0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97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26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50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65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b="1" spc="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показателя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b="1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Ед.изм.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245"/>
                        </a:spcBef>
                      </a:pPr>
                      <a:r>
                        <a:rPr sz="1200" b="1" spc="9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r>
                        <a:rPr lang="ru-RU" sz="1200" b="1" spc="9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200" b="1" spc="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b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(факт)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1370"/>
                        </a:lnSpc>
                        <a:spcBef>
                          <a:spcPts val="245"/>
                        </a:spcBef>
                      </a:pPr>
                      <a:r>
                        <a:rPr sz="1200" b="1" spc="1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200" b="1" spc="1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 </a:t>
                      </a:r>
                      <a:r>
                        <a:rPr sz="1200" b="1" spc="90" dirty="0" err="1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86055">
                        <a:lnSpc>
                          <a:spcPts val="1130"/>
                        </a:lnSpc>
                      </a:pPr>
                      <a:r>
                        <a:rPr sz="1000" b="1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(оценка)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1370"/>
                        </a:lnSpc>
                        <a:spcBef>
                          <a:spcPts val="245"/>
                        </a:spcBef>
                      </a:pPr>
                      <a:r>
                        <a:rPr sz="1200" b="1" spc="1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200" b="1" spc="1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sz="1200" b="1" spc="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52400">
                        <a:lnSpc>
                          <a:spcPts val="1130"/>
                        </a:lnSpc>
                      </a:pPr>
                      <a:r>
                        <a:rPr sz="1000" b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(прогноз)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370"/>
                        </a:lnSpc>
                        <a:spcBef>
                          <a:spcPts val="245"/>
                        </a:spcBef>
                      </a:pPr>
                      <a:r>
                        <a:rPr sz="1200" b="1" spc="13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200" b="1" spc="13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200" b="1" spc="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63830">
                        <a:lnSpc>
                          <a:spcPts val="1130"/>
                        </a:lnSpc>
                      </a:pPr>
                      <a:r>
                        <a:rPr sz="1000" b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(прогноз)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370"/>
                        </a:lnSpc>
                        <a:spcBef>
                          <a:spcPts val="245"/>
                        </a:spcBef>
                      </a:pPr>
                      <a:r>
                        <a:rPr sz="1200" b="1" spc="10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200" b="1" spc="10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200" b="1" spc="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60020">
                        <a:lnSpc>
                          <a:spcPts val="1130"/>
                        </a:lnSpc>
                      </a:pPr>
                      <a:r>
                        <a:rPr sz="1000" b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(прогноз)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A1C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350">
                <a:tc>
                  <a:txBody>
                    <a:bodyPr/>
                    <a:lstStyle/>
                    <a:p>
                      <a:pPr marL="86360" marR="78740">
                        <a:lnSpc>
                          <a:spcPts val="1000"/>
                        </a:lnSpc>
                        <a:spcBef>
                          <a:spcPts val="275"/>
                        </a:spcBef>
                      </a:pPr>
                      <a:r>
                        <a:rPr lang="ru-RU" sz="90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Численность населения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15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Тыс.человек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082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-3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18,716</a:t>
                      </a: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18,458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18,730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18,200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18,120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86360" marR="78740" algn="just">
                        <a:lnSpc>
                          <a:spcPts val="1000"/>
                        </a:lnSpc>
                        <a:spcBef>
                          <a:spcPts val="27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Объем </a:t>
                      </a:r>
                      <a:r>
                        <a:rPr sz="9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отгруженных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товаров </a:t>
                      </a:r>
                      <a:r>
                        <a:rPr sz="9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собственного 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производства,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выполненных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работ </a:t>
                      </a:r>
                      <a:r>
                        <a:rPr sz="9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услуг  </a:t>
                      </a:r>
                      <a:r>
                        <a:rPr sz="9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собственными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силами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900" spc="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900" spc="20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ромышленному</a:t>
                      </a:r>
                      <a:r>
                        <a:rPr lang="ru-RU" sz="900" spc="20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производству</a:t>
                      </a:r>
                      <a:r>
                        <a:rPr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233679" algn="r">
                        <a:lnSpc>
                          <a:spcPct val="100000"/>
                        </a:lnSpc>
                      </a:pPr>
                      <a:r>
                        <a:rPr lang="ru-RU" sz="900" spc="3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28 303,2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32 998,0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208915" algn="r">
                        <a:lnSpc>
                          <a:spcPct val="100000"/>
                        </a:lnSpc>
                      </a:pP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33 383,86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dirty="0" smtClean="0">
                        <a:latin typeface="Times New Roman"/>
                        <a:cs typeface="Times New Roman"/>
                      </a:endParaRPr>
                    </a:p>
                    <a:p>
                      <a:pPr marR="222250" algn="r">
                        <a:lnSpc>
                          <a:spcPct val="100000"/>
                        </a:lnSpc>
                      </a:pPr>
                      <a:r>
                        <a:rPr lang="ru-RU"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34 628,2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212725" algn="r">
                        <a:lnSpc>
                          <a:spcPct val="100000"/>
                        </a:lnSpc>
                      </a:pPr>
                      <a:r>
                        <a:rPr lang="ru-RU" sz="900" spc="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36 012,4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Ввод 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действие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жилых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домов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4629" marR="207010" indent="186055">
                        <a:lnSpc>
                          <a:spcPts val="1000"/>
                        </a:lnSpc>
                        <a:spcBef>
                          <a:spcPts val="275"/>
                        </a:spcBef>
                      </a:pPr>
                      <a:r>
                        <a:rPr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кв. </a:t>
                      </a:r>
                      <a:r>
                        <a:rPr sz="9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  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общей</a:t>
                      </a:r>
                      <a:r>
                        <a:rPr sz="9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площади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3 201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1 450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1 850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2 100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2 100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6360" marR="78740">
                        <a:lnSpc>
                          <a:spcPts val="1000"/>
                        </a:lnSpc>
                        <a:spcBef>
                          <a:spcPts val="275"/>
                        </a:spcBef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Оборот </a:t>
                      </a:r>
                      <a:r>
                        <a:rPr sz="900" spc="3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розничной</a:t>
                      </a:r>
                      <a:r>
                        <a:rPr sz="9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торговли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1 277,8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1 293,1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0979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1 379,2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R="22288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1 445,4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1 510,4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6360" marR="78740">
                        <a:lnSpc>
                          <a:spcPts val="1000"/>
                        </a:lnSpc>
                        <a:spcBef>
                          <a:spcPts val="275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Инвестиции в основной капитал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93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-6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2 457,9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-6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1 711,5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26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1 802,2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1 901,3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2 120,2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6360" marR="78740">
                        <a:lnSpc>
                          <a:spcPts val="1000"/>
                        </a:lnSpc>
                        <a:spcBef>
                          <a:spcPts val="275"/>
                        </a:spcBef>
                      </a:pPr>
                      <a:r>
                        <a:rPr sz="900" spc="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заработной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платы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учетом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необлага-  </a:t>
                      </a:r>
                      <a:r>
                        <a:rPr sz="9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емой </a:t>
                      </a:r>
                      <a:r>
                        <a:rPr sz="900" spc="2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его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части</a:t>
                      </a: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(для расчета налога на доходы физических лиц)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R="23431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5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3 773,1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4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4 492,4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4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4 678,4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4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4 739,7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3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4 938,8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6360" marR="78740">
                        <a:lnSpc>
                          <a:spcPts val="1000"/>
                        </a:lnSpc>
                        <a:spcBef>
                          <a:spcPts val="275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Среднемесячная заработная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плата </a:t>
                      </a:r>
                      <a:r>
                        <a:rPr sz="9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1-го </a:t>
                      </a:r>
                      <a:r>
                        <a:rPr sz="9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ра-  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ботающего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(по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полному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кругу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организаций)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50 284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25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58 349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60 388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60 990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4629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63 553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Среднесписочная численность в экономике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тыс.чел.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6,253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6,416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6,521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6,541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6,565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6360" marR="78740">
                        <a:lnSpc>
                          <a:spcPts val="1000"/>
                        </a:lnSpc>
                        <a:spcBef>
                          <a:spcPts val="275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Индекс 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потребительских цен (по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Республи-  </a:t>
                      </a:r>
                      <a:r>
                        <a:rPr sz="900" spc="2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ке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900" spc="-5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оми</a:t>
                      </a:r>
                      <a:r>
                        <a:rPr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175"/>
                        </a:spcBef>
                      </a:pPr>
                      <a:r>
                        <a:rPr sz="9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предыдущему</a:t>
                      </a:r>
                      <a:r>
                        <a:rPr sz="900" spc="-1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году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105,1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104,9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104,0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104,0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104,0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14998" y="1275189"/>
            <a:ext cx="675602" cy="464871"/>
          </a:xfrm>
          <a:prstGeom prst="rect">
            <a:avLst/>
          </a:prstGeom>
          <a:solidFill>
            <a:srgbClr val="FAA61A"/>
          </a:solidFill>
        </p:spPr>
        <p:txBody>
          <a:bodyPr vert="horz" wrap="square" lIns="0" tIns="53975" rIns="0" bIns="0" rtlCol="0">
            <a:spAutoFit/>
          </a:bodyPr>
          <a:lstStyle/>
          <a:p>
            <a:pPr marL="65405">
              <a:lnSpc>
                <a:spcPts val="1639"/>
              </a:lnSpc>
              <a:spcBef>
                <a:spcPts val="425"/>
              </a:spcBef>
            </a:pPr>
            <a:r>
              <a:rPr sz="1400" b="1" spc="130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ru-RU" sz="1400" b="1" spc="130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1400" dirty="0">
              <a:latin typeface="Calibri"/>
              <a:cs typeface="Calibri"/>
            </a:endParaRPr>
          </a:p>
          <a:p>
            <a:pPr marL="66675">
              <a:lnSpc>
                <a:spcPts val="1639"/>
              </a:lnSpc>
            </a:pPr>
            <a:r>
              <a:rPr sz="1400" b="1" spc="125" dirty="0" smtClean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ru-RU" sz="1400" b="1" spc="125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7745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999" y="371245"/>
            <a:ext cx="2637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254" dirty="0">
                <a:solidFill>
                  <a:srgbClr val="FFFFFF"/>
                </a:solidFill>
                <a:latin typeface="Calibri"/>
                <a:cs typeface="Calibri"/>
              </a:rPr>
              <a:t>ОСНОВНЫЕ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55" dirty="0">
                <a:solidFill>
                  <a:srgbClr val="FFFFFF"/>
                </a:solidFill>
                <a:latin typeface="Calibri"/>
                <a:cs typeface="Calibri"/>
              </a:rPr>
              <a:t>ЗАДАЧИ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21882" y="2590800"/>
            <a:ext cx="8537922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400" b="1" spc="90" dirty="0">
                <a:solidFill>
                  <a:srgbClr val="007DC5"/>
                </a:solidFill>
                <a:latin typeface="Calibri"/>
                <a:cs typeface="Calibri"/>
              </a:rPr>
              <a:t>Основные </a:t>
            </a:r>
            <a:r>
              <a:rPr sz="1400" b="1" spc="75" dirty="0">
                <a:solidFill>
                  <a:srgbClr val="007DC5"/>
                </a:solidFill>
                <a:latin typeface="Calibri"/>
                <a:cs typeface="Calibri"/>
              </a:rPr>
              <a:t>мероприятия </a:t>
            </a:r>
            <a:r>
              <a:rPr sz="1400" b="1" spc="85" dirty="0" err="1">
                <a:solidFill>
                  <a:srgbClr val="007DC5"/>
                </a:solidFill>
                <a:latin typeface="Calibri"/>
                <a:cs typeface="Calibri"/>
              </a:rPr>
              <a:t>бюджетной</a:t>
            </a:r>
            <a:r>
              <a:rPr sz="1400" b="1" spc="8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400" b="1" spc="80" dirty="0" err="1" smtClean="0">
                <a:solidFill>
                  <a:srgbClr val="007DC5"/>
                </a:solidFill>
                <a:latin typeface="Calibri"/>
                <a:cs typeface="Calibri"/>
              </a:rPr>
              <a:t>поли</a:t>
            </a:r>
            <a:r>
              <a:rPr sz="1400" b="1" spc="85" dirty="0" err="1" smtClean="0">
                <a:solidFill>
                  <a:srgbClr val="007DC5"/>
                </a:solidFill>
                <a:latin typeface="Calibri"/>
                <a:cs typeface="Calibri"/>
              </a:rPr>
              <a:t>тики</a:t>
            </a:r>
            <a:r>
              <a:rPr sz="1400" b="1" spc="85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7DC5"/>
                </a:solidFill>
                <a:latin typeface="Calibri"/>
                <a:cs typeface="Calibri"/>
              </a:rPr>
              <a:t>на </a:t>
            </a:r>
            <a:r>
              <a:rPr sz="1400" b="1" spc="95" dirty="0" smtClean="0">
                <a:solidFill>
                  <a:srgbClr val="007DC5"/>
                </a:solidFill>
                <a:latin typeface="Calibri"/>
                <a:cs typeface="Calibri"/>
              </a:rPr>
              <a:t>20</a:t>
            </a:r>
            <a:r>
              <a:rPr lang="ru-RU" sz="1400" b="1" spc="95" dirty="0" smtClean="0">
                <a:solidFill>
                  <a:srgbClr val="007DC5"/>
                </a:solidFill>
                <a:latin typeface="Calibri"/>
                <a:cs typeface="Calibri"/>
              </a:rPr>
              <a:t>22</a:t>
            </a:r>
            <a:r>
              <a:rPr sz="1400" b="1" spc="95" dirty="0" smtClean="0">
                <a:solidFill>
                  <a:srgbClr val="007DC5"/>
                </a:solidFill>
                <a:latin typeface="Calibri"/>
                <a:cs typeface="Calibri"/>
              </a:rPr>
              <a:t>-202</a:t>
            </a:r>
            <a:r>
              <a:rPr lang="ru-RU" sz="1400" b="1" spc="95" dirty="0" smtClean="0">
                <a:solidFill>
                  <a:srgbClr val="007DC5"/>
                </a:solidFill>
                <a:latin typeface="Calibri"/>
                <a:cs typeface="Calibri"/>
              </a:rPr>
              <a:t>4</a:t>
            </a:r>
            <a:r>
              <a:rPr sz="1400" b="1" spc="-10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7DC5"/>
                </a:solidFill>
                <a:latin typeface="Calibri"/>
                <a:cs typeface="Calibri"/>
              </a:rPr>
              <a:t>годы: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6783" y="2840234"/>
            <a:ext cx="2783840" cy="11798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74625" marR="5080" indent="-162560" algn="just">
              <a:lnSpc>
                <a:spcPts val="1000"/>
              </a:lnSpc>
              <a:spcBef>
                <a:spcPts val="200"/>
              </a:spcBef>
              <a:buChar char="●"/>
              <a:tabLst>
                <a:tab pos="175260" algn="l"/>
              </a:tabLst>
            </a:pPr>
            <a:r>
              <a:rPr lang="ru-RU" sz="1200" dirty="0">
                <a:solidFill>
                  <a:srgbClr val="231F20"/>
                </a:solidFill>
                <a:latin typeface="Arial"/>
                <a:cs typeface="Arial"/>
              </a:rPr>
              <a:t>финансовое обеспечение реализации национальных проектов, определенных  Указом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</a:t>
            </a:r>
            <a:r>
              <a:rPr lang="ru-RU" sz="1200" dirty="0" smtClean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r>
              <a:rPr sz="1200" spc="35" dirty="0"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4786" y="2890926"/>
            <a:ext cx="2783840" cy="11798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74625" marR="5080" indent="-162560" algn="just">
              <a:lnSpc>
                <a:spcPts val="1000"/>
              </a:lnSpc>
              <a:spcBef>
                <a:spcPts val="200"/>
              </a:spcBef>
              <a:buChar char="●"/>
              <a:tabLst>
                <a:tab pos="175260" algn="l"/>
              </a:tabLst>
            </a:pPr>
            <a:r>
              <a:rPr lang="ru-RU" sz="1200" spc="20" dirty="0" smtClean="0">
                <a:latin typeface="Arial"/>
                <a:cs typeface="Arial"/>
              </a:rPr>
              <a:t>продолжение </a:t>
            </a:r>
            <a:r>
              <a:rPr lang="ru-RU" sz="1200" spc="20" dirty="0">
                <a:latin typeface="Arial"/>
                <a:cs typeface="Arial"/>
              </a:rPr>
              <a:t>практики взаимодействия органов местного самоуправления и жителей </a:t>
            </a:r>
            <a:r>
              <a:rPr lang="ru-RU" sz="1200" spc="20" dirty="0" smtClean="0">
                <a:latin typeface="Arial"/>
                <a:cs typeface="Arial"/>
              </a:rPr>
              <a:t>района </a:t>
            </a:r>
            <a:r>
              <a:rPr lang="ru-RU" sz="1200" spc="20" dirty="0">
                <a:latin typeface="Arial"/>
                <a:cs typeface="Arial"/>
              </a:rPr>
              <a:t>в решении вопросов местного значения в рамках инициативного бюджетирования на условиях софинансирования из бюджета </a:t>
            </a:r>
            <a:r>
              <a:rPr lang="ru-RU" sz="1200" spc="20" dirty="0" smtClean="0">
                <a:latin typeface="Arial"/>
                <a:cs typeface="Arial"/>
              </a:rPr>
              <a:t>округа </a:t>
            </a:r>
            <a:r>
              <a:rPr lang="ru-RU" sz="1200" spc="20" dirty="0">
                <a:latin typeface="Arial"/>
                <a:cs typeface="Arial"/>
              </a:rPr>
              <a:t>и бюджета Республики </a:t>
            </a:r>
            <a:r>
              <a:rPr lang="ru-RU" sz="1200" spc="20" dirty="0" smtClean="0">
                <a:latin typeface="Arial"/>
                <a:cs typeface="Arial"/>
              </a:rPr>
              <a:t>Коми;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8285" y="2890926"/>
            <a:ext cx="2783840" cy="79508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74625" marR="5080" indent="-162560" algn="just">
              <a:lnSpc>
                <a:spcPts val="1000"/>
              </a:lnSpc>
              <a:spcBef>
                <a:spcPts val="200"/>
              </a:spcBef>
              <a:buChar char="●"/>
              <a:tabLst>
                <a:tab pos="175260" algn="l"/>
              </a:tabLst>
            </a:pPr>
            <a:r>
              <a:rPr lang="ru-RU" sz="1200" spc="25" dirty="0">
                <a:latin typeface="Arial"/>
                <a:cs typeface="Arial"/>
              </a:rPr>
              <a:t>п</a:t>
            </a:r>
            <a:r>
              <a:rPr lang="ru-RU" sz="1200" spc="25" dirty="0" smtClean="0">
                <a:latin typeface="Arial"/>
                <a:cs typeface="Arial"/>
              </a:rPr>
              <a:t>овышение уровня проведения муниципального финансового контроля, затрагивающего вопросы эффективности использования бюджетных средств;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3937" y="4388603"/>
            <a:ext cx="2783840" cy="143629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74625" marR="5080" indent="-162560" algn="just">
              <a:lnSpc>
                <a:spcPts val="1000"/>
              </a:lnSpc>
              <a:spcBef>
                <a:spcPts val="200"/>
              </a:spcBef>
              <a:buChar char="●"/>
              <a:tabLst>
                <a:tab pos="175260" algn="l"/>
              </a:tabLst>
            </a:pPr>
            <a:r>
              <a:rPr lang="ru-RU" sz="1200" dirty="0" smtClean="0">
                <a:latin typeface="Arial"/>
                <a:cs typeface="Arial"/>
              </a:rPr>
              <a:t>исполнение всех декларируемых требований в отношении оплаты труда отдельных категорий работников бюджетной сферы, обеспечения заработной платы не ниже минимального размера оплаты труда. Возможность реализации данной задачи находится в высокой зависимости от финансовой поддержки субъекта Российской Федерации;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5996" y="957846"/>
            <a:ext cx="8679460" cy="1365936"/>
          </a:xfrm>
          <a:custGeom>
            <a:avLst/>
            <a:gdLst/>
            <a:ahLst/>
            <a:cxnLst/>
            <a:rect l="l" t="t" r="r" b="b"/>
            <a:pathLst>
              <a:path w="2758440" h="2614929">
                <a:moveTo>
                  <a:pt x="0" y="2614752"/>
                </a:moveTo>
                <a:lnTo>
                  <a:pt x="2757995" y="2614752"/>
                </a:lnTo>
                <a:lnTo>
                  <a:pt x="2757995" y="0"/>
                </a:lnTo>
                <a:lnTo>
                  <a:pt x="0" y="0"/>
                </a:lnTo>
                <a:lnTo>
                  <a:pt x="0" y="2614752"/>
                </a:lnTo>
                <a:close/>
              </a:path>
            </a:pathLst>
          </a:custGeom>
          <a:solidFill>
            <a:srgbClr val="D4E3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296783" y="954256"/>
            <a:ext cx="8563021" cy="133626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 algn="just">
              <a:lnSpc>
                <a:spcPts val="1100"/>
              </a:lnSpc>
              <a:spcBef>
                <a:spcPts val="219"/>
              </a:spcBef>
            </a:pPr>
            <a:r>
              <a:rPr sz="1400" b="1" spc="90" dirty="0">
                <a:solidFill>
                  <a:srgbClr val="007DC5"/>
                </a:solidFill>
                <a:latin typeface="Calibri"/>
                <a:cs typeface="Calibri"/>
              </a:rPr>
              <a:t>Основные </a:t>
            </a:r>
            <a:r>
              <a:rPr sz="1400" b="1" spc="60" dirty="0">
                <a:solidFill>
                  <a:srgbClr val="007DC5"/>
                </a:solidFill>
                <a:latin typeface="Calibri"/>
                <a:cs typeface="Calibri"/>
              </a:rPr>
              <a:t>задачи и </a:t>
            </a:r>
            <a:r>
              <a:rPr sz="1400" b="1" spc="85" dirty="0">
                <a:solidFill>
                  <a:srgbClr val="007DC5"/>
                </a:solidFill>
                <a:latin typeface="Calibri"/>
                <a:cs typeface="Calibri"/>
              </a:rPr>
              <a:t>приоритетные  </a:t>
            </a:r>
            <a:r>
              <a:rPr sz="1400" b="1" spc="70" dirty="0">
                <a:solidFill>
                  <a:srgbClr val="007DC5"/>
                </a:solidFill>
                <a:latin typeface="Calibri"/>
                <a:cs typeface="Calibri"/>
              </a:rPr>
              <a:t>направления </a:t>
            </a:r>
            <a:r>
              <a:rPr sz="1400" b="1" spc="85" dirty="0">
                <a:solidFill>
                  <a:srgbClr val="007DC5"/>
                </a:solidFill>
                <a:latin typeface="Calibri"/>
                <a:cs typeface="Calibri"/>
              </a:rPr>
              <a:t>бюджетной </a:t>
            </a:r>
            <a:r>
              <a:rPr sz="1400" b="1" spc="60" dirty="0">
                <a:solidFill>
                  <a:srgbClr val="007DC5"/>
                </a:solidFill>
                <a:latin typeface="Calibri"/>
                <a:cs typeface="Calibri"/>
              </a:rPr>
              <a:t>и </a:t>
            </a:r>
            <a:r>
              <a:rPr sz="1400" b="1" spc="85" dirty="0" smtClean="0">
                <a:solidFill>
                  <a:srgbClr val="007DC5"/>
                </a:solidFill>
                <a:latin typeface="Calibri"/>
                <a:cs typeface="Calibri"/>
              </a:rPr>
              <a:t>налого</a:t>
            </a:r>
            <a:r>
              <a:rPr lang="ru-RU" sz="1400" b="1" spc="85" dirty="0" smtClean="0">
                <a:solidFill>
                  <a:srgbClr val="007DC5"/>
                </a:solidFill>
                <a:latin typeface="Calibri"/>
                <a:cs typeface="Calibri"/>
              </a:rPr>
              <a:t>в</a:t>
            </a:r>
            <a:r>
              <a:rPr sz="1400" b="1" spc="75" dirty="0" smtClean="0">
                <a:solidFill>
                  <a:srgbClr val="007DC5"/>
                </a:solidFill>
                <a:latin typeface="Calibri"/>
                <a:cs typeface="Calibri"/>
              </a:rPr>
              <a:t>ой </a:t>
            </a:r>
            <a:r>
              <a:rPr sz="1400" b="1" spc="80" dirty="0" err="1">
                <a:solidFill>
                  <a:srgbClr val="007DC5"/>
                </a:solidFill>
                <a:latin typeface="Calibri"/>
                <a:cs typeface="Calibri"/>
              </a:rPr>
              <a:t>политики</a:t>
            </a:r>
            <a:r>
              <a:rPr sz="1400" b="1" spc="8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lang="ru-RU" sz="1400" b="1" spc="85" dirty="0" smtClean="0">
                <a:solidFill>
                  <a:srgbClr val="007DC5"/>
                </a:solidFill>
                <a:latin typeface="Calibri"/>
                <a:cs typeface="Calibri"/>
              </a:rPr>
              <a:t>муниципального района «Княжпогостский»</a:t>
            </a:r>
            <a:r>
              <a:rPr sz="1400" b="1" spc="15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7DC5"/>
                </a:solidFill>
                <a:latin typeface="Calibri"/>
                <a:cs typeface="Calibri"/>
              </a:rPr>
              <a:t>на</a:t>
            </a:r>
            <a:r>
              <a:rPr sz="1400" b="1" spc="1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400" b="1" spc="90" dirty="0" smtClean="0">
                <a:solidFill>
                  <a:srgbClr val="007DC5"/>
                </a:solidFill>
                <a:latin typeface="Calibri"/>
                <a:cs typeface="Calibri"/>
              </a:rPr>
              <a:t>20</a:t>
            </a:r>
            <a:r>
              <a:rPr lang="ru-RU" sz="1400" b="1" spc="90" dirty="0" smtClean="0">
                <a:solidFill>
                  <a:srgbClr val="007DC5"/>
                </a:solidFill>
                <a:latin typeface="Calibri"/>
                <a:cs typeface="Calibri"/>
              </a:rPr>
              <a:t>22</a:t>
            </a:r>
            <a:r>
              <a:rPr sz="1400" b="1" spc="15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007DC5"/>
                </a:solidFill>
                <a:latin typeface="Calibri"/>
                <a:cs typeface="Calibri"/>
              </a:rPr>
              <a:t>-</a:t>
            </a:r>
            <a:r>
              <a:rPr sz="1400" b="1" spc="95" dirty="0" smtClean="0">
                <a:solidFill>
                  <a:srgbClr val="007DC5"/>
                </a:solidFill>
                <a:latin typeface="Calibri"/>
                <a:cs typeface="Calibri"/>
              </a:rPr>
              <a:t>202</a:t>
            </a:r>
            <a:r>
              <a:rPr lang="ru-RU" sz="1400" b="1" spc="95" dirty="0" smtClean="0">
                <a:solidFill>
                  <a:srgbClr val="007DC5"/>
                </a:solidFill>
                <a:latin typeface="Calibri"/>
                <a:cs typeface="Calibri"/>
              </a:rPr>
              <a:t>4</a:t>
            </a:r>
            <a:r>
              <a:rPr sz="1400" b="1" spc="15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7DC5"/>
                </a:solidFill>
                <a:latin typeface="Calibri"/>
                <a:cs typeface="Calibri"/>
              </a:rPr>
              <a:t>годы:</a:t>
            </a:r>
            <a:endParaRPr sz="1400" dirty="0">
              <a:latin typeface="Calibri"/>
              <a:cs typeface="Calibri"/>
            </a:endParaRPr>
          </a:p>
          <a:p>
            <a:pPr marL="179705" marR="5080" indent="-180340" algn="just">
              <a:lnSpc>
                <a:spcPts val="1000"/>
              </a:lnSpc>
              <a:buChar char="●"/>
              <a:tabLst>
                <a:tab pos="180340" algn="l"/>
              </a:tabLst>
            </a:pPr>
            <a:r>
              <a:rPr lang="ru-RU" sz="1200" spc="20" dirty="0" smtClean="0">
                <a:solidFill>
                  <a:srgbClr val="231F20"/>
                </a:solidFill>
                <a:latin typeface="Arial"/>
                <a:cs typeface="Arial"/>
              </a:rPr>
              <a:t>проведение </a:t>
            </a:r>
            <a:r>
              <a:rPr lang="ru-RU" sz="1200" spc="20" dirty="0">
                <a:solidFill>
                  <a:srgbClr val="231F20"/>
                </a:solidFill>
                <a:latin typeface="Arial"/>
                <a:cs typeface="Arial"/>
              </a:rPr>
              <a:t>взвешенной налоговой политики, направленной на поддержание оправданного уровня налоговой нагрузки, привлечение инвестиций и открытие новых современных производств, стимулирование предпринимательской активности в целях расширения налогооблагаемой базы и увеличения налогового потенциала, поддержка малого и среднего предпринимательства</a:t>
            </a:r>
            <a:r>
              <a:rPr sz="1200" spc="30" dirty="0"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sz="1200" spc="3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79705" marR="5080" indent="-180340" algn="just">
              <a:lnSpc>
                <a:spcPts val="1000"/>
              </a:lnSpc>
              <a:buChar char="●"/>
              <a:tabLst>
                <a:tab pos="180340" algn="l"/>
              </a:tabLst>
            </a:pPr>
            <a:r>
              <a:rPr lang="ru-RU" sz="1200" dirty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ценка эффективности налоговых расходов в целях минимизации риска предоставления неэффективных налоговых льгот;</a:t>
            </a:r>
          </a:p>
          <a:p>
            <a:pPr marL="179705" marR="5080" indent="-180340" algn="just">
              <a:lnSpc>
                <a:spcPts val="1000"/>
              </a:lnSpc>
              <a:buChar char="●"/>
              <a:tabLst>
                <a:tab pos="180340" algn="l"/>
              </a:tabLst>
            </a:pPr>
            <a:r>
              <a:rPr lang="ru-RU" sz="1200" dirty="0" smtClean="0">
                <a:latin typeface="Arial"/>
                <a:cs typeface="Arial"/>
              </a:rPr>
              <a:t>улучшение качества администрирования доходов бюджета;</a:t>
            </a:r>
            <a:endParaRPr sz="1200" dirty="0">
              <a:latin typeface="Arial"/>
              <a:cs typeface="Arial"/>
            </a:endParaRPr>
          </a:p>
          <a:p>
            <a:pPr marL="179705" marR="778510" indent="-180340">
              <a:lnSpc>
                <a:spcPts val="1000"/>
              </a:lnSpc>
              <a:buChar char="●"/>
              <a:tabLst>
                <a:tab pos="180340" algn="l"/>
              </a:tabLst>
            </a:pPr>
            <a:r>
              <a:rPr sz="1200" spc="20" dirty="0" err="1" smtClean="0">
                <a:latin typeface="Arial"/>
                <a:cs typeface="Arial"/>
              </a:rPr>
              <a:t>обеспечение</a:t>
            </a:r>
            <a:r>
              <a:rPr sz="1200" spc="20" dirty="0" smtClean="0">
                <a:latin typeface="Arial"/>
                <a:cs typeface="Arial"/>
              </a:rPr>
              <a:t> </a:t>
            </a:r>
            <a:r>
              <a:rPr sz="1200" spc="20" dirty="0" err="1" smtClean="0">
                <a:latin typeface="Arial"/>
                <a:cs typeface="Arial"/>
              </a:rPr>
              <a:t>сбалансированности</a:t>
            </a:r>
            <a:r>
              <a:rPr sz="1200" spc="20" dirty="0" smtClean="0">
                <a:latin typeface="Arial"/>
                <a:cs typeface="Arial"/>
              </a:rPr>
              <a:t> </a:t>
            </a:r>
            <a:r>
              <a:rPr sz="1200" spc="35" dirty="0" smtClean="0">
                <a:latin typeface="Arial"/>
                <a:cs typeface="Arial"/>
              </a:rPr>
              <a:t>и</a:t>
            </a:r>
            <a:r>
              <a:rPr lang="ru-RU" sz="1200" spc="35" dirty="0" smtClean="0">
                <a:latin typeface="Arial"/>
                <a:cs typeface="Arial"/>
              </a:rPr>
              <a:t> устойчивости</a:t>
            </a:r>
            <a:r>
              <a:rPr sz="1200" spc="-110" dirty="0" smtClean="0">
                <a:latin typeface="Arial"/>
                <a:cs typeface="Arial"/>
              </a:rPr>
              <a:t> </a:t>
            </a:r>
            <a:r>
              <a:rPr sz="1200" spc="15" dirty="0" smtClean="0">
                <a:latin typeface="Arial"/>
                <a:cs typeface="Arial"/>
              </a:rPr>
              <a:t>бюджета</a:t>
            </a:r>
            <a:r>
              <a:rPr lang="ru-RU" sz="1200" spc="1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96656" y="2323782"/>
            <a:ext cx="558800" cy="534035"/>
          </a:xfrm>
          <a:prstGeom prst="rect">
            <a:avLst/>
          </a:prstGeom>
          <a:solidFill>
            <a:srgbClr val="FAA61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15"/>
              </a:lnSpc>
            </a:pPr>
            <a:r>
              <a:rPr sz="3500" b="1" spc="-65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38" name="object 13"/>
          <p:cNvSpPr txBox="1"/>
          <p:nvPr/>
        </p:nvSpPr>
        <p:spPr>
          <a:xfrm>
            <a:off x="3345789" y="4468112"/>
            <a:ext cx="2783840" cy="79508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74625" marR="5080" indent="-162560" algn="just">
              <a:lnSpc>
                <a:spcPts val="1000"/>
              </a:lnSpc>
              <a:spcBef>
                <a:spcPts val="200"/>
              </a:spcBef>
              <a:buChar char="●"/>
              <a:tabLst>
                <a:tab pos="175260" algn="l"/>
              </a:tabLst>
            </a:pPr>
            <a:r>
              <a:rPr lang="ru-RU" sz="1200" spc="25" dirty="0">
                <a:latin typeface="Arial"/>
                <a:cs typeface="Arial"/>
              </a:rPr>
              <a:t>в</a:t>
            </a:r>
            <a:r>
              <a:rPr lang="ru-RU" sz="1200" spc="25" dirty="0" smtClean="0">
                <a:latin typeface="Arial"/>
                <a:cs typeface="Arial"/>
              </a:rPr>
              <a:t>заимодействие с органами исполнительной власти Республики Коми по решению вопроса о предоставлении городскому округу финансовой поддержки</a:t>
            </a:r>
            <a:r>
              <a:rPr lang="ru-RU" sz="900" spc="25" dirty="0" smtClean="0">
                <a:latin typeface="Arial"/>
                <a:cs typeface="Arial"/>
              </a:rPr>
              <a:t>; 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11" y="256786"/>
            <a:ext cx="45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81293" y="4450908"/>
            <a:ext cx="275616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5080" lvl="0" indent="-162560" algn="just">
              <a:lnSpc>
                <a:spcPts val="1000"/>
              </a:lnSpc>
              <a:spcBef>
                <a:spcPts val="200"/>
              </a:spcBef>
              <a:buFontTx/>
              <a:buChar char="●"/>
              <a:tabLst>
                <a:tab pos="175260" algn="l"/>
              </a:tabLst>
            </a:pPr>
            <a:r>
              <a:rPr lang="ru-RU" sz="1200" dirty="0">
                <a:latin typeface="Times New Roman"/>
                <a:ea typeface="Calibri"/>
              </a:rPr>
              <a:t>соблюдение нормативов формирования расходов на оплату труда депутатов, выборных должностных лиц местного самоуправления, осуществляющих свои полномочия на постоянной основе, и муниципальных служащих, замещающих должности муниципальной </a:t>
            </a:r>
            <a:r>
              <a:rPr lang="ru-RU" sz="1200" dirty="0" smtClean="0">
                <a:latin typeface="Times New Roman"/>
                <a:ea typeface="Calibri"/>
              </a:rPr>
              <a:t>службы.</a:t>
            </a:r>
            <a:endParaRPr lang="ru-RU" sz="1200" spc="2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4625" marR="5080" lvl="0" indent="-162560" algn="just">
              <a:lnSpc>
                <a:spcPts val="1000"/>
              </a:lnSpc>
              <a:spcBef>
                <a:spcPts val="200"/>
              </a:spcBef>
              <a:buFontTx/>
              <a:buChar char="●"/>
              <a:tabLst>
                <a:tab pos="175260" algn="l"/>
              </a:tabLst>
            </a:pPr>
            <a:endParaRPr lang="ru-RU"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96" y="243001"/>
            <a:ext cx="8868410" cy="599440"/>
          </a:xfrm>
          <a:custGeom>
            <a:avLst/>
            <a:gdLst/>
            <a:ahLst/>
            <a:cxnLst/>
            <a:rect l="l" t="t" r="r" b="b"/>
            <a:pathLst>
              <a:path w="8868410" h="599440">
                <a:moveTo>
                  <a:pt x="0" y="599389"/>
                </a:moveTo>
                <a:lnTo>
                  <a:pt x="8868003" y="599389"/>
                </a:lnTo>
                <a:lnTo>
                  <a:pt x="8868003" y="0"/>
                </a:lnTo>
                <a:lnTo>
                  <a:pt x="0" y="0"/>
                </a:lnTo>
                <a:lnTo>
                  <a:pt x="0" y="599389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998" y="329970"/>
            <a:ext cx="5540401" cy="40780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R="5080">
              <a:lnSpc>
                <a:spcPts val="1400"/>
              </a:lnSpc>
              <a:spcBef>
                <a:spcPts val="380"/>
              </a:spcBef>
            </a:pPr>
            <a:r>
              <a:rPr sz="1400" spc="180" dirty="0"/>
              <a:t>ОСНОВНЫЕ </a:t>
            </a:r>
            <a:r>
              <a:rPr sz="1400" spc="150" dirty="0"/>
              <a:t>ЭТАПЫ СОСТАВЛЕНИЯ </a:t>
            </a:r>
            <a:r>
              <a:rPr sz="1400" spc="140" dirty="0"/>
              <a:t>ПРОЕКТА  </a:t>
            </a:r>
            <a:r>
              <a:rPr sz="1400" spc="145" dirty="0"/>
              <a:t>БЮДЖЕТА</a:t>
            </a:r>
            <a:r>
              <a:rPr sz="1400" spc="15" dirty="0"/>
              <a:t> </a:t>
            </a:r>
            <a:r>
              <a:rPr lang="ru-RU" sz="1400" spc="150" dirty="0" smtClean="0"/>
              <a:t>МУНИЦИПАЛЬНОГО РАЙОНА «КНЯЖПОГОСТСКИЙ»</a:t>
            </a:r>
            <a:endParaRPr sz="1400" dirty="0"/>
          </a:p>
        </p:txBody>
      </p:sp>
      <p:sp>
        <p:nvSpPr>
          <p:cNvPr id="6" name="object 6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408299" y="1256601"/>
            <a:ext cx="5634355" cy="18210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320"/>
              </a:spcBef>
            </a:pPr>
            <a:r>
              <a:rPr sz="1100" b="1" spc="80" dirty="0">
                <a:solidFill>
                  <a:srgbClr val="007DC5"/>
                </a:solidFill>
                <a:latin typeface="Calibri"/>
                <a:cs typeface="Calibri"/>
              </a:rPr>
              <a:t>Определение</a:t>
            </a:r>
            <a:r>
              <a:rPr sz="1100" b="1" spc="3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100" dirty="0">
                <a:solidFill>
                  <a:srgbClr val="007DC5"/>
                </a:solidFill>
                <a:latin typeface="Calibri"/>
                <a:cs typeface="Calibri"/>
              </a:rPr>
              <a:t>основных</a:t>
            </a:r>
            <a:r>
              <a:rPr sz="1100" b="1" spc="3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007DC5"/>
                </a:solidFill>
                <a:latin typeface="Calibri"/>
                <a:cs typeface="Calibri"/>
              </a:rPr>
              <a:t>подходов</a:t>
            </a:r>
            <a:r>
              <a:rPr sz="1100" b="1" spc="3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105" dirty="0">
                <a:solidFill>
                  <a:srgbClr val="007DC5"/>
                </a:solidFill>
                <a:latin typeface="Calibri"/>
                <a:cs typeface="Calibri"/>
              </a:rPr>
              <a:t>к</a:t>
            </a:r>
            <a:r>
              <a:rPr sz="1100" b="1" spc="3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90" dirty="0" err="1" smtClean="0">
                <a:solidFill>
                  <a:srgbClr val="007DC5"/>
                </a:solidFill>
                <a:latin typeface="Calibri"/>
                <a:cs typeface="Calibri"/>
              </a:rPr>
              <a:t>формированию</a:t>
            </a:r>
            <a:r>
              <a:rPr lang="ru-RU" sz="1100" b="1" spc="90" dirty="0" smtClean="0">
                <a:solidFill>
                  <a:srgbClr val="007DC5"/>
                </a:solidFill>
                <a:latin typeface="Calibri"/>
                <a:cs typeface="Calibri"/>
              </a:rPr>
              <a:t>;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8299" y="1937498"/>
            <a:ext cx="488759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b="1" spc="100" dirty="0">
                <a:solidFill>
                  <a:srgbClr val="231F20"/>
                </a:solidFill>
                <a:latin typeface="Calibri"/>
                <a:cs typeface="Calibri"/>
              </a:rPr>
              <a:t>Расчет</a:t>
            </a:r>
            <a:r>
              <a:rPr sz="1100" b="1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231F20"/>
                </a:solidFill>
                <a:latin typeface="Calibri"/>
                <a:cs typeface="Calibri"/>
              </a:rPr>
              <a:t>предварительного</a:t>
            </a:r>
            <a:r>
              <a:rPr sz="11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231F20"/>
                </a:solidFill>
                <a:latin typeface="Calibri"/>
                <a:cs typeface="Calibri"/>
              </a:rPr>
              <a:t>прогноза</a:t>
            </a:r>
            <a:r>
              <a:rPr sz="11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90" dirty="0">
                <a:solidFill>
                  <a:srgbClr val="231F20"/>
                </a:solidFill>
                <a:latin typeface="Calibri"/>
                <a:cs typeface="Calibri"/>
              </a:rPr>
              <a:t>поступления</a:t>
            </a:r>
            <a:r>
              <a:rPr sz="11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231F20"/>
                </a:solidFill>
                <a:latin typeface="Calibri"/>
                <a:cs typeface="Calibri"/>
              </a:rPr>
              <a:t>администрируемых  </a:t>
            </a:r>
            <a:r>
              <a:rPr sz="1100" b="1" spc="80" dirty="0">
                <a:solidFill>
                  <a:srgbClr val="231F20"/>
                </a:solidFill>
                <a:latin typeface="Calibri"/>
                <a:cs typeface="Calibri"/>
              </a:rPr>
              <a:t>доходов </a:t>
            </a:r>
            <a:r>
              <a:rPr sz="1100" b="1" spc="75" dirty="0">
                <a:solidFill>
                  <a:srgbClr val="231F20"/>
                </a:solidFill>
                <a:latin typeface="Calibri"/>
                <a:cs typeface="Calibri"/>
              </a:rPr>
              <a:t>в</a:t>
            </a:r>
            <a:r>
              <a:rPr sz="11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80" dirty="0" err="1" smtClean="0">
                <a:solidFill>
                  <a:srgbClr val="231F20"/>
                </a:solidFill>
                <a:latin typeface="Calibri"/>
                <a:cs typeface="Calibri"/>
              </a:rPr>
              <a:t>бюджет</a:t>
            </a:r>
            <a:r>
              <a:rPr lang="ru-RU" sz="1100" b="1" spc="80" dirty="0" smtClean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8299" y="2631095"/>
            <a:ext cx="5535930" cy="18210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320"/>
              </a:spcBef>
            </a:pPr>
            <a:r>
              <a:rPr sz="1100" b="1" spc="105" dirty="0" err="1" smtClean="0">
                <a:solidFill>
                  <a:srgbClr val="007DC5"/>
                </a:solidFill>
                <a:latin typeface="Calibri"/>
                <a:cs typeface="Calibri"/>
              </a:rPr>
              <a:t>Составл</a:t>
            </a:r>
            <a:r>
              <a:rPr lang="ru-RU" sz="1100" b="1" spc="105" dirty="0" err="1" smtClean="0">
                <a:solidFill>
                  <a:srgbClr val="007DC5"/>
                </a:solidFill>
                <a:latin typeface="Calibri"/>
                <a:cs typeface="Calibri"/>
              </a:rPr>
              <a:t>ение</a:t>
            </a:r>
            <a:r>
              <a:rPr sz="1100" b="1" spc="105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90" dirty="0" err="1" smtClean="0">
                <a:solidFill>
                  <a:srgbClr val="007DC5"/>
                </a:solidFill>
                <a:latin typeface="Calibri"/>
                <a:cs typeface="Calibri"/>
              </a:rPr>
              <a:t>прогноз</a:t>
            </a:r>
            <a:r>
              <a:rPr lang="ru-RU" sz="1100" b="1" spc="90" dirty="0" smtClean="0">
                <a:solidFill>
                  <a:srgbClr val="007DC5"/>
                </a:solidFill>
                <a:latin typeface="Calibri"/>
                <a:cs typeface="Calibri"/>
              </a:rPr>
              <a:t>а</a:t>
            </a:r>
            <a:r>
              <a:rPr sz="1100" b="1" spc="9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90" dirty="0" err="1">
                <a:solidFill>
                  <a:srgbClr val="007DC5"/>
                </a:solidFill>
                <a:latin typeface="Calibri"/>
                <a:cs typeface="Calibri"/>
              </a:rPr>
              <a:t>социально-экономического</a:t>
            </a:r>
            <a:r>
              <a:rPr sz="1100" b="1" spc="9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75" dirty="0" err="1" smtClean="0">
                <a:solidFill>
                  <a:srgbClr val="007DC5"/>
                </a:solidFill>
                <a:latin typeface="Calibri"/>
                <a:cs typeface="Calibri"/>
              </a:rPr>
              <a:t>развития</a:t>
            </a:r>
            <a:r>
              <a:rPr lang="ru-RU" sz="1100" b="1" spc="-125" dirty="0">
                <a:solidFill>
                  <a:srgbClr val="007DC5"/>
                </a:solidFill>
                <a:latin typeface="Calibri"/>
                <a:cs typeface="Calibri"/>
              </a:rPr>
              <a:t>;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8299" y="3318343"/>
            <a:ext cx="5558790" cy="3231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320"/>
              </a:spcBef>
            </a:pPr>
            <a:r>
              <a:rPr sz="1100" b="1" spc="85" dirty="0" err="1">
                <a:solidFill>
                  <a:srgbClr val="231F20"/>
                </a:solidFill>
                <a:latin typeface="Calibri"/>
                <a:cs typeface="Calibri"/>
              </a:rPr>
              <a:t>Работа</a:t>
            </a:r>
            <a:r>
              <a:rPr sz="1100" b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ru-RU" sz="1100" b="1" spc="90" dirty="0" smtClean="0">
                <a:solidFill>
                  <a:srgbClr val="231F20"/>
                </a:solidFill>
                <a:latin typeface="Calibri"/>
                <a:cs typeface="Calibri"/>
              </a:rPr>
              <a:t>главных распорядителей</a:t>
            </a:r>
            <a:r>
              <a:rPr sz="1100" b="1" spc="2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100" dirty="0">
                <a:solidFill>
                  <a:srgbClr val="231F20"/>
                </a:solidFill>
                <a:latin typeface="Calibri"/>
                <a:cs typeface="Calibri"/>
              </a:rPr>
              <a:t>по</a:t>
            </a:r>
            <a:r>
              <a:rPr sz="1100" b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90" dirty="0">
                <a:solidFill>
                  <a:srgbClr val="231F20"/>
                </a:solidFill>
                <a:latin typeface="Calibri"/>
                <a:cs typeface="Calibri"/>
              </a:rPr>
              <a:t>подготовке</a:t>
            </a:r>
            <a:r>
              <a:rPr sz="1100" b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231F20"/>
                </a:solidFill>
                <a:latin typeface="Calibri"/>
                <a:cs typeface="Calibri"/>
              </a:rPr>
              <a:t>и</a:t>
            </a:r>
            <a:r>
              <a:rPr sz="1100" b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100" dirty="0">
                <a:solidFill>
                  <a:srgbClr val="231F20"/>
                </a:solidFill>
                <a:latin typeface="Calibri"/>
                <a:cs typeface="Calibri"/>
              </a:rPr>
              <a:t>обоснованию</a:t>
            </a:r>
            <a:r>
              <a:rPr sz="1100" b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95" dirty="0" err="1">
                <a:solidFill>
                  <a:srgbClr val="231F20"/>
                </a:solidFill>
                <a:latin typeface="Calibri"/>
                <a:cs typeface="Calibri"/>
              </a:rPr>
              <a:t>бюджетных</a:t>
            </a:r>
            <a:r>
              <a:rPr sz="1100" b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90" dirty="0" err="1" smtClean="0">
                <a:solidFill>
                  <a:srgbClr val="231F20"/>
                </a:solidFill>
                <a:latin typeface="Calibri"/>
                <a:cs typeface="Calibri"/>
              </a:rPr>
              <a:t>проектировок</a:t>
            </a:r>
            <a:r>
              <a:rPr lang="ru-RU" sz="1100" b="1" spc="90" dirty="0" smtClean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08299" y="3865115"/>
            <a:ext cx="5984240" cy="11823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just">
              <a:lnSpc>
                <a:spcPts val="1100"/>
              </a:lnSpc>
              <a:spcBef>
                <a:spcPts val="320"/>
              </a:spcBef>
            </a:pPr>
            <a:r>
              <a:rPr sz="1100" b="1" spc="90" dirty="0">
                <a:solidFill>
                  <a:srgbClr val="007DC5"/>
                </a:solidFill>
                <a:latin typeface="Calibri"/>
                <a:cs typeface="Calibri"/>
              </a:rPr>
              <a:t>Формирование </a:t>
            </a:r>
            <a:r>
              <a:rPr sz="1100" b="1" spc="95" dirty="0" err="1">
                <a:solidFill>
                  <a:srgbClr val="007DC5"/>
                </a:solidFill>
                <a:latin typeface="Calibri"/>
                <a:cs typeface="Calibri"/>
              </a:rPr>
              <a:t>проекта</a:t>
            </a:r>
            <a:r>
              <a:rPr sz="1100" b="1" spc="9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75" dirty="0" err="1" smtClean="0">
                <a:solidFill>
                  <a:srgbClr val="007DC5"/>
                </a:solidFill>
                <a:latin typeface="Calibri"/>
                <a:cs typeface="Calibri"/>
              </a:rPr>
              <a:t>решения</a:t>
            </a:r>
            <a:r>
              <a:rPr lang="ru-RU" sz="1100" b="1" spc="75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140" dirty="0" smtClean="0">
                <a:solidFill>
                  <a:srgbClr val="007DC5"/>
                </a:solidFill>
                <a:latin typeface="Calibri"/>
                <a:cs typeface="Calibri"/>
              </a:rPr>
              <a:t>«О </a:t>
            </a:r>
            <a:r>
              <a:rPr sz="1100" b="1" spc="90" dirty="0" err="1" smtClean="0">
                <a:solidFill>
                  <a:srgbClr val="007DC5"/>
                </a:solidFill>
                <a:latin typeface="Calibri"/>
                <a:cs typeface="Calibri"/>
              </a:rPr>
              <a:t>бюджете</a:t>
            </a:r>
            <a:r>
              <a:rPr sz="1100" b="1" spc="9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70" dirty="0" err="1" smtClean="0">
                <a:solidFill>
                  <a:srgbClr val="007DC5"/>
                </a:solidFill>
                <a:latin typeface="Calibri"/>
                <a:cs typeface="Calibri"/>
              </a:rPr>
              <a:t>на</a:t>
            </a:r>
            <a:r>
              <a:rPr sz="1100" b="1" spc="7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007DC5"/>
                </a:solidFill>
                <a:latin typeface="Calibri"/>
                <a:cs typeface="Calibri"/>
              </a:rPr>
              <a:t>очередной </a:t>
            </a:r>
            <a:r>
              <a:rPr sz="1100" b="1" spc="90" dirty="0">
                <a:solidFill>
                  <a:srgbClr val="007DC5"/>
                </a:solidFill>
                <a:latin typeface="Calibri"/>
                <a:cs typeface="Calibri"/>
              </a:rPr>
              <a:t>финансовый </a:t>
            </a:r>
            <a:r>
              <a:rPr sz="1100" b="1" spc="85" dirty="0">
                <a:solidFill>
                  <a:srgbClr val="007DC5"/>
                </a:solidFill>
                <a:latin typeface="Calibri"/>
                <a:cs typeface="Calibri"/>
              </a:rPr>
              <a:t>год </a:t>
            </a:r>
            <a:r>
              <a:rPr sz="1100" b="1" spc="65" dirty="0">
                <a:solidFill>
                  <a:srgbClr val="007DC5"/>
                </a:solidFill>
                <a:latin typeface="Calibri"/>
                <a:cs typeface="Calibri"/>
              </a:rPr>
              <a:t>и </a:t>
            </a:r>
            <a:r>
              <a:rPr sz="1100" b="1" spc="80" dirty="0" err="1">
                <a:solidFill>
                  <a:srgbClr val="007DC5"/>
                </a:solidFill>
                <a:latin typeface="Calibri"/>
                <a:cs typeface="Calibri"/>
              </a:rPr>
              <a:t>плановый</a:t>
            </a:r>
            <a:r>
              <a:rPr sz="1100" b="1" spc="-3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1100" b="1" spc="95" dirty="0" err="1" smtClean="0">
                <a:solidFill>
                  <a:srgbClr val="007DC5"/>
                </a:solidFill>
                <a:latin typeface="Calibri"/>
                <a:cs typeface="Calibri"/>
              </a:rPr>
              <a:t>пе</a:t>
            </a:r>
            <a:r>
              <a:rPr sz="1100" b="1" spc="80" dirty="0" err="1" smtClean="0">
                <a:solidFill>
                  <a:srgbClr val="007DC5"/>
                </a:solidFill>
                <a:latin typeface="Calibri"/>
                <a:cs typeface="Calibri"/>
              </a:rPr>
              <a:t>риод</a:t>
            </a:r>
            <a:r>
              <a:rPr sz="1100" b="1" spc="80" dirty="0" smtClean="0">
                <a:solidFill>
                  <a:srgbClr val="007DC5"/>
                </a:solidFill>
                <a:latin typeface="Calibri"/>
                <a:cs typeface="Calibri"/>
              </a:rPr>
              <a:t>»</a:t>
            </a:r>
            <a:r>
              <a:rPr lang="ru-RU" sz="1100" b="1" spc="80" dirty="0" smtClean="0">
                <a:solidFill>
                  <a:srgbClr val="007DC5"/>
                </a:solidFill>
                <a:latin typeface="Calibri"/>
                <a:cs typeface="Calibri"/>
              </a:rPr>
              <a:t>;</a:t>
            </a:r>
            <a:r>
              <a:rPr sz="1100" b="1" spc="-2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endParaRPr lang="ru-RU" sz="1100" b="1" spc="-20" dirty="0" smtClean="0">
              <a:solidFill>
                <a:srgbClr val="007DC5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ts val="1100"/>
              </a:lnSpc>
              <a:spcBef>
                <a:spcPts val="320"/>
              </a:spcBef>
            </a:pPr>
            <a:endParaRPr lang="ru-RU" sz="1100" b="1" spc="-20" dirty="0">
              <a:solidFill>
                <a:srgbClr val="007DC5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ts val="1100"/>
              </a:lnSpc>
              <a:spcBef>
                <a:spcPts val="320"/>
              </a:spcBef>
            </a:pPr>
            <a:endParaRPr lang="ru-RU" sz="1100" b="1" spc="80" dirty="0" smtClean="0">
              <a:latin typeface="Calibri"/>
              <a:cs typeface="Calibri"/>
            </a:endParaRPr>
          </a:p>
          <a:p>
            <a:pPr marL="12700" marR="5080" algn="just">
              <a:lnSpc>
                <a:spcPts val="1100"/>
              </a:lnSpc>
              <a:spcBef>
                <a:spcPts val="320"/>
              </a:spcBef>
            </a:pPr>
            <a:endParaRPr lang="ru-RU" sz="1100" b="1" spc="80" dirty="0" smtClean="0">
              <a:latin typeface="Calibri"/>
              <a:cs typeface="Calibri"/>
            </a:endParaRPr>
          </a:p>
          <a:p>
            <a:pPr marL="12700" marR="5080" algn="just">
              <a:lnSpc>
                <a:spcPts val="1100"/>
              </a:lnSpc>
              <a:spcBef>
                <a:spcPts val="320"/>
              </a:spcBef>
            </a:pPr>
            <a:r>
              <a:rPr sz="1100" b="1" spc="80" dirty="0" err="1" smtClean="0">
                <a:latin typeface="Calibri"/>
                <a:cs typeface="Calibri"/>
              </a:rPr>
              <a:t>Внесение</a:t>
            </a:r>
            <a:r>
              <a:rPr sz="1100" b="1" spc="-20" dirty="0" smtClean="0">
                <a:latin typeface="Calibri"/>
                <a:cs typeface="Calibri"/>
              </a:rPr>
              <a:t> </a:t>
            </a:r>
            <a:r>
              <a:rPr sz="1100" b="1" spc="95" dirty="0" smtClean="0">
                <a:latin typeface="Calibri"/>
                <a:cs typeface="Calibri"/>
              </a:rPr>
              <a:t>проекта</a:t>
            </a:r>
            <a:r>
              <a:rPr sz="1100" b="1" spc="-20" dirty="0" smtClean="0">
                <a:latin typeface="Calibri"/>
                <a:cs typeface="Calibri"/>
              </a:rPr>
              <a:t> </a:t>
            </a:r>
            <a:r>
              <a:rPr sz="1100" b="1" spc="75" dirty="0" smtClean="0">
                <a:latin typeface="Calibri"/>
                <a:cs typeface="Calibri"/>
              </a:rPr>
              <a:t>решения</a:t>
            </a:r>
            <a:r>
              <a:rPr sz="1100" b="1" spc="-20" dirty="0" smtClean="0">
                <a:latin typeface="Calibri"/>
                <a:cs typeface="Calibri"/>
              </a:rPr>
              <a:t> </a:t>
            </a:r>
            <a:r>
              <a:rPr sz="1100" b="1" spc="110" dirty="0" smtClean="0">
                <a:latin typeface="Calibri"/>
                <a:cs typeface="Calibri"/>
              </a:rPr>
              <a:t>о</a:t>
            </a:r>
            <a:r>
              <a:rPr sz="1100" b="1" spc="-20" dirty="0" smtClean="0">
                <a:latin typeface="Calibri"/>
                <a:cs typeface="Calibri"/>
              </a:rPr>
              <a:t> </a:t>
            </a:r>
            <a:r>
              <a:rPr sz="1100" b="1" spc="90" dirty="0" smtClean="0">
                <a:latin typeface="Calibri"/>
                <a:cs typeface="Calibri"/>
              </a:rPr>
              <a:t>бюджете</a:t>
            </a:r>
            <a:r>
              <a:rPr sz="1100" b="1" spc="-20" dirty="0" smtClean="0">
                <a:latin typeface="Calibri"/>
                <a:cs typeface="Calibri"/>
              </a:rPr>
              <a:t> </a:t>
            </a:r>
            <a:r>
              <a:rPr sz="1100" b="1" spc="75" dirty="0" smtClean="0">
                <a:latin typeface="Calibri"/>
                <a:cs typeface="Calibri"/>
              </a:rPr>
              <a:t>в</a:t>
            </a:r>
            <a:r>
              <a:rPr sz="1100" b="1" spc="-15" dirty="0" smtClean="0">
                <a:latin typeface="Calibri"/>
                <a:cs typeface="Calibri"/>
              </a:rPr>
              <a:t> </a:t>
            </a:r>
            <a:r>
              <a:rPr sz="1100" b="1" spc="114" dirty="0" err="1" smtClean="0">
                <a:latin typeface="Calibri"/>
                <a:cs typeface="Calibri"/>
              </a:rPr>
              <a:t>Совет</a:t>
            </a:r>
            <a:r>
              <a:rPr sz="1100" b="1" spc="210" dirty="0" smtClean="0">
                <a:latin typeface="Calibri"/>
                <a:cs typeface="Calibri"/>
              </a:rPr>
              <a:t> </a:t>
            </a:r>
            <a:r>
              <a:rPr sz="1100" b="1" spc="70" dirty="0" smtClean="0">
                <a:latin typeface="Calibri"/>
                <a:cs typeface="Calibri"/>
              </a:rPr>
              <a:t>на  </a:t>
            </a:r>
            <a:r>
              <a:rPr sz="1100" b="1" spc="95" dirty="0" smtClean="0">
                <a:latin typeface="Calibri"/>
                <a:cs typeface="Calibri"/>
              </a:rPr>
              <a:t>рассмотрение</a:t>
            </a:r>
            <a:r>
              <a:rPr sz="1100" b="1" spc="20" dirty="0" smtClean="0">
                <a:latin typeface="Calibri"/>
                <a:cs typeface="Calibri"/>
              </a:rPr>
              <a:t> </a:t>
            </a:r>
            <a:r>
              <a:rPr sz="1100" b="1" spc="85" dirty="0" smtClean="0">
                <a:latin typeface="Calibri"/>
                <a:cs typeface="Calibri"/>
              </a:rPr>
              <a:t>депутатов.</a:t>
            </a:r>
            <a:r>
              <a:rPr lang="ru-RU" sz="1100" b="1" spc="85" dirty="0" smtClean="0">
                <a:latin typeface="Calibri"/>
                <a:cs typeface="Calibri"/>
              </a:rPr>
              <a:t> В КСП по </a:t>
            </a:r>
            <a:r>
              <a:rPr lang="ru-RU" sz="1100" b="1" spc="85" dirty="0" err="1" smtClean="0">
                <a:latin typeface="Calibri"/>
                <a:cs typeface="Calibri"/>
              </a:rPr>
              <a:t>Княжпогостскому</a:t>
            </a:r>
            <a:r>
              <a:rPr lang="ru-RU" sz="1100" b="1" spc="85" dirty="0" smtClean="0">
                <a:latin typeface="Calibri"/>
                <a:cs typeface="Calibri"/>
              </a:rPr>
              <a:t> району и МФ РК для получения заключения;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89324" y="5368695"/>
            <a:ext cx="5984240" cy="3231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just">
              <a:lnSpc>
                <a:spcPts val="1100"/>
              </a:lnSpc>
              <a:spcBef>
                <a:spcPts val="320"/>
              </a:spcBef>
            </a:pPr>
            <a:r>
              <a:rPr lang="ru-RU" sz="1100" b="1" spc="90" dirty="0">
                <a:solidFill>
                  <a:srgbClr val="007DC5"/>
                </a:solidFill>
                <a:latin typeface="Calibri"/>
                <a:cs typeface="Calibri"/>
              </a:rPr>
              <a:t>Проведение публичных слушаний по проекту бюджета </a:t>
            </a:r>
            <a:r>
              <a:rPr lang="ru-RU" sz="1100" b="1" spc="90" dirty="0" smtClean="0">
                <a:solidFill>
                  <a:srgbClr val="007DC5"/>
                </a:solidFill>
                <a:latin typeface="Calibri"/>
                <a:cs typeface="Calibri"/>
              </a:rPr>
              <a:t>а </a:t>
            </a:r>
            <a:r>
              <a:rPr lang="ru-RU" sz="1100" b="1" spc="90" dirty="0">
                <a:solidFill>
                  <a:srgbClr val="007DC5"/>
                </a:solidFill>
                <a:latin typeface="Calibri"/>
                <a:cs typeface="Calibri"/>
              </a:rPr>
              <a:t>на очередной финансовый год и плановый </a:t>
            </a:r>
            <a:r>
              <a:rPr lang="ru-RU" sz="1100" b="1" spc="90" dirty="0" smtClean="0">
                <a:solidFill>
                  <a:srgbClr val="007DC5"/>
                </a:solidFill>
                <a:latin typeface="Calibri"/>
                <a:cs typeface="Calibri"/>
              </a:rPr>
              <a:t>период; </a:t>
            </a:r>
            <a:endParaRPr sz="1100" b="1" spc="90" dirty="0">
              <a:solidFill>
                <a:srgbClr val="007DC5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8299" y="5996707"/>
            <a:ext cx="5984240" cy="3231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just">
              <a:lnSpc>
                <a:spcPts val="1100"/>
              </a:lnSpc>
              <a:spcBef>
                <a:spcPts val="320"/>
              </a:spcBef>
            </a:pPr>
            <a:r>
              <a:rPr sz="1100" b="1" spc="80" dirty="0">
                <a:solidFill>
                  <a:srgbClr val="231F20"/>
                </a:solidFill>
                <a:latin typeface="Calibri"/>
                <a:cs typeface="Calibri"/>
              </a:rPr>
              <a:t>Утверждение </a:t>
            </a:r>
            <a:r>
              <a:rPr sz="1100" b="1" spc="80" dirty="0" err="1">
                <a:solidFill>
                  <a:srgbClr val="231F20"/>
                </a:solidFill>
                <a:latin typeface="Calibri"/>
                <a:cs typeface="Calibri"/>
              </a:rPr>
              <a:t>депутатами</a:t>
            </a:r>
            <a:r>
              <a:rPr sz="1100" b="1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105" dirty="0" err="1" smtClean="0">
                <a:solidFill>
                  <a:srgbClr val="231F20"/>
                </a:solidFill>
                <a:latin typeface="Calibri"/>
                <a:cs typeface="Calibri"/>
              </a:rPr>
              <a:t>Совета</a:t>
            </a:r>
            <a:r>
              <a:rPr sz="1100" b="1" spc="10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95" dirty="0">
                <a:solidFill>
                  <a:srgbClr val="231F20"/>
                </a:solidFill>
                <a:latin typeface="Calibri"/>
                <a:cs typeface="Calibri"/>
              </a:rPr>
              <a:t>проекта </a:t>
            </a:r>
            <a:r>
              <a:rPr sz="1100" b="1" spc="75" dirty="0">
                <a:solidFill>
                  <a:srgbClr val="231F20"/>
                </a:solidFill>
                <a:latin typeface="Calibri"/>
                <a:cs typeface="Calibri"/>
              </a:rPr>
              <a:t>решения </a:t>
            </a:r>
            <a:r>
              <a:rPr sz="1100" b="1" spc="110" dirty="0">
                <a:solidFill>
                  <a:srgbClr val="231F20"/>
                </a:solidFill>
                <a:latin typeface="Calibri"/>
                <a:cs typeface="Calibri"/>
              </a:rPr>
              <a:t>о  </a:t>
            </a:r>
            <a:r>
              <a:rPr sz="1100" b="1" spc="90" dirty="0" err="1">
                <a:solidFill>
                  <a:srgbClr val="231F20"/>
                </a:solidFill>
                <a:latin typeface="Calibri"/>
                <a:cs typeface="Calibri"/>
              </a:rPr>
              <a:t>бюджете</a:t>
            </a:r>
            <a:r>
              <a:rPr sz="1100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70" dirty="0" err="1" smtClean="0">
                <a:solidFill>
                  <a:srgbClr val="231F20"/>
                </a:solidFill>
                <a:latin typeface="Calibri"/>
                <a:cs typeface="Calibri"/>
              </a:rPr>
              <a:t>на</a:t>
            </a:r>
            <a:r>
              <a:rPr sz="1100" b="1" spc="5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231F20"/>
                </a:solidFill>
                <a:latin typeface="Calibri"/>
                <a:cs typeface="Calibri"/>
              </a:rPr>
              <a:t>очередной</a:t>
            </a:r>
            <a:r>
              <a:rPr sz="1100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90" dirty="0">
                <a:solidFill>
                  <a:srgbClr val="231F20"/>
                </a:solidFill>
                <a:latin typeface="Calibri"/>
                <a:cs typeface="Calibri"/>
              </a:rPr>
              <a:t>финансовый</a:t>
            </a:r>
            <a:r>
              <a:rPr sz="1100" b="1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231F20"/>
                </a:solidFill>
                <a:latin typeface="Calibri"/>
                <a:cs typeface="Calibri"/>
              </a:rPr>
              <a:t>год</a:t>
            </a:r>
            <a:r>
              <a:rPr sz="1100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231F20"/>
                </a:solidFill>
                <a:latin typeface="Calibri"/>
                <a:cs typeface="Calibri"/>
              </a:rPr>
              <a:t>и</a:t>
            </a:r>
            <a:r>
              <a:rPr sz="1100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90" dirty="0" err="1" smtClean="0">
                <a:solidFill>
                  <a:srgbClr val="231F20"/>
                </a:solidFill>
                <a:latin typeface="Calibri"/>
                <a:cs typeface="Calibri"/>
              </a:rPr>
              <a:t>пла</a:t>
            </a:r>
            <a:r>
              <a:rPr sz="1100" b="1" spc="85" dirty="0" err="1" smtClean="0">
                <a:solidFill>
                  <a:srgbClr val="231F20"/>
                </a:solidFill>
                <a:latin typeface="Calibri"/>
                <a:cs typeface="Calibri"/>
              </a:rPr>
              <a:t>новый</a:t>
            </a:r>
            <a:r>
              <a:rPr sz="1100" b="1" spc="8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80" dirty="0" err="1" smtClean="0">
                <a:solidFill>
                  <a:srgbClr val="231F20"/>
                </a:solidFill>
                <a:latin typeface="Calibri"/>
                <a:cs typeface="Calibri"/>
              </a:rPr>
              <a:t>период</a:t>
            </a:r>
            <a:r>
              <a:rPr sz="1100" b="1" spc="7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4994" y="1217053"/>
            <a:ext cx="1656131" cy="548227"/>
          </a:xfrm>
          <a:prstGeom prst="rect">
            <a:avLst/>
          </a:prstGeom>
          <a:solidFill>
            <a:srgbClr val="72BF44"/>
          </a:solidFill>
        </p:spPr>
        <p:txBody>
          <a:bodyPr vert="horz" wrap="square" lIns="0" tIns="11620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915"/>
              </a:spcBef>
            </a:pPr>
            <a:r>
              <a:rPr lang="ru-RU" sz="1400" b="1" spc="95" dirty="0" smtClean="0">
                <a:solidFill>
                  <a:srgbClr val="FFFFFF"/>
                </a:solidFill>
                <a:latin typeface="Calibri"/>
                <a:cs typeface="Calibri"/>
              </a:rPr>
              <a:t>Август- сентябрь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52002" y="1217053"/>
            <a:ext cx="114300" cy="455295"/>
          </a:xfrm>
          <a:custGeom>
            <a:avLst/>
            <a:gdLst/>
            <a:ahLst/>
            <a:cxnLst/>
            <a:rect l="l" t="t" r="r" b="b"/>
            <a:pathLst>
              <a:path w="114300" h="455294">
                <a:moveTo>
                  <a:pt x="0" y="454837"/>
                </a:moveTo>
                <a:lnTo>
                  <a:pt x="113995" y="454837"/>
                </a:lnTo>
                <a:lnTo>
                  <a:pt x="113995" y="0"/>
                </a:lnTo>
                <a:lnTo>
                  <a:pt x="0" y="0"/>
                </a:lnTo>
                <a:lnTo>
                  <a:pt x="0" y="454837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494995" y="1904288"/>
            <a:ext cx="1656080" cy="548227"/>
          </a:xfrm>
          <a:prstGeom prst="rect">
            <a:avLst/>
          </a:prstGeom>
          <a:solidFill>
            <a:srgbClr val="ED0677"/>
          </a:solidFill>
        </p:spPr>
        <p:txBody>
          <a:bodyPr vert="horz" wrap="square" lIns="0" tIns="116205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915"/>
              </a:spcBef>
            </a:pPr>
            <a:r>
              <a:rPr lang="ru-RU" sz="14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Сентябрь- октябрь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52002" y="1904288"/>
            <a:ext cx="114300" cy="455295"/>
          </a:xfrm>
          <a:custGeom>
            <a:avLst/>
            <a:gdLst/>
            <a:ahLst/>
            <a:cxnLst/>
            <a:rect l="l" t="t" r="r" b="b"/>
            <a:pathLst>
              <a:path w="114300" h="455294">
                <a:moveTo>
                  <a:pt x="0" y="454837"/>
                </a:moveTo>
                <a:lnTo>
                  <a:pt x="113995" y="454837"/>
                </a:lnTo>
                <a:lnTo>
                  <a:pt x="113995" y="0"/>
                </a:lnTo>
                <a:lnTo>
                  <a:pt x="0" y="0"/>
                </a:lnTo>
                <a:lnTo>
                  <a:pt x="0" y="454837"/>
                </a:lnTo>
                <a:close/>
              </a:path>
            </a:pathLst>
          </a:custGeom>
          <a:solidFill>
            <a:srgbClr val="ED06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494995" y="2591536"/>
            <a:ext cx="1656092" cy="548227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116205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915"/>
              </a:spcBef>
            </a:pPr>
            <a:r>
              <a:rPr lang="ru-RU" sz="1400" b="1" spc="110" dirty="0" smtClean="0">
                <a:solidFill>
                  <a:srgbClr val="FFFFFF"/>
                </a:solidFill>
                <a:latin typeface="Calibri"/>
                <a:cs typeface="Calibri"/>
              </a:rPr>
              <a:t>Октябрь- ноябрь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2002" y="2591536"/>
            <a:ext cx="114300" cy="455295"/>
          </a:xfrm>
          <a:custGeom>
            <a:avLst/>
            <a:gdLst/>
            <a:ahLst/>
            <a:cxnLst/>
            <a:rect l="l" t="t" r="r" b="b"/>
            <a:pathLst>
              <a:path w="114300" h="455294">
                <a:moveTo>
                  <a:pt x="0" y="454837"/>
                </a:moveTo>
                <a:lnTo>
                  <a:pt x="113995" y="454837"/>
                </a:lnTo>
                <a:lnTo>
                  <a:pt x="113995" y="0"/>
                </a:lnTo>
                <a:lnTo>
                  <a:pt x="0" y="0"/>
                </a:lnTo>
                <a:lnTo>
                  <a:pt x="0" y="45483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494994" y="3278784"/>
            <a:ext cx="1656181" cy="548227"/>
          </a:xfrm>
          <a:prstGeom prst="rect">
            <a:avLst/>
          </a:prstGeom>
          <a:solidFill>
            <a:srgbClr val="D2232A"/>
          </a:solidFill>
        </p:spPr>
        <p:txBody>
          <a:bodyPr vert="horz" wrap="square" lIns="0" tIns="116205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915"/>
              </a:spcBef>
            </a:pPr>
            <a:r>
              <a:rPr lang="ru-RU" sz="14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114" dirty="0" err="1" smtClean="0">
                <a:solidFill>
                  <a:srgbClr val="FFFFFF"/>
                </a:solidFill>
                <a:latin typeface="Calibri"/>
                <a:cs typeface="Calibri"/>
              </a:rPr>
              <a:t>ентябрь</a:t>
            </a:r>
            <a:r>
              <a:rPr lang="ru-RU" sz="14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- октябрь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2002" y="3278784"/>
            <a:ext cx="114300" cy="455295"/>
          </a:xfrm>
          <a:custGeom>
            <a:avLst/>
            <a:gdLst/>
            <a:ahLst/>
            <a:cxnLst/>
            <a:rect l="l" t="t" r="r" b="b"/>
            <a:pathLst>
              <a:path w="114300" h="455295">
                <a:moveTo>
                  <a:pt x="0" y="454837"/>
                </a:moveTo>
                <a:lnTo>
                  <a:pt x="113995" y="454837"/>
                </a:lnTo>
                <a:lnTo>
                  <a:pt x="113995" y="0"/>
                </a:lnTo>
                <a:lnTo>
                  <a:pt x="0" y="0"/>
                </a:lnTo>
                <a:lnTo>
                  <a:pt x="0" y="454837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494996" y="3966032"/>
            <a:ext cx="1656270" cy="548227"/>
          </a:xfrm>
          <a:prstGeom prst="rect">
            <a:avLst/>
          </a:prstGeom>
          <a:solidFill>
            <a:srgbClr val="2B973E"/>
          </a:solidFill>
        </p:spPr>
        <p:txBody>
          <a:bodyPr vert="horz" wrap="square" lIns="0" tIns="116205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915"/>
              </a:spcBef>
            </a:pPr>
            <a:r>
              <a:rPr sz="1400" b="1" spc="125" dirty="0" err="1" smtClean="0">
                <a:solidFill>
                  <a:srgbClr val="FFFFFF"/>
                </a:solidFill>
                <a:latin typeface="Calibri"/>
                <a:cs typeface="Calibri"/>
              </a:rPr>
              <a:t>Октябрь</a:t>
            </a:r>
            <a:r>
              <a:rPr lang="ru-RU" sz="1400" b="1" spc="125" dirty="0" smtClean="0">
                <a:solidFill>
                  <a:srgbClr val="FFFFFF"/>
                </a:solidFill>
                <a:latin typeface="Calibri"/>
                <a:cs typeface="Calibri"/>
              </a:rPr>
              <a:t>- Ноябрь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2002" y="3966032"/>
            <a:ext cx="114300" cy="455295"/>
          </a:xfrm>
          <a:custGeom>
            <a:avLst/>
            <a:gdLst/>
            <a:ahLst/>
            <a:cxnLst/>
            <a:rect l="l" t="t" r="r" b="b"/>
            <a:pathLst>
              <a:path w="114300" h="455295">
                <a:moveTo>
                  <a:pt x="0" y="454837"/>
                </a:moveTo>
                <a:lnTo>
                  <a:pt x="113995" y="454837"/>
                </a:lnTo>
                <a:lnTo>
                  <a:pt x="113995" y="0"/>
                </a:lnTo>
                <a:lnTo>
                  <a:pt x="0" y="0"/>
                </a:lnTo>
                <a:lnTo>
                  <a:pt x="0" y="454837"/>
                </a:lnTo>
                <a:close/>
              </a:path>
            </a:pathLst>
          </a:custGeom>
          <a:solidFill>
            <a:srgbClr val="2B9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500646" y="4706233"/>
            <a:ext cx="1650620" cy="332783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11620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915"/>
              </a:spcBef>
            </a:pPr>
            <a:r>
              <a:rPr sz="1400" b="1" spc="110" dirty="0" err="1" smtClean="0">
                <a:solidFill>
                  <a:srgbClr val="FFFFFF"/>
                </a:solidFill>
                <a:latin typeface="Calibri"/>
                <a:cs typeface="Calibri"/>
              </a:rPr>
              <a:t>Ноябрь</a:t>
            </a:r>
            <a:r>
              <a:rPr lang="ru-RU" sz="1400" b="1" spc="1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52002" y="4653279"/>
            <a:ext cx="114300" cy="455295"/>
          </a:xfrm>
          <a:custGeom>
            <a:avLst/>
            <a:gdLst/>
            <a:ahLst/>
            <a:cxnLst/>
            <a:rect l="l" t="t" r="r" b="b"/>
            <a:pathLst>
              <a:path w="114300" h="455295">
                <a:moveTo>
                  <a:pt x="0" y="454837"/>
                </a:moveTo>
                <a:lnTo>
                  <a:pt x="113995" y="454837"/>
                </a:lnTo>
                <a:lnTo>
                  <a:pt x="113995" y="0"/>
                </a:lnTo>
                <a:lnTo>
                  <a:pt x="0" y="0"/>
                </a:lnTo>
                <a:lnTo>
                  <a:pt x="0" y="454837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494995" y="5340527"/>
            <a:ext cx="1656080" cy="548227"/>
          </a:xfrm>
          <a:prstGeom prst="rect">
            <a:avLst/>
          </a:prstGeom>
          <a:solidFill>
            <a:srgbClr val="FAA61A"/>
          </a:solidFill>
        </p:spPr>
        <p:txBody>
          <a:bodyPr vert="horz" wrap="square" lIns="0" tIns="116205" rIns="0" bIns="0" rtlCol="0">
            <a:spAutoFit/>
          </a:bodyPr>
          <a:lstStyle/>
          <a:p>
            <a:pPr marL="885190">
              <a:lnSpc>
                <a:spcPct val="100000"/>
              </a:lnSpc>
              <a:spcBef>
                <a:spcPts val="915"/>
              </a:spcBef>
            </a:pPr>
            <a:r>
              <a:rPr lang="ru-RU" sz="1400" b="1" spc="110" dirty="0" smtClean="0">
                <a:solidFill>
                  <a:srgbClr val="FFFFFF"/>
                </a:solidFill>
                <a:latin typeface="Calibri"/>
                <a:cs typeface="Calibri"/>
              </a:rPr>
              <a:t>Ноябрь-дека</a:t>
            </a:r>
            <a:r>
              <a:rPr sz="1400" b="1" spc="110" dirty="0" err="1" smtClean="0">
                <a:solidFill>
                  <a:srgbClr val="FFFFFF"/>
                </a:solidFill>
                <a:latin typeface="Calibri"/>
                <a:cs typeface="Calibri"/>
              </a:rPr>
              <a:t>брь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52002" y="5340527"/>
            <a:ext cx="114300" cy="455295"/>
          </a:xfrm>
          <a:custGeom>
            <a:avLst/>
            <a:gdLst/>
            <a:ahLst/>
            <a:cxnLst/>
            <a:rect l="l" t="t" r="r" b="b"/>
            <a:pathLst>
              <a:path w="114300" h="455295">
                <a:moveTo>
                  <a:pt x="0" y="454837"/>
                </a:moveTo>
                <a:lnTo>
                  <a:pt x="113995" y="454837"/>
                </a:lnTo>
                <a:lnTo>
                  <a:pt x="113995" y="0"/>
                </a:lnTo>
                <a:lnTo>
                  <a:pt x="0" y="0"/>
                </a:lnTo>
                <a:lnTo>
                  <a:pt x="0" y="454837"/>
                </a:lnTo>
                <a:close/>
              </a:path>
            </a:pathLst>
          </a:custGeom>
          <a:solidFill>
            <a:srgbClr val="FAA61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500646" y="6027775"/>
            <a:ext cx="1650518" cy="332783"/>
          </a:xfrm>
          <a:prstGeom prst="rect">
            <a:avLst/>
          </a:prstGeom>
          <a:solidFill>
            <a:srgbClr val="007DC5"/>
          </a:solidFill>
        </p:spPr>
        <p:txBody>
          <a:bodyPr vert="horz" wrap="square" lIns="0" tIns="116205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915"/>
              </a:spcBef>
            </a:pPr>
            <a:r>
              <a:rPr sz="1400" b="1" spc="100" dirty="0">
                <a:solidFill>
                  <a:srgbClr val="FFFFFF"/>
                </a:solidFill>
                <a:latin typeface="Calibri"/>
                <a:cs typeface="Calibri"/>
              </a:rPr>
              <a:t>Декабрь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52002" y="6027775"/>
            <a:ext cx="114300" cy="455295"/>
          </a:xfrm>
          <a:custGeom>
            <a:avLst/>
            <a:gdLst/>
            <a:ahLst/>
            <a:cxnLst/>
            <a:rect l="l" t="t" r="r" b="b"/>
            <a:pathLst>
              <a:path w="114300" h="455295">
                <a:moveTo>
                  <a:pt x="0" y="454837"/>
                </a:moveTo>
                <a:lnTo>
                  <a:pt x="113995" y="454837"/>
                </a:lnTo>
                <a:lnTo>
                  <a:pt x="113995" y="0"/>
                </a:lnTo>
                <a:lnTo>
                  <a:pt x="0" y="0"/>
                </a:lnTo>
                <a:lnTo>
                  <a:pt x="0" y="454837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89" y="265702"/>
            <a:ext cx="45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999" y="371245"/>
            <a:ext cx="13385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ru-RU"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-202</a:t>
            </a:r>
            <a:r>
              <a:rPr lang="ru-RU"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71541" y="1092987"/>
            <a:ext cx="7601584" cy="83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550"/>
              </a:lnSpc>
              <a:spcBef>
                <a:spcPts val="100"/>
              </a:spcBef>
            </a:pPr>
            <a:r>
              <a:rPr sz="3100" b="1" spc="420" dirty="0">
                <a:solidFill>
                  <a:srgbClr val="007DC5"/>
                </a:solidFill>
                <a:latin typeface="Calibri"/>
                <a:cs typeface="Calibri"/>
              </a:rPr>
              <a:t>ОСНОВЫ </a:t>
            </a:r>
            <a:r>
              <a:rPr sz="3100" b="1" spc="300" dirty="0">
                <a:solidFill>
                  <a:srgbClr val="007DC5"/>
                </a:solidFill>
                <a:latin typeface="Calibri"/>
                <a:cs typeface="Calibri"/>
              </a:rPr>
              <a:t>ФОРМИРОВАНИЯ</a:t>
            </a:r>
            <a:r>
              <a:rPr sz="3100" b="1" spc="-36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3100" b="1" spc="315" dirty="0">
                <a:solidFill>
                  <a:srgbClr val="007DC5"/>
                </a:solidFill>
                <a:latin typeface="Calibri"/>
                <a:cs typeface="Calibri"/>
              </a:rPr>
              <a:t>ДОХОДОВ</a:t>
            </a:r>
            <a:endParaRPr sz="3100" dirty="0">
              <a:latin typeface="Calibri"/>
              <a:cs typeface="Calibri"/>
            </a:endParaRPr>
          </a:p>
          <a:p>
            <a:pPr algn="ctr">
              <a:lnSpc>
                <a:spcPts val="2830"/>
              </a:lnSpc>
            </a:pPr>
            <a:r>
              <a:rPr sz="2500" b="1" spc="165" dirty="0">
                <a:solidFill>
                  <a:srgbClr val="007DC5"/>
                </a:solidFill>
                <a:latin typeface="Calibri"/>
                <a:cs typeface="Calibri"/>
              </a:rPr>
              <a:t>на </a:t>
            </a:r>
            <a:r>
              <a:rPr sz="2500" b="1" spc="235" dirty="0" smtClean="0">
                <a:solidFill>
                  <a:srgbClr val="007DC5"/>
                </a:solidFill>
                <a:latin typeface="Calibri"/>
                <a:cs typeface="Calibri"/>
              </a:rPr>
              <a:t>20</a:t>
            </a:r>
            <a:r>
              <a:rPr lang="ru-RU" sz="2500" b="1" spc="235" dirty="0" smtClean="0">
                <a:solidFill>
                  <a:srgbClr val="007DC5"/>
                </a:solidFill>
                <a:latin typeface="Calibri"/>
                <a:cs typeface="Calibri"/>
              </a:rPr>
              <a:t>22</a:t>
            </a:r>
            <a:r>
              <a:rPr sz="2500" b="1" spc="235" dirty="0" smtClean="0">
                <a:solidFill>
                  <a:srgbClr val="007DC5"/>
                </a:solidFill>
                <a:latin typeface="Calibri"/>
                <a:cs typeface="Calibri"/>
              </a:rPr>
              <a:t>-202</a:t>
            </a:r>
            <a:r>
              <a:rPr lang="ru-RU" sz="2500" b="1" spc="235" dirty="0" smtClean="0">
                <a:solidFill>
                  <a:srgbClr val="007DC5"/>
                </a:solidFill>
                <a:latin typeface="Calibri"/>
                <a:cs typeface="Calibri"/>
              </a:rPr>
              <a:t>4</a:t>
            </a:r>
            <a:r>
              <a:rPr sz="2500" b="1" spc="-6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500" b="1" spc="204" dirty="0">
                <a:solidFill>
                  <a:srgbClr val="007DC5"/>
                </a:solidFill>
                <a:latin typeface="Calibri"/>
                <a:cs typeface="Calibri"/>
              </a:rPr>
              <a:t>годы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0486" y="2176691"/>
            <a:ext cx="2683510" cy="2762885"/>
          </a:xfrm>
          <a:custGeom>
            <a:avLst/>
            <a:gdLst/>
            <a:ahLst/>
            <a:cxnLst/>
            <a:rect l="l" t="t" r="r" b="b"/>
            <a:pathLst>
              <a:path w="2683510" h="2762885">
                <a:moveTo>
                  <a:pt x="0" y="2762643"/>
                </a:moveTo>
                <a:lnTo>
                  <a:pt x="2683014" y="2762643"/>
                </a:lnTo>
                <a:lnTo>
                  <a:pt x="2683014" y="0"/>
                </a:lnTo>
                <a:lnTo>
                  <a:pt x="0" y="0"/>
                </a:lnTo>
                <a:lnTo>
                  <a:pt x="0" y="2762643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467967" y="3098605"/>
            <a:ext cx="1783714" cy="1199515"/>
          </a:xfrm>
          <a:custGeom>
            <a:avLst/>
            <a:gdLst/>
            <a:ahLst/>
            <a:cxnLst/>
            <a:rect l="l" t="t" r="r" b="b"/>
            <a:pathLst>
              <a:path w="1783714" h="1199514">
                <a:moveTo>
                  <a:pt x="0" y="1199451"/>
                </a:moveTo>
                <a:lnTo>
                  <a:pt x="656602" y="1199451"/>
                </a:lnTo>
                <a:lnTo>
                  <a:pt x="656602" y="770331"/>
                </a:lnTo>
                <a:lnTo>
                  <a:pt x="1302854" y="770331"/>
                </a:lnTo>
                <a:lnTo>
                  <a:pt x="1302854" y="377418"/>
                </a:lnTo>
                <a:lnTo>
                  <a:pt x="1783664" y="0"/>
                </a:lnTo>
              </a:path>
            </a:pathLst>
          </a:custGeom>
          <a:ln w="306412">
            <a:solidFill>
              <a:srgbClr val="FAA6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118422" y="2898992"/>
            <a:ext cx="380365" cy="361315"/>
          </a:xfrm>
          <a:custGeom>
            <a:avLst/>
            <a:gdLst/>
            <a:ahLst/>
            <a:cxnLst/>
            <a:rect l="l" t="t" r="r" b="b"/>
            <a:pathLst>
              <a:path w="380364" h="361314">
                <a:moveTo>
                  <a:pt x="379920" y="0"/>
                </a:moveTo>
                <a:lnTo>
                  <a:pt x="0" y="41262"/>
                </a:lnTo>
                <a:lnTo>
                  <a:pt x="254254" y="360908"/>
                </a:lnTo>
                <a:lnTo>
                  <a:pt x="379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118422" y="2898992"/>
            <a:ext cx="380365" cy="361315"/>
          </a:xfrm>
          <a:custGeom>
            <a:avLst/>
            <a:gdLst/>
            <a:ahLst/>
            <a:cxnLst/>
            <a:rect l="l" t="t" r="r" b="b"/>
            <a:pathLst>
              <a:path w="380364" h="361314">
                <a:moveTo>
                  <a:pt x="379920" y="0"/>
                </a:moveTo>
                <a:lnTo>
                  <a:pt x="0" y="41262"/>
                </a:lnTo>
                <a:lnTo>
                  <a:pt x="254254" y="360908"/>
                </a:lnTo>
                <a:lnTo>
                  <a:pt x="379920" y="0"/>
                </a:lnTo>
                <a:close/>
              </a:path>
            </a:pathLst>
          </a:custGeom>
          <a:ln w="291820">
            <a:solidFill>
              <a:srgbClr val="FAA6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118422" y="2898992"/>
            <a:ext cx="380365" cy="361315"/>
          </a:xfrm>
          <a:custGeom>
            <a:avLst/>
            <a:gdLst/>
            <a:ahLst/>
            <a:cxnLst/>
            <a:rect l="l" t="t" r="r" b="b"/>
            <a:pathLst>
              <a:path w="380364" h="361314">
                <a:moveTo>
                  <a:pt x="379920" y="0"/>
                </a:moveTo>
                <a:lnTo>
                  <a:pt x="0" y="41262"/>
                </a:lnTo>
                <a:lnTo>
                  <a:pt x="254254" y="360908"/>
                </a:lnTo>
                <a:lnTo>
                  <a:pt x="379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602387" y="3098605"/>
            <a:ext cx="1649730" cy="1199515"/>
          </a:xfrm>
          <a:custGeom>
            <a:avLst/>
            <a:gdLst/>
            <a:ahLst/>
            <a:cxnLst/>
            <a:rect l="l" t="t" r="r" b="b"/>
            <a:pathLst>
              <a:path w="1649729" h="1199514">
                <a:moveTo>
                  <a:pt x="0" y="1199451"/>
                </a:moveTo>
                <a:lnTo>
                  <a:pt x="522173" y="1199451"/>
                </a:lnTo>
                <a:lnTo>
                  <a:pt x="522173" y="770331"/>
                </a:lnTo>
                <a:lnTo>
                  <a:pt x="1168425" y="770331"/>
                </a:lnTo>
                <a:lnTo>
                  <a:pt x="1168425" y="377418"/>
                </a:lnTo>
                <a:lnTo>
                  <a:pt x="1649247" y="0"/>
                </a:lnTo>
              </a:path>
            </a:pathLst>
          </a:custGeom>
          <a:ln w="58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586424" y="3645420"/>
            <a:ext cx="257175" cy="336550"/>
          </a:xfrm>
          <a:custGeom>
            <a:avLst/>
            <a:gdLst/>
            <a:ahLst/>
            <a:cxnLst/>
            <a:rect l="l" t="t" r="r" b="b"/>
            <a:pathLst>
              <a:path w="257175" h="336550">
                <a:moveTo>
                  <a:pt x="126784" y="0"/>
                </a:moveTo>
                <a:lnTo>
                  <a:pt x="0" y="0"/>
                </a:lnTo>
                <a:lnTo>
                  <a:pt x="0" y="336105"/>
                </a:lnTo>
                <a:lnTo>
                  <a:pt x="44475" y="336105"/>
                </a:lnTo>
                <a:lnTo>
                  <a:pt x="44475" y="199466"/>
                </a:lnTo>
                <a:lnTo>
                  <a:pt x="130683" y="199466"/>
                </a:lnTo>
                <a:lnTo>
                  <a:pt x="190979" y="192039"/>
                </a:lnTo>
                <a:lnTo>
                  <a:pt x="229273" y="169773"/>
                </a:lnTo>
                <a:lnTo>
                  <a:pt x="236875" y="159791"/>
                </a:lnTo>
                <a:lnTo>
                  <a:pt x="44475" y="159791"/>
                </a:lnTo>
                <a:lnTo>
                  <a:pt x="44475" y="39662"/>
                </a:lnTo>
                <a:lnTo>
                  <a:pt x="239505" y="39662"/>
                </a:lnTo>
                <a:lnTo>
                  <a:pt x="234513" y="32808"/>
                </a:lnTo>
                <a:lnTo>
                  <a:pt x="200669" y="9193"/>
                </a:lnTo>
                <a:lnTo>
                  <a:pt x="156302" y="800"/>
                </a:lnTo>
                <a:lnTo>
                  <a:pt x="142531" y="200"/>
                </a:lnTo>
                <a:lnTo>
                  <a:pt x="126784" y="0"/>
                </a:lnTo>
                <a:close/>
              </a:path>
              <a:path w="257175" h="336550">
                <a:moveTo>
                  <a:pt x="239505" y="39662"/>
                </a:moveTo>
                <a:lnTo>
                  <a:pt x="130454" y="39662"/>
                </a:lnTo>
                <a:lnTo>
                  <a:pt x="144393" y="39847"/>
                </a:lnTo>
                <a:lnTo>
                  <a:pt x="155957" y="40405"/>
                </a:lnTo>
                <a:lnTo>
                  <a:pt x="194282" y="55601"/>
                </a:lnTo>
                <a:lnTo>
                  <a:pt x="210693" y="98577"/>
                </a:lnTo>
                <a:lnTo>
                  <a:pt x="209561" y="112322"/>
                </a:lnTo>
                <a:lnTo>
                  <a:pt x="181964" y="150768"/>
                </a:lnTo>
                <a:lnTo>
                  <a:pt x="131368" y="159791"/>
                </a:lnTo>
                <a:lnTo>
                  <a:pt x="236875" y="159791"/>
                </a:lnTo>
                <a:lnTo>
                  <a:pt x="241207" y="154102"/>
                </a:lnTo>
                <a:lnTo>
                  <a:pt x="249732" y="136785"/>
                </a:lnTo>
                <a:lnTo>
                  <a:pt x="254847" y="117820"/>
                </a:lnTo>
                <a:lnTo>
                  <a:pt x="256552" y="97205"/>
                </a:lnTo>
                <a:lnTo>
                  <a:pt x="255914" y="84968"/>
                </a:lnTo>
                <a:lnTo>
                  <a:pt x="254001" y="73247"/>
                </a:lnTo>
                <a:lnTo>
                  <a:pt x="250814" y="62040"/>
                </a:lnTo>
                <a:lnTo>
                  <a:pt x="246354" y="51346"/>
                </a:lnTo>
                <a:lnTo>
                  <a:pt x="240841" y="41497"/>
                </a:lnTo>
                <a:lnTo>
                  <a:pt x="239505" y="39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553955" y="3805186"/>
            <a:ext cx="62865" cy="39370"/>
          </a:xfrm>
          <a:custGeom>
            <a:avLst/>
            <a:gdLst/>
            <a:ahLst/>
            <a:cxnLst/>
            <a:rect l="l" t="t" r="r" b="b"/>
            <a:pathLst>
              <a:path w="62864" h="39370">
                <a:moveTo>
                  <a:pt x="0" y="39230"/>
                </a:moveTo>
                <a:lnTo>
                  <a:pt x="62522" y="39230"/>
                </a:lnTo>
                <a:lnTo>
                  <a:pt x="62522" y="0"/>
                </a:lnTo>
                <a:lnTo>
                  <a:pt x="0" y="0"/>
                </a:lnTo>
                <a:lnTo>
                  <a:pt x="0" y="39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553955" y="3889736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430" y="0"/>
                </a:lnTo>
              </a:path>
            </a:pathLst>
          </a:custGeom>
          <a:ln w="392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066263" y="3047561"/>
            <a:ext cx="405765" cy="531495"/>
          </a:xfrm>
          <a:custGeom>
            <a:avLst/>
            <a:gdLst/>
            <a:ahLst/>
            <a:cxnLst/>
            <a:rect l="l" t="t" r="r" b="b"/>
            <a:pathLst>
              <a:path w="405764" h="531495">
                <a:moveTo>
                  <a:pt x="200355" y="0"/>
                </a:moveTo>
                <a:lnTo>
                  <a:pt x="0" y="0"/>
                </a:lnTo>
                <a:lnTo>
                  <a:pt x="0" y="531139"/>
                </a:lnTo>
                <a:lnTo>
                  <a:pt x="70281" y="531139"/>
                </a:lnTo>
                <a:lnTo>
                  <a:pt x="70281" y="315201"/>
                </a:lnTo>
                <a:lnTo>
                  <a:pt x="206514" y="315201"/>
                </a:lnTo>
                <a:lnTo>
                  <a:pt x="258499" y="312269"/>
                </a:lnTo>
                <a:lnTo>
                  <a:pt x="301791" y="303474"/>
                </a:lnTo>
                <a:lnTo>
                  <a:pt x="362292" y="268287"/>
                </a:lnTo>
                <a:lnTo>
                  <a:pt x="374302" y="252526"/>
                </a:lnTo>
                <a:lnTo>
                  <a:pt x="70281" y="252526"/>
                </a:lnTo>
                <a:lnTo>
                  <a:pt x="70281" y="62674"/>
                </a:lnTo>
                <a:lnTo>
                  <a:pt x="378459" y="62674"/>
                </a:lnTo>
                <a:lnTo>
                  <a:pt x="370584" y="51857"/>
                </a:lnTo>
                <a:lnTo>
                  <a:pt x="332701" y="21485"/>
                </a:lnTo>
                <a:lnTo>
                  <a:pt x="281139" y="5067"/>
                </a:lnTo>
                <a:lnTo>
                  <a:pt x="225236" y="316"/>
                </a:lnTo>
                <a:lnTo>
                  <a:pt x="200355" y="0"/>
                </a:lnTo>
                <a:close/>
              </a:path>
              <a:path w="405764" h="531495">
                <a:moveTo>
                  <a:pt x="378459" y="62674"/>
                </a:moveTo>
                <a:lnTo>
                  <a:pt x="206146" y="62674"/>
                </a:lnTo>
                <a:lnTo>
                  <a:pt x="228175" y="62969"/>
                </a:lnTo>
                <a:lnTo>
                  <a:pt x="246448" y="63854"/>
                </a:lnTo>
                <a:lnTo>
                  <a:pt x="284825" y="72203"/>
                </a:lnTo>
                <a:lnTo>
                  <a:pt x="316102" y="98729"/>
                </a:lnTo>
                <a:lnTo>
                  <a:pt x="331903" y="139729"/>
                </a:lnTo>
                <a:lnTo>
                  <a:pt x="332955" y="155790"/>
                </a:lnTo>
                <a:lnTo>
                  <a:pt x="331165" y="177510"/>
                </a:lnTo>
                <a:lnTo>
                  <a:pt x="316850" y="213196"/>
                </a:lnTo>
                <a:lnTo>
                  <a:pt x="287547" y="238264"/>
                </a:lnTo>
                <a:lnTo>
                  <a:pt x="239179" y="250942"/>
                </a:lnTo>
                <a:lnTo>
                  <a:pt x="207594" y="252526"/>
                </a:lnTo>
                <a:lnTo>
                  <a:pt x="374302" y="252526"/>
                </a:lnTo>
                <a:lnTo>
                  <a:pt x="381159" y="243526"/>
                </a:lnTo>
                <a:lnTo>
                  <a:pt x="394633" y="216163"/>
                </a:lnTo>
                <a:lnTo>
                  <a:pt x="402715" y="186195"/>
                </a:lnTo>
                <a:lnTo>
                  <a:pt x="405409" y="153619"/>
                </a:lnTo>
                <a:lnTo>
                  <a:pt x="404402" y="134281"/>
                </a:lnTo>
                <a:lnTo>
                  <a:pt x="401380" y="115757"/>
                </a:lnTo>
                <a:lnTo>
                  <a:pt x="396343" y="98047"/>
                </a:lnTo>
                <a:lnTo>
                  <a:pt x="389293" y="81153"/>
                </a:lnTo>
                <a:lnTo>
                  <a:pt x="380582" y="65589"/>
                </a:lnTo>
                <a:lnTo>
                  <a:pt x="378459" y="62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014952" y="333105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805" y="0"/>
                </a:lnTo>
              </a:path>
            </a:pathLst>
          </a:custGeom>
          <a:ln w="619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014952" y="3433654"/>
            <a:ext cx="383540" cy="0"/>
          </a:xfrm>
          <a:custGeom>
            <a:avLst/>
            <a:gdLst/>
            <a:ahLst/>
            <a:cxnLst/>
            <a:rect l="l" t="t" r="r" b="b"/>
            <a:pathLst>
              <a:path w="383539">
                <a:moveTo>
                  <a:pt x="0" y="0"/>
                </a:moveTo>
                <a:lnTo>
                  <a:pt x="383095" y="0"/>
                </a:lnTo>
              </a:path>
            </a:pathLst>
          </a:custGeom>
          <a:ln w="619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48005" y="3581400"/>
            <a:ext cx="2568575" cy="1179195"/>
          </a:xfrm>
          <a:custGeom>
            <a:avLst/>
            <a:gdLst/>
            <a:ahLst/>
            <a:cxnLst/>
            <a:rect l="l" t="t" r="r" b="b"/>
            <a:pathLst>
              <a:path w="2568575" h="1179195">
                <a:moveTo>
                  <a:pt x="0" y="1178648"/>
                </a:moveTo>
                <a:lnTo>
                  <a:pt x="2568003" y="1178648"/>
                </a:lnTo>
                <a:lnTo>
                  <a:pt x="2568003" y="0"/>
                </a:lnTo>
                <a:lnTo>
                  <a:pt x="0" y="0"/>
                </a:lnTo>
                <a:lnTo>
                  <a:pt x="0" y="1178648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516266" y="3837367"/>
            <a:ext cx="2139315" cy="4924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2405" marR="5080" indent="-180340">
              <a:lnSpc>
                <a:spcPts val="1200"/>
              </a:lnSpc>
              <a:spcBef>
                <a:spcPts val="240"/>
              </a:spcBef>
              <a:buFont typeface="Arial"/>
              <a:buChar char="●"/>
              <a:tabLst>
                <a:tab pos="193040" algn="l"/>
              </a:tabLst>
            </a:pPr>
            <a:r>
              <a:rPr sz="1100" b="1" spc="100" dirty="0">
                <a:solidFill>
                  <a:srgbClr val="FFFFFF"/>
                </a:solidFill>
                <a:latin typeface="Calibri"/>
                <a:cs typeface="Calibri"/>
              </a:rPr>
              <a:t>Основные </a:t>
            </a:r>
            <a:r>
              <a:rPr sz="1100" b="1" spc="75" dirty="0">
                <a:solidFill>
                  <a:srgbClr val="FFFFFF"/>
                </a:solidFill>
                <a:latin typeface="Calibri"/>
                <a:cs typeface="Calibri"/>
              </a:rPr>
              <a:t>направления  </a:t>
            </a:r>
            <a:r>
              <a:rPr sz="1100" b="1" spc="95" dirty="0">
                <a:solidFill>
                  <a:srgbClr val="FFFFFF"/>
                </a:solidFill>
                <a:latin typeface="Calibri"/>
                <a:cs typeface="Calibri"/>
              </a:rPr>
              <a:t>бюджетной </a:t>
            </a:r>
            <a:r>
              <a:rPr sz="1100" b="1" spc="6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100" b="1" spc="85" dirty="0" err="1">
                <a:solidFill>
                  <a:srgbClr val="FFFFFF"/>
                </a:solidFill>
                <a:latin typeface="Calibri"/>
                <a:cs typeface="Calibri"/>
              </a:rPr>
              <a:t>налоговой</a:t>
            </a:r>
            <a:r>
              <a:rPr sz="1100" b="1" spc="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b="1" spc="85" dirty="0" err="1" smtClean="0">
                <a:solidFill>
                  <a:srgbClr val="FFFFFF"/>
                </a:solidFill>
                <a:latin typeface="Calibri"/>
                <a:cs typeface="Calibri"/>
              </a:rPr>
              <a:t>политики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7421" y="5029200"/>
            <a:ext cx="2568575" cy="1179195"/>
          </a:xfrm>
          <a:custGeom>
            <a:avLst/>
            <a:gdLst/>
            <a:ahLst/>
            <a:cxnLst/>
            <a:rect l="l" t="t" r="r" b="b"/>
            <a:pathLst>
              <a:path w="2568575" h="1179195">
                <a:moveTo>
                  <a:pt x="0" y="1178648"/>
                </a:moveTo>
                <a:lnTo>
                  <a:pt x="2568003" y="1178648"/>
                </a:lnTo>
                <a:lnTo>
                  <a:pt x="2568003" y="0"/>
                </a:lnTo>
                <a:lnTo>
                  <a:pt x="0" y="0"/>
                </a:lnTo>
                <a:lnTo>
                  <a:pt x="0" y="1178648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479299" y="5257800"/>
            <a:ext cx="2340101" cy="64633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2405" marR="5080" indent="-180340">
              <a:lnSpc>
                <a:spcPts val="1200"/>
              </a:lnSpc>
              <a:spcBef>
                <a:spcPts val="240"/>
              </a:spcBef>
              <a:buFont typeface="Arial"/>
              <a:buChar char="●"/>
              <a:tabLst>
                <a:tab pos="193040" algn="l"/>
              </a:tabLst>
            </a:pPr>
            <a:r>
              <a:rPr sz="1100" b="1" spc="80" dirty="0">
                <a:solidFill>
                  <a:srgbClr val="FFFFFF"/>
                </a:solidFill>
                <a:latin typeface="Calibri"/>
                <a:cs typeface="Calibri"/>
              </a:rPr>
              <a:t>Отдельные показатели</a:t>
            </a:r>
            <a:r>
              <a:rPr sz="11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05" dirty="0">
                <a:solidFill>
                  <a:srgbClr val="FFFFFF"/>
                </a:solidFill>
                <a:latin typeface="Calibri"/>
                <a:cs typeface="Calibri"/>
              </a:rPr>
              <a:t>прог-  </a:t>
            </a:r>
            <a:r>
              <a:rPr sz="1100" b="1" spc="70" dirty="0">
                <a:solidFill>
                  <a:srgbClr val="FFFFFF"/>
                </a:solidFill>
                <a:latin typeface="Calibri"/>
                <a:cs typeface="Calibri"/>
              </a:rPr>
              <a:t>ноза </a:t>
            </a:r>
            <a:r>
              <a:rPr sz="1100" b="1" spc="90" dirty="0">
                <a:solidFill>
                  <a:srgbClr val="FFFFFF"/>
                </a:solidFill>
                <a:latin typeface="Calibri"/>
                <a:cs typeface="Calibri"/>
              </a:rPr>
              <a:t>социально-экономи-  </a:t>
            </a:r>
            <a:r>
              <a:rPr sz="1100" b="1" spc="100" dirty="0">
                <a:solidFill>
                  <a:srgbClr val="FFFFFF"/>
                </a:solidFill>
                <a:latin typeface="Calibri"/>
                <a:cs typeface="Calibri"/>
              </a:rPr>
              <a:t>ческого </a:t>
            </a:r>
            <a:r>
              <a:rPr sz="1100" b="1" spc="75" dirty="0" err="1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sz="11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70" dirty="0" err="1" smtClean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100" b="1" spc="7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05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ru-RU" sz="1100" b="1" spc="105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1100" b="1" spc="105" dirty="0" smtClean="0">
                <a:solidFill>
                  <a:srgbClr val="FFFFFF"/>
                </a:solidFill>
                <a:latin typeface="Calibri"/>
                <a:cs typeface="Calibri"/>
              </a:rPr>
              <a:t>-202</a:t>
            </a:r>
            <a:r>
              <a:rPr lang="ru-RU" sz="1100" b="1" spc="105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100" b="1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FFFFFF"/>
                </a:solidFill>
                <a:latin typeface="Calibri"/>
                <a:cs typeface="Calibri"/>
              </a:rPr>
              <a:t>годы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8005" y="2021205"/>
            <a:ext cx="2568575" cy="1179195"/>
          </a:xfrm>
          <a:custGeom>
            <a:avLst/>
            <a:gdLst/>
            <a:ahLst/>
            <a:cxnLst/>
            <a:rect l="l" t="t" r="r" b="b"/>
            <a:pathLst>
              <a:path w="2568575" h="1179195">
                <a:moveTo>
                  <a:pt x="0" y="1178648"/>
                </a:moveTo>
                <a:lnTo>
                  <a:pt x="2568003" y="1178648"/>
                </a:lnTo>
                <a:lnTo>
                  <a:pt x="2568003" y="0"/>
                </a:lnTo>
                <a:lnTo>
                  <a:pt x="0" y="0"/>
                </a:lnTo>
                <a:lnTo>
                  <a:pt x="0" y="1178648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482612" y="2124609"/>
            <a:ext cx="2206625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ts val="1260"/>
              </a:lnSpc>
              <a:spcBef>
                <a:spcPts val="100"/>
              </a:spcBef>
              <a:buFont typeface="Arial"/>
              <a:buChar char="●"/>
              <a:tabLst>
                <a:tab pos="193040" algn="l"/>
              </a:tabLst>
            </a:pPr>
            <a:r>
              <a:rPr sz="1100" b="1" spc="95" dirty="0">
                <a:solidFill>
                  <a:srgbClr val="FFFFFF"/>
                </a:solidFill>
                <a:latin typeface="Calibri"/>
                <a:cs typeface="Calibri"/>
              </a:rPr>
              <a:t>Действующее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FFFFFF"/>
                </a:solidFill>
                <a:latin typeface="Calibri"/>
                <a:cs typeface="Calibri"/>
              </a:rPr>
              <a:t>налоговое</a:t>
            </a:r>
            <a:endParaRPr sz="1100" dirty="0">
              <a:latin typeface="Calibri"/>
              <a:cs typeface="Calibri"/>
            </a:endParaRPr>
          </a:p>
          <a:p>
            <a:pPr marL="192405" marR="5080">
              <a:lnSpc>
                <a:spcPts val="1200"/>
              </a:lnSpc>
              <a:spcBef>
                <a:spcPts val="80"/>
              </a:spcBef>
            </a:pPr>
            <a:r>
              <a:rPr sz="1100" b="1" spc="6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100" b="1" spc="95" dirty="0">
                <a:solidFill>
                  <a:srgbClr val="FFFFFF"/>
                </a:solidFill>
                <a:latin typeface="Calibri"/>
                <a:cs typeface="Calibri"/>
              </a:rPr>
              <a:t>бюджетное</a:t>
            </a:r>
            <a:r>
              <a:rPr sz="11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Calibri"/>
                <a:cs typeface="Calibri"/>
              </a:rPr>
              <a:t>законодатель-  </a:t>
            </a:r>
            <a:r>
              <a:rPr sz="1100" b="1" spc="114" dirty="0">
                <a:solidFill>
                  <a:srgbClr val="FFFFFF"/>
                </a:solidFill>
                <a:latin typeface="Calibri"/>
                <a:cs typeface="Calibri"/>
              </a:rPr>
              <a:t>ство </a:t>
            </a:r>
            <a:r>
              <a:rPr sz="1100" b="1" spc="1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90" dirty="0">
                <a:solidFill>
                  <a:srgbClr val="FFFFFF"/>
                </a:solidFill>
                <a:latin typeface="Calibri"/>
                <a:cs typeface="Calibri"/>
              </a:rPr>
              <a:t>учетом </a:t>
            </a:r>
            <a:r>
              <a:rPr sz="1100" b="1" spc="80" dirty="0">
                <a:solidFill>
                  <a:srgbClr val="FFFFFF"/>
                </a:solidFill>
                <a:latin typeface="Calibri"/>
                <a:cs typeface="Calibri"/>
              </a:rPr>
              <a:t>положений</a:t>
            </a:r>
            <a:endParaRPr sz="1100" dirty="0">
              <a:latin typeface="Calibri"/>
              <a:cs typeface="Calibri"/>
            </a:endParaRPr>
          </a:p>
          <a:p>
            <a:pPr marL="192405" marR="20955">
              <a:lnSpc>
                <a:spcPts val="1200"/>
              </a:lnSpc>
            </a:pPr>
            <a:r>
              <a:rPr sz="1100" b="1" spc="6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100" b="1" spc="100" dirty="0">
                <a:solidFill>
                  <a:srgbClr val="FFFFFF"/>
                </a:solidFill>
                <a:latin typeface="Calibri"/>
                <a:cs typeface="Calibri"/>
              </a:rPr>
              <a:t>проектов </a:t>
            </a:r>
            <a:r>
              <a:rPr sz="1100" b="1" spc="65" dirty="0">
                <a:solidFill>
                  <a:srgbClr val="FFFFFF"/>
                </a:solidFill>
                <a:latin typeface="Calibri"/>
                <a:cs typeface="Calibri"/>
              </a:rPr>
              <a:t>изменения</a:t>
            </a:r>
            <a:r>
              <a:rPr sz="11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FFFFFF"/>
                </a:solidFill>
                <a:latin typeface="Calibri"/>
                <a:cs typeface="Calibri"/>
              </a:rPr>
              <a:t>зако-  нодательства, </a:t>
            </a:r>
            <a:r>
              <a:rPr sz="1100" b="1" spc="100" dirty="0">
                <a:solidFill>
                  <a:srgbClr val="FFFFFF"/>
                </a:solidFill>
                <a:latin typeface="Calibri"/>
                <a:cs typeface="Calibri"/>
              </a:rPr>
              <a:t>вступающих  </a:t>
            </a:r>
            <a:r>
              <a:rPr sz="1100" b="1" spc="7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100" b="1" spc="95" dirty="0">
                <a:solidFill>
                  <a:srgbClr val="FFFFFF"/>
                </a:solidFill>
                <a:latin typeface="Calibri"/>
                <a:cs typeface="Calibri"/>
              </a:rPr>
              <a:t>силу </a:t>
            </a:r>
            <a:r>
              <a:rPr sz="1100" b="1" spc="1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0" dirty="0" smtClean="0">
                <a:solidFill>
                  <a:srgbClr val="FFFFFF"/>
                </a:solidFill>
                <a:latin typeface="Calibri"/>
                <a:cs typeface="Calibri"/>
              </a:rPr>
              <a:t>01.01.20</a:t>
            </a:r>
            <a:r>
              <a:rPr lang="ru-RU" sz="1100" b="1" spc="80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28003" y="2057401"/>
            <a:ext cx="2568575" cy="939552"/>
          </a:xfrm>
          <a:custGeom>
            <a:avLst/>
            <a:gdLst/>
            <a:ahLst/>
            <a:cxnLst/>
            <a:rect l="l" t="t" r="r" b="b"/>
            <a:pathLst>
              <a:path w="2568575" h="1179195">
                <a:moveTo>
                  <a:pt x="0" y="1178648"/>
                </a:moveTo>
                <a:lnTo>
                  <a:pt x="2568003" y="1178648"/>
                </a:lnTo>
                <a:lnTo>
                  <a:pt x="2568003" y="0"/>
                </a:lnTo>
                <a:lnTo>
                  <a:pt x="0" y="0"/>
                </a:lnTo>
                <a:lnTo>
                  <a:pt x="0" y="1178648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6394859" y="2202696"/>
            <a:ext cx="2221865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2405" marR="5080" indent="-180340">
              <a:lnSpc>
                <a:spcPts val="1200"/>
              </a:lnSpc>
              <a:spcBef>
                <a:spcPts val="240"/>
              </a:spcBef>
              <a:buFont typeface="Arial"/>
              <a:buChar char="●"/>
              <a:tabLst>
                <a:tab pos="193040" algn="l"/>
              </a:tabLst>
            </a:pPr>
            <a:r>
              <a:rPr sz="1100" b="1" spc="90" dirty="0">
                <a:solidFill>
                  <a:srgbClr val="FFFFFF"/>
                </a:solidFill>
                <a:latin typeface="Calibri"/>
                <a:cs typeface="Calibri"/>
              </a:rPr>
              <a:t>Прогнозные </a:t>
            </a:r>
            <a:r>
              <a:rPr sz="1100" b="1" spc="80" dirty="0">
                <a:solidFill>
                  <a:srgbClr val="FFFFFF"/>
                </a:solidFill>
                <a:latin typeface="Calibri"/>
                <a:cs typeface="Calibri"/>
              </a:rPr>
              <a:t>показатели  </a:t>
            </a:r>
            <a:r>
              <a:rPr sz="1100" b="1" spc="90" dirty="0">
                <a:solidFill>
                  <a:srgbClr val="FFFFFF"/>
                </a:solidFill>
                <a:latin typeface="Calibri"/>
                <a:cs typeface="Calibri"/>
              </a:rPr>
              <a:t>поступления </a:t>
            </a:r>
            <a:r>
              <a:rPr sz="1100" b="1" spc="75" dirty="0">
                <a:solidFill>
                  <a:srgbClr val="FFFFFF"/>
                </a:solidFill>
                <a:latin typeface="Calibri"/>
                <a:cs typeface="Calibri"/>
              </a:rPr>
              <a:t>доходов,</a:t>
            </a:r>
            <a:r>
              <a:rPr sz="11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90" dirty="0">
                <a:solidFill>
                  <a:srgbClr val="FFFFFF"/>
                </a:solidFill>
                <a:latin typeface="Calibri"/>
                <a:cs typeface="Calibri"/>
              </a:rPr>
              <a:t>пред-  ставленные </a:t>
            </a:r>
            <a:r>
              <a:rPr sz="1100" b="1" spc="70" dirty="0">
                <a:solidFill>
                  <a:srgbClr val="FFFFFF"/>
                </a:solidFill>
                <a:latin typeface="Calibri"/>
                <a:cs typeface="Calibri"/>
              </a:rPr>
              <a:t>главными</a:t>
            </a:r>
            <a:r>
              <a:rPr sz="11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FFFFFF"/>
                </a:solidFill>
                <a:latin typeface="Calibri"/>
                <a:cs typeface="Calibri"/>
              </a:rPr>
              <a:t>адми-  </a:t>
            </a:r>
            <a:r>
              <a:rPr sz="1100" b="1" spc="95" dirty="0">
                <a:solidFill>
                  <a:srgbClr val="FFFFFF"/>
                </a:solidFill>
                <a:latin typeface="Calibri"/>
                <a:cs typeface="Calibri"/>
              </a:rPr>
              <a:t>нистраторами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Calibri"/>
                <a:cs typeface="Calibri"/>
              </a:rPr>
              <a:t>доходов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28003" y="3212976"/>
            <a:ext cx="2568575" cy="636688"/>
          </a:xfrm>
          <a:custGeom>
            <a:avLst/>
            <a:gdLst/>
            <a:ahLst/>
            <a:cxnLst/>
            <a:rect l="l" t="t" r="r" b="b"/>
            <a:pathLst>
              <a:path w="2568575" h="1179195">
                <a:moveTo>
                  <a:pt x="0" y="1178648"/>
                </a:moveTo>
                <a:lnTo>
                  <a:pt x="2568003" y="1178648"/>
                </a:lnTo>
                <a:lnTo>
                  <a:pt x="2568003" y="0"/>
                </a:lnTo>
                <a:lnTo>
                  <a:pt x="0" y="0"/>
                </a:lnTo>
                <a:lnTo>
                  <a:pt x="0" y="1178648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6377078" y="3284984"/>
            <a:ext cx="2419499" cy="4924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2405" marR="5080" indent="-180340">
              <a:lnSpc>
                <a:spcPts val="1200"/>
              </a:lnSpc>
              <a:spcBef>
                <a:spcPts val="240"/>
              </a:spcBef>
              <a:buFont typeface="Arial"/>
              <a:buChar char="●"/>
              <a:tabLst>
                <a:tab pos="193040" algn="l"/>
              </a:tabLst>
            </a:pPr>
            <a:r>
              <a:rPr sz="1100" b="1" spc="75" dirty="0">
                <a:solidFill>
                  <a:srgbClr val="FFFFFF"/>
                </a:solidFill>
                <a:latin typeface="Calibri"/>
                <a:cs typeface="Calibri"/>
              </a:rPr>
              <a:t>Динамика </a:t>
            </a:r>
            <a:r>
              <a:rPr sz="1100" b="1" spc="90" dirty="0">
                <a:solidFill>
                  <a:srgbClr val="FFFFFF"/>
                </a:solidFill>
                <a:latin typeface="Calibri"/>
                <a:cs typeface="Calibri"/>
              </a:rPr>
              <a:t>поступлений  </a:t>
            </a:r>
            <a:r>
              <a:rPr sz="1100" b="1" spc="75" dirty="0">
                <a:solidFill>
                  <a:srgbClr val="FFFFFF"/>
                </a:solidFill>
                <a:latin typeface="Calibri"/>
                <a:cs typeface="Calibri"/>
              </a:rPr>
              <a:t>доходов, </a:t>
            </a:r>
            <a:r>
              <a:rPr sz="1100" b="1" spc="85" dirty="0">
                <a:solidFill>
                  <a:srgbClr val="FFFFFF"/>
                </a:solidFill>
                <a:latin typeface="Calibri"/>
                <a:cs typeface="Calibri"/>
              </a:rPr>
              <a:t>оценка</a:t>
            </a:r>
            <a:r>
              <a:rPr sz="1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Calibri"/>
                <a:cs typeface="Calibri"/>
              </a:rPr>
              <a:t>исполнения  </a:t>
            </a:r>
            <a:r>
              <a:rPr sz="1100" b="1" spc="90" dirty="0">
                <a:solidFill>
                  <a:srgbClr val="FFFFFF"/>
                </a:solidFill>
                <a:latin typeface="Calibri"/>
                <a:cs typeface="Calibri"/>
              </a:rPr>
              <a:t>бюджета округа </a:t>
            </a:r>
            <a:r>
              <a:rPr sz="1100" b="1" spc="55" dirty="0" err="1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1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00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ru-RU" sz="1100" b="1" spc="100" dirty="0" smtClean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1100" b="1" spc="-1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28004" y="5126446"/>
            <a:ext cx="2568574" cy="984701"/>
          </a:xfrm>
          <a:custGeom>
            <a:avLst/>
            <a:gdLst/>
            <a:ahLst/>
            <a:cxnLst/>
            <a:rect l="l" t="t" r="r" b="b"/>
            <a:pathLst>
              <a:path w="2568575" h="1179195">
                <a:moveTo>
                  <a:pt x="0" y="1178648"/>
                </a:moveTo>
                <a:lnTo>
                  <a:pt x="2568003" y="1178648"/>
                </a:lnTo>
                <a:lnTo>
                  <a:pt x="2568003" y="0"/>
                </a:lnTo>
                <a:lnTo>
                  <a:pt x="0" y="0"/>
                </a:lnTo>
                <a:lnTo>
                  <a:pt x="0" y="1178648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6500778" y="5271012"/>
            <a:ext cx="1957422" cy="51809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2405" marR="5080" indent="-180340">
              <a:lnSpc>
                <a:spcPts val="1200"/>
              </a:lnSpc>
              <a:spcBef>
                <a:spcPts val="240"/>
              </a:spcBef>
              <a:buFont typeface="Arial"/>
              <a:buChar char="●"/>
              <a:tabLst>
                <a:tab pos="193040" algn="l"/>
              </a:tabLst>
            </a:pPr>
            <a:r>
              <a:rPr sz="1100" b="1" spc="80" dirty="0">
                <a:solidFill>
                  <a:srgbClr val="FFFFFF"/>
                </a:solidFill>
                <a:latin typeface="Calibri"/>
                <a:cs typeface="Calibri"/>
              </a:rPr>
              <a:t>Проведение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90" dirty="0" smtClean="0">
                <a:solidFill>
                  <a:srgbClr val="FFFFFF"/>
                </a:solidFill>
                <a:latin typeface="Calibri"/>
                <a:cs typeface="Calibri"/>
              </a:rPr>
              <a:t>претензионно-</a:t>
            </a:r>
            <a:endParaRPr lang="ru-RU" sz="1100" b="1" spc="9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79388" marR="5080">
              <a:lnSpc>
                <a:spcPts val="1200"/>
              </a:lnSpc>
              <a:spcBef>
                <a:spcPts val="240"/>
              </a:spcBef>
              <a:tabLst>
                <a:tab pos="193040" algn="l"/>
              </a:tabLst>
            </a:pPr>
            <a:r>
              <a:rPr sz="1100" b="1" spc="95" dirty="0" smtClean="0">
                <a:solidFill>
                  <a:srgbClr val="FFFFFF"/>
                </a:solidFill>
                <a:latin typeface="Calibri"/>
                <a:cs typeface="Calibri"/>
              </a:rPr>
              <a:t>исковой</a:t>
            </a:r>
            <a:r>
              <a:rPr sz="1100" b="1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00" dirty="0">
                <a:solidFill>
                  <a:srgbClr val="FFFFFF"/>
                </a:solidFill>
                <a:latin typeface="Calibri"/>
                <a:cs typeface="Calibri"/>
              </a:rPr>
              <a:t>работы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15996" y="2639491"/>
            <a:ext cx="314490" cy="255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915996" y="4038600"/>
            <a:ext cx="314490" cy="255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5913513" y="2309215"/>
            <a:ext cx="314490" cy="25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5913513" y="3429000"/>
            <a:ext cx="314490" cy="25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883179" y="5271011"/>
            <a:ext cx="779890" cy="246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5658307" y="4939347"/>
            <a:ext cx="255689" cy="2890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29"/>
          <p:cNvSpPr/>
          <p:nvPr/>
        </p:nvSpPr>
        <p:spPr>
          <a:xfrm>
            <a:off x="6248400" y="4077072"/>
            <a:ext cx="2568575" cy="687889"/>
          </a:xfrm>
          <a:custGeom>
            <a:avLst/>
            <a:gdLst/>
            <a:ahLst/>
            <a:cxnLst/>
            <a:rect l="l" t="t" r="r" b="b"/>
            <a:pathLst>
              <a:path w="2568575" h="1179195">
                <a:moveTo>
                  <a:pt x="0" y="1178648"/>
                </a:moveTo>
                <a:lnTo>
                  <a:pt x="2568003" y="1178648"/>
                </a:lnTo>
                <a:lnTo>
                  <a:pt x="2568003" y="0"/>
                </a:lnTo>
                <a:lnTo>
                  <a:pt x="0" y="0"/>
                </a:lnTo>
                <a:lnTo>
                  <a:pt x="0" y="1178648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37"/>
          <p:cNvSpPr/>
          <p:nvPr/>
        </p:nvSpPr>
        <p:spPr>
          <a:xfrm rot="16200000">
            <a:off x="3251093" y="5107375"/>
            <a:ext cx="579776" cy="244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36"/>
          <p:cNvSpPr/>
          <p:nvPr/>
        </p:nvSpPr>
        <p:spPr>
          <a:xfrm>
            <a:off x="5908667" y="4293096"/>
            <a:ext cx="382615" cy="25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30"/>
          <p:cNvSpPr txBox="1"/>
          <p:nvPr/>
        </p:nvSpPr>
        <p:spPr>
          <a:xfrm>
            <a:off x="6337339" y="4221088"/>
            <a:ext cx="2419499" cy="3385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2405" marR="5080" indent="-180340">
              <a:lnSpc>
                <a:spcPts val="1200"/>
              </a:lnSpc>
              <a:spcBef>
                <a:spcPts val="240"/>
              </a:spcBef>
              <a:buFont typeface="Arial"/>
              <a:buChar char="●"/>
              <a:tabLst>
                <a:tab pos="193040" algn="l"/>
              </a:tabLst>
            </a:pPr>
            <a:r>
              <a:rPr lang="ru-RU" sz="1100" b="1" spc="75" dirty="0" smtClean="0">
                <a:solidFill>
                  <a:srgbClr val="FFFFFF"/>
                </a:solidFill>
                <a:latin typeface="Calibri"/>
                <a:cs typeface="Calibri"/>
              </a:rPr>
              <a:t>Средства вышестоящего бюджетов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69" y="287999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83" y="5229463"/>
            <a:ext cx="541420" cy="28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5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999" y="371245"/>
            <a:ext cx="1338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ru-RU"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-202</a:t>
            </a:r>
            <a:r>
              <a:rPr lang="ru-RU" sz="2000" b="1" spc="19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99535" y="1027453"/>
            <a:ext cx="79451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520"/>
              </a:lnSpc>
              <a:spcBef>
                <a:spcPts val="100"/>
              </a:spcBef>
            </a:pPr>
            <a:r>
              <a:rPr sz="2200" b="1" spc="280" dirty="0">
                <a:solidFill>
                  <a:srgbClr val="007DC5"/>
                </a:solidFill>
                <a:latin typeface="Calibri"/>
                <a:cs typeface="Calibri"/>
              </a:rPr>
              <a:t>ОСНОВНЫЕ</a:t>
            </a:r>
            <a:r>
              <a:rPr sz="2200" b="1" spc="5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00" b="1" spc="240" dirty="0">
                <a:solidFill>
                  <a:srgbClr val="007DC5"/>
                </a:solidFill>
                <a:latin typeface="Calibri"/>
                <a:cs typeface="Calibri"/>
              </a:rPr>
              <a:t>ПОДХОДЫ</a:t>
            </a:r>
            <a:r>
              <a:rPr sz="2200" b="1" spc="5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00" b="1" spc="245" dirty="0">
                <a:solidFill>
                  <a:srgbClr val="007DC5"/>
                </a:solidFill>
                <a:latin typeface="Calibri"/>
                <a:cs typeface="Calibri"/>
              </a:rPr>
              <a:t>К</a:t>
            </a:r>
            <a:r>
              <a:rPr sz="2200" b="1" spc="55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00" b="1" spc="229" dirty="0">
                <a:solidFill>
                  <a:srgbClr val="007DC5"/>
                </a:solidFill>
                <a:latin typeface="Calibri"/>
                <a:cs typeface="Calibri"/>
              </a:rPr>
              <a:t>ФОРМИРОВАНИЮ</a:t>
            </a:r>
            <a:r>
              <a:rPr sz="2200" b="1" spc="5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00" b="1" spc="195" dirty="0">
                <a:solidFill>
                  <a:srgbClr val="007DC5"/>
                </a:solidFill>
                <a:latin typeface="Calibri"/>
                <a:cs typeface="Calibri"/>
              </a:rPr>
              <a:t>РАСХОДОВ: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ts val="2520"/>
              </a:lnSpc>
            </a:pPr>
            <a:r>
              <a:rPr sz="2200" b="1" spc="145" dirty="0">
                <a:solidFill>
                  <a:srgbClr val="007DC5"/>
                </a:solidFill>
                <a:latin typeface="Calibri"/>
                <a:cs typeface="Calibri"/>
              </a:rPr>
              <a:t>на </a:t>
            </a:r>
            <a:r>
              <a:rPr sz="2200" b="1" spc="210" dirty="0" smtClean="0">
                <a:solidFill>
                  <a:srgbClr val="007DC5"/>
                </a:solidFill>
                <a:latin typeface="Calibri"/>
                <a:cs typeface="Calibri"/>
              </a:rPr>
              <a:t>20</a:t>
            </a:r>
            <a:r>
              <a:rPr lang="ru-RU" sz="2200" b="1" spc="210" dirty="0" smtClean="0">
                <a:solidFill>
                  <a:srgbClr val="007DC5"/>
                </a:solidFill>
                <a:latin typeface="Calibri"/>
                <a:cs typeface="Calibri"/>
              </a:rPr>
              <a:t>22</a:t>
            </a:r>
            <a:r>
              <a:rPr sz="2200" b="1" spc="210" dirty="0" smtClean="0">
                <a:solidFill>
                  <a:srgbClr val="007DC5"/>
                </a:solidFill>
                <a:latin typeface="Calibri"/>
                <a:cs typeface="Calibri"/>
              </a:rPr>
              <a:t>-202</a:t>
            </a:r>
            <a:r>
              <a:rPr lang="ru-RU" sz="2200" b="1" spc="210" dirty="0" smtClean="0">
                <a:solidFill>
                  <a:srgbClr val="007DC5"/>
                </a:solidFill>
                <a:latin typeface="Calibri"/>
                <a:cs typeface="Calibri"/>
              </a:rPr>
              <a:t>4</a:t>
            </a:r>
            <a:r>
              <a:rPr sz="2200" b="1" spc="-50" dirty="0" smtClean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200" b="1" spc="175" dirty="0">
                <a:solidFill>
                  <a:srgbClr val="007DC5"/>
                </a:solidFill>
                <a:latin typeface="Calibri"/>
                <a:cs typeface="Calibri"/>
              </a:rPr>
              <a:t>годы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1508" y="2934158"/>
            <a:ext cx="2683510" cy="2341880"/>
          </a:xfrm>
          <a:custGeom>
            <a:avLst/>
            <a:gdLst/>
            <a:ahLst/>
            <a:cxnLst/>
            <a:rect l="l" t="t" r="r" b="b"/>
            <a:pathLst>
              <a:path w="2683510" h="2341879">
                <a:moveTo>
                  <a:pt x="0" y="2341308"/>
                </a:moveTo>
                <a:lnTo>
                  <a:pt x="2683014" y="2341308"/>
                </a:lnTo>
                <a:lnTo>
                  <a:pt x="2683014" y="0"/>
                </a:lnTo>
                <a:lnTo>
                  <a:pt x="0" y="0"/>
                </a:lnTo>
                <a:lnTo>
                  <a:pt x="0" y="2341308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118422" y="4478744"/>
            <a:ext cx="380365" cy="361315"/>
          </a:xfrm>
          <a:custGeom>
            <a:avLst/>
            <a:gdLst/>
            <a:ahLst/>
            <a:cxnLst/>
            <a:rect l="l" t="t" r="r" b="b"/>
            <a:pathLst>
              <a:path w="380364" h="361314">
                <a:moveTo>
                  <a:pt x="254254" y="0"/>
                </a:moveTo>
                <a:lnTo>
                  <a:pt x="0" y="319646"/>
                </a:lnTo>
                <a:lnTo>
                  <a:pt x="379920" y="360908"/>
                </a:lnTo>
                <a:lnTo>
                  <a:pt x="254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118422" y="4478744"/>
            <a:ext cx="380365" cy="361315"/>
          </a:xfrm>
          <a:custGeom>
            <a:avLst/>
            <a:gdLst/>
            <a:ahLst/>
            <a:cxnLst/>
            <a:rect l="l" t="t" r="r" b="b"/>
            <a:pathLst>
              <a:path w="380364" h="361314">
                <a:moveTo>
                  <a:pt x="379920" y="360908"/>
                </a:moveTo>
                <a:lnTo>
                  <a:pt x="0" y="319646"/>
                </a:lnTo>
                <a:lnTo>
                  <a:pt x="254254" y="0"/>
                </a:lnTo>
                <a:lnTo>
                  <a:pt x="379920" y="360908"/>
                </a:lnTo>
                <a:close/>
              </a:path>
            </a:pathLst>
          </a:custGeom>
          <a:ln w="291820">
            <a:solidFill>
              <a:srgbClr val="FAA6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467967" y="3440583"/>
            <a:ext cx="1783714" cy="1199515"/>
          </a:xfrm>
          <a:custGeom>
            <a:avLst/>
            <a:gdLst/>
            <a:ahLst/>
            <a:cxnLst/>
            <a:rect l="l" t="t" r="r" b="b"/>
            <a:pathLst>
              <a:path w="1783714" h="1199514">
                <a:moveTo>
                  <a:pt x="0" y="0"/>
                </a:moveTo>
                <a:lnTo>
                  <a:pt x="656602" y="0"/>
                </a:lnTo>
                <a:lnTo>
                  <a:pt x="656602" y="429120"/>
                </a:lnTo>
                <a:lnTo>
                  <a:pt x="1302854" y="429120"/>
                </a:lnTo>
                <a:lnTo>
                  <a:pt x="1302854" y="822032"/>
                </a:lnTo>
                <a:lnTo>
                  <a:pt x="1783664" y="1199451"/>
                </a:lnTo>
              </a:path>
            </a:pathLst>
          </a:custGeom>
          <a:ln w="306412">
            <a:solidFill>
              <a:srgbClr val="FAA6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118422" y="4478744"/>
            <a:ext cx="380365" cy="361315"/>
          </a:xfrm>
          <a:custGeom>
            <a:avLst/>
            <a:gdLst/>
            <a:ahLst/>
            <a:cxnLst/>
            <a:rect l="l" t="t" r="r" b="b"/>
            <a:pathLst>
              <a:path w="380364" h="361314">
                <a:moveTo>
                  <a:pt x="254254" y="0"/>
                </a:moveTo>
                <a:lnTo>
                  <a:pt x="0" y="319646"/>
                </a:lnTo>
                <a:lnTo>
                  <a:pt x="379920" y="360908"/>
                </a:lnTo>
                <a:lnTo>
                  <a:pt x="254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602387" y="3440583"/>
            <a:ext cx="1649730" cy="1199515"/>
          </a:xfrm>
          <a:custGeom>
            <a:avLst/>
            <a:gdLst/>
            <a:ahLst/>
            <a:cxnLst/>
            <a:rect l="l" t="t" r="r" b="b"/>
            <a:pathLst>
              <a:path w="1649729" h="1199514">
                <a:moveTo>
                  <a:pt x="0" y="0"/>
                </a:moveTo>
                <a:lnTo>
                  <a:pt x="522173" y="0"/>
                </a:lnTo>
                <a:lnTo>
                  <a:pt x="522173" y="429120"/>
                </a:lnTo>
                <a:lnTo>
                  <a:pt x="1168425" y="429120"/>
                </a:lnTo>
                <a:lnTo>
                  <a:pt x="1168425" y="822032"/>
                </a:lnTo>
                <a:lnTo>
                  <a:pt x="1649247" y="1199451"/>
                </a:lnTo>
              </a:path>
            </a:pathLst>
          </a:custGeom>
          <a:ln w="58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216416" y="4167858"/>
            <a:ext cx="257175" cy="336550"/>
          </a:xfrm>
          <a:custGeom>
            <a:avLst/>
            <a:gdLst/>
            <a:ahLst/>
            <a:cxnLst/>
            <a:rect l="l" t="t" r="r" b="b"/>
            <a:pathLst>
              <a:path w="257175" h="336550">
                <a:moveTo>
                  <a:pt x="126784" y="0"/>
                </a:moveTo>
                <a:lnTo>
                  <a:pt x="0" y="0"/>
                </a:lnTo>
                <a:lnTo>
                  <a:pt x="0" y="336105"/>
                </a:lnTo>
                <a:lnTo>
                  <a:pt x="44475" y="336105"/>
                </a:lnTo>
                <a:lnTo>
                  <a:pt x="44475" y="199466"/>
                </a:lnTo>
                <a:lnTo>
                  <a:pt x="130683" y="199466"/>
                </a:lnTo>
                <a:lnTo>
                  <a:pt x="190979" y="192039"/>
                </a:lnTo>
                <a:lnTo>
                  <a:pt x="229273" y="169773"/>
                </a:lnTo>
                <a:lnTo>
                  <a:pt x="236875" y="159791"/>
                </a:lnTo>
                <a:lnTo>
                  <a:pt x="44475" y="159791"/>
                </a:lnTo>
                <a:lnTo>
                  <a:pt x="44475" y="39662"/>
                </a:lnTo>
                <a:lnTo>
                  <a:pt x="239505" y="39662"/>
                </a:lnTo>
                <a:lnTo>
                  <a:pt x="234513" y="32808"/>
                </a:lnTo>
                <a:lnTo>
                  <a:pt x="200669" y="9193"/>
                </a:lnTo>
                <a:lnTo>
                  <a:pt x="156302" y="800"/>
                </a:lnTo>
                <a:lnTo>
                  <a:pt x="142531" y="200"/>
                </a:lnTo>
                <a:lnTo>
                  <a:pt x="126784" y="0"/>
                </a:lnTo>
                <a:close/>
              </a:path>
              <a:path w="257175" h="336550">
                <a:moveTo>
                  <a:pt x="239505" y="39662"/>
                </a:moveTo>
                <a:lnTo>
                  <a:pt x="130454" y="39662"/>
                </a:lnTo>
                <a:lnTo>
                  <a:pt x="144393" y="39847"/>
                </a:lnTo>
                <a:lnTo>
                  <a:pt x="155957" y="40405"/>
                </a:lnTo>
                <a:lnTo>
                  <a:pt x="194282" y="55601"/>
                </a:lnTo>
                <a:lnTo>
                  <a:pt x="210693" y="98577"/>
                </a:lnTo>
                <a:lnTo>
                  <a:pt x="209561" y="112322"/>
                </a:lnTo>
                <a:lnTo>
                  <a:pt x="181964" y="150768"/>
                </a:lnTo>
                <a:lnTo>
                  <a:pt x="131368" y="159791"/>
                </a:lnTo>
                <a:lnTo>
                  <a:pt x="236875" y="159791"/>
                </a:lnTo>
                <a:lnTo>
                  <a:pt x="241207" y="154102"/>
                </a:lnTo>
                <a:lnTo>
                  <a:pt x="249732" y="136785"/>
                </a:lnTo>
                <a:lnTo>
                  <a:pt x="254847" y="117820"/>
                </a:lnTo>
                <a:lnTo>
                  <a:pt x="256552" y="97205"/>
                </a:lnTo>
                <a:lnTo>
                  <a:pt x="255914" y="84968"/>
                </a:lnTo>
                <a:lnTo>
                  <a:pt x="254001" y="73247"/>
                </a:lnTo>
                <a:lnTo>
                  <a:pt x="250814" y="62040"/>
                </a:lnTo>
                <a:lnTo>
                  <a:pt x="246354" y="51346"/>
                </a:lnTo>
                <a:lnTo>
                  <a:pt x="240841" y="41497"/>
                </a:lnTo>
                <a:lnTo>
                  <a:pt x="239505" y="39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183951" y="4327626"/>
            <a:ext cx="62865" cy="39370"/>
          </a:xfrm>
          <a:custGeom>
            <a:avLst/>
            <a:gdLst/>
            <a:ahLst/>
            <a:cxnLst/>
            <a:rect l="l" t="t" r="r" b="b"/>
            <a:pathLst>
              <a:path w="62864" h="39370">
                <a:moveTo>
                  <a:pt x="0" y="39230"/>
                </a:moveTo>
                <a:lnTo>
                  <a:pt x="62522" y="39230"/>
                </a:lnTo>
                <a:lnTo>
                  <a:pt x="62522" y="0"/>
                </a:lnTo>
                <a:lnTo>
                  <a:pt x="0" y="0"/>
                </a:lnTo>
                <a:lnTo>
                  <a:pt x="0" y="39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183951" y="441216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430" y="0"/>
                </a:lnTo>
              </a:path>
            </a:pathLst>
          </a:custGeom>
          <a:ln w="392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87284" y="3726719"/>
            <a:ext cx="405765" cy="531495"/>
          </a:xfrm>
          <a:custGeom>
            <a:avLst/>
            <a:gdLst/>
            <a:ahLst/>
            <a:cxnLst/>
            <a:rect l="l" t="t" r="r" b="b"/>
            <a:pathLst>
              <a:path w="405764" h="531495">
                <a:moveTo>
                  <a:pt x="200355" y="0"/>
                </a:moveTo>
                <a:lnTo>
                  <a:pt x="0" y="0"/>
                </a:lnTo>
                <a:lnTo>
                  <a:pt x="0" y="531139"/>
                </a:lnTo>
                <a:lnTo>
                  <a:pt x="70281" y="531139"/>
                </a:lnTo>
                <a:lnTo>
                  <a:pt x="70281" y="315201"/>
                </a:lnTo>
                <a:lnTo>
                  <a:pt x="206514" y="315201"/>
                </a:lnTo>
                <a:lnTo>
                  <a:pt x="258499" y="312269"/>
                </a:lnTo>
                <a:lnTo>
                  <a:pt x="301791" y="303474"/>
                </a:lnTo>
                <a:lnTo>
                  <a:pt x="362292" y="268287"/>
                </a:lnTo>
                <a:lnTo>
                  <a:pt x="374302" y="252526"/>
                </a:lnTo>
                <a:lnTo>
                  <a:pt x="70281" y="252526"/>
                </a:lnTo>
                <a:lnTo>
                  <a:pt x="70281" y="62674"/>
                </a:lnTo>
                <a:lnTo>
                  <a:pt x="378459" y="62674"/>
                </a:lnTo>
                <a:lnTo>
                  <a:pt x="370584" y="51857"/>
                </a:lnTo>
                <a:lnTo>
                  <a:pt x="332701" y="21485"/>
                </a:lnTo>
                <a:lnTo>
                  <a:pt x="281139" y="5067"/>
                </a:lnTo>
                <a:lnTo>
                  <a:pt x="225236" y="316"/>
                </a:lnTo>
                <a:lnTo>
                  <a:pt x="200355" y="0"/>
                </a:lnTo>
                <a:close/>
              </a:path>
              <a:path w="405764" h="531495">
                <a:moveTo>
                  <a:pt x="378459" y="62674"/>
                </a:moveTo>
                <a:lnTo>
                  <a:pt x="206146" y="62674"/>
                </a:lnTo>
                <a:lnTo>
                  <a:pt x="228175" y="62969"/>
                </a:lnTo>
                <a:lnTo>
                  <a:pt x="246448" y="63854"/>
                </a:lnTo>
                <a:lnTo>
                  <a:pt x="284825" y="72203"/>
                </a:lnTo>
                <a:lnTo>
                  <a:pt x="316102" y="98729"/>
                </a:lnTo>
                <a:lnTo>
                  <a:pt x="331903" y="139729"/>
                </a:lnTo>
                <a:lnTo>
                  <a:pt x="332955" y="155790"/>
                </a:lnTo>
                <a:lnTo>
                  <a:pt x="331165" y="177510"/>
                </a:lnTo>
                <a:lnTo>
                  <a:pt x="316850" y="213196"/>
                </a:lnTo>
                <a:lnTo>
                  <a:pt x="287547" y="238264"/>
                </a:lnTo>
                <a:lnTo>
                  <a:pt x="239179" y="250942"/>
                </a:lnTo>
                <a:lnTo>
                  <a:pt x="207594" y="252526"/>
                </a:lnTo>
                <a:lnTo>
                  <a:pt x="374302" y="252526"/>
                </a:lnTo>
                <a:lnTo>
                  <a:pt x="381159" y="243526"/>
                </a:lnTo>
                <a:lnTo>
                  <a:pt x="394633" y="216163"/>
                </a:lnTo>
                <a:lnTo>
                  <a:pt x="402715" y="186195"/>
                </a:lnTo>
                <a:lnTo>
                  <a:pt x="405409" y="153619"/>
                </a:lnTo>
                <a:lnTo>
                  <a:pt x="404402" y="134281"/>
                </a:lnTo>
                <a:lnTo>
                  <a:pt x="401380" y="115757"/>
                </a:lnTo>
                <a:lnTo>
                  <a:pt x="396343" y="98047"/>
                </a:lnTo>
                <a:lnTo>
                  <a:pt x="389293" y="81153"/>
                </a:lnTo>
                <a:lnTo>
                  <a:pt x="380582" y="65589"/>
                </a:lnTo>
                <a:lnTo>
                  <a:pt x="378459" y="62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35984" y="4010196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805" y="0"/>
                </a:lnTo>
              </a:path>
            </a:pathLst>
          </a:custGeom>
          <a:ln w="619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435984" y="4112799"/>
            <a:ext cx="383540" cy="0"/>
          </a:xfrm>
          <a:custGeom>
            <a:avLst/>
            <a:gdLst/>
            <a:ahLst/>
            <a:cxnLst/>
            <a:rect l="l" t="t" r="r" b="b"/>
            <a:pathLst>
              <a:path w="383539">
                <a:moveTo>
                  <a:pt x="0" y="0"/>
                </a:moveTo>
                <a:lnTo>
                  <a:pt x="383095" y="0"/>
                </a:lnTo>
              </a:path>
            </a:pathLst>
          </a:custGeom>
          <a:ln w="619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224687" y="3910830"/>
            <a:ext cx="2806462" cy="1077461"/>
          </a:xfrm>
          <a:custGeom>
            <a:avLst/>
            <a:gdLst/>
            <a:ahLst/>
            <a:cxnLst/>
            <a:rect l="l" t="t" r="r" b="b"/>
            <a:pathLst>
              <a:path w="2568575" h="1215389">
                <a:moveTo>
                  <a:pt x="0" y="1214932"/>
                </a:moveTo>
                <a:lnTo>
                  <a:pt x="2568003" y="1214932"/>
                </a:lnTo>
                <a:lnTo>
                  <a:pt x="2568003" y="0"/>
                </a:lnTo>
                <a:lnTo>
                  <a:pt x="0" y="0"/>
                </a:lnTo>
                <a:lnTo>
                  <a:pt x="0" y="121493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6251704" y="3959522"/>
            <a:ext cx="2739828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6210" marR="5080" indent="-144145">
              <a:lnSpc>
                <a:spcPts val="1000"/>
              </a:lnSpc>
              <a:spcBef>
                <a:spcPts val="200"/>
              </a:spcBef>
              <a:buFont typeface="Arial"/>
              <a:buChar char="●"/>
              <a:tabLst>
                <a:tab pos="156845" algn="l"/>
              </a:tabLst>
            </a:pPr>
            <a:r>
              <a:rPr lang="ru-RU" sz="900" b="1" spc="70" dirty="0">
                <a:solidFill>
                  <a:srgbClr val="FFFFFF"/>
                </a:solidFill>
                <a:cs typeface="Calibri"/>
              </a:rPr>
              <a:t>обеспечения публичных нормативных </a:t>
            </a:r>
            <a:r>
              <a:rPr lang="ru-RU" sz="900" b="1" spc="70" dirty="0" smtClean="0">
                <a:solidFill>
                  <a:srgbClr val="FFFFFF"/>
                </a:solidFill>
                <a:cs typeface="Calibri"/>
              </a:rPr>
              <a:t>обязательств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7686" y="4830420"/>
            <a:ext cx="2825074" cy="747381"/>
          </a:xfrm>
          <a:custGeom>
            <a:avLst/>
            <a:gdLst/>
            <a:ahLst/>
            <a:cxnLst/>
            <a:rect l="l" t="t" r="r" b="b"/>
            <a:pathLst>
              <a:path w="2568575" h="1174750">
                <a:moveTo>
                  <a:pt x="0" y="1174369"/>
                </a:moveTo>
                <a:lnTo>
                  <a:pt x="2568003" y="1174369"/>
                </a:lnTo>
                <a:lnTo>
                  <a:pt x="2568003" y="0"/>
                </a:lnTo>
                <a:lnTo>
                  <a:pt x="0" y="0"/>
                </a:lnTo>
                <a:lnTo>
                  <a:pt x="0" y="1174369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84045" y="5005583"/>
            <a:ext cx="2746908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6210" marR="5080" indent="-144145">
              <a:lnSpc>
                <a:spcPts val="1000"/>
              </a:lnSpc>
              <a:spcBef>
                <a:spcPts val="200"/>
              </a:spcBef>
              <a:buFont typeface="Arial"/>
              <a:buChar char="●"/>
              <a:tabLst>
                <a:tab pos="156845" algn="l"/>
              </a:tabLst>
            </a:pPr>
            <a:r>
              <a:rPr lang="ru-RU" sz="900" b="1" spc="65" dirty="0">
                <a:solidFill>
                  <a:srgbClr val="FFFFFF"/>
                </a:solidFill>
                <a:cs typeface="Calibri"/>
              </a:rPr>
              <a:t>обеспечения </a:t>
            </a:r>
            <a:r>
              <a:rPr lang="ru-RU" sz="900" b="1" spc="65" dirty="0" err="1">
                <a:solidFill>
                  <a:srgbClr val="FFFFFF"/>
                </a:solidFill>
                <a:cs typeface="Calibri"/>
              </a:rPr>
              <a:t>софинансирования</a:t>
            </a:r>
            <a:r>
              <a:rPr lang="ru-RU" sz="900" b="1" spc="65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900" b="1" spc="65" dirty="0" smtClean="0">
                <a:solidFill>
                  <a:srgbClr val="FFFFFF"/>
                </a:solidFill>
                <a:cs typeface="Calibri"/>
              </a:rPr>
              <a:t>мероприятий </a:t>
            </a:r>
            <a:r>
              <a:rPr lang="ru-RU" sz="900" b="1" spc="65" dirty="0">
                <a:solidFill>
                  <a:srgbClr val="FFFFFF"/>
                </a:solidFill>
                <a:cs typeface="Calibri"/>
              </a:rPr>
              <a:t>по формированию современной городской среды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30486" y="1836254"/>
            <a:ext cx="2817704" cy="887094"/>
          </a:xfrm>
          <a:custGeom>
            <a:avLst/>
            <a:gdLst/>
            <a:ahLst/>
            <a:cxnLst/>
            <a:rect l="l" t="t" r="r" b="b"/>
            <a:pathLst>
              <a:path w="2683510" h="887094">
                <a:moveTo>
                  <a:pt x="0" y="886891"/>
                </a:moveTo>
                <a:lnTo>
                  <a:pt x="2683014" y="886891"/>
                </a:lnTo>
                <a:lnTo>
                  <a:pt x="2683014" y="0"/>
                </a:lnTo>
                <a:lnTo>
                  <a:pt x="0" y="0"/>
                </a:lnTo>
                <a:lnTo>
                  <a:pt x="0" y="88689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3221969" y="2038320"/>
            <a:ext cx="2817703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6210" marR="5080" indent="-144145">
              <a:lnSpc>
                <a:spcPts val="1000"/>
              </a:lnSpc>
              <a:spcBef>
                <a:spcPts val="200"/>
              </a:spcBef>
              <a:buFont typeface="Arial"/>
              <a:buChar char="●"/>
              <a:tabLst>
                <a:tab pos="156845" algn="l"/>
              </a:tabLst>
            </a:pPr>
            <a:r>
              <a:rPr lang="ru-RU" sz="900" b="1" spc="70" dirty="0">
                <a:solidFill>
                  <a:srgbClr val="FFFFFF"/>
                </a:solidFill>
                <a:cs typeface="Calibri"/>
              </a:rPr>
              <a:t>обеспечения питания отдельных категорий обучающихся общеобразовательных </a:t>
            </a:r>
            <a:r>
              <a:rPr lang="ru-RU" sz="900" b="1" spc="70" dirty="0" smtClean="0">
                <a:solidFill>
                  <a:srgbClr val="FFFFFF"/>
                </a:solidFill>
                <a:cs typeface="Calibri"/>
              </a:rPr>
              <a:t>учреждений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54191" y="5415952"/>
            <a:ext cx="2835807" cy="1199087"/>
          </a:xfrm>
          <a:custGeom>
            <a:avLst/>
            <a:gdLst/>
            <a:ahLst/>
            <a:cxnLst/>
            <a:rect l="l" t="t" r="r" b="b"/>
            <a:pathLst>
              <a:path w="2568575" h="1402714">
                <a:moveTo>
                  <a:pt x="0" y="1402410"/>
                </a:moveTo>
                <a:lnTo>
                  <a:pt x="2568003" y="1402410"/>
                </a:lnTo>
                <a:lnTo>
                  <a:pt x="2568003" y="0"/>
                </a:lnTo>
                <a:lnTo>
                  <a:pt x="0" y="0"/>
                </a:lnTo>
                <a:lnTo>
                  <a:pt x="0" y="140241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224687" y="5383001"/>
            <a:ext cx="2793861" cy="1067068"/>
          </a:xfrm>
          <a:custGeom>
            <a:avLst/>
            <a:gdLst/>
            <a:ahLst/>
            <a:cxnLst/>
            <a:rect l="l" t="t" r="r" b="b"/>
            <a:pathLst>
              <a:path w="2568575" h="1290320">
                <a:moveTo>
                  <a:pt x="0" y="1290129"/>
                </a:moveTo>
                <a:lnTo>
                  <a:pt x="2568003" y="1290129"/>
                </a:lnTo>
                <a:lnTo>
                  <a:pt x="2568003" y="0"/>
                </a:lnTo>
                <a:lnTo>
                  <a:pt x="0" y="0"/>
                </a:lnTo>
                <a:lnTo>
                  <a:pt x="0" y="1290129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pPr marL="156210" marR="5080" lvl="0" indent="-144145">
              <a:lnSpc>
                <a:spcPts val="1000"/>
              </a:lnSpc>
              <a:spcBef>
                <a:spcPts val="200"/>
              </a:spcBef>
              <a:buFont typeface="Arial"/>
              <a:buChar char="●"/>
              <a:tabLst>
                <a:tab pos="156845" algn="l"/>
              </a:tabLst>
            </a:pPr>
            <a:r>
              <a:rPr lang="ru-RU" sz="900" b="1" spc="70" dirty="0">
                <a:solidFill>
                  <a:srgbClr val="FFFFFF"/>
                </a:solidFill>
                <a:cs typeface="Calibri"/>
              </a:rPr>
              <a:t>обеспечения </a:t>
            </a:r>
            <a:r>
              <a:rPr lang="ru-RU" sz="900" b="1" spc="70" dirty="0" err="1" smtClean="0">
                <a:solidFill>
                  <a:srgbClr val="FFFFFF"/>
                </a:solidFill>
                <a:cs typeface="Calibri"/>
              </a:rPr>
              <a:t>софинансирования</a:t>
            </a:r>
            <a:r>
              <a:rPr lang="ru-RU" sz="900" b="1" spc="70" dirty="0" smtClean="0">
                <a:solidFill>
                  <a:srgbClr val="FFFFFF"/>
                </a:solidFill>
                <a:cs typeface="Calibri"/>
              </a:rPr>
              <a:t> в рамках реализации Государственных программ Республики Коми, с целью получения субсидий из бюджетов других уровней</a:t>
            </a:r>
            <a:endParaRPr lang="ru-RU" sz="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2400" y="3444707"/>
            <a:ext cx="2810198" cy="1191265"/>
          </a:xfrm>
          <a:custGeom>
            <a:avLst/>
            <a:gdLst/>
            <a:ahLst/>
            <a:cxnLst/>
            <a:rect l="l" t="t" r="r" b="b"/>
            <a:pathLst>
              <a:path w="2683510" h="1059815">
                <a:moveTo>
                  <a:pt x="0" y="1059649"/>
                </a:moveTo>
                <a:lnTo>
                  <a:pt x="2683014" y="1059649"/>
                </a:lnTo>
                <a:lnTo>
                  <a:pt x="2683014" y="0"/>
                </a:lnTo>
                <a:lnTo>
                  <a:pt x="0" y="0"/>
                </a:lnTo>
                <a:lnTo>
                  <a:pt x="0" y="1059649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152400" y="3732824"/>
            <a:ext cx="2725431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6210" marR="5080" indent="-144145">
              <a:lnSpc>
                <a:spcPts val="1000"/>
              </a:lnSpc>
              <a:spcBef>
                <a:spcPts val="200"/>
              </a:spcBef>
              <a:buFont typeface="Arial"/>
              <a:buChar char="●"/>
              <a:tabLst>
                <a:tab pos="156845" algn="l"/>
              </a:tabLst>
            </a:pPr>
            <a:r>
              <a:rPr lang="ru-RU" sz="900" b="1" spc="70" dirty="0" smtClean="0">
                <a:solidFill>
                  <a:srgbClr val="FFFFFF"/>
                </a:solidFill>
                <a:cs typeface="Calibri"/>
              </a:rPr>
              <a:t>формирование </a:t>
            </a:r>
            <a:r>
              <a:rPr lang="ru-RU" sz="900" b="1" spc="70" dirty="0">
                <a:solidFill>
                  <a:srgbClr val="FFFFFF"/>
                </a:solidFill>
                <a:cs typeface="Calibri"/>
              </a:rPr>
              <a:t>расходов на </a:t>
            </a:r>
            <a:r>
              <a:rPr lang="ru-RU" sz="900" b="1" spc="70" dirty="0" smtClean="0">
                <a:solidFill>
                  <a:srgbClr val="FFFFFF"/>
                </a:solidFill>
                <a:cs typeface="Calibri"/>
              </a:rPr>
              <a:t>выполнение муниципального задания  </a:t>
            </a:r>
            <a:r>
              <a:rPr lang="ru-RU" sz="900" b="1" spc="70" dirty="0">
                <a:solidFill>
                  <a:srgbClr val="FFFFFF"/>
                </a:solidFill>
                <a:cs typeface="Calibri"/>
              </a:rPr>
              <a:t>муниципальными учреждениями 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1826" y="1699015"/>
            <a:ext cx="2835808" cy="1499348"/>
          </a:xfrm>
          <a:custGeom>
            <a:avLst/>
            <a:gdLst/>
            <a:ahLst/>
            <a:cxnLst/>
            <a:rect l="l" t="t" r="r" b="b"/>
            <a:pathLst>
              <a:path w="2568575" h="1833879">
                <a:moveTo>
                  <a:pt x="0" y="1833587"/>
                </a:moveTo>
                <a:lnTo>
                  <a:pt x="2568003" y="1833587"/>
                </a:lnTo>
                <a:lnTo>
                  <a:pt x="2568003" y="0"/>
                </a:lnTo>
                <a:lnTo>
                  <a:pt x="0" y="0"/>
                </a:lnTo>
                <a:lnTo>
                  <a:pt x="0" y="1833587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152400" y="1776076"/>
            <a:ext cx="2728690" cy="10515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6210" marR="5080" indent="-144145">
              <a:lnSpc>
                <a:spcPts val="1000"/>
              </a:lnSpc>
              <a:spcBef>
                <a:spcPts val="200"/>
              </a:spcBef>
              <a:buFont typeface="Arial"/>
              <a:buChar char="●"/>
              <a:tabLst>
                <a:tab pos="156845" algn="l"/>
              </a:tabLst>
            </a:pPr>
            <a:r>
              <a:rPr lang="ru-RU" sz="900" b="1" spc="75" dirty="0" smtClean="0">
                <a:solidFill>
                  <a:srgbClr val="FFFFFF"/>
                </a:solidFill>
                <a:cs typeface="Calibri"/>
              </a:rPr>
              <a:t>финансовое обеспечение </a:t>
            </a:r>
            <a:r>
              <a:rPr lang="ru-RU" sz="900" b="1" spc="75" dirty="0">
                <a:solidFill>
                  <a:srgbClr val="FFFFFF"/>
                </a:solidFill>
                <a:cs typeface="Calibri"/>
              </a:rPr>
              <a:t>расходных обязательств в рамках реализации национальных проектов, определенных  Указом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</a:t>
            </a:r>
            <a:r>
              <a:rPr lang="ru-RU" sz="900" b="1" spc="75" dirty="0" smtClean="0">
                <a:solidFill>
                  <a:srgbClr val="FFFFFF"/>
                </a:solidFill>
                <a:cs typeface="Calibri"/>
              </a:rPr>
              <a:t>»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84950" y="4127870"/>
            <a:ext cx="320417" cy="25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5931275" y="5147590"/>
            <a:ext cx="320429" cy="255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921293" y="2934719"/>
            <a:ext cx="319049" cy="255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2911436" y="4130369"/>
            <a:ext cx="319049" cy="255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444161" y="2723146"/>
            <a:ext cx="255689" cy="2112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846467" y="4860447"/>
            <a:ext cx="468699" cy="255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23"/>
          <p:cNvSpPr/>
          <p:nvPr/>
        </p:nvSpPr>
        <p:spPr>
          <a:xfrm>
            <a:off x="6123219" y="2038320"/>
            <a:ext cx="2786165" cy="1278747"/>
          </a:xfrm>
          <a:custGeom>
            <a:avLst/>
            <a:gdLst/>
            <a:ahLst/>
            <a:cxnLst/>
            <a:rect l="l" t="t" r="r" b="b"/>
            <a:pathLst>
              <a:path w="2568575" h="1215389">
                <a:moveTo>
                  <a:pt x="0" y="1214932"/>
                </a:moveTo>
                <a:lnTo>
                  <a:pt x="2568003" y="1214932"/>
                </a:lnTo>
                <a:lnTo>
                  <a:pt x="2568003" y="0"/>
                </a:lnTo>
                <a:lnTo>
                  <a:pt x="0" y="0"/>
                </a:lnTo>
                <a:lnTo>
                  <a:pt x="0" y="121493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pPr marL="192405" marR="5080" lvl="0" indent="-180340">
              <a:lnSpc>
                <a:spcPts val="1000"/>
              </a:lnSpc>
              <a:spcBef>
                <a:spcPts val="200"/>
              </a:spcBef>
              <a:buFont typeface="Arial"/>
              <a:buChar char="●"/>
              <a:tabLst>
                <a:tab pos="193040" algn="l"/>
              </a:tabLst>
            </a:pPr>
            <a:r>
              <a:rPr lang="ru-RU" sz="900" b="1" spc="70" dirty="0">
                <a:solidFill>
                  <a:srgbClr val="FFFFFF"/>
                </a:solidFill>
                <a:cs typeface="Calibri"/>
              </a:rPr>
              <a:t>расходы Дорожного фонда сформированы в соответствии с прогнозом поступления доходных источников, формирующих фонд</a:t>
            </a:r>
            <a:endParaRPr lang="ru-RU" sz="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0" name="object 38"/>
          <p:cNvSpPr/>
          <p:nvPr/>
        </p:nvSpPr>
        <p:spPr>
          <a:xfrm>
            <a:off x="5873635" y="2942674"/>
            <a:ext cx="332074" cy="25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02" y="308238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object 39"/>
          <p:cNvSpPr/>
          <p:nvPr/>
        </p:nvSpPr>
        <p:spPr>
          <a:xfrm>
            <a:off x="4345003" y="5275435"/>
            <a:ext cx="320429" cy="363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61" y="5638800"/>
            <a:ext cx="27130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08" y="2600299"/>
            <a:ext cx="512763" cy="40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07999" y="371245"/>
            <a:ext cx="13258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ru-RU"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-202</a:t>
            </a:r>
            <a:r>
              <a:rPr lang="ru-RU" sz="20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000" y="28164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76000" y="791999"/>
            <a:ext cx="8868410" cy="12700"/>
          </a:xfrm>
          <a:custGeom>
            <a:avLst/>
            <a:gdLst/>
            <a:ahLst/>
            <a:cxnLst/>
            <a:rect l="l" t="t" r="r" b="b"/>
            <a:pathLst>
              <a:path w="8868410" h="12700">
                <a:moveTo>
                  <a:pt x="0" y="12700"/>
                </a:moveTo>
                <a:lnTo>
                  <a:pt x="8868003" y="12700"/>
                </a:lnTo>
                <a:lnTo>
                  <a:pt x="8868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76000" y="1066272"/>
            <a:ext cx="8584265" cy="72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36600" marR="5080" indent="-724535">
              <a:lnSpc>
                <a:spcPts val="2700"/>
              </a:lnSpc>
              <a:spcBef>
                <a:spcPts val="240"/>
              </a:spcBef>
            </a:pPr>
            <a:r>
              <a:rPr sz="2300" b="1" spc="185" dirty="0">
                <a:solidFill>
                  <a:srgbClr val="007DC5"/>
                </a:solidFill>
                <a:latin typeface="Calibri"/>
                <a:cs typeface="Calibri"/>
              </a:rPr>
              <a:t>ДИНАМИКА </a:t>
            </a:r>
            <a:r>
              <a:rPr sz="2300" b="1" spc="300" dirty="0">
                <a:solidFill>
                  <a:srgbClr val="007DC5"/>
                </a:solidFill>
                <a:latin typeface="Calibri"/>
                <a:cs typeface="Calibri"/>
              </a:rPr>
              <a:t>ОСНОВНЫХ </a:t>
            </a:r>
            <a:r>
              <a:rPr sz="2300" b="1" spc="235" dirty="0">
                <a:solidFill>
                  <a:srgbClr val="007DC5"/>
                </a:solidFill>
                <a:latin typeface="Calibri"/>
                <a:cs typeface="Calibri"/>
              </a:rPr>
              <a:t>ХАРАКТЕРИСТИК</a:t>
            </a:r>
            <a:r>
              <a:rPr sz="2300" b="1" spc="-290" dirty="0">
                <a:solidFill>
                  <a:srgbClr val="007DC5"/>
                </a:solidFill>
                <a:latin typeface="Calibri"/>
                <a:cs typeface="Calibri"/>
              </a:rPr>
              <a:t> </a:t>
            </a:r>
            <a:r>
              <a:rPr sz="2300" b="1" spc="240" dirty="0">
                <a:solidFill>
                  <a:srgbClr val="007DC5"/>
                </a:solidFill>
                <a:latin typeface="Calibri"/>
                <a:cs typeface="Calibri"/>
              </a:rPr>
              <a:t>БЮДЖЕТА  </a:t>
            </a:r>
            <a:r>
              <a:rPr lang="ru-RU" sz="2300" b="1" spc="250" dirty="0" smtClean="0">
                <a:solidFill>
                  <a:srgbClr val="007DC5"/>
                </a:solidFill>
                <a:latin typeface="Calibri"/>
                <a:cs typeface="Calibri"/>
              </a:rPr>
              <a:t>МУНИЦИПАЛЬНОГО РАЙОНА «КНЯЖПОГОСТСКИЙ»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2312" y="2680435"/>
            <a:ext cx="604380" cy="1285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370610" y="2817491"/>
            <a:ext cx="604393" cy="1131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235606" y="2943077"/>
            <a:ext cx="607669" cy="1022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112458" y="3101015"/>
            <a:ext cx="604393" cy="862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952633" y="3385545"/>
            <a:ext cx="604380" cy="5808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96901" y="3960471"/>
            <a:ext cx="4288155" cy="0"/>
          </a:xfrm>
          <a:custGeom>
            <a:avLst/>
            <a:gdLst/>
            <a:ahLst/>
            <a:cxnLst/>
            <a:rect l="l" t="t" r="r" b="b"/>
            <a:pathLst>
              <a:path w="4288155">
                <a:moveTo>
                  <a:pt x="0" y="0"/>
                </a:moveTo>
                <a:lnTo>
                  <a:pt x="4287989" y="0"/>
                </a:lnTo>
              </a:path>
            </a:pathLst>
          </a:custGeom>
          <a:ln w="1854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96901" y="3960471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876"/>
                </a:lnTo>
              </a:path>
            </a:pathLst>
          </a:custGeom>
          <a:ln w="1854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254723" y="3960471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876"/>
                </a:lnTo>
              </a:path>
            </a:pathLst>
          </a:custGeom>
          <a:ln w="1854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12544" y="3960471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876"/>
                </a:lnTo>
              </a:path>
            </a:pathLst>
          </a:custGeom>
          <a:ln w="1854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970366" y="3960471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876"/>
                </a:lnTo>
              </a:path>
            </a:pathLst>
          </a:custGeom>
          <a:ln w="1854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828187" y="3960471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876"/>
                </a:lnTo>
              </a:path>
            </a:pathLst>
          </a:custGeom>
          <a:ln w="1854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684891" y="3960471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876"/>
                </a:lnTo>
              </a:path>
            </a:pathLst>
          </a:custGeom>
          <a:ln w="18542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385925" y="5013382"/>
            <a:ext cx="647241" cy="1153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249512" y="5156155"/>
            <a:ext cx="608291" cy="1007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109836" y="5315141"/>
            <a:ext cx="604481" cy="8530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973919" y="5594826"/>
            <a:ext cx="608291" cy="5690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00011" y="6159861"/>
            <a:ext cx="4309745" cy="0"/>
          </a:xfrm>
          <a:custGeom>
            <a:avLst/>
            <a:gdLst/>
            <a:ahLst/>
            <a:cxnLst/>
            <a:rect l="l" t="t" r="r" b="b"/>
            <a:pathLst>
              <a:path w="4309745">
                <a:moveTo>
                  <a:pt x="0" y="0"/>
                </a:moveTo>
                <a:lnTo>
                  <a:pt x="4309465" y="0"/>
                </a:lnTo>
              </a:path>
            </a:pathLst>
          </a:custGeom>
          <a:ln w="1289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00011" y="6159861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130"/>
                </a:lnTo>
              </a:path>
            </a:pathLst>
          </a:custGeom>
          <a:ln w="1289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261744" y="6159861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130"/>
                </a:lnTo>
              </a:path>
            </a:pathLst>
          </a:custGeom>
          <a:ln w="1289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124265" y="6159861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130"/>
                </a:lnTo>
              </a:path>
            </a:pathLst>
          </a:custGeom>
          <a:ln w="1289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985998" y="6159861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130"/>
                </a:lnTo>
              </a:path>
            </a:pathLst>
          </a:custGeom>
          <a:ln w="1289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847731" y="6159861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130"/>
                </a:lnTo>
              </a:path>
            </a:pathLst>
          </a:custGeom>
          <a:ln w="1289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709477" y="6159861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130"/>
                </a:lnTo>
              </a:path>
            </a:pathLst>
          </a:custGeom>
          <a:ln w="1289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1381404" y="2975178"/>
            <a:ext cx="2313940" cy="617220"/>
          </a:xfrm>
          <a:custGeom>
            <a:avLst/>
            <a:gdLst/>
            <a:ahLst/>
            <a:cxnLst/>
            <a:rect l="l" t="t" r="r" b="b"/>
            <a:pathLst>
              <a:path w="2313940" h="617220">
                <a:moveTo>
                  <a:pt x="0" y="0"/>
                </a:moveTo>
                <a:lnTo>
                  <a:pt x="2313432" y="0"/>
                </a:lnTo>
                <a:lnTo>
                  <a:pt x="2313432" y="617220"/>
                </a:lnTo>
                <a:lnTo>
                  <a:pt x="0" y="61722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300338" y="2283301"/>
            <a:ext cx="2054225" cy="350520"/>
          </a:xfrm>
          <a:custGeom>
            <a:avLst/>
            <a:gdLst/>
            <a:ahLst/>
            <a:cxnLst/>
            <a:rect l="l" t="t" r="r" b="b"/>
            <a:pathLst>
              <a:path w="2054225" h="350520">
                <a:moveTo>
                  <a:pt x="1907387" y="0"/>
                </a:moveTo>
                <a:lnTo>
                  <a:pt x="146646" y="0"/>
                </a:lnTo>
                <a:lnTo>
                  <a:pt x="61866" y="2291"/>
                </a:lnTo>
                <a:lnTo>
                  <a:pt x="18330" y="18330"/>
                </a:lnTo>
                <a:lnTo>
                  <a:pt x="2291" y="61866"/>
                </a:lnTo>
                <a:lnTo>
                  <a:pt x="0" y="146646"/>
                </a:lnTo>
                <a:lnTo>
                  <a:pt x="0" y="203492"/>
                </a:lnTo>
                <a:lnTo>
                  <a:pt x="2291" y="288272"/>
                </a:lnTo>
                <a:lnTo>
                  <a:pt x="18330" y="331808"/>
                </a:lnTo>
                <a:lnTo>
                  <a:pt x="61866" y="347847"/>
                </a:lnTo>
                <a:lnTo>
                  <a:pt x="146646" y="350139"/>
                </a:lnTo>
                <a:lnTo>
                  <a:pt x="1907387" y="350139"/>
                </a:lnTo>
                <a:lnTo>
                  <a:pt x="1992167" y="347847"/>
                </a:lnTo>
                <a:lnTo>
                  <a:pt x="2035703" y="331808"/>
                </a:lnTo>
                <a:lnTo>
                  <a:pt x="2051743" y="288272"/>
                </a:lnTo>
                <a:lnTo>
                  <a:pt x="2054034" y="203492"/>
                </a:lnTo>
                <a:lnTo>
                  <a:pt x="2054034" y="146646"/>
                </a:lnTo>
                <a:lnTo>
                  <a:pt x="2051743" y="61866"/>
                </a:lnTo>
                <a:lnTo>
                  <a:pt x="2035703" y="18330"/>
                </a:lnTo>
                <a:lnTo>
                  <a:pt x="1992167" y="2291"/>
                </a:lnTo>
                <a:lnTo>
                  <a:pt x="1907387" y="0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 txBox="1"/>
          <p:nvPr/>
        </p:nvSpPr>
        <p:spPr>
          <a:xfrm>
            <a:off x="2412947" y="2336783"/>
            <a:ext cx="2009139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95"/>
              </a:spcBef>
            </a:pPr>
            <a:r>
              <a:rPr sz="1350" b="1" spc="135" dirty="0">
                <a:solidFill>
                  <a:srgbClr val="FFFFFF"/>
                </a:solidFill>
                <a:latin typeface="Calibri"/>
                <a:cs typeface="Calibri"/>
              </a:rPr>
              <a:t>ДОХОДЫ </a:t>
            </a:r>
            <a:r>
              <a:rPr sz="1350" b="1" spc="70" dirty="0">
                <a:solidFill>
                  <a:srgbClr val="FFFFFF"/>
                </a:solidFill>
                <a:latin typeface="Calibri"/>
                <a:cs typeface="Calibri"/>
              </a:rPr>
              <a:t>(млн</a:t>
            </a:r>
            <a:r>
              <a:rPr sz="13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70" dirty="0">
                <a:solidFill>
                  <a:srgbClr val="FFFFFF"/>
                </a:solidFill>
                <a:latin typeface="Calibri"/>
                <a:cs typeface="Calibri"/>
              </a:rPr>
              <a:t>руб.)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300338" y="2276069"/>
            <a:ext cx="2054225" cy="350520"/>
          </a:xfrm>
          <a:custGeom>
            <a:avLst/>
            <a:gdLst/>
            <a:ahLst/>
            <a:cxnLst/>
            <a:rect l="l" t="t" r="r" b="b"/>
            <a:pathLst>
              <a:path w="2054225" h="350520">
                <a:moveTo>
                  <a:pt x="146646" y="0"/>
                </a:moveTo>
                <a:lnTo>
                  <a:pt x="61866" y="2291"/>
                </a:lnTo>
                <a:lnTo>
                  <a:pt x="18330" y="18330"/>
                </a:lnTo>
                <a:lnTo>
                  <a:pt x="2291" y="61866"/>
                </a:lnTo>
                <a:lnTo>
                  <a:pt x="0" y="146646"/>
                </a:lnTo>
                <a:lnTo>
                  <a:pt x="0" y="203492"/>
                </a:lnTo>
                <a:lnTo>
                  <a:pt x="2291" y="288272"/>
                </a:lnTo>
                <a:lnTo>
                  <a:pt x="18330" y="331808"/>
                </a:lnTo>
                <a:lnTo>
                  <a:pt x="61866" y="347847"/>
                </a:lnTo>
                <a:lnTo>
                  <a:pt x="146646" y="350139"/>
                </a:lnTo>
                <a:lnTo>
                  <a:pt x="1907387" y="350139"/>
                </a:lnTo>
                <a:lnTo>
                  <a:pt x="1992167" y="347847"/>
                </a:lnTo>
                <a:lnTo>
                  <a:pt x="2035703" y="331808"/>
                </a:lnTo>
                <a:lnTo>
                  <a:pt x="2051743" y="288272"/>
                </a:lnTo>
                <a:lnTo>
                  <a:pt x="2054034" y="203492"/>
                </a:lnTo>
                <a:lnTo>
                  <a:pt x="2054034" y="146646"/>
                </a:lnTo>
                <a:lnTo>
                  <a:pt x="2051743" y="61866"/>
                </a:lnTo>
                <a:lnTo>
                  <a:pt x="2035703" y="18330"/>
                </a:lnTo>
                <a:lnTo>
                  <a:pt x="1992167" y="2291"/>
                </a:lnTo>
                <a:lnTo>
                  <a:pt x="1907387" y="0"/>
                </a:lnTo>
                <a:lnTo>
                  <a:pt x="146646" y="0"/>
                </a:lnTo>
                <a:close/>
              </a:path>
            </a:pathLst>
          </a:custGeom>
          <a:ln w="244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381404" y="5184457"/>
            <a:ext cx="2313940" cy="617220"/>
          </a:xfrm>
          <a:custGeom>
            <a:avLst/>
            <a:gdLst/>
            <a:ahLst/>
            <a:cxnLst/>
            <a:rect l="l" t="t" r="r" b="b"/>
            <a:pathLst>
              <a:path w="2313940" h="617220">
                <a:moveTo>
                  <a:pt x="0" y="0"/>
                </a:moveTo>
                <a:lnTo>
                  <a:pt x="2313432" y="0"/>
                </a:lnTo>
                <a:lnTo>
                  <a:pt x="2313432" y="617219"/>
                </a:lnTo>
                <a:lnTo>
                  <a:pt x="0" y="61721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411728" y="4474485"/>
            <a:ext cx="2054225" cy="350520"/>
          </a:xfrm>
          <a:custGeom>
            <a:avLst/>
            <a:gdLst/>
            <a:ahLst/>
            <a:cxnLst/>
            <a:rect l="l" t="t" r="r" b="b"/>
            <a:pathLst>
              <a:path w="2054225" h="350520">
                <a:moveTo>
                  <a:pt x="1907387" y="0"/>
                </a:moveTo>
                <a:lnTo>
                  <a:pt x="146646" y="0"/>
                </a:lnTo>
                <a:lnTo>
                  <a:pt x="61866" y="2291"/>
                </a:lnTo>
                <a:lnTo>
                  <a:pt x="18330" y="18330"/>
                </a:lnTo>
                <a:lnTo>
                  <a:pt x="2291" y="61866"/>
                </a:lnTo>
                <a:lnTo>
                  <a:pt x="0" y="146646"/>
                </a:lnTo>
                <a:lnTo>
                  <a:pt x="0" y="203492"/>
                </a:lnTo>
                <a:lnTo>
                  <a:pt x="2291" y="288272"/>
                </a:lnTo>
                <a:lnTo>
                  <a:pt x="18330" y="331808"/>
                </a:lnTo>
                <a:lnTo>
                  <a:pt x="61866" y="347847"/>
                </a:lnTo>
                <a:lnTo>
                  <a:pt x="146646" y="350139"/>
                </a:lnTo>
                <a:lnTo>
                  <a:pt x="1907387" y="350139"/>
                </a:lnTo>
                <a:lnTo>
                  <a:pt x="1992167" y="347847"/>
                </a:lnTo>
                <a:lnTo>
                  <a:pt x="2035703" y="331808"/>
                </a:lnTo>
                <a:lnTo>
                  <a:pt x="2051743" y="288272"/>
                </a:lnTo>
                <a:lnTo>
                  <a:pt x="2054034" y="203492"/>
                </a:lnTo>
                <a:lnTo>
                  <a:pt x="2054034" y="146646"/>
                </a:lnTo>
                <a:lnTo>
                  <a:pt x="2051743" y="61866"/>
                </a:lnTo>
                <a:lnTo>
                  <a:pt x="2035703" y="18330"/>
                </a:lnTo>
                <a:lnTo>
                  <a:pt x="1992167" y="2291"/>
                </a:lnTo>
                <a:lnTo>
                  <a:pt x="1907387" y="0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 txBox="1"/>
          <p:nvPr/>
        </p:nvSpPr>
        <p:spPr>
          <a:xfrm>
            <a:off x="2492796" y="4538254"/>
            <a:ext cx="2009139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95"/>
              </a:spcBef>
            </a:pPr>
            <a:r>
              <a:rPr sz="1350" b="1" spc="130" dirty="0">
                <a:solidFill>
                  <a:srgbClr val="FFFFFF"/>
                </a:solidFill>
                <a:latin typeface="Calibri"/>
                <a:cs typeface="Calibri"/>
              </a:rPr>
              <a:t>РАСХОДЫ </a:t>
            </a:r>
            <a:r>
              <a:rPr sz="1350" b="1" spc="70" dirty="0">
                <a:solidFill>
                  <a:srgbClr val="FFFFFF"/>
                </a:solidFill>
                <a:latin typeface="Calibri"/>
                <a:cs typeface="Calibri"/>
              </a:rPr>
              <a:t>(млн</a:t>
            </a:r>
            <a:r>
              <a:rPr sz="13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70" dirty="0">
                <a:solidFill>
                  <a:srgbClr val="FFFFFF"/>
                </a:solidFill>
                <a:latin typeface="Calibri"/>
                <a:cs typeface="Calibri"/>
              </a:rPr>
              <a:t>руб.)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411728" y="4474485"/>
            <a:ext cx="2054225" cy="350520"/>
          </a:xfrm>
          <a:custGeom>
            <a:avLst/>
            <a:gdLst/>
            <a:ahLst/>
            <a:cxnLst/>
            <a:rect l="l" t="t" r="r" b="b"/>
            <a:pathLst>
              <a:path w="2054225" h="350520">
                <a:moveTo>
                  <a:pt x="146646" y="0"/>
                </a:moveTo>
                <a:lnTo>
                  <a:pt x="61866" y="2291"/>
                </a:lnTo>
                <a:lnTo>
                  <a:pt x="18330" y="18330"/>
                </a:lnTo>
                <a:lnTo>
                  <a:pt x="2291" y="61866"/>
                </a:lnTo>
                <a:lnTo>
                  <a:pt x="0" y="146646"/>
                </a:lnTo>
                <a:lnTo>
                  <a:pt x="0" y="203492"/>
                </a:lnTo>
                <a:lnTo>
                  <a:pt x="2291" y="288272"/>
                </a:lnTo>
                <a:lnTo>
                  <a:pt x="18330" y="331808"/>
                </a:lnTo>
                <a:lnTo>
                  <a:pt x="61866" y="347847"/>
                </a:lnTo>
                <a:lnTo>
                  <a:pt x="146646" y="350139"/>
                </a:lnTo>
                <a:lnTo>
                  <a:pt x="1907387" y="350139"/>
                </a:lnTo>
                <a:lnTo>
                  <a:pt x="1992167" y="347847"/>
                </a:lnTo>
                <a:lnTo>
                  <a:pt x="2035703" y="331808"/>
                </a:lnTo>
                <a:lnTo>
                  <a:pt x="2051743" y="288272"/>
                </a:lnTo>
                <a:lnTo>
                  <a:pt x="2054034" y="203492"/>
                </a:lnTo>
                <a:lnTo>
                  <a:pt x="2054034" y="146646"/>
                </a:lnTo>
                <a:lnTo>
                  <a:pt x="2051743" y="61866"/>
                </a:lnTo>
                <a:lnTo>
                  <a:pt x="2035703" y="18330"/>
                </a:lnTo>
                <a:lnTo>
                  <a:pt x="1992167" y="2291"/>
                </a:lnTo>
                <a:lnTo>
                  <a:pt x="1907387" y="0"/>
                </a:lnTo>
                <a:lnTo>
                  <a:pt x="146646" y="0"/>
                </a:lnTo>
                <a:close/>
              </a:path>
            </a:pathLst>
          </a:custGeom>
          <a:ln w="244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 txBox="1"/>
          <p:nvPr/>
        </p:nvSpPr>
        <p:spPr>
          <a:xfrm>
            <a:off x="602602" y="3657640"/>
            <a:ext cx="443865" cy="2199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130" dirty="0">
                <a:solidFill>
                  <a:srgbClr val="FFFFFF"/>
                </a:solidFill>
                <a:latin typeface="Calibri"/>
                <a:cs typeface="Calibri"/>
              </a:rPr>
              <a:t>факт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2602" y="5859393"/>
            <a:ext cx="44386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130" dirty="0">
                <a:solidFill>
                  <a:srgbClr val="FFFFFF"/>
                </a:solidFill>
                <a:latin typeface="Calibri"/>
                <a:cs typeface="Calibri"/>
              </a:rPr>
              <a:t>факт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244686" y="2645560"/>
            <a:ext cx="511467" cy="1538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5107148" y="2616155"/>
            <a:ext cx="3629025" cy="0"/>
          </a:xfrm>
          <a:custGeom>
            <a:avLst/>
            <a:gdLst/>
            <a:ahLst/>
            <a:cxnLst/>
            <a:rect l="l" t="t" r="r" b="b"/>
            <a:pathLst>
              <a:path w="3629025">
                <a:moveTo>
                  <a:pt x="0" y="0"/>
                </a:moveTo>
                <a:lnTo>
                  <a:pt x="3628707" y="0"/>
                </a:lnTo>
              </a:path>
            </a:pathLst>
          </a:custGeom>
          <a:ln w="15697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107148" y="2550242"/>
            <a:ext cx="0" cy="132080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0"/>
                </a:moveTo>
                <a:lnTo>
                  <a:pt x="0" y="131826"/>
                </a:lnTo>
              </a:path>
            </a:pathLst>
          </a:custGeom>
          <a:ln w="15697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833080" y="2550242"/>
            <a:ext cx="0" cy="132080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0"/>
                </a:moveTo>
                <a:lnTo>
                  <a:pt x="0" y="131826"/>
                </a:lnTo>
              </a:path>
            </a:pathLst>
          </a:custGeom>
          <a:ln w="15697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559012" y="2550242"/>
            <a:ext cx="0" cy="132080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0"/>
                </a:moveTo>
                <a:lnTo>
                  <a:pt x="0" y="131826"/>
                </a:lnTo>
              </a:path>
            </a:pathLst>
          </a:custGeom>
          <a:ln w="15697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284944" y="2550242"/>
            <a:ext cx="0" cy="132080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0"/>
                </a:moveTo>
                <a:lnTo>
                  <a:pt x="0" y="131826"/>
                </a:lnTo>
              </a:path>
            </a:pathLst>
          </a:custGeom>
          <a:ln w="15697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8010876" y="2550242"/>
            <a:ext cx="0" cy="132080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0"/>
                </a:moveTo>
                <a:lnTo>
                  <a:pt x="0" y="131826"/>
                </a:lnTo>
              </a:path>
            </a:pathLst>
          </a:custGeom>
          <a:ln w="15697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8735855" y="2550242"/>
            <a:ext cx="0" cy="132080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0"/>
                </a:moveTo>
                <a:lnTo>
                  <a:pt x="0" y="131826"/>
                </a:lnTo>
              </a:path>
            </a:pathLst>
          </a:custGeom>
          <a:ln w="15697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 txBox="1"/>
          <p:nvPr/>
        </p:nvSpPr>
        <p:spPr>
          <a:xfrm>
            <a:off x="5301027" y="3234197"/>
            <a:ext cx="377825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b="1" spc="125" dirty="0" smtClean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lang="ru-RU" sz="1100" b="1" spc="125" dirty="0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125" dirty="0" smtClean="0">
                <a:solidFill>
                  <a:srgbClr val="FFFFFF"/>
                </a:solidFill>
                <a:latin typeface="Calibri"/>
                <a:cs typeface="Calibri"/>
              </a:rPr>
              <a:t>кт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964466" y="2739548"/>
            <a:ext cx="2372995" cy="662940"/>
          </a:xfrm>
          <a:custGeom>
            <a:avLst/>
            <a:gdLst/>
            <a:ahLst/>
            <a:cxnLst/>
            <a:rect l="l" t="t" r="r" b="b"/>
            <a:pathLst>
              <a:path w="2372995" h="662939">
                <a:moveTo>
                  <a:pt x="0" y="0"/>
                </a:moveTo>
                <a:lnTo>
                  <a:pt x="2372867" y="0"/>
                </a:lnTo>
                <a:lnTo>
                  <a:pt x="2372867" y="662939"/>
                </a:lnTo>
                <a:lnTo>
                  <a:pt x="0" y="66293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6180547" y="3251112"/>
            <a:ext cx="2198341" cy="400050"/>
          </a:xfrm>
          <a:custGeom>
            <a:avLst/>
            <a:gdLst/>
            <a:ahLst/>
            <a:cxnLst/>
            <a:rect l="l" t="t" r="r" b="b"/>
            <a:pathLst>
              <a:path w="2108834" h="400050">
                <a:moveTo>
                  <a:pt x="1961845" y="0"/>
                </a:moveTo>
                <a:lnTo>
                  <a:pt x="146646" y="0"/>
                </a:lnTo>
                <a:lnTo>
                  <a:pt x="61866" y="2291"/>
                </a:lnTo>
                <a:lnTo>
                  <a:pt x="18330" y="18330"/>
                </a:lnTo>
                <a:lnTo>
                  <a:pt x="2291" y="61866"/>
                </a:lnTo>
                <a:lnTo>
                  <a:pt x="0" y="146646"/>
                </a:lnTo>
                <a:lnTo>
                  <a:pt x="0" y="253072"/>
                </a:lnTo>
                <a:lnTo>
                  <a:pt x="2291" y="337853"/>
                </a:lnTo>
                <a:lnTo>
                  <a:pt x="18330" y="381388"/>
                </a:lnTo>
                <a:lnTo>
                  <a:pt x="61866" y="397428"/>
                </a:lnTo>
                <a:lnTo>
                  <a:pt x="146646" y="399719"/>
                </a:lnTo>
                <a:lnTo>
                  <a:pt x="1961845" y="399719"/>
                </a:lnTo>
                <a:lnTo>
                  <a:pt x="2046632" y="397428"/>
                </a:lnTo>
                <a:lnTo>
                  <a:pt x="2090172" y="381388"/>
                </a:lnTo>
                <a:lnTo>
                  <a:pt x="2106213" y="337853"/>
                </a:lnTo>
                <a:lnTo>
                  <a:pt x="2108504" y="253072"/>
                </a:lnTo>
                <a:lnTo>
                  <a:pt x="2108504" y="146646"/>
                </a:lnTo>
                <a:lnTo>
                  <a:pt x="2106213" y="61866"/>
                </a:lnTo>
                <a:lnTo>
                  <a:pt x="2090172" y="18330"/>
                </a:lnTo>
                <a:lnTo>
                  <a:pt x="2046632" y="2291"/>
                </a:lnTo>
                <a:lnTo>
                  <a:pt x="1961845" y="0"/>
                </a:lnTo>
                <a:close/>
              </a:path>
            </a:pathLst>
          </a:custGeom>
          <a:solidFill>
            <a:srgbClr val="419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 txBox="1"/>
          <p:nvPr/>
        </p:nvSpPr>
        <p:spPr>
          <a:xfrm>
            <a:off x="6007021" y="3300378"/>
            <a:ext cx="2616053" cy="294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ctr">
              <a:lnSpc>
                <a:spcPts val="1100"/>
              </a:lnSpc>
              <a:spcBef>
                <a:spcPts val="100"/>
              </a:spcBef>
            </a:pPr>
            <a:r>
              <a:rPr sz="1000" b="1" spc="110" dirty="0">
                <a:solidFill>
                  <a:srgbClr val="FFFFFF"/>
                </a:solidFill>
                <a:latin typeface="Calibri"/>
                <a:cs typeface="Calibri"/>
              </a:rPr>
              <a:t>ДЕФИЦИТ 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(-) 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ПРОФИЦИТ</a:t>
            </a:r>
            <a:r>
              <a:rPr sz="10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45" dirty="0">
                <a:solidFill>
                  <a:srgbClr val="FFFFFF"/>
                </a:solidFill>
                <a:latin typeface="Calibri"/>
                <a:cs typeface="Calibri"/>
              </a:rPr>
              <a:t>(+)</a:t>
            </a:r>
            <a:endParaRPr sz="1000" dirty="0">
              <a:latin typeface="Calibri"/>
              <a:cs typeface="Calibri"/>
            </a:endParaRPr>
          </a:p>
          <a:p>
            <a:pPr marL="17780" algn="ctr">
              <a:lnSpc>
                <a:spcPts val="1100"/>
              </a:lnSpc>
            </a:pPr>
            <a:r>
              <a:rPr sz="1000" b="1" spc="50" dirty="0">
                <a:solidFill>
                  <a:srgbClr val="FFFFFF"/>
                </a:solidFill>
                <a:latin typeface="Calibri"/>
                <a:cs typeface="Calibri"/>
              </a:rPr>
              <a:t>(млн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Calibri"/>
                <a:cs typeface="Calibri"/>
              </a:rPr>
              <a:t>руб.)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084820" y="3232472"/>
            <a:ext cx="2294067" cy="418690"/>
          </a:xfrm>
          <a:custGeom>
            <a:avLst/>
            <a:gdLst/>
            <a:ahLst/>
            <a:cxnLst/>
            <a:rect l="l" t="t" r="r" b="b"/>
            <a:pathLst>
              <a:path w="2108834" h="400050">
                <a:moveTo>
                  <a:pt x="146646" y="0"/>
                </a:moveTo>
                <a:lnTo>
                  <a:pt x="61866" y="2291"/>
                </a:lnTo>
                <a:lnTo>
                  <a:pt x="18330" y="18330"/>
                </a:lnTo>
                <a:lnTo>
                  <a:pt x="2291" y="61866"/>
                </a:lnTo>
                <a:lnTo>
                  <a:pt x="0" y="146646"/>
                </a:lnTo>
                <a:lnTo>
                  <a:pt x="0" y="253072"/>
                </a:lnTo>
                <a:lnTo>
                  <a:pt x="2291" y="337853"/>
                </a:lnTo>
                <a:lnTo>
                  <a:pt x="18330" y="381388"/>
                </a:lnTo>
                <a:lnTo>
                  <a:pt x="61866" y="397428"/>
                </a:lnTo>
                <a:lnTo>
                  <a:pt x="146646" y="399719"/>
                </a:lnTo>
                <a:lnTo>
                  <a:pt x="1961845" y="399719"/>
                </a:lnTo>
                <a:lnTo>
                  <a:pt x="2046632" y="397428"/>
                </a:lnTo>
                <a:lnTo>
                  <a:pt x="2090172" y="381388"/>
                </a:lnTo>
                <a:lnTo>
                  <a:pt x="2106213" y="337853"/>
                </a:lnTo>
                <a:lnTo>
                  <a:pt x="2108504" y="253072"/>
                </a:lnTo>
                <a:lnTo>
                  <a:pt x="2108504" y="146646"/>
                </a:lnTo>
                <a:lnTo>
                  <a:pt x="2106213" y="61866"/>
                </a:lnTo>
                <a:lnTo>
                  <a:pt x="2090172" y="18330"/>
                </a:lnTo>
                <a:lnTo>
                  <a:pt x="2046632" y="2291"/>
                </a:lnTo>
                <a:lnTo>
                  <a:pt x="1961845" y="0"/>
                </a:lnTo>
                <a:lnTo>
                  <a:pt x="146646" y="0"/>
                </a:lnTo>
                <a:close/>
              </a:path>
            </a:pathLst>
          </a:custGeom>
          <a:ln w="244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TextBox 94"/>
          <p:cNvSpPr txBox="1"/>
          <p:nvPr/>
        </p:nvSpPr>
        <p:spPr>
          <a:xfrm>
            <a:off x="569472" y="6330032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2020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370939" y="6330032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2021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282706" y="6338517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</a:rPr>
              <a:t>2022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32087" y="6329208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</a:rPr>
              <a:t>2023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997664" y="6322869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</a:rPr>
              <a:t>2024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213273" y="3836116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2020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984718" y="3836115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2021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622984" y="3836115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</a:rPr>
              <a:t>2022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388770" y="3825965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</a:rPr>
              <a:t>2023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101952" y="3825965"/>
            <a:ext cx="574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</a:rPr>
              <a:t>2024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82047" y="2372171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755,8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74776" y="4616530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784,9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177235" y="2821289"/>
            <a:ext cx="745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-29,1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348104" y="2414034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700,4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370939" y="4630545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784,1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680508" y="2679948"/>
            <a:ext cx="636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-60,6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211233" y="2764597"/>
            <a:ext cx="64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-4,0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337759" y="2778182"/>
            <a:ext cx="52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-1,2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177499" y="2696311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654,3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200023" y="4859494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714,9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041052" y="2869695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646,7</a:t>
            </a:r>
          </a:p>
        </p:txBody>
      </p:sp>
      <p:sp>
        <p:nvSpPr>
          <p:cNvPr id="123" name="object 10"/>
          <p:cNvSpPr/>
          <p:nvPr/>
        </p:nvSpPr>
        <p:spPr>
          <a:xfrm>
            <a:off x="545051" y="4971329"/>
            <a:ext cx="604380" cy="1199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57"/>
          <p:cNvSpPr txBox="1"/>
          <p:nvPr/>
        </p:nvSpPr>
        <p:spPr>
          <a:xfrm>
            <a:off x="622864" y="5830080"/>
            <a:ext cx="44386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130" dirty="0">
                <a:solidFill>
                  <a:srgbClr val="FFFFFF"/>
                </a:solidFill>
                <a:latin typeface="Calibri"/>
                <a:cs typeface="Calibri"/>
              </a:rPr>
              <a:t>факт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032003" y="4996079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647,9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892759" y="3110493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631,6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915738" y="5276549"/>
            <a:ext cx="73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635,6</a:t>
            </a:r>
          </a:p>
        </p:txBody>
      </p:sp>
      <p:sp>
        <p:nvSpPr>
          <p:cNvPr id="89" name="object 57"/>
          <p:cNvSpPr txBox="1"/>
          <p:nvPr/>
        </p:nvSpPr>
        <p:spPr>
          <a:xfrm>
            <a:off x="1400189" y="3686445"/>
            <a:ext cx="606057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100" b="1" spc="130" dirty="0" smtClean="0">
                <a:solidFill>
                  <a:srgbClr val="FFFFFF"/>
                </a:solidFill>
                <a:latin typeface="Calibri"/>
                <a:cs typeface="Calibri"/>
              </a:rPr>
              <a:t>оценка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90" name="object 57"/>
          <p:cNvSpPr txBox="1"/>
          <p:nvPr/>
        </p:nvSpPr>
        <p:spPr>
          <a:xfrm>
            <a:off x="1429273" y="5853007"/>
            <a:ext cx="556432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100" b="1" spc="130" dirty="0" smtClean="0">
                <a:solidFill>
                  <a:srgbClr val="FFFFFF"/>
                </a:solidFill>
                <a:latin typeface="Calibri"/>
                <a:cs typeface="Calibri"/>
              </a:rPr>
              <a:t>оценка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91" name="object 62"/>
          <p:cNvSpPr/>
          <p:nvPr/>
        </p:nvSpPr>
        <p:spPr>
          <a:xfrm>
            <a:off x="5935551" y="2619675"/>
            <a:ext cx="511467" cy="6145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TextBox 91"/>
          <p:cNvSpPr txBox="1"/>
          <p:nvPr/>
        </p:nvSpPr>
        <p:spPr>
          <a:xfrm>
            <a:off x="5880571" y="2850199"/>
            <a:ext cx="699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-</a:t>
            </a:r>
            <a:r>
              <a:rPr lang="ru-RU" sz="1400" b="1" dirty="0" smtClean="0"/>
              <a:t> 83,7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276" y="287999"/>
            <a:ext cx="45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86" y="2636533"/>
            <a:ext cx="5127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80" y="2616155"/>
            <a:ext cx="512763" cy="10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3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DC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11399</TotalTime>
  <Words>3502</Words>
  <Application>Microsoft Office PowerPoint</Application>
  <PresentationFormat>Экран (4:3)</PresentationFormat>
  <Paragraphs>1038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2 0 2  2</vt:lpstr>
      <vt:lpstr>Презентация PowerPoint</vt:lpstr>
      <vt:lpstr>Презентация PowerPoint</vt:lpstr>
      <vt:lpstr>КЛЮЧЕВЫЕ ПОКАЗАТЕЛИ СОЦИАЛЬНО-ЭКОНОМИЧЕСКОГО РАЗВИТИЯ</vt:lpstr>
      <vt:lpstr>Презентация PowerPoint</vt:lpstr>
      <vt:lpstr>ОСНОВНЫЕ ЭТАПЫ СОСТАВЛЕНИЯ ПРОЕКТА  БЮДЖЕТА МУНИЦИПАЛЬНОГО РАЙОНА «КНЯЖПОГОСТСКИЙ»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2 0 1 9</dc:title>
  <dc:creator>Королько Елена</dc:creator>
  <cp:lastModifiedBy>Hlupina</cp:lastModifiedBy>
  <cp:revision>330</cp:revision>
  <cp:lastPrinted>2021-11-17T14:24:36Z</cp:lastPrinted>
  <dcterms:created xsi:type="dcterms:W3CDTF">2019-04-25T09:44:18Z</dcterms:created>
  <dcterms:modified xsi:type="dcterms:W3CDTF">2021-11-23T07:45:48Z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2019-04-24T00:00:00Z</vt:filetime>
  </property>
  <property fmtid="{D5CDD505-2E9C-101B-9397-08002B2CF9AE}" pid="3" name="Creator">
    <vt:lpwstr>Adobe InDesign CS5 (7.0.4)</vt:lpwstr>
  </property>
  <property fmtid="{D5CDD505-2E9C-101B-9397-08002B2CF9AE}" pid="4" name="LastSaved">
    <vt:filetime>2019-04-25T00:00:00Z</vt:filetime>
  </property>
</Properties>
</file>