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5" r:id="rId7"/>
    <p:sldId id="266" r:id="rId8"/>
    <p:sldId id="267" r:id="rId9"/>
    <p:sldId id="257" r:id="rId10"/>
    <p:sldId id="268" r:id="rId11"/>
    <p:sldId id="269" r:id="rId12"/>
    <p:sldId id="270" r:id="rId13"/>
    <p:sldId id="271" r:id="rId14"/>
    <p:sldId id="273" r:id="rId15"/>
    <p:sldId id="272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user\Documents\2016\&#1073;&#1102;&#1076;&#1078;&#1077;&#1090;%202016\&#1074;&#1094;&#1087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200" dirty="0" smtClean="0"/>
              <a:t>Плановые назначения на 2020 год</a:t>
            </a:r>
            <a:endParaRPr lang="ru-RU" sz="1200" dirty="0"/>
          </a:p>
        </c:rich>
      </c:tx>
      <c:layout>
        <c:manualLayout>
          <c:xMode val="edge"/>
          <c:yMode val="edge"/>
          <c:x val="0.13672091989778914"/>
          <c:y val="1.345350384325295E-2"/>
        </c:manualLayout>
      </c:layout>
      <c:overlay val="0"/>
    </c:title>
    <c:autoTitleDeleted val="0"/>
    <c:view3D>
      <c:rotX val="60"/>
      <c:rotY val="31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195613185836494E-2"/>
          <c:y val="0.22810415766235304"/>
          <c:w val="0.89081900952804283"/>
          <c:h val="0.744988834651143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29329374.899999999</c:v>
                </c:pt>
                <c:pt idx="1">
                  <c:v>29329374.899999999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 smtClean="0"/>
              <a:t>Фактическое исполнение</a:t>
            </a:r>
            <a:r>
              <a:rPr lang="ru-RU" baseline="0" dirty="0" smtClean="0"/>
              <a:t> </a:t>
            </a:r>
            <a:r>
              <a:rPr lang="ru-RU" dirty="0" smtClean="0"/>
              <a:t>2020</a:t>
            </a:r>
            <a:endParaRPr lang="ru-RU" dirty="0"/>
          </a:p>
        </c:rich>
      </c:tx>
      <c:layout>
        <c:manualLayout>
          <c:xMode val="edge"/>
          <c:yMode val="edge"/>
          <c:x val="0.20030294002742799"/>
          <c:y val="2.2757328038820059E-2"/>
        </c:manualLayout>
      </c:layout>
      <c:overlay val="0"/>
    </c:title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991915580808491E-2"/>
          <c:y val="0.22632476319835432"/>
          <c:w val="0.90926077508880543"/>
          <c:h val="0.610088574387792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32909848.100000001</c:v>
                </c:pt>
                <c:pt idx="1">
                  <c:v>38292059.200000003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155016506102355"/>
          <c:y val="0.38881253337443011"/>
          <c:w val="0.26844983493897501"/>
          <c:h val="0.273066433478717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833750875777582E-2"/>
          <c:y val="7.2721639552981221E-2"/>
          <c:w val="0.80085083119254363"/>
          <c:h val="0.801790367108057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36,7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м.т.</c:v>
                </c:pt>
                <c:pt idx="4">
                  <c:v>Собственные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0.15</c:v>
                </c:pt>
                <c:pt idx="1">
                  <c:v>9.6000000000000002E-2</c:v>
                </c:pt>
                <c:pt idx="2">
                  <c:v>0.36699999999999999</c:v>
                </c:pt>
                <c:pt idx="3">
                  <c:v>8.0000000000000002E-3</c:v>
                </c:pt>
                <c:pt idx="4">
                  <c:v>0.33800000000000002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C00000"/>
              </a:solidFill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</c:v>
                </c:pt>
                <c:pt idx="8">
                  <c:v>Межбюджетные трансферты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0.12192162798228635</c:v>
                </c:pt>
                <c:pt idx="1">
                  <c:v>4.9006627713488529E-2</c:v>
                </c:pt>
                <c:pt idx="2">
                  <c:v>3.0581584215376614E-2</c:v>
                </c:pt>
                <c:pt idx="3">
                  <c:v>3.4077448932872648E-3</c:v>
                </c:pt>
                <c:pt idx="4">
                  <c:v>0.56116462197726658</c:v>
                </c:pt>
                <c:pt idx="5">
                  <c:v>0.12195919980289859</c:v>
                </c:pt>
                <c:pt idx="6">
                  <c:v>2.8939188760531205E-2</c:v>
                </c:pt>
                <c:pt idx="7">
                  <c:v>1.1790996062812574E-2</c:v>
                </c:pt>
                <c:pt idx="8">
                  <c:v>7.1228402222435677E-2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89496451832474"/>
          <c:y val="4.6626762083560959E-2"/>
          <c:w val="0.34184577622241691"/>
          <c:h val="0.9067462548854246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[вцп.xls]Лист1!$A$2:$A$4</c:f>
              <c:strCache>
                <c:ptCount val="3"/>
                <c:pt idx="0">
                  <c:v>Ведомственные целевые программы</c:v>
                </c:pt>
                <c:pt idx="1">
                  <c:v>Муниципальные программы</c:v>
                </c:pt>
                <c:pt idx="2">
                  <c:v>Иные непрограммные мероприятия</c:v>
                </c:pt>
              </c:strCache>
            </c:strRef>
          </c:cat>
          <c:val>
            <c:numRef>
              <c:f>[вцп.xls]Лист1!$C$2:$C$4</c:f>
              <c:numCache>
                <c:formatCode>0.0%</c:formatCode>
                <c:ptCount val="3"/>
                <c:pt idx="0">
                  <c:v>0.87954281221139119</c:v>
                </c:pt>
                <c:pt idx="1">
                  <c:v>0.11314605269099888</c:v>
                </c:pt>
                <c:pt idx="2">
                  <c:v>7.3111350976101958E-3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5"/>
            <c:bubble3D val="0"/>
            <c:spPr>
              <a:solidFill>
                <a:srgbClr val="C00000"/>
              </a:solidFill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Pt>
            <c:idx val="9"/>
            <c:bubble3D val="0"/>
            <c:spPr>
              <a:solidFill>
                <a:srgbClr val="FFFF00"/>
              </a:solidFill>
            </c:spPr>
          </c:dPt>
          <c:dPt>
            <c:idx val="10"/>
            <c:bubble3D val="0"/>
            <c:spPr>
              <a:solidFill>
                <a:srgbClr val="00B0F0"/>
              </a:solidFill>
            </c:spPr>
          </c:dPt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экономики</c:v>
                </c:pt>
                <c:pt idx="1">
                  <c:v>Развитие дорожной и транспортной системы</c:v>
                </c:pt>
                <c:pt idx="2">
                  <c:v>Развитие строительства и ЖКХ</c:v>
                </c:pt>
                <c:pt idx="3">
                  <c:v>Развитие образования</c:v>
                </c:pt>
                <c:pt idx="4">
                  <c:v>Развитие отрасли культура</c:v>
                </c:pt>
                <c:pt idx="5">
                  <c:v>Развитие отрасли физическая культура и спорт</c:v>
                </c:pt>
                <c:pt idx="6">
                  <c:v>Развитие муниципального управления</c:v>
                </c:pt>
                <c:pt idx="7">
                  <c:v>Безопасность населения и социальная защита</c:v>
                </c:pt>
                <c:pt idx="8">
                  <c:v>Доступная среда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3.1773177270564474E-3</c:v>
                </c:pt>
                <c:pt idx="1">
                  <c:v>4.7353733076489359E-2</c:v>
                </c:pt>
                <c:pt idx="2">
                  <c:v>4.5692561725354415E-2</c:v>
                </c:pt>
                <c:pt idx="3">
                  <c:v>0.54919084710306398</c:v>
                </c:pt>
                <c:pt idx="4">
                  <c:v>0.15291514610971491</c:v>
                </c:pt>
                <c:pt idx="5">
                  <c:v>1.0831282633894606E-2</c:v>
                </c:pt>
                <c:pt idx="6">
                  <c:v>0.17388861348263268</c:v>
                </c:pt>
                <c:pt idx="7">
                  <c:v>1.6598219769301557E-2</c:v>
                </c:pt>
                <c:pt idx="8">
                  <c:v>3.5227837249226016E-4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889496451832474"/>
          <c:y val="4.6626762083560959E-2"/>
          <c:w val="0.34184577622241691"/>
          <c:h val="0.9067462548854246"/>
        </c:manualLayout>
      </c:layout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0.36224</cdr:x>
      <cdr:y>0.55124</cdr:y>
    </cdr:from>
    <cdr:to>
      <cdr:x>0.66149</cdr:x>
      <cdr:y>0.70874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56184" y="1512168"/>
          <a:ext cx="1368152" cy="432048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763 316,9тыс.руб.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97,1%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197F-5DE3-47F7-9C60-97C457A8EE1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5230C-2A0E-496E-AB66-16C5E68C88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9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7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7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05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371B3-E365-433E-91B0-0E611A3A4C4B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E46E-162D-4C6E-B19A-3570C89C6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7.jpeg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43"/>
          <a:stretch/>
        </p:blipFill>
        <p:spPr>
          <a:xfrm>
            <a:off x="755575" y="339387"/>
            <a:ext cx="1510097" cy="1306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23728" y="899553"/>
            <a:ext cx="6702969" cy="71437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БЮДЖЕТ ДЛЯ ГРАЖДАН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77281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 проекту решения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«О бюджете муниципального района «Княжпогостский» за 2020 год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80" y="2725630"/>
            <a:ext cx="4585639" cy="3439674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85720" y="1700808"/>
            <a:ext cx="85725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12" y="2457762"/>
            <a:ext cx="1865958" cy="14020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68" y="4314932"/>
            <a:ext cx="1689646" cy="16896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2" y="4581128"/>
            <a:ext cx="1881698" cy="11838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42" y="2632166"/>
            <a:ext cx="1833312" cy="1294904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132612" y="2491155"/>
            <a:ext cx="0" cy="3602141"/>
          </a:xfrm>
          <a:prstGeom prst="line">
            <a:avLst/>
          </a:prstGeom>
          <a:ln w="31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5720" y="4293096"/>
            <a:ext cx="184689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995822" y="2491155"/>
            <a:ext cx="0" cy="3602141"/>
          </a:xfrm>
          <a:prstGeom prst="line">
            <a:avLst/>
          </a:prstGeom>
          <a:ln w="31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995822" y="4221088"/>
            <a:ext cx="184689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1" y="148027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бюджета в 2020 году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31 506,9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9948982"/>
              </p:ext>
            </p:extLst>
          </p:nvPr>
        </p:nvGraphicFramePr>
        <p:xfrm>
          <a:off x="457200" y="1340768"/>
          <a:ext cx="7715200" cy="5231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62872"/>
                <a:gridCol w="1656184"/>
                <a:gridCol w="1296144"/>
              </a:tblGrid>
              <a:tr h="139358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Наименование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Сумма поступлений,</a:t>
                      </a:r>
                      <a:r>
                        <a:rPr lang="ru-RU" sz="2000" baseline="0" dirty="0" smtClean="0"/>
                        <a:t>  </a:t>
                      </a:r>
                      <a:r>
                        <a:rPr lang="ru-RU" sz="2000" baseline="0" dirty="0" err="1" smtClean="0"/>
                        <a:t>тыс.рублей</a:t>
                      </a:r>
                      <a:endParaRPr lang="ru-RU" sz="20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общей сумме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доходов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1574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12 955,9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7128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пользовании природными ресурсами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12 959,7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89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услуг (работ)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480,9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89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имущества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3 162,7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89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ущерба, прочие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1 947,7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6429961" y="3299232"/>
            <a:ext cx="437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4,2 %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доходов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172400" y="1340768"/>
            <a:ext cx="396045" cy="5184576"/>
          </a:xfrm>
          <a:prstGeom prst="rightBrace">
            <a:avLst>
              <a:gd name="adj1" fmla="val 70560"/>
              <a:gd name="adj2" fmla="val 4946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" y="0"/>
            <a:ext cx="7731478" cy="105273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в бюджет за 2020 год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469 061,5тыс. руб.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193461"/>
              </p:ext>
            </p:extLst>
          </p:nvPr>
        </p:nvGraphicFramePr>
        <p:xfrm>
          <a:off x="539552" y="1196752"/>
          <a:ext cx="445306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145"/>
                <a:gridCol w="1335919"/>
              </a:tblGrid>
              <a:tr h="31518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61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других бюджетов бюджетной системы РФ, в том числе:</a:t>
                      </a:r>
                      <a:endParaRPr lang="ru-RU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469 061,5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2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бюджетам субъектов РФ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113 385,4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923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убсидии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РФ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72 468,7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77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бюджетам субъектов РФ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277 194,3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18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ные межбюджетные трансферты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6 013,1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84368" y="836712"/>
            <a:ext cx="1019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от общей суммы доходов бюджета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2125" y="4248075"/>
            <a:ext cx="2992031" cy="2111767"/>
          </a:xfrm>
          <a:prstGeom prst="rect">
            <a:avLst/>
          </a:prstGeom>
        </p:spPr>
      </p:pic>
      <p:grpSp>
        <p:nvGrpSpPr>
          <p:cNvPr id="2" name="Группа 13"/>
          <p:cNvGrpSpPr/>
          <p:nvPr/>
        </p:nvGrpSpPr>
        <p:grpSpPr>
          <a:xfrm>
            <a:off x="7282650" y="284096"/>
            <a:ext cx="932207" cy="1293061"/>
            <a:chOff x="6945119" y="451673"/>
            <a:chExt cx="932207" cy="129306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7" t="6997" r="9323" b="3295"/>
            <a:stretch/>
          </p:blipFill>
          <p:spPr bwMode="auto">
            <a:xfrm>
              <a:off x="6945119" y="451673"/>
              <a:ext cx="932207" cy="12930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20412195">
              <a:off x="7144520" y="860340"/>
              <a:ext cx="498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/>
                <a:t>62%</a:t>
              </a:r>
              <a:endParaRPr lang="ru-RU" sz="1400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020272" y="5661248"/>
            <a:ext cx="1345946" cy="30777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1400" b="1" dirty="0" smtClean="0">
                <a:solidFill>
                  <a:srgbClr val="FFFF00"/>
                </a:solidFill>
              </a:rPr>
              <a:t>дотации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/>
              <a:t>15 %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63469" y="6021288"/>
            <a:ext cx="1497526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</a:rPr>
              <a:t>с</a:t>
            </a:r>
            <a:r>
              <a:rPr lang="ru-RU" sz="1400" b="1" dirty="0" smtClean="0">
                <a:solidFill>
                  <a:srgbClr val="FFFF00"/>
                </a:solidFill>
              </a:rPr>
              <a:t>убвенции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200" b="1" dirty="0" smtClean="0"/>
              <a:t>36,7%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2320" y="5373216"/>
            <a:ext cx="1130438" cy="27699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FFFF00"/>
                </a:solidFill>
              </a:rPr>
              <a:t>с</a:t>
            </a:r>
            <a:r>
              <a:rPr lang="ru-RU" sz="1200" b="1" dirty="0" smtClean="0">
                <a:solidFill>
                  <a:srgbClr val="FFFF00"/>
                </a:solidFill>
              </a:rPr>
              <a:t>убсидии</a:t>
            </a:r>
            <a:r>
              <a:rPr lang="ru-RU" sz="1200" b="1" dirty="0" smtClean="0"/>
              <a:t> </a:t>
            </a:r>
            <a:r>
              <a:rPr lang="ru-RU" sz="1100" b="1" dirty="0" smtClean="0"/>
              <a:t>9,6%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065391" y="4949355"/>
            <a:ext cx="523861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rgbClr val="FFFF00"/>
                </a:solidFill>
              </a:rPr>
              <a:t>и</a:t>
            </a:r>
            <a:r>
              <a:rPr lang="ru-RU" sz="1000" b="1" dirty="0" smtClean="0">
                <a:solidFill>
                  <a:srgbClr val="FFFF00"/>
                </a:solidFill>
              </a:rPr>
              <a:t>ные </a:t>
            </a:r>
          </a:p>
          <a:p>
            <a:pPr algn="ctr"/>
            <a:r>
              <a:rPr lang="ru-RU" sz="1000" b="1" dirty="0" smtClean="0">
                <a:solidFill>
                  <a:srgbClr val="FFFF00"/>
                </a:solidFill>
              </a:rPr>
              <a:t>МБТ</a:t>
            </a:r>
            <a:endParaRPr lang="ru-RU" sz="10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9913202">
            <a:off x="8033952" y="4475113"/>
            <a:ext cx="494046" cy="276999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0,8%</a:t>
            </a:r>
            <a:endParaRPr lang="ru-RU" sz="1200" b="1" dirty="0"/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980396302"/>
              </p:ext>
            </p:extLst>
          </p:nvPr>
        </p:nvGraphicFramePr>
        <p:xfrm>
          <a:off x="5196408" y="1069956"/>
          <a:ext cx="3768080" cy="330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310" y="141387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7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56784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фактических расходов за 2020 год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784 976,6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860256"/>
              </p:ext>
            </p:extLst>
          </p:nvPr>
        </p:nvGraphicFramePr>
        <p:xfrm>
          <a:off x="467544" y="1268760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29200"/>
            <a:ext cx="1497576" cy="142255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1" y="150499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43608" y="332656"/>
            <a:ext cx="7272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муниципального района «Княжпогостский» по программам и непрограммным направлениям деятельности                                                                            Общая сумма расходов за 2020 год-784 976,6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3961" r="23884"/>
          <a:stretch/>
        </p:blipFill>
        <p:spPr>
          <a:xfrm flipH="1">
            <a:off x="7308303" y="4365104"/>
            <a:ext cx="867237" cy="194517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5414" r="52060" b="52537"/>
          <a:stretch/>
        </p:blipFill>
        <p:spPr>
          <a:xfrm rot="2591479">
            <a:off x="2079561" y="4952373"/>
            <a:ext cx="1023079" cy="9071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9592" y="2348880"/>
            <a:ext cx="2003365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Непрограммные мероприятия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216893"/>
              </p:ext>
            </p:extLst>
          </p:nvPr>
        </p:nvGraphicFramePr>
        <p:xfrm>
          <a:off x="2339752" y="27809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1520" y="4077072"/>
            <a:ext cx="2003365" cy="5847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5" t="5414" r="52060" b="52537"/>
          <a:stretch/>
        </p:blipFill>
        <p:spPr>
          <a:xfrm rot="19996561" flipV="1">
            <a:off x="3041576" y="2148716"/>
            <a:ext cx="894360" cy="77175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275856" y="2924944"/>
            <a:ext cx="1152128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21 659,7 тыс.руб. 2,9%</a:t>
            </a:r>
            <a:endParaRPr lang="ru-RU" sz="1000" b="1" dirty="0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1" y="150499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56784" cy="8501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фактических расходов за 2020 год в разрезе муниципальных программ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763 316,9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811590"/>
              </p:ext>
            </p:extLst>
          </p:nvPr>
        </p:nvGraphicFramePr>
        <p:xfrm>
          <a:off x="467544" y="1268760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29200"/>
            <a:ext cx="1497576" cy="142255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1" y="150499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37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/>
          <a:stretch/>
        </p:blipFill>
        <p:spPr>
          <a:xfrm>
            <a:off x="384857" y="4797042"/>
            <a:ext cx="1648534" cy="1488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7763" y="367901"/>
            <a:ext cx="5779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ОБЩЕСТВЕННОГО УЧАСТИЯ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Общественные (публичные) слушания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граждан, организуемое субъектом общественного контроля,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также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органами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ласти, органами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местного самоуправления,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муниципальными организациями, иными органами и организациями, осуществляющими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публичные полномочия,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обсуждения вопросов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касающихся деятельности указанных органов и организаций и имеющих особую общественную значимость либо затрагивающих права и свободы человека и гражданина, права и законные интересы общественных объединений и иных негосударственных некоммерческих организаций.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призваны обеспечить учет мнения населения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решении жизненно важных вопросов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077072"/>
            <a:ext cx="865549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Общественные (публичные) слушания проводятся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ПУБЛИЧНО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</a:t>
            </a: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Участники слушаний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вправе свободно высказывать свое мнение и вносить предложения и замечания по вопросу, вынесенному на общественные (публичные)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слушания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r="12766"/>
          <a:stretch/>
        </p:blipFill>
        <p:spPr>
          <a:xfrm>
            <a:off x="611560" y="236924"/>
            <a:ext cx="1066203" cy="936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4664"/>
            <a:ext cx="1449664" cy="102392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1" y="150499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5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/>
          <a:stretch/>
        </p:blipFill>
        <p:spPr>
          <a:xfrm>
            <a:off x="384857" y="4797042"/>
            <a:ext cx="1648534" cy="1488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340768"/>
            <a:ext cx="87849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Благодарим за внимание!</a:t>
            </a:r>
            <a:endParaRPr lang="ru-RU" sz="3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77072"/>
            <a:ext cx="8655499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Исполнитель: Финансовое управление администрации муниципального района «Княжпогостский»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Адрес: г. Емва ул. Дзержинского  д. 81 телефон 82139-23601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http://www.mrk11.ru/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4" r="12766"/>
          <a:stretch/>
        </p:blipFill>
        <p:spPr>
          <a:xfrm>
            <a:off x="611560" y="236924"/>
            <a:ext cx="1066203" cy="936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4664"/>
            <a:ext cx="1449664" cy="102392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419" y="265528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6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58687" y="3819433"/>
            <a:ext cx="4680520" cy="2417879"/>
            <a:chOff x="3786415" y="3253423"/>
            <a:chExt cx="5112568" cy="301550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" t="3090" r="3417" b="5224"/>
            <a:stretch/>
          </p:blipFill>
          <p:spPr>
            <a:xfrm>
              <a:off x="3786415" y="3253423"/>
              <a:ext cx="5112568" cy="301550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21425008">
              <a:off x="4861423" y="4171205"/>
              <a:ext cx="2952327" cy="422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Бюджет для граждан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87624" y="3959185"/>
            <a:ext cx="26432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Вы держите в руках </a:t>
            </a:r>
            <a:r>
              <a:rPr lang="ru-RU" sz="1600" b="1" dirty="0"/>
              <a:t>«Бюджет для граждан», </a:t>
            </a:r>
            <a:r>
              <a:rPr lang="ru-RU" sz="1600" dirty="0"/>
              <a:t>который познакомит </a:t>
            </a:r>
            <a:r>
              <a:rPr lang="ru-RU" sz="1600" dirty="0" smtClean="0"/>
              <a:t>Вас </a:t>
            </a:r>
            <a:r>
              <a:rPr lang="ru-RU" sz="1600" dirty="0"/>
              <a:t>с основными положениями проекта </a:t>
            </a:r>
            <a:r>
              <a:rPr lang="ru-RU" sz="1600" dirty="0" smtClean="0"/>
              <a:t>бюджета </a:t>
            </a:r>
            <a:r>
              <a:rPr lang="ru-RU" sz="1600" dirty="0"/>
              <a:t>м</a:t>
            </a:r>
            <a:r>
              <a:rPr lang="ru-RU" sz="1600" dirty="0" smtClean="0"/>
              <a:t>униципального района «Княжпогостский» об его исполнении за 2020 год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309723"/>
            <a:ext cx="5838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Что такое </a:t>
            </a:r>
          </a:p>
          <a:p>
            <a:pPr algn="ctr"/>
            <a:r>
              <a:rPr lang="ru-RU" sz="2800" b="1" dirty="0" smtClean="0"/>
              <a:t>«БЮДЖЕТ ДЛЯ ГРАЖДАН»?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7702" y="1582921"/>
            <a:ext cx="8695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    Проект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«Бюджет для граждан» </a:t>
            </a:r>
            <a:r>
              <a:rPr lang="ru-RU" sz="1600" dirty="0" smtClean="0"/>
              <a:t>создан с целью </a:t>
            </a:r>
            <a:r>
              <a:rPr lang="ru-RU" sz="1600" dirty="0"/>
              <a:t>обеспечения открытости и прозрачности </a:t>
            </a:r>
            <a:r>
              <a:rPr lang="ru-RU" sz="1600" dirty="0" smtClean="0"/>
              <a:t>бюджета, представления его основных характеристик и положений в доступной и понятной для населения форме.</a:t>
            </a:r>
          </a:p>
          <a:p>
            <a:pPr algn="just"/>
            <a:r>
              <a:rPr lang="ru-RU" sz="1600" dirty="0" smtClean="0"/>
              <a:t>       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Актуальность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данного проекта </a:t>
            </a:r>
            <a:r>
              <a:rPr lang="ru-RU" sz="1600" dirty="0"/>
              <a:t>состоит в том, что в </a:t>
            </a:r>
            <a:r>
              <a:rPr lang="ru-RU" sz="1600" dirty="0" smtClean="0"/>
              <a:t>последние годы в</a:t>
            </a:r>
            <a:r>
              <a:rPr lang="ru-RU" sz="1600" dirty="0"/>
              <a:t> </a:t>
            </a:r>
            <a:r>
              <a:rPr lang="ru-RU" sz="1600" dirty="0" smtClean="0"/>
              <a:t>России у значительной части населения обозначалась тенденция к росту интереса </a:t>
            </a:r>
            <a:r>
              <a:rPr lang="ru-RU" sz="1600" dirty="0"/>
              <a:t>к политической и экономической жизни страны, в том числе и к использованию средств бюджетов всех уровней. В связи с чем </a:t>
            </a:r>
            <a:r>
              <a:rPr lang="ru-RU" sz="1600" dirty="0" smtClean="0"/>
              <a:t>возникает </a:t>
            </a:r>
            <a:r>
              <a:rPr lang="ru-RU" sz="1600" dirty="0"/>
              <a:t>необходимость </a:t>
            </a:r>
            <a:r>
              <a:rPr lang="ru-RU" sz="1600" dirty="0" smtClean="0"/>
              <a:t>представлять </a:t>
            </a:r>
            <a:r>
              <a:rPr lang="ru-RU" sz="1600" dirty="0"/>
              <a:t>данные о формировании и использовании бюджета всех уровней в доступном </a:t>
            </a:r>
            <a:r>
              <a:rPr lang="ru-RU" sz="1600" dirty="0" smtClean="0"/>
              <a:t>для граждан виде.</a:t>
            </a:r>
            <a:endParaRPr lang="ru-RU" sz="1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07704" y="1292073"/>
            <a:ext cx="5904656" cy="232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6" t="4516" r="14497" b="9453"/>
          <a:stretch/>
        </p:blipFill>
        <p:spPr>
          <a:xfrm>
            <a:off x="8100392" y="476672"/>
            <a:ext cx="799503" cy="11877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2" y="226149"/>
            <a:ext cx="1740002" cy="13074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3" r="11505"/>
          <a:stretch/>
        </p:blipFill>
        <p:spPr>
          <a:xfrm>
            <a:off x="343503" y="3960579"/>
            <a:ext cx="1031689" cy="206070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5" y="12377"/>
            <a:ext cx="5810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4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63359"/>
            <a:ext cx="7827896" cy="5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Структура бюджетной системы РФ</a:t>
            </a:r>
            <a:endParaRPr lang="ru-RU" sz="32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4789" y="1750596"/>
            <a:ext cx="4613491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Бюджеты государственных внебюджетных фондов РФ </a:t>
            </a:r>
            <a:r>
              <a:rPr lang="ru-RU" sz="1400" dirty="0" smtClean="0"/>
              <a:t>(Пенсионный фонд РФ, Федеральный фонд обязательного медицинского страхования, Фонд социального страхования РФ)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046220" y="3239514"/>
            <a:ext cx="216024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Бюджеты республик, областей, краев, автономной области, автономных округов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3231364"/>
            <a:ext cx="2304256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Бюджеты </a:t>
            </a:r>
            <a:r>
              <a:rPr lang="ru-RU" sz="1600" dirty="0" smtClean="0"/>
              <a:t>3 </a:t>
            </a:r>
            <a:r>
              <a:rPr lang="ru-RU" sz="1600" dirty="0"/>
              <a:t>городов федерального значения (Москвы, </a:t>
            </a:r>
            <a:r>
              <a:rPr lang="ru-RU" sz="1600" dirty="0" smtClean="0"/>
              <a:t>Санкт-Петербурга, Севастополя)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09356" y="3207272"/>
            <a:ext cx="2051629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территориальных фондов обязательного медицинского страхования</a:t>
            </a:r>
            <a:endParaRPr lang="ru-RU" sz="14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37033" y="2227649"/>
            <a:ext cx="6339" cy="6599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авая круглая скобка 14"/>
          <p:cNvSpPr/>
          <p:nvPr/>
        </p:nvSpPr>
        <p:spPr>
          <a:xfrm rot="5400000" flipH="1">
            <a:off x="4828105" y="183241"/>
            <a:ext cx="297579" cy="5706334"/>
          </a:xfrm>
          <a:prstGeom prst="rightBracket">
            <a:avLst>
              <a:gd name="adj" fmla="val 5879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372626" y="2887619"/>
            <a:ext cx="0" cy="3196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8730" y="4992270"/>
            <a:ext cx="1584176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</a:t>
            </a:r>
            <a:r>
              <a:rPr lang="ru-RU" sz="1400" dirty="0" smtClean="0"/>
              <a:t>муниципальных </a:t>
            </a:r>
            <a:r>
              <a:rPr lang="ru-RU" sz="1400" dirty="0"/>
              <a:t>районов 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00394" y="4992270"/>
            <a:ext cx="122413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поселений: - городских - сельских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49688" y="4992270"/>
            <a:ext cx="1044624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городских округов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441204" y="4930184"/>
            <a:ext cx="2736304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Бюджеты внутригородских муниципальных образований городов федерального значения </a:t>
            </a:r>
            <a:r>
              <a:rPr lang="ru-RU" sz="1400" dirty="0" smtClean="0"/>
              <a:t>Москвы, Санкт- Петербурга и Севастополя</a:t>
            </a:r>
            <a:endParaRPr lang="ru-RU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28860" y="2571744"/>
            <a:ext cx="1462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Субъекты РФ</a:t>
            </a:r>
            <a:endParaRPr lang="ru-RU" sz="1400" b="1" dirty="0"/>
          </a:p>
        </p:txBody>
      </p:sp>
      <p:sp>
        <p:nvSpPr>
          <p:cNvPr id="25" name="Правая круглая скобка 24"/>
          <p:cNvSpPr/>
          <p:nvPr/>
        </p:nvSpPr>
        <p:spPr>
          <a:xfrm rot="5400000" flipH="1">
            <a:off x="2965003" y="3357745"/>
            <a:ext cx="108015" cy="3036864"/>
          </a:xfrm>
          <a:prstGeom prst="rightBracket">
            <a:avLst>
              <a:gd name="adj" fmla="val 5879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166876" y="4354749"/>
            <a:ext cx="0" cy="44529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131840" y="4822168"/>
            <a:ext cx="0" cy="14546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69488" y="4514391"/>
            <a:ext cx="2659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Местное самоуправление</a:t>
            </a:r>
            <a:endParaRPr lang="ru-RU" sz="1400" b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156176" y="4308582"/>
            <a:ext cx="0" cy="5863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14480" y="1500174"/>
            <a:ext cx="242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Российская Федерация</a:t>
            </a:r>
            <a:endParaRPr lang="ru-RU" sz="1400" b="1" dirty="0"/>
          </a:p>
        </p:txBody>
      </p:sp>
      <p:cxnSp>
        <p:nvCxnSpPr>
          <p:cNvPr id="5" name="Прямая соединительная линия 4"/>
          <p:cNvCxnSpPr>
            <a:stCxn id="7" idx="3"/>
            <a:endCxn id="8" idx="1"/>
          </p:cNvCxnSpPr>
          <p:nvPr/>
        </p:nvCxnSpPr>
        <p:spPr>
          <a:xfrm>
            <a:off x="3969664" y="2221190"/>
            <a:ext cx="275125" cy="64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972425" cy="973830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 flipH="1">
            <a:off x="0" y="3356992"/>
            <a:ext cx="2000232" cy="1451875"/>
          </a:xfrm>
          <a:prstGeom prst="wedgeEllipseCallout">
            <a:avLst>
              <a:gd name="adj1" fmla="val -46840"/>
              <a:gd name="adj2" fmla="val 6280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Бюджет муниципального района «Княжпогостский»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1928802"/>
            <a:ext cx="196943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Федеральный бюджет</a:t>
            </a:r>
            <a:endParaRPr lang="ru-RU" sz="1600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6" y="57001"/>
            <a:ext cx="5810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0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41" y="1857712"/>
            <a:ext cx="3620916" cy="3626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069926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b="1" dirty="0" smtClean="0"/>
              <a:t>Составление проекта бюджета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1023" y="404664"/>
            <a:ext cx="8435433" cy="1415772"/>
          </a:xfrm>
          <a:prstGeom prst="rect">
            <a:avLst/>
          </a:prstGeom>
          <a:ln w="9525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50000"/>
              </a:lnSpc>
            </a:pPr>
            <a:endParaRPr lang="ru-RU" sz="2400" b="1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ru-RU" sz="1600" dirty="0" smtClean="0"/>
              <a:t>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55892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3. Утверждение бюджета 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r="13429"/>
          <a:stretch/>
        </p:blipFill>
        <p:spPr>
          <a:xfrm>
            <a:off x="6314154" y="4822389"/>
            <a:ext cx="1605807" cy="15076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10343" y="4222829"/>
            <a:ext cx="2082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4. Исполнение бюджета </a:t>
            </a:r>
            <a:endParaRPr lang="ru-RU" b="1" dirty="0"/>
          </a:p>
        </p:txBody>
      </p:sp>
      <p:sp>
        <p:nvSpPr>
          <p:cNvPr id="17" name="Штриховая стрелка вправо 16"/>
          <p:cNvSpPr/>
          <p:nvPr/>
        </p:nvSpPr>
        <p:spPr>
          <a:xfrm rot="20881344">
            <a:off x="5288926" y="5390718"/>
            <a:ext cx="913464" cy="484632"/>
          </a:xfrm>
          <a:prstGeom prst="stripedRightArrow">
            <a:avLst>
              <a:gd name="adj1" fmla="val 61265"/>
              <a:gd name="adj2" fmla="val 54625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803427" y="1949941"/>
            <a:ext cx="2233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  <a:r>
              <a:rPr lang="ru-RU" b="1" dirty="0" smtClean="0"/>
              <a:t>. Контроль за исполнением бюджета, учет, проверка, отчетность</a:t>
            </a:r>
            <a:endParaRPr lang="ru-RU" b="1" dirty="0"/>
          </a:p>
        </p:txBody>
      </p:sp>
      <p:sp>
        <p:nvSpPr>
          <p:cNvPr id="19" name="Штриховая стрелка вправо 18"/>
          <p:cNvSpPr/>
          <p:nvPr/>
        </p:nvSpPr>
        <p:spPr>
          <a:xfrm rot="16200000">
            <a:off x="7515626" y="3613900"/>
            <a:ext cx="641798" cy="484632"/>
          </a:xfrm>
          <a:prstGeom prst="stripedRightArrow">
            <a:avLst>
              <a:gd name="adj1" fmla="val 61265"/>
              <a:gd name="adj2" fmla="val 54625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Штриховая стрелка вправо 19"/>
          <p:cNvSpPr/>
          <p:nvPr/>
        </p:nvSpPr>
        <p:spPr>
          <a:xfrm rot="5400000">
            <a:off x="1099093" y="3141733"/>
            <a:ext cx="913464" cy="484632"/>
          </a:xfrm>
          <a:prstGeom prst="stripedRightArrow">
            <a:avLst>
              <a:gd name="adj1" fmla="val 61265"/>
              <a:gd name="adj2" fmla="val 54625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23676" r="13023"/>
          <a:stretch/>
        </p:blipFill>
        <p:spPr>
          <a:xfrm>
            <a:off x="258813" y="4551693"/>
            <a:ext cx="1644476" cy="1738421"/>
          </a:xfrm>
          <a:prstGeom prst="rect">
            <a:avLst/>
          </a:prstGeom>
        </p:spPr>
      </p:pic>
      <p:sp>
        <p:nvSpPr>
          <p:cNvPr id="14" name="Штриховая стрелка вправо 13"/>
          <p:cNvSpPr/>
          <p:nvPr/>
        </p:nvSpPr>
        <p:spPr>
          <a:xfrm rot="2789558">
            <a:off x="1968900" y="5228493"/>
            <a:ext cx="913464" cy="484632"/>
          </a:xfrm>
          <a:prstGeom prst="stripedRightArrow">
            <a:avLst>
              <a:gd name="adj1" fmla="val 61265"/>
              <a:gd name="adj2" fmla="val 54625"/>
            </a:avLst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58813" y="764704"/>
            <a:ext cx="84180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528" y="397215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2. Рассмотрение проекта бюджета 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6" y="57001"/>
            <a:ext cx="5810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4"/>
          <p:cNvGrpSpPr/>
          <p:nvPr/>
        </p:nvGrpSpPr>
        <p:grpSpPr>
          <a:xfrm>
            <a:off x="2123728" y="2924944"/>
            <a:ext cx="3088983" cy="2307740"/>
            <a:chOff x="5292080" y="4018792"/>
            <a:chExt cx="2512919" cy="230774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60" b="4830"/>
            <a:stretch/>
          </p:blipFill>
          <p:spPr>
            <a:xfrm flipH="1">
              <a:off x="5292080" y="4018792"/>
              <a:ext cx="2512919" cy="23077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44208" y="4581128"/>
              <a:ext cx="13394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u="sng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Основные задачи бюджетной политики</a:t>
              </a:r>
              <a:endPara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7544" y="253460"/>
            <a:ext cx="7848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КЛЮЧЕВЫЕ  ЦЕЛИ и ЗАДАЧИ БЮДЖЕТНОЙ  ПОЛИТИКИ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района «Княжпогостский» на 2020 год: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10679" r="15048" b="9671"/>
          <a:stretch/>
        </p:blipFill>
        <p:spPr>
          <a:xfrm rot="355070">
            <a:off x="3480540" y="1424453"/>
            <a:ext cx="1688697" cy="126413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7092" r="11948"/>
          <a:stretch/>
        </p:blipFill>
        <p:spPr>
          <a:xfrm flipH="1">
            <a:off x="7999183" y="3356992"/>
            <a:ext cx="1144817" cy="79571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292080" y="1340768"/>
            <a:ext cx="2808313" cy="2062103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политики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поддержание долгосрочной сбалансированности и финансовой устойчивости бюджета района, одним из способов решения которой является интегрирование бюджетного планирования в процесс формирования и реализации долгосрочной стратегии развития района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2267" y="1253078"/>
            <a:ext cx="55858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9512" y="450912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сбалансированности и устойчивости бюджетной системы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573325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31840" y="5301208"/>
            <a:ext cx="2246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Формирование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параметров исходя из необходимости безусловного исполнения действующих расходных обязательств, в том числе обязательств, связанных с исполнением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8144" y="4005064"/>
            <a:ext cx="2651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расходов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8144" y="465313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Совершенствование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 планирования бюджета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целевых программ района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12160" y="5805264"/>
            <a:ext cx="20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и открытости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Вертикальный свиток 37"/>
          <p:cNvSpPr/>
          <p:nvPr/>
        </p:nvSpPr>
        <p:spPr>
          <a:xfrm>
            <a:off x="107504" y="1268760"/>
            <a:ext cx="3096344" cy="172819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 ПОЛИТИКА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мероприятий в сфере организации бюджетных отношений, осуществляемых с целью обеспечения его денежными средствами для выполнения своих функций</a:t>
            </a:r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" y="98157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/>
          <p:nvPr/>
        </p:nvCxnSpPr>
        <p:spPr>
          <a:xfrm flipH="1">
            <a:off x="8523320" y="5524787"/>
            <a:ext cx="15722" cy="409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378376" y="4700076"/>
            <a:ext cx="202309" cy="3851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530343" y="4377680"/>
            <a:ext cx="108012" cy="2754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2" r="11371"/>
          <a:stretch/>
        </p:blipFill>
        <p:spPr>
          <a:xfrm>
            <a:off x="1230856" y="257225"/>
            <a:ext cx="867170" cy="1678088"/>
          </a:xfrm>
          <a:prstGeom prst="rect">
            <a:avLst/>
          </a:prstGeom>
        </p:spPr>
      </p:pic>
      <p:pic>
        <p:nvPicPr>
          <p:cNvPr id="2" name="Рисунок 1" descr="61573873.jpg"/>
          <p:cNvPicPr>
            <a:picLocks noChangeAspect="1"/>
          </p:cNvPicPr>
          <p:nvPr/>
        </p:nvPicPr>
        <p:blipFill rotWithShape="1">
          <a:blip r:embed="rId4" cstate="print"/>
          <a:srcRect l="6024" t="6995" r="6219" b="4545"/>
          <a:stretch/>
        </p:blipFill>
        <p:spPr>
          <a:xfrm>
            <a:off x="3959212" y="1993043"/>
            <a:ext cx="1945656" cy="1961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8026" y="764704"/>
            <a:ext cx="673973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самоуправления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512" y="1993043"/>
            <a:ext cx="2286016" cy="147732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Доходы бюджета</a:t>
            </a:r>
          </a:p>
          <a:p>
            <a:pPr algn="ctr"/>
            <a:r>
              <a:rPr lang="ru-RU" dirty="0" smtClean="0"/>
              <a:t>- поступающие в бюджет денежные средства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5368" y="1988840"/>
            <a:ext cx="2286016" cy="147732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</a:p>
          <a:p>
            <a:pPr algn="ctr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бюджета</a:t>
            </a:r>
          </a:p>
          <a:p>
            <a:pPr algn="ctr"/>
            <a:r>
              <a:rPr lang="ru-RU" dirty="0" smtClean="0"/>
              <a:t>- выплачиваемые из бюджета денежные средства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3728" y="332656"/>
            <a:ext cx="495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16849136"/>
              </p:ext>
            </p:extLst>
          </p:nvPr>
        </p:nvGraphicFramePr>
        <p:xfrm>
          <a:off x="7443200" y="4069903"/>
          <a:ext cx="1512168" cy="188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flipV="1">
            <a:off x="4932040" y="5733256"/>
            <a:ext cx="72008" cy="1920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2748799" y="4171728"/>
            <a:ext cx="4333531" cy="2336785"/>
            <a:chOff x="3274996" y="4154903"/>
            <a:chExt cx="4032448" cy="2336785"/>
          </a:xfrm>
        </p:grpSpPr>
        <p:graphicFrame>
          <p:nvGraphicFramePr>
            <p:cNvPr id="10" name="Диаграмма 9"/>
            <p:cNvGraphicFramePr/>
            <p:nvPr>
              <p:extLst>
                <p:ext uri="{D42A27DB-BD31-4B8C-83A1-F6EECF244321}">
                  <p14:modId xmlns:p14="http://schemas.microsoft.com/office/powerpoint/2010/main" val="4208248973"/>
                </p:ext>
              </p:extLst>
            </p:nvPr>
          </p:nvGraphicFramePr>
          <p:xfrm>
            <a:off x="3274996" y="4259440"/>
            <a:ext cx="4032448" cy="22322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691459" y="6004815"/>
              <a:ext cx="846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784 976,6</a:t>
              </a:r>
              <a:endParaRPr lang="ru-RU" sz="1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5245" y="4154903"/>
              <a:ext cx="846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755 776,8</a:t>
              </a:r>
              <a:endParaRPr lang="ru-RU" sz="1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623966" y="5934434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749 462,5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562189" y="4392299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759 049,9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76093" y="4893684"/>
            <a:ext cx="861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Дефицит: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- 29 199,8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9443" y="4878456"/>
            <a:ext cx="826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Дефицит: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-9 587,4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74722" y="5463248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т</a:t>
            </a:r>
            <a:r>
              <a:rPr lang="ru-RU" sz="1100" b="1" dirty="0" smtClean="0"/>
              <a:t>ыс. руб.</a:t>
            </a:r>
            <a:endParaRPr lang="ru-RU" sz="1100" b="1" dirty="0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30135"/>
              </p:ext>
            </p:extLst>
          </p:nvPr>
        </p:nvGraphicFramePr>
        <p:xfrm>
          <a:off x="323528" y="3861048"/>
          <a:ext cx="3734835" cy="233399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96144"/>
                <a:gridCol w="2438691"/>
              </a:tblGrid>
              <a:tr h="80999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 от уплаты налогов, предусмотренных законодательством РФ о налогах и сборах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 использования гос. имущества и природных ресурсов, административные платежи и сборы, штрафы и санкции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 от других бюджетов (межбюджетные трансферты), а также от физических и юридических лиц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1" t="7848" r="11802" b="61592"/>
          <a:stretch/>
        </p:blipFill>
        <p:spPr>
          <a:xfrm>
            <a:off x="539551" y="508571"/>
            <a:ext cx="919885" cy="131761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7" y="102403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71" y="3789879"/>
            <a:ext cx="1482834" cy="1112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" r="4222"/>
          <a:stretch/>
        </p:blipFill>
        <p:spPr>
          <a:xfrm flipH="1">
            <a:off x="428596" y="2285992"/>
            <a:ext cx="3015697" cy="3647027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611560" y="332656"/>
            <a:ext cx="7712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- расходы = дефицит (профицит)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342" y="1113216"/>
            <a:ext cx="26424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Профицит бюджета </a:t>
            </a:r>
          </a:p>
          <a:p>
            <a:pPr algn="ctr"/>
            <a:r>
              <a:rPr lang="ru-RU" sz="1600" dirty="0" smtClean="0"/>
              <a:t>- превышение доходов над расходами </a:t>
            </a:r>
            <a:endParaRPr lang="ru-RU" sz="1600" dirty="0"/>
          </a:p>
        </p:txBody>
      </p:sp>
      <p:grpSp>
        <p:nvGrpSpPr>
          <p:cNvPr id="2" name="Группа 21"/>
          <p:cNvGrpSpPr/>
          <p:nvPr/>
        </p:nvGrpSpPr>
        <p:grpSpPr>
          <a:xfrm>
            <a:off x="5626000" y="2223847"/>
            <a:ext cx="3362283" cy="3659048"/>
            <a:chOff x="5580112" y="2382203"/>
            <a:chExt cx="3362283" cy="3659048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2" y="2382203"/>
              <a:ext cx="3047987" cy="3659048"/>
            </a:xfrm>
            <a:prstGeom prst="rect">
              <a:avLst/>
            </a:prstGeom>
          </p:spPr>
        </p:pic>
        <p:grpSp>
          <p:nvGrpSpPr>
            <p:cNvPr id="3" name="Группа 18"/>
            <p:cNvGrpSpPr/>
            <p:nvPr/>
          </p:nvGrpSpPr>
          <p:grpSpPr>
            <a:xfrm>
              <a:off x="5604674" y="4732481"/>
              <a:ext cx="3337721" cy="569387"/>
              <a:chOff x="5604674" y="4732481"/>
              <a:chExt cx="3337721" cy="56938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604674" y="4813538"/>
                <a:ext cx="1112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/>
                  <a:t>доходы</a:t>
                </a:r>
                <a:endParaRPr lang="ru-RU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51144" y="4732481"/>
                <a:ext cx="1991251" cy="5693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100" b="1" dirty="0" smtClean="0">
                    <a:solidFill>
                      <a:srgbClr val="00B0F0"/>
                    </a:solidFill>
                  </a:rPr>
                  <a:t>расходы</a:t>
                </a:r>
                <a:endParaRPr lang="ru-RU" sz="3100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5973106" y="1113215"/>
            <a:ext cx="28110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Дефицит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</a:rPr>
              <a:t> бюджета </a:t>
            </a:r>
          </a:p>
          <a:p>
            <a:pPr algn="ctr"/>
            <a:r>
              <a:rPr lang="ru-RU" sz="1600" dirty="0" smtClean="0"/>
              <a:t>- превышение расходов над доходами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39" y="1113216"/>
            <a:ext cx="28803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При превышении доходов над расходами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(профиците) </a:t>
            </a:r>
            <a:r>
              <a:rPr lang="ru-RU" sz="1400" dirty="0" smtClean="0"/>
              <a:t>принимается решения как их использовать (накапливать резервы, погашать долги и т.д.)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При превышении расходов над доходами </a:t>
            </a:r>
            <a:r>
              <a:rPr lang="ru-RU" sz="1400" b="1" dirty="0" smtClean="0">
                <a:solidFill>
                  <a:schemeClr val="accent2"/>
                </a:solidFill>
              </a:rPr>
              <a:t>(дефиците) </a:t>
            </a:r>
            <a:r>
              <a:rPr lang="ru-RU" sz="1400" dirty="0" smtClean="0"/>
              <a:t>принимается решение об источниках покрытия дефицита </a:t>
            </a:r>
            <a:r>
              <a:rPr lang="en-US" sz="1400" dirty="0" smtClean="0"/>
              <a:t> (</a:t>
            </a:r>
            <a:r>
              <a:rPr lang="ru-RU" sz="1400" dirty="0" smtClean="0"/>
              <a:t>взять в долг, использовать имеющиеся накопления)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46017" y="4840063"/>
            <a:ext cx="3451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По проекту решения об</a:t>
            </a:r>
          </a:p>
          <a:p>
            <a:pPr algn="ctr"/>
            <a:r>
              <a:rPr lang="ru-RU" sz="1400" dirty="0" smtClean="0"/>
              <a:t> исполнении бюджета района за </a:t>
            </a:r>
            <a:r>
              <a:rPr lang="ru-RU" sz="1400" b="1" dirty="0" smtClean="0"/>
              <a:t>2020 год</a:t>
            </a:r>
            <a:r>
              <a:rPr lang="ru-RU" sz="1400" dirty="0" smtClean="0"/>
              <a:t>:</a:t>
            </a:r>
          </a:p>
        </p:txBody>
      </p:sp>
      <p:grpSp>
        <p:nvGrpSpPr>
          <p:cNvPr id="16" name="Группа 2"/>
          <p:cNvGrpSpPr/>
          <p:nvPr/>
        </p:nvGrpSpPr>
        <p:grpSpPr>
          <a:xfrm>
            <a:off x="2742966" y="5251954"/>
            <a:ext cx="3763805" cy="523220"/>
            <a:chOff x="2606530" y="5779641"/>
            <a:chExt cx="3763805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2606530" y="5779641"/>
              <a:ext cx="16343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доходы</a:t>
              </a:r>
              <a:endParaRPr lang="ru-RU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57018" y="5779641"/>
              <a:ext cx="18133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00B0F0"/>
                  </a:solidFill>
                </a:rPr>
                <a:t>расходы</a:t>
              </a:r>
              <a:endParaRPr lang="ru-RU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27784" y="5805264"/>
            <a:ext cx="3930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Дефицит</a:t>
            </a:r>
            <a:r>
              <a:rPr lang="ru-RU" sz="2400" dirty="0" smtClean="0"/>
              <a:t> </a:t>
            </a:r>
            <a:r>
              <a:rPr lang="ru-RU" sz="2400" b="1" dirty="0" smtClean="0"/>
              <a:t>= 29 199,8тыс. руб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264194" y="464344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расходы</a:t>
            </a:r>
            <a:endParaRPr lang="ru-RU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44432" y="980728"/>
            <a:ext cx="8443787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8529" y="4572008"/>
            <a:ext cx="193619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доходы</a:t>
            </a: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 rot="10800000">
            <a:off x="4211960" y="5445224"/>
            <a:ext cx="360040" cy="14401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" y="12377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28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r="12042"/>
          <a:stretch/>
        </p:blipFill>
        <p:spPr>
          <a:xfrm>
            <a:off x="186889" y="3612265"/>
            <a:ext cx="2923107" cy="2746243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55576" y="184803"/>
            <a:ext cx="7938269" cy="10507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 «Княжпогостский» за 2020 год </a:t>
            </a:r>
            <a:endParaRPr lang="ru-RU" sz="17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6006" y="2788077"/>
            <a:ext cx="2353272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31 506,9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3"/>
          <a:stretch/>
        </p:blipFill>
        <p:spPr>
          <a:xfrm>
            <a:off x="7956080" y="368524"/>
            <a:ext cx="986158" cy="8670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8159" r="9147" b="11841"/>
          <a:stretch/>
        </p:blipFill>
        <p:spPr>
          <a:xfrm>
            <a:off x="1043608" y="188640"/>
            <a:ext cx="827221" cy="104903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84799" y="4777637"/>
            <a:ext cx="1001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</a:rPr>
              <a:t>Налоговые доходы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59995">
            <a:off x="1356194" y="4067904"/>
            <a:ext cx="104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 err="1" smtClean="0"/>
              <a:t>Ненало</a:t>
            </a:r>
            <a:r>
              <a:rPr lang="ru-RU" sz="1000" dirty="0" smtClean="0"/>
              <a:t>-</a:t>
            </a:r>
          </a:p>
          <a:p>
            <a:pPr algn="ctr">
              <a:lnSpc>
                <a:spcPct val="80000"/>
              </a:lnSpc>
            </a:pPr>
            <a:r>
              <a:rPr lang="ru-RU" sz="1000" dirty="0" err="1" smtClean="0"/>
              <a:t>говые</a:t>
            </a:r>
            <a:r>
              <a:rPr lang="ru-RU" sz="1000" dirty="0" smtClean="0"/>
              <a:t> </a:t>
            </a:r>
          </a:p>
          <a:p>
            <a:pPr algn="ctr">
              <a:lnSpc>
                <a:spcPct val="80000"/>
              </a:lnSpc>
            </a:pPr>
            <a:r>
              <a:rPr lang="ru-RU" sz="1000" dirty="0" smtClean="0"/>
              <a:t>доходы</a:t>
            </a:r>
            <a:endParaRPr lang="ru-RU" sz="1000" dirty="0"/>
          </a:p>
        </p:txBody>
      </p:sp>
      <p:sp>
        <p:nvSpPr>
          <p:cNvPr id="28" name="TextBox 27"/>
          <p:cNvSpPr txBox="1"/>
          <p:nvPr/>
        </p:nvSpPr>
        <p:spPr>
          <a:xfrm rot="21303519">
            <a:off x="525932" y="5059125"/>
            <a:ext cx="94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00" dirty="0" err="1" smtClean="0"/>
              <a:t>Безвоз-мездные</a:t>
            </a:r>
            <a:r>
              <a:rPr lang="ru-RU" sz="1000" dirty="0" smtClean="0"/>
              <a:t> поступления</a:t>
            </a:r>
            <a:endParaRPr lang="ru-RU" sz="1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550981" y="1484784"/>
            <a:ext cx="8154993" cy="1923643"/>
            <a:chOff x="566288" y="1399714"/>
            <a:chExt cx="8154993" cy="1923643"/>
          </a:xfrm>
        </p:grpSpPr>
        <p:sp>
          <p:nvSpPr>
            <p:cNvPr id="7" name="Стрелка вправо 6"/>
            <p:cNvSpPr/>
            <p:nvPr/>
          </p:nvSpPr>
          <p:spPr>
            <a:xfrm rot="8903278">
              <a:off x="1609713" y="1686150"/>
              <a:ext cx="610789" cy="454160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6288" y="2347552"/>
              <a:ext cx="216431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  <a:p>
              <a:pPr algn="ctr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255 208,5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 rot="5400000">
              <a:off x="4271759" y="2043887"/>
              <a:ext cx="669159" cy="481162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2" name="Стрелка вправо 11"/>
            <p:cNvSpPr/>
            <p:nvPr/>
          </p:nvSpPr>
          <p:spPr>
            <a:xfrm rot="2797304">
              <a:off x="6885949" y="1786740"/>
              <a:ext cx="644906" cy="429634"/>
            </a:xfrm>
            <a:prstGeom prst="rightArrow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50723" y="2400027"/>
              <a:ext cx="2270558" cy="92333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Безвозмездные </a:t>
              </a:r>
            </a:p>
            <a:p>
              <a:pPr algn="ctr"/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поступления</a:t>
              </a:r>
            </a:p>
            <a:p>
              <a:pPr algn="ctr"/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469 061,497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73081" y="1501166"/>
              <a:ext cx="5275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ru-RU" sz="5400" b="1" dirty="0">
                  <a:ln/>
                  <a:solidFill>
                    <a:schemeClr val="accent3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56059" y="1881972"/>
              <a:ext cx="5275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ru-RU" sz="4400" b="1" dirty="0" smtClean="0">
                  <a:ln/>
                  <a:solidFill>
                    <a:schemeClr val="accent3"/>
                  </a:solidFill>
                </a:rPr>
                <a:t>2</a:t>
              </a:r>
              <a:endParaRPr lang="ru-RU" sz="44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74118" y="1510080"/>
              <a:ext cx="5275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r>
                <a:rPr lang="ru-RU" sz="4400" b="1" dirty="0" smtClean="0">
                  <a:ln/>
                  <a:solidFill>
                    <a:schemeClr val="accent3"/>
                  </a:solidFill>
                </a:rPr>
                <a:t>3</a:t>
              </a:r>
              <a:endParaRPr lang="ru-RU" sz="4400" b="1" dirty="0">
                <a:ln/>
                <a:solidFill>
                  <a:schemeClr val="accent3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59115" y="1399714"/>
              <a:ext cx="344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ВСЕГО: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755 776,8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тыс.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руб.</a:t>
              </a: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222343" y="1427577"/>
            <a:ext cx="8471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3888" y="4365104"/>
            <a:ext cx="461407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Налоговые доходы составляют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33,8%,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неналоговые доходы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4,2%,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-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62%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hape 32"/>
          <p:cNvSpPr/>
          <p:nvPr/>
        </p:nvSpPr>
        <p:spPr>
          <a:xfrm rot="4606068">
            <a:off x="5204198" y="3566108"/>
            <a:ext cx="736287" cy="582552"/>
          </a:xfrm>
          <a:prstGeom prst="swooshArrow">
            <a:avLst>
              <a:gd name="adj1" fmla="val 37601"/>
              <a:gd name="adj2" fmla="val 31370"/>
            </a:avLst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Shape 33"/>
          <p:cNvSpPr/>
          <p:nvPr/>
        </p:nvSpPr>
        <p:spPr>
          <a:xfrm rot="357914" flipV="1">
            <a:off x="2847533" y="3210243"/>
            <a:ext cx="917085" cy="1043664"/>
          </a:xfrm>
          <a:prstGeom prst="swooshArrow">
            <a:avLst>
              <a:gd name="adj1" fmla="val 33118"/>
              <a:gd name="adj2" fmla="val 31845"/>
            </a:avLst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Shape 35"/>
          <p:cNvSpPr/>
          <p:nvPr/>
        </p:nvSpPr>
        <p:spPr>
          <a:xfrm rot="19959581" flipH="1" flipV="1">
            <a:off x="7391916" y="3596246"/>
            <a:ext cx="709363" cy="554239"/>
          </a:xfrm>
          <a:prstGeom prst="swooshArrow">
            <a:avLst>
              <a:gd name="adj1" fmla="val 37601"/>
              <a:gd name="adj2" fmla="val 31370"/>
            </a:avLst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1" r="12485"/>
          <a:stretch/>
        </p:blipFill>
        <p:spPr>
          <a:xfrm>
            <a:off x="8300186" y="4630972"/>
            <a:ext cx="593143" cy="1124326"/>
          </a:xfrm>
          <a:prstGeom prst="rect">
            <a:avLst/>
          </a:prstGeom>
        </p:spPr>
      </p:pic>
      <p:sp>
        <p:nvSpPr>
          <p:cNvPr id="29" name="Вертикальный свиток 28"/>
          <p:cNvSpPr/>
          <p:nvPr/>
        </p:nvSpPr>
        <p:spPr>
          <a:xfrm>
            <a:off x="5724128" y="5589240"/>
            <a:ext cx="2016224" cy="1080120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в расчете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душу населения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составляют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14 228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3" y="12377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8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87208" cy="4180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налоговых доходов бюджета в 2020 году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504084"/>
              </p:ext>
            </p:extLst>
          </p:nvPr>
        </p:nvGraphicFramePr>
        <p:xfrm>
          <a:off x="457200" y="1268757"/>
          <a:ext cx="7715200" cy="50888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7685"/>
                <a:gridCol w="1679363"/>
                <a:gridCol w="1368152"/>
              </a:tblGrid>
              <a:tr h="1607008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Сумма поступлений,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к общей сумме 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6371">
                <a:tc>
                  <a:txBody>
                    <a:bodyPr/>
                    <a:lstStyle/>
                    <a:p>
                      <a:pPr lvl="0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226 813,8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637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9 854,5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637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15 014,9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637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0,001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9637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3 514,6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83768" y="836712"/>
            <a:ext cx="3249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ВСЕГО: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255 208,5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8172400" y="1340768"/>
            <a:ext cx="396045" cy="4824536"/>
          </a:xfrm>
          <a:prstGeom prst="rightBrace">
            <a:avLst>
              <a:gd name="adj1" fmla="val 70560"/>
              <a:gd name="adj2" fmla="val 4946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6188988" y="3468197"/>
            <a:ext cx="486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33,8%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общей суммы доходов бюджета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387"/>
            <a:ext cx="5794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1137</Words>
  <Application>Microsoft Office PowerPoint</Application>
  <PresentationFormat>Экран (4:3)</PresentationFormat>
  <Paragraphs>185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БЮДЖЕТ ДЛЯ ГРАЖДАН</vt:lpstr>
      <vt:lpstr>Презентация PowerPoint</vt:lpstr>
      <vt:lpstr>Структура бюджетной системы РФ</vt:lpstr>
      <vt:lpstr>Презентация PowerPoint</vt:lpstr>
      <vt:lpstr>Презентация PowerPoint</vt:lpstr>
      <vt:lpstr>Презентация PowerPoint</vt:lpstr>
      <vt:lpstr>Доходы - расходы = дефицит (профицит)</vt:lpstr>
      <vt:lpstr>ДОХОДЫ БЮДЖЕТА  муниципального района  «Княжпогостский» за 2020 год </vt:lpstr>
      <vt:lpstr>Структура налоговых доходов бюджета в 2020 году</vt:lpstr>
      <vt:lpstr>Структура неналоговых доходов бюджета в 2020 году ВСЕГО: 31 506,9 тыс. руб.</vt:lpstr>
      <vt:lpstr>Презентация PowerPoint</vt:lpstr>
      <vt:lpstr>Структура фактических расходов за 2020 год  Всего: 784 976,6 тыс.рублей</vt:lpstr>
      <vt:lpstr>Презентация PowerPoint</vt:lpstr>
      <vt:lpstr>Структура фактических расходов за 2020 год в разрезе муниципальных программ  Всего: 763 316,9 тыс.руб.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Демонстрационная версия</dc:creator>
  <cp:lastModifiedBy>Сазоненко</cp:lastModifiedBy>
  <cp:revision>56</cp:revision>
  <dcterms:created xsi:type="dcterms:W3CDTF">2016-03-15T07:02:37Z</dcterms:created>
  <dcterms:modified xsi:type="dcterms:W3CDTF">2021-04-14T11:17:36Z</dcterms:modified>
</cp:coreProperties>
</file>