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7" r:id="rId2"/>
    <p:sldId id="286" r:id="rId3"/>
    <p:sldId id="262" r:id="rId4"/>
    <p:sldId id="258" r:id="rId5"/>
    <p:sldId id="280" r:id="rId6"/>
    <p:sldId id="260" r:id="rId7"/>
    <p:sldId id="287" r:id="rId8"/>
    <p:sldId id="281" r:id="rId9"/>
    <p:sldId id="265" r:id="rId10"/>
    <p:sldId id="266" r:id="rId11"/>
    <p:sldId id="288" r:id="rId12"/>
    <p:sldId id="269" r:id="rId13"/>
    <p:sldId id="290" r:id="rId14"/>
    <p:sldId id="271" r:id="rId15"/>
    <p:sldId id="291" r:id="rId16"/>
    <p:sldId id="292" r:id="rId17"/>
    <p:sldId id="278" r:id="rId18"/>
    <p:sldId id="293" r:id="rId19"/>
    <p:sldId id="296" r:id="rId20"/>
    <p:sldId id="295" r:id="rId21"/>
    <p:sldId id="282" r:id="rId22"/>
  </p:sldIdLst>
  <p:sldSz cx="9144000" cy="5143500" type="screen16x9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46" userDrawn="1">
          <p15:clr>
            <a:srgbClr val="A4A3A4"/>
          </p15:clr>
        </p15:guide>
        <p15:guide id="2" orient="horz" pos="1212" userDrawn="1">
          <p15:clr>
            <a:srgbClr val="A4A3A4"/>
          </p15:clr>
        </p15:guide>
        <p15:guide id="3" pos="343">
          <p15:clr>
            <a:srgbClr val="A4A3A4"/>
          </p15:clr>
        </p15:guide>
        <p15:guide id="4" orient="horz" pos="2164">
          <p15:clr>
            <a:srgbClr val="A4A3A4"/>
          </p15:clr>
        </p15:guide>
        <p15:guide id="5" orient="horz" pos="519">
          <p15:clr>
            <a:srgbClr val="A4A3A4"/>
          </p15:clr>
        </p15:guide>
        <p15:guide id="6" pos="329">
          <p15:clr>
            <a:srgbClr val="A4A3A4"/>
          </p15:clr>
        </p15:guide>
        <p15:guide id="7" pos="544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Туркова Кристина Николаевна" initials="ТКН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004D40"/>
    <a:srgbClr val="EBE9E9"/>
    <a:srgbClr val="000000"/>
    <a:srgbClr val="727271"/>
    <a:srgbClr val="B513B9"/>
    <a:srgbClr val="D416D9"/>
    <a:srgbClr val="4561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42" autoAdjust="0"/>
    <p:restoredTop sz="95512" autoAdjust="0"/>
  </p:normalViewPr>
  <p:slideViewPr>
    <p:cSldViewPr>
      <p:cViewPr varScale="1">
        <p:scale>
          <a:sx n="147" d="100"/>
          <a:sy n="147" d="100"/>
        </p:scale>
        <p:origin x="774" y="114"/>
      </p:cViewPr>
      <p:guideLst>
        <p:guide orient="horz" pos="2346"/>
        <p:guide orient="horz" pos="1212"/>
        <p:guide pos="343"/>
        <p:guide orient="horz" pos="2164"/>
        <p:guide orient="horz" pos="519"/>
        <p:guide pos="329"/>
        <p:guide pos="544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519327721716882E-2"/>
          <c:y val="8.3402985074626859E-2"/>
          <c:w val="0.93505747901222291"/>
          <c:h val="0.8331940298507463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EBE9E9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58CD-B54D-BF08-935BCD5D0E26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58CD-B54D-BF08-935BCD5D0E26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58CD-B54D-BF08-935BCD5D0E26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58CD-B54D-BF08-935BCD5D0E26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58CD-B54D-BF08-935BCD5D0E26}"/>
              </c:ext>
            </c:extLst>
          </c:dPt>
          <c:cat>
            <c:strRef>
              <c:f>Лист1!$A$2:$A$7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1">
                  <c:v>7.9</c:v>
                </c:pt>
                <c:pt idx="2">
                  <c:v>11.6</c:v>
                </c:pt>
                <c:pt idx="3">
                  <c:v>12.9</c:v>
                </c:pt>
                <c:pt idx="4">
                  <c:v>17.7</c:v>
                </c:pt>
                <c:pt idx="5">
                  <c:v>25.7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8CD-B54D-BF08-935BCD5D0E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"/>
        <c:axId val="251473496"/>
        <c:axId val="251473104"/>
      </c:barChart>
      <c:valAx>
        <c:axId val="251473104"/>
        <c:scaling>
          <c:orientation val="minMax"/>
        </c:scaling>
        <c:delete val="1"/>
        <c:axPos val="b"/>
        <c:majorGridlines>
          <c:spPr>
            <a:ln w="1270">
              <a:solidFill>
                <a:schemeClr val="tx1">
                  <a:tint val="75000"/>
                  <a:shade val="95000"/>
                  <a:satMod val="105000"/>
                  <a:alpha val="13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251473496"/>
        <c:crosses val="autoZero"/>
        <c:crossBetween val="between"/>
      </c:valAx>
      <c:catAx>
        <c:axId val="251473496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251473104"/>
        <c:crosses val="autoZero"/>
        <c:auto val="1"/>
        <c:lblAlgn val="ctr"/>
        <c:lblOffset val="100"/>
        <c:noMultiLvlLbl val="0"/>
      </c:catAx>
      <c:spPr>
        <a:ln w="19050"/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EBE9E9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E27A-0C48-A78C-51FF48CE272F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E27A-0C48-A78C-51FF48CE272F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E27A-0C48-A78C-51FF48CE272F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E27A-0C48-A78C-51FF48CE272F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E27A-0C48-A78C-51FF48CE272F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398</c:v>
                </c:pt>
                <c:pt idx="1">
                  <c:v>589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27A-0C48-A78C-51FF48CE27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"/>
        <c:axId val="251474672"/>
        <c:axId val="251474280"/>
      </c:barChart>
      <c:valAx>
        <c:axId val="251474280"/>
        <c:scaling>
          <c:orientation val="minMax"/>
        </c:scaling>
        <c:delete val="1"/>
        <c:axPos val="b"/>
        <c:majorGridlines>
          <c:spPr>
            <a:ln w="1270">
              <a:solidFill>
                <a:schemeClr val="tx1">
                  <a:tint val="75000"/>
                  <a:shade val="95000"/>
                  <a:satMod val="105000"/>
                  <a:alpha val="13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251474672"/>
        <c:crosses val="autoZero"/>
        <c:crossBetween val="between"/>
      </c:valAx>
      <c:catAx>
        <c:axId val="251474672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251474280"/>
        <c:crosses val="autoZero"/>
        <c:auto val="1"/>
        <c:lblAlgn val="ctr"/>
        <c:lblOffset val="100"/>
        <c:noMultiLvlLbl val="0"/>
      </c:catAx>
      <c:spPr>
        <a:ln w="19050"/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EBE9E9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58CD-B54D-BF08-935BCD5D0E26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58CD-B54D-BF08-935BCD5D0E26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58CD-B54D-BF08-935BCD5D0E26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58CD-B54D-BF08-935BCD5D0E26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58CD-B54D-BF08-935BCD5D0E26}"/>
              </c:ext>
            </c:extLst>
          </c:dPt>
          <c:cat>
            <c:strRef>
              <c:f>Лист1!$A$2:$A$7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32</c:v>
                </c:pt>
                <c:pt idx="1">
                  <c:v>37</c:v>
                </c:pt>
                <c:pt idx="2">
                  <c:v>37</c:v>
                </c:pt>
                <c:pt idx="3">
                  <c:v>41</c:v>
                </c:pt>
                <c:pt idx="4">
                  <c:v>54</c:v>
                </c:pt>
                <c:pt idx="5">
                  <c:v>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8CD-B54D-BF08-935BCD5D0E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"/>
        <c:axId val="251847904"/>
        <c:axId val="55501168"/>
      </c:barChart>
      <c:valAx>
        <c:axId val="55501168"/>
        <c:scaling>
          <c:orientation val="minMax"/>
        </c:scaling>
        <c:delete val="1"/>
        <c:axPos val="b"/>
        <c:majorGridlines>
          <c:spPr>
            <a:ln w="1270">
              <a:solidFill>
                <a:schemeClr val="tx1">
                  <a:tint val="75000"/>
                  <a:shade val="95000"/>
                  <a:satMod val="105000"/>
                  <a:alpha val="13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251847904"/>
        <c:crosses val="autoZero"/>
        <c:crossBetween val="between"/>
      </c:valAx>
      <c:catAx>
        <c:axId val="251847904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55501168"/>
        <c:crosses val="autoZero"/>
        <c:auto val="1"/>
        <c:lblAlgn val="ctr"/>
        <c:lblOffset val="100"/>
        <c:noMultiLvlLbl val="0"/>
      </c:catAx>
      <c:spPr>
        <a:ln w="19050"/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EBE9E9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960A-3C4C-9463-C7B9E94707C8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960A-3C4C-9463-C7B9E94707C8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960A-3C4C-9463-C7B9E94707C8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960A-3C4C-9463-C7B9E94707C8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960A-3C4C-9463-C7B9E94707C8}"/>
              </c:ext>
            </c:extLst>
          </c:dPt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</c:v>
                </c:pt>
                <c:pt idx="1">
                  <c:v>15</c:v>
                </c:pt>
                <c:pt idx="2">
                  <c:v>91</c:v>
                </c:pt>
                <c:pt idx="3">
                  <c:v>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960A-3C4C-9463-C7B9E94707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"/>
        <c:axId val="251849080"/>
        <c:axId val="251848688"/>
      </c:barChart>
      <c:valAx>
        <c:axId val="251848688"/>
        <c:scaling>
          <c:orientation val="minMax"/>
        </c:scaling>
        <c:delete val="1"/>
        <c:axPos val="b"/>
        <c:majorGridlines>
          <c:spPr>
            <a:ln w="1270">
              <a:solidFill>
                <a:schemeClr val="tx1">
                  <a:tint val="75000"/>
                  <a:shade val="95000"/>
                  <a:satMod val="105000"/>
                  <a:alpha val="13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251849080"/>
        <c:crosses val="autoZero"/>
        <c:crossBetween val="between"/>
      </c:valAx>
      <c:catAx>
        <c:axId val="251849080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251848688"/>
        <c:crosses val="autoZero"/>
        <c:auto val="1"/>
        <c:lblAlgn val="ctr"/>
        <c:lblOffset val="100"/>
        <c:noMultiLvlLbl val="0"/>
      </c:catAx>
      <c:spPr>
        <a:ln w="19050"/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/>
            </a:solidFill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</c:spPr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glow>
                  <a:schemeClr val="accent1">
                    <a:alpha val="40000"/>
                  </a:schemeClr>
                </a:glow>
              </a:effectLst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1960.71</c:v>
                </c:pt>
                <c:pt idx="1">
                  <c:v>658.15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/>
            </a:solidFill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</c:spPr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glow>
                  <a:schemeClr val="accent1">
                    <a:alpha val="40000"/>
                  </a:schemeClr>
                </a:glow>
              </a:effectLst>
            </c:spPr>
          </c:dPt>
          <c:dPt>
            <c:idx val="2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cat>
            <c:strRef>
              <c:f>Лист1!$A$2:$A$4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88</c:v>
                </c:pt>
                <c:pt idx="1">
                  <c:v>55</c:v>
                </c:pt>
                <c:pt idx="2">
                  <c:v>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FDC23-1273-49AF-98B5-0CE2EE468122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B72371-9E16-40D3-9274-11510BFC1F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532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D25EB-EA99-4FBF-B286-44BEFA2536FC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A958FC-5C2F-44F9-880A-2AD8D7C289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151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958FC-5C2F-44F9-880A-2AD8D7C289B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050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958FC-5C2F-44F9-880A-2AD8D7C289B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101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958FC-5C2F-44F9-880A-2AD8D7C289B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33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958FC-5C2F-44F9-880A-2AD8D7C289B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607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jpeg"/><Relationship Id="rId5" Type="http://schemas.microsoft.com/office/2007/relationships/hdphoto" Target="../media/hdphoto1.wdp"/><Relationship Id="rId10" Type="http://schemas.openxmlformats.org/officeDocument/2006/relationships/image" Target="../media/image8.jpe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3" Type="http://schemas.openxmlformats.org/officeDocument/2006/relationships/image" Target="../media/image46.png"/><Relationship Id="rId7" Type="http://schemas.openxmlformats.org/officeDocument/2006/relationships/chart" Target="../charts/chart3.xml"/><Relationship Id="rId12" Type="http://schemas.openxmlformats.org/officeDocument/2006/relationships/image" Target="../media/image5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openxmlformats.org/officeDocument/2006/relationships/image" Target="../media/image36.png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chart" Target="../charts/chart1.xml"/><Relationship Id="rId10" Type="http://schemas.openxmlformats.org/officeDocument/2006/relationships/image" Target="../media/image39.png"/><Relationship Id="rId4" Type="http://schemas.openxmlformats.org/officeDocument/2006/relationships/image" Target="../media/image18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/>
          <p:cNvSpPr txBox="1"/>
          <p:nvPr/>
        </p:nvSpPr>
        <p:spPr>
          <a:xfrm>
            <a:off x="641902" y="247749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Республика</a:t>
            </a:r>
          </a:p>
          <a:p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Коми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3"/>
          <a:stretch/>
        </p:blipFill>
        <p:spPr bwMode="auto">
          <a:xfrm>
            <a:off x="6984000" y="-1"/>
            <a:ext cx="1079500" cy="81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1"/>
          <a:stretch/>
        </p:blipFill>
        <p:spPr bwMode="auto">
          <a:xfrm>
            <a:off x="2152340" y="500"/>
            <a:ext cx="1079500" cy="82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ый треугольник 5"/>
          <p:cNvSpPr/>
          <p:nvPr/>
        </p:nvSpPr>
        <p:spPr>
          <a:xfrm>
            <a:off x="2565" y="4063500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ый треугольник 26"/>
          <p:cNvSpPr/>
          <p:nvPr/>
        </p:nvSpPr>
        <p:spPr>
          <a:xfrm>
            <a:off x="1075939" y="4063500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ый треугольник 27"/>
          <p:cNvSpPr/>
          <p:nvPr/>
        </p:nvSpPr>
        <p:spPr>
          <a:xfrm>
            <a:off x="4315939" y="4063500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ый треугольник 28"/>
          <p:cNvSpPr/>
          <p:nvPr/>
        </p:nvSpPr>
        <p:spPr>
          <a:xfrm>
            <a:off x="3235939" y="4063500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ый треугольник 30"/>
          <p:cNvSpPr/>
          <p:nvPr/>
        </p:nvSpPr>
        <p:spPr>
          <a:xfrm>
            <a:off x="2155939" y="4056175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ый треугольник 31"/>
          <p:cNvSpPr/>
          <p:nvPr/>
        </p:nvSpPr>
        <p:spPr>
          <a:xfrm>
            <a:off x="-1535" y="2983500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ый треугольник 32"/>
          <p:cNvSpPr/>
          <p:nvPr/>
        </p:nvSpPr>
        <p:spPr>
          <a:xfrm>
            <a:off x="1075937" y="2970445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ый треугольник 34"/>
          <p:cNvSpPr/>
          <p:nvPr/>
        </p:nvSpPr>
        <p:spPr>
          <a:xfrm>
            <a:off x="2155939" y="2976175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ый треугольник 35"/>
          <p:cNvSpPr/>
          <p:nvPr/>
        </p:nvSpPr>
        <p:spPr>
          <a:xfrm>
            <a:off x="3235939" y="2983500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ый треугольник 36"/>
          <p:cNvSpPr/>
          <p:nvPr/>
        </p:nvSpPr>
        <p:spPr>
          <a:xfrm rot="10800000">
            <a:off x="-4062" y="4063500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ый треугольник 37"/>
          <p:cNvSpPr/>
          <p:nvPr/>
        </p:nvSpPr>
        <p:spPr>
          <a:xfrm>
            <a:off x="-4063" y="1896175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ый треугольник 38"/>
          <p:cNvSpPr/>
          <p:nvPr/>
        </p:nvSpPr>
        <p:spPr>
          <a:xfrm>
            <a:off x="-4063" y="823500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ый треугольник 39"/>
          <p:cNvSpPr/>
          <p:nvPr/>
        </p:nvSpPr>
        <p:spPr>
          <a:xfrm>
            <a:off x="6984000" y="816175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ый треугольник 40"/>
          <p:cNvSpPr/>
          <p:nvPr/>
        </p:nvSpPr>
        <p:spPr>
          <a:xfrm>
            <a:off x="8064000" y="4056175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ый треугольник 41"/>
          <p:cNvSpPr/>
          <p:nvPr/>
        </p:nvSpPr>
        <p:spPr>
          <a:xfrm>
            <a:off x="6984000" y="4063500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ый треугольник 42"/>
          <p:cNvSpPr/>
          <p:nvPr/>
        </p:nvSpPr>
        <p:spPr>
          <a:xfrm>
            <a:off x="6984000" y="2976175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ый треугольник 43"/>
          <p:cNvSpPr/>
          <p:nvPr/>
        </p:nvSpPr>
        <p:spPr>
          <a:xfrm>
            <a:off x="8064000" y="816175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1094637" y="1865374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Инвестиционный паспорт</a:t>
            </a:r>
          </a:p>
          <a:p>
            <a:r>
              <a:rPr lang="ru-RU" sz="20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 МР </a:t>
            </a:r>
            <a:r>
              <a:rPr lang="ru-RU" sz="20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«Княжпогостский»</a:t>
            </a:r>
            <a:endParaRPr lang="ru-RU" sz="1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710775" y="3679598"/>
            <a:ext cx="1485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Инвестиционный портал</a:t>
            </a:r>
          </a:p>
          <a:p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Республики Коми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50" name="Picture 2" descr="http://invest-dev.rkomi.ru/system/attachments/uploads/000/061/615/original/logo_invest_shado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491" y="3716317"/>
            <a:ext cx="266799" cy="26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760214" y="3704133"/>
            <a:ext cx="1589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Администрация </a:t>
            </a:r>
            <a:b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 МР </a:t>
            </a:r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«Княжпогостский»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5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50" y="3292625"/>
            <a:ext cx="230174" cy="28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780135" y="3219822"/>
            <a:ext cx="161638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Министерство инвестиций, промышленности и транспорта Республики Коми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9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39" y="312740"/>
            <a:ext cx="158057" cy="18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nvest.rkomi.ru/img/new_main_page/corporation_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361" y="3306074"/>
            <a:ext cx="212413" cy="26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2710775" y="3254560"/>
            <a:ext cx="17019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АО «Корпорация по развитию Республики Коми»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32" name="Picture 8" descr="QR-Code Generato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362277"/>
            <a:ext cx="747248" cy="74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20" y="1955090"/>
            <a:ext cx="435663" cy="57567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45" y="3713450"/>
            <a:ext cx="236184" cy="31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0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238"/>
          <a:stretch/>
        </p:blipFill>
        <p:spPr>
          <a:xfrm>
            <a:off x="5154457" y="463"/>
            <a:ext cx="5887592" cy="5143038"/>
          </a:xfrm>
          <a:prstGeom prst="trapezoid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="" xmlns:a16="http://schemas.microsoft.com/office/drawing/2014/main" id="{8CEB8F1E-5CDB-FA45-948A-F58B93029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617" y="4497735"/>
            <a:ext cx="198000" cy="198000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="" xmlns:a16="http://schemas.microsoft.com/office/drawing/2014/main" id="{6E6F6B88-C14B-E641-BE0F-73A05070B2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331" y="4166616"/>
            <a:ext cx="218915" cy="218915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="" xmlns:a16="http://schemas.microsoft.com/office/drawing/2014/main" id="{DC395BFC-9524-BA4D-AA88-EBB550113E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59" y="4826172"/>
            <a:ext cx="221315" cy="221315"/>
          </a:xfrm>
          <a:prstGeom prst="rect">
            <a:avLst/>
          </a:prstGeom>
        </p:spPr>
      </p:pic>
      <p:sp>
        <p:nvSpPr>
          <p:cNvPr id="28" name="Прямоугольный треугольник 2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411510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Хозяйствующие субъекты на территории района</a:t>
            </a:r>
          </a:p>
          <a:p>
            <a:r>
              <a:rPr lang="ru-RU" sz="1200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 СОСТОЯНИЮ НА </a:t>
            </a:r>
            <a:r>
              <a:rPr lang="ru-RU" sz="1200" b="1" dirty="0" smtClean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01.01.2020 </a:t>
            </a:r>
            <a:r>
              <a:rPr lang="ru-RU" sz="1200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ГОДА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4788024" y="0"/>
            <a:ext cx="2866338" cy="5144400"/>
            <a:chOff x="4572000" y="0"/>
            <a:chExt cx="2866338" cy="5144400"/>
          </a:xfrm>
        </p:grpSpPr>
        <p:sp>
          <p:nvSpPr>
            <p:cNvPr id="41" name="Параллелограмм 40"/>
            <p:cNvSpPr/>
            <p:nvPr/>
          </p:nvSpPr>
          <p:spPr>
            <a:xfrm>
              <a:off x="4572000" y="0"/>
              <a:ext cx="2673102" cy="5144400"/>
            </a:xfrm>
            <a:prstGeom prst="parallelogram">
              <a:avLst>
                <a:gd name="adj" fmla="val 56236"/>
              </a:avLst>
            </a:prstGeom>
            <a:solidFill>
              <a:schemeClr val="bg1">
                <a:lumMod val="75000"/>
                <a:alpha val="3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араллелограмм 42"/>
            <p:cNvSpPr/>
            <p:nvPr/>
          </p:nvSpPr>
          <p:spPr>
            <a:xfrm>
              <a:off x="4765236" y="0"/>
              <a:ext cx="2673102" cy="5144400"/>
            </a:xfrm>
            <a:prstGeom prst="parallelogram">
              <a:avLst>
                <a:gd name="adj" fmla="val 56236"/>
              </a:avLst>
            </a:pr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26" name="Диаграмма 25">
            <a:extLst>
              <a:ext uri="{FF2B5EF4-FFF2-40B4-BE49-F238E27FC236}">
                <a16:creationId xmlns="" xmlns:a16="http://schemas.microsoft.com/office/drawing/2014/main" id="{50B0C836-1A71-B540-9E8D-54A5AE9BF6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0247529"/>
              </p:ext>
            </p:extLst>
          </p:nvPr>
        </p:nvGraphicFramePr>
        <p:xfrm>
          <a:off x="395536" y="941609"/>
          <a:ext cx="4824536" cy="1224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11E4AE96-BAAF-4241-8A1C-9F658B8D605D}"/>
              </a:ext>
            </a:extLst>
          </p:cNvPr>
          <p:cNvSpPr/>
          <p:nvPr/>
        </p:nvSpPr>
        <p:spPr>
          <a:xfrm>
            <a:off x="417593" y="953666"/>
            <a:ext cx="1069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004D40">
                    <a:alpha val="27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295</a:t>
            </a:r>
            <a:endParaRPr lang="ru-RU" sz="4400" b="1" dirty="0">
              <a:solidFill>
                <a:srgbClr val="004D40">
                  <a:alpha val="27000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F1148F5D-3EF6-D747-92BA-7F6C2A055DC7}"/>
              </a:ext>
            </a:extLst>
          </p:cNvPr>
          <p:cNvSpPr/>
          <p:nvPr/>
        </p:nvSpPr>
        <p:spPr>
          <a:xfrm>
            <a:off x="417593" y="1419980"/>
            <a:ext cx="1069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004D40">
                    <a:alpha val="27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203</a:t>
            </a:r>
            <a:endParaRPr lang="ru-RU" sz="4000" b="1" dirty="0">
              <a:solidFill>
                <a:srgbClr val="004D40">
                  <a:alpha val="27000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1AD4C247-70BF-9F4B-8EAB-F41101C11C93}"/>
              </a:ext>
            </a:extLst>
          </p:cNvPr>
          <p:cNvSpPr/>
          <p:nvPr/>
        </p:nvSpPr>
        <p:spPr>
          <a:xfrm>
            <a:off x="3851920" y="1109524"/>
            <a:ext cx="1368152" cy="1318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F4882017-8FCB-F345-8AF2-BCAAE5DC210E}"/>
              </a:ext>
            </a:extLst>
          </p:cNvPr>
          <p:cNvSpPr txBox="1"/>
          <p:nvPr/>
        </p:nvSpPr>
        <p:spPr>
          <a:xfrm>
            <a:off x="3808537" y="1063607"/>
            <a:ext cx="2203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ИНДИВИДУАЛЬНЫЕ</a:t>
            </a:r>
          </a:p>
          <a:p>
            <a:r>
              <a:rPr lang="ru-RU" sz="14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ПРЕДПРИНИМАТЕЛИ</a:t>
            </a:r>
            <a:endParaRPr lang="ru-RU" sz="105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DC71CF24-0BB5-A947-94BD-0BE7DF493BC4}"/>
              </a:ext>
            </a:extLst>
          </p:cNvPr>
          <p:cNvSpPr txBox="1"/>
          <p:nvPr/>
        </p:nvSpPr>
        <p:spPr>
          <a:xfrm>
            <a:off x="2755221" y="1531446"/>
            <a:ext cx="1913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ЮРИДИЧЕСКИЕ</a:t>
            </a:r>
          </a:p>
          <a:p>
            <a:r>
              <a:rPr lang="ru-RU" sz="14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ЛИЦА</a:t>
            </a:r>
            <a:endParaRPr lang="ru-RU" sz="105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5F179B28-01F5-2849-8415-B82FABFF8F2B}"/>
              </a:ext>
            </a:extLst>
          </p:cNvPr>
          <p:cNvSpPr txBox="1"/>
          <p:nvPr/>
        </p:nvSpPr>
        <p:spPr>
          <a:xfrm>
            <a:off x="577750" y="2211710"/>
            <a:ext cx="471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ОСНОВНЫЕ ОТРАСЛИ ДЕЯТЕЛЬНОСТИ </a:t>
            </a:r>
          </a:p>
          <a:p>
            <a:pPr algn="ctr"/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ХОЗЯЙСТВУЮЩИХ СУБЪЕКТОВ (ЕД)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35" name="Диаграмма 34">
            <a:extLst>
              <a:ext uri="{FF2B5EF4-FFF2-40B4-BE49-F238E27FC236}">
                <a16:creationId xmlns="" xmlns:a16="http://schemas.microsoft.com/office/drawing/2014/main" id="{CF06D67D-939C-2B49-B5CF-075CB60B79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8773055"/>
              </p:ext>
            </p:extLst>
          </p:nvPr>
        </p:nvGraphicFramePr>
        <p:xfrm>
          <a:off x="420142" y="2561502"/>
          <a:ext cx="4302266" cy="167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1C0CB5A1-82F5-9F4C-AF14-171EB6B12BAF}"/>
              </a:ext>
            </a:extLst>
          </p:cNvPr>
          <p:cNvSpPr/>
          <p:nvPr/>
        </p:nvSpPr>
        <p:spPr>
          <a:xfrm>
            <a:off x="462970" y="2607669"/>
            <a:ext cx="124460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 smtClean="0">
                <a:solidFill>
                  <a:schemeClr val="tx1">
                    <a:lumMod val="50000"/>
                    <a:lumOff val="50000"/>
                    <a:alpha val="27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106</a:t>
            </a:r>
            <a:endParaRPr lang="ru-RU" sz="2100" b="1" dirty="0">
              <a:solidFill>
                <a:schemeClr val="tx1">
                  <a:lumMod val="50000"/>
                  <a:lumOff val="50000"/>
                  <a:alpha val="27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91AB2409-4050-144A-B1D1-F65C993B7B04}"/>
              </a:ext>
            </a:extLst>
          </p:cNvPr>
          <p:cNvSpPr/>
          <p:nvPr/>
        </p:nvSpPr>
        <p:spPr>
          <a:xfrm>
            <a:off x="453823" y="2839084"/>
            <a:ext cx="124460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 smtClean="0">
                <a:solidFill>
                  <a:schemeClr val="tx1">
                    <a:lumMod val="50000"/>
                    <a:lumOff val="50000"/>
                    <a:alpha val="27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50</a:t>
            </a:r>
            <a:endParaRPr lang="ru-RU" sz="2100" b="1" dirty="0">
              <a:solidFill>
                <a:schemeClr val="tx1">
                  <a:lumMod val="50000"/>
                  <a:lumOff val="50000"/>
                  <a:alpha val="27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="" xmlns:a16="http://schemas.microsoft.com/office/drawing/2014/main" id="{94D6C010-8E74-9B43-B86E-9A312856FFBB}"/>
              </a:ext>
            </a:extLst>
          </p:cNvPr>
          <p:cNvSpPr/>
          <p:nvPr/>
        </p:nvSpPr>
        <p:spPr>
          <a:xfrm>
            <a:off x="447605" y="3773931"/>
            <a:ext cx="124460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 smtClean="0">
                <a:solidFill>
                  <a:schemeClr val="bg1">
                    <a:lumMod val="65000"/>
                    <a:alpha val="27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12</a:t>
            </a:r>
            <a:endParaRPr lang="ru-RU" sz="2100" b="1" dirty="0">
              <a:solidFill>
                <a:schemeClr val="bg1">
                  <a:lumMod val="65000"/>
                  <a:alpha val="27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62506A62-092B-EF49-A72C-C13A175E79C7}"/>
              </a:ext>
            </a:extLst>
          </p:cNvPr>
          <p:cNvSpPr/>
          <p:nvPr/>
        </p:nvSpPr>
        <p:spPr>
          <a:xfrm>
            <a:off x="464242" y="3080438"/>
            <a:ext cx="124460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 smtClean="0">
                <a:solidFill>
                  <a:schemeClr val="bg1">
                    <a:lumMod val="65000"/>
                    <a:alpha val="27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22</a:t>
            </a:r>
            <a:endParaRPr lang="ru-RU" sz="2100" b="1" dirty="0">
              <a:solidFill>
                <a:schemeClr val="bg1">
                  <a:lumMod val="65000"/>
                  <a:alpha val="27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E3B2E960-1968-8948-81D5-A7F38E72C82E}"/>
              </a:ext>
            </a:extLst>
          </p:cNvPr>
          <p:cNvSpPr/>
          <p:nvPr/>
        </p:nvSpPr>
        <p:spPr>
          <a:xfrm>
            <a:off x="462969" y="3312733"/>
            <a:ext cx="124460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 smtClean="0">
                <a:solidFill>
                  <a:schemeClr val="bg1">
                    <a:lumMod val="65000"/>
                    <a:alpha val="27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28</a:t>
            </a:r>
            <a:endParaRPr lang="ru-RU" sz="2100" b="1" dirty="0">
              <a:solidFill>
                <a:schemeClr val="bg1">
                  <a:lumMod val="65000"/>
                  <a:alpha val="27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C8605AFB-4EB0-2449-A49D-8AE282A796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753" y="2716418"/>
            <a:ext cx="198000" cy="19800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="" xmlns:a16="http://schemas.microsoft.com/office/drawing/2014/main" id="{7C597B94-E35D-384D-9D92-7718AD8B26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586" y="2947833"/>
            <a:ext cx="198000" cy="19800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B4B69524-E110-5C4B-8586-307127E351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875" y="3179248"/>
            <a:ext cx="198000" cy="19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FAA32D18-53F4-5745-BE28-54D6C503098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760" y="3903610"/>
            <a:ext cx="198000" cy="19800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="" xmlns:a16="http://schemas.microsoft.com/office/drawing/2014/main" id="{BAB7D1C1-FE40-4244-9A1A-C5B59B2CE5B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815" y="3397737"/>
            <a:ext cx="198000" cy="1980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="" xmlns:a16="http://schemas.microsoft.com/office/drawing/2014/main" id="{428A56CF-6D77-B34F-A509-8B34695C05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815" y="3651166"/>
            <a:ext cx="198000" cy="1980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="" xmlns:a16="http://schemas.microsoft.com/office/drawing/2014/main" id="{AA8EE58D-90BE-E749-90DF-AF0AAF3296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26" y="4204854"/>
            <a:ext cx="220933" cy="220933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E020E88B-675F-B441-A22B-FE77E3A97331}"/>
              </a:ext>
            </a:extLst>
          </p:cNvPr>
          <p:cNvSpPr txBox="1"/>
          <p:nvPr/>
        </p:nvSpPr>
        <p:spPr>
          <a:xfrm>
            <a:off x="787787" y="4146044"/>
            <a:ext cx="1478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ОПТОВАЯ И РОЗНИЧНАЯ </a:t>
            </a:r>
          </a:p>
          <a:p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ТОРГОВЛЯ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D9DB3F37-315A-304C-A018-9A28D921AB58}"/>
              </a:ext>
            </a:extLst>
          </p:cNvPr>
          <p:cNvSpPr txBox="1"/>
          <p:nvPr/>
        </p:nvSpPr>
        <p:spPr>
          <a:xfrm>
            <a:off x="806285" y="4475481"/>
            <a:ext cx="1605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УСЛУГИ (КОММУНАЛЬНЫЕ, СОЦИАЛЬНЫЕ, ПРОЧИЕ)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2" name="Рисунок 61">
            <a:extLst>
              <a:ext uri="{FF2B5EF4-FFF2-40B4-BE49-F238E27FC236}">
                <a16:creationId xmlns="" xmlns:a16="http://schemas.microsoft.com/office/drawing/2014/main" id="{E9AA6BB3-A0AE-7A4E-9E86-5F039C24C1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26" y="4507788"/>
            <a:ext cx="227951" cy="22795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DC69D6AC-5FFC-844E-8065-AAACF6EE6FF8}"/>
              </a:ext>
            </a:extLst>
          </p:cNvPr>
          <p:cNvSpPr txBox="1"/>
          <p:nvPr/>
        </p:nvSpPr>
        <p:spPr>
          <a:xfrm>
            <a:off x="806285" y="4753476"/>
            <a:ext cx="1407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СЕЛЬСКОЕ И ЛЕСНОЕ ХОЗЯЙСТВО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4" name="Рисунок 63">
            <a:extLst>
              <a:ext uri="{FF2B5EF4-FFF2-40B4-BE49-F238E27FC236}">
                <a16:creationId xmlns="" xmlns:a16="http://schemas.microsoft.com/office/drawing/2014/main" id="{E9A64B50-55EB-C049-9D58-A7235F3E627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61" y="4820674"/>
            <a:ext cx="218915" cy="218915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E826D19F-F5AA-1544-828D-6301FC2DA2BD}"/>
              </a:ext>
            </a:extLst>
          </p:cNvPr>
          <p:cNvSpPr txBox="1"/>
          <p:nvPr/>
        </p:nvSpPr>
        <p:spPr>
          <a:xfrm>
            <a:off x="2892797" y="4769182"/>
            <a:ext cx="1839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ОПЕРАЦИИ С НЕДВИЖИМЫМ ИМУЩЕСТВОМ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7CDA2114-0672-3840-9727-F98007BE2418}"/>
              </a:ext>
            </a:extLst>
          </p:cNvPr>
          <p:cNvSpPr txBox="1"/>
          <p:nvPr/>
        </p:nvSpPr>
        <p:spPr>
          <a:xfrm>
            <a:off x="2966525" y="4136927"/>
            <a:ext cx="1605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ОБРАБАТЫВАЮЩИЕ ПРОИЗВОДСТВА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7A0E27CA-9AF4-F74D-8448-9623EBB14405}"/>
              </a:ext>
            </a:extLst>
          </p:cNvPr>
          <p:cNvSpPr txBox="1"/>
          <p:nvPr/>
        </p:nvSpPr>
        <p:spPr>
          <a:xfrm>
            <a:off x="2966525" y="4501663"/>
            <a:ext cx="16054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СТРОИТЕЛЬСТВО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Прямоугольник 77">
            <a:extLst>
              <a:ext uri="{FF2B5EF4-FFF2-40B4-BE49-F238E27FC236}">
                <a16:creationId xmlns="" xmlns:a16="http://schemas.microsoft.com/office/drawing/2014/main" id="{8A7F5B8C-1F97-8E41-AC8D-9962594A2FC3}"/>
              </a:ext>
            </a:extLst>
          </p:cNvPr>
          <p:cNvSpPr/>
          <p:nvPr/>
        </p:nvSpPr>
        <p:spPr>
          <a:xfrm>
            <a:off x="4380757" y="2704176"/>
            <a:ext cx="547421" cy="620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62970" y="3551309"/>
            <a:ext cx="551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26</a:t>
            </a:r>
            <a:endParaRPr lang="ru-RU" sz="2000" b="1" dirty="0">
              <a:solidFill>
                <a:schemeClr val="bg1">
                  <a:lumMod val="8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19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ый треугольник 43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51"/>
          <p:cNvSpPr txBox="1"/>
          <p:nvPr/>
        </p:nvSpPr>
        <p:spPr>
          <a:xfrm>
            <a:off x="539552" y="411510"/>
            <a:ext cx="51125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Малое и среднее предпринимательство</a:t>
            </a:r>
          </a:p>
          <a:p>
            <a:r>
              <a:rPr lang="ru-RU" sz="1200" b="1" dirty="0" smtClean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 СОСТОЯНИЮ НА 01.01.2020</a:t>
            </a:r>
            <a:endParaRPr lang="ru-RU" sz="1200" b="1" dirty="0">
              <a:solidFill>
                <a:schemeClr val="bg1">
                  <a:lumMod val="8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3" name="Прямоугольный треугольник 52"/>
          <p:cNvSpPr/>
          <p:nvPr/>
        </p:nvSpPr>
        <p:spPr>
          <a:xfrm flipH="1">
            <a:off x="4000500" y="0"/>
            <a:ext cx="5143500" cy="5143500"/>
          </a:xfrm>
          <a:prstGeom prst="rtTriangle">
            <a:avLst/>
          </a:prstGeom>
          <a:blipFill dpi="0" rotWithShape="1">
            <a:blip r:embed="rId2"/>
            <a:srcRect/>
            <a:stretch>
              <a:fillRect l="-80000" r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Равнобедренный треугольник 55"/>
          <p:cNvSpPr/>
          <p:nvPr/>
        </p:nvSpPr>
        <p:spPr>
          <a:xfrm rot="10800000">
            <a:off x="4932040" y="-14957"/>
            <a:ext cx="4176464" cy="2298674"/>
          </a:xfrm>
          <a:prstGeom prst="triangle">
            <a:avLst>
              <a:gd name="adj" fmla="val 55473"/>
            </a:avLst>
          </a:prstGeom>
          <a:blipFill dpi="0" rotWithShape="0">
            <a:blip r:embed="rId3"/>
            <a:srcRect/>
            <a:stretch>
              <a:fillRect l="-12000" t="-24000" r="-1000" b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/>
          <p:cNvSpPr txBox="1"/>
          <p:nvPr/>
        </p:nvSpPr>
        <p:spPr>
          <a:xfrm>
            <a:off x="1115616" y="1286639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СУБЪЕКТА МСП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27731" y="1093353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295</a:t>
            </a:r>
            <a:endParaRPr lang="ru-RU" sz="120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041288" y="1544590"/>
            <a:ext cx="14587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МИКРО ПРЕДПРИЯТИЯ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041725" y="1652312"/>
            <a:ext cx="648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4D4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292</a:t>
            </a:r>
            <a:endParaRPr lang="ru-RU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33636" y="1543672"/>
            <a:ext cx="27363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ИНДИВИДУАЛЬНЫЕ ПРЕДПРИНИМАТЕЛИ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29444" y="1950680"/>
            <a:ext cx="14587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МАЛЫЕ ПРЕДПРИЯТИЯ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29881" y="2058402"/>
            <a:ext cx="648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4D4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lang="ru-RU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29418" y="2647309"/>
            <a:ext cx="450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ОБЪЕМ ОКАЗАННОЙ ФИНАНСОВОЙ ПОДДЕРЖКИ СУБЪЕКТАМ МСП В 2019 ГОДУ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29418" y="2941315"/>
            <a:ext cx="192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7.5</a:t>
            </a:r>
            <a:r>
              <a:rPr lang="ru-RU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МЛН. РУБ</a:t>
            </a:r>
            <a:endParaRPr lang="ru-RU" sz="140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22288" y="3588340"/>
            <a:ext cx="45026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ИНФРАСТРУКТУРА ПОДДЕРЖКИ МСП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41162" y="3917602"/>
            <a:ext cx="1589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Администрация </a:t>
            </a:r>
            <a:b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 МР </a:t>
            </a:r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«Княжпогостский»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 descr="http://mbrk.ru/system/attachments/uploads/000/102/983/original/%D0%BB%D0%BE%D0%B3%D0%BE%D1%82%D0%B8%D0%B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920083"/>
            <a:ext cx="305296" cy="30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Box 86"/>
          <p:cNvSpPr txBox="1"/>
          <p:nvPr/>
        </p:nvSpPr>
        <p:spPr>
          <a:xfrm>
            <a:off x="2722814" y="3920157"/>
            <a:ext cx="1750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Информационно-маркетинговый центр МСП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43" y="3943901"/>
            <a:ext cx="233289" cy="27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7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ый треугольник 2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411510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Промышленность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D6875F77-CD8F-DF4D-82AC-42D7A52BFDD5}"/>
              </a:ext>
            </a:extLst>
          </p:cNvPr>
          <p:cNvSpPr txBox="1"/>
          <p:nvPr/>
        </p:nvSpPr>
        <p:spPr>
          <a:xfrm>
            <a:off x="956634" y="1094392"/>
            <a:ext cx="318331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ОСНОВА ПРОМЫШЛЕННОГО ПРОИЗВОДСТВА - ОБРАБАТЫВАЮЩИЕ ПРОИЗВОДСТВА</a:t>
            </a:r>
          </a:p>
        </p:txBody>
      </p:sp>
      <p:sp>
        <p:nvSpPr>
          <p:cNvPr id="44" name="Овал 43">
            <a:extLst>
              <a:ext uri="{FF2B5EF4-FFF2-40B4-BE49-F238E27FC236}">
                <a16:creationId xmlns="" xmlns:a16="http://schemas.microsoft.com/office/drawing/2014/main" id="{265A6640-5DB5-7842-99BE-9BC0AD7545EF}"/>
              </a:ext>
            </a:extLst>
          </p:cNvPr>
          <p:cNvSpPr/>
          <p:nvPr/>
        </p:nvSpPr>
        <p:spPr>
          <a:xfrm>
            <a:off x="542984" y="1134429"/>
            <a:ext cx="366961" cy="373009"/>
          </a:xfrm>
          <a:prstGeom prst="ellipse">
            <a:avLst/>
          </a:prstGeom>
          <a:noFill/>
          <a:ln>
            <a:solidFill>
              <a:srgbClr val="7272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2" name="Рисунок 51">
            <a:extLst>
              <a:ext uri="{FF2B5EF4-FFF2-40B4-BE49-F238E27FC236}">
                <a16:creationId xmlns="" xmlns:a16="http://schemas.microsoft.com/office/drawing/2014/main" id="{E0B9AC08-ECF3-D74C-8ACB-C7269E4E4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34" y="1202675"/>
            <a:ext cx="235985" cy="235985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80A11C99-602E-0C42-AD83-A1DF8AB2CF1A}"/>
              </a:ext>
            </a:extLst>
          </p:cNvPr>
          <p:cNvSpPr txBox="1"/>
          <p:nvPr/>
        </p:nvSpPr>
        <p:spPr>
          <a:xfrm>
            <a:off x="6156176" y="1032126"/>
            <a:ext cx="273630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ООО </a:t>
            </a:r>
            <a:r>
              <a:rPr lang="ru-RU" sz="105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«Плитный мир»</a:t>
            </a:r>
            <a:endParaRPr lang="ru-RU" sz="105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05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КРУПНОЕ </a:t>
            </a:r>
            <a:r>
              <a:rPr lang="ru-RU" sz="105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ПРЕДПРИЯТИЕ </a:t>
            </a:r>
            <a:r>
              <a:rPr lang="ru-RU" sz="105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КНЯЖПОГОСТСКОГО РАЙОНА г. ЕМВА</a:t>
            </a:r>
            <a:endParaRPr lang="ru-RU" sz="8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82A51B63-EF2F-6643-B99A-237600957E3F}"/>
              </a:ext>
            </a:extLst>
          </p:cNvPr>
          <p:cNvSpPr txBox="1"/>
          <p:nvPr/>
        </p:nvSpPr>
        <p:spPr>
          <a:xfrm>
            <a:off x="539552" y="1966069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ОБЪЕМЫ ОТГРУЖЕННЫХ ТОВАРОВ </a:t>
            </a:r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СОБСТВЕННОГО ПРОИЗВОДСТВА, ВЫПОЛНЕННЫХ РАБОТ И УСЛУГ СОБСТВЕННЫМИ СИЛАМИ ОРГАНИЗАЦИЙ ПО ВИДАМ ЭКОНОМИЧЕСКОЙ ДЕЯТЕЛЬНОСТИ (МЛН.РУБ)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913689CA-2477-7C47-8BB5-739DCD293C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1729478"/>
              </p:ext>
            </p:extLst>
          </p:nvPr>
        </p:nvGraphicFramePr>
        <p:xfrm>
          <a:off x="568214" y="2604998"/>
          <a:ext cx="8075724" cy="183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1747">
                  <a:extLst>
                    <a:ext uri="{9D8B030D-6E8A-4147-A177-3AD203B41FA5}">
                      <a16:colId xmlns="" xmlns:a16="http://schemas.microsoft.com/office/drawing/2014/main" val="3097068429"/>
                    </a:ext>
                  </a:extLst>
                </a:gridCol>
                <a:gridCol w="2559164">
                  <a:extLst>
                    <a:ext uri="{9D8B030D-6E8A-4147-A177-3AD203B41FA5}">
                      <a16:colId xmlns="" xmlns:a16="http://schemas.microsoft.com/office/drawing/2014/main" val="1727053903"/>
                    </a:ext>
                  </a:extLst>
                </a:gridCol>
                <a:gridCol w="2274813">
                  <a:extLst>
                    <a:ext uri="{9D8B030D-6E8A-4147-A177-3AD203B41FA5}">
                      <a16:colId xmlns="" xmlns:a16="http://schemas.microsoft.com/office/drawing/2014/main" val="10694848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Показатели</a:t>
                      </a:r>
                      <a:endParaRPr lang="ru-RU" sz="1200" b="0" dirty="0">
                        <a:solidFill>
                          <a:srgbClr val="727271"/>
                        </a:solidFill>
                        <a:ea typeface="Segoe UI Symbol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2018 </a:t>
                      </a:r>
                      <a:r>
                        <a:rPr lang="ru-RU" sz="1200" b="1" dirty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год</a:t>
                      </a:r>
                      <a:endParaRPr lang="ru-RU" sz="1200" b="1" dirty="0">
                        <a:solidFill>
                          <a:srgbClr val="727271"/>
                        </a:solidFill>
                        <a:ea typeface="Segoe UI Symbol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2019 </a:t>
                      </a:r>
                      <a:r>
                        <a:rPr lang="ru-RU" sz="1200" b="1" dirty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год </a:t>
                      </a:r>
                      <a:endParaRPr lang="ru-RU" sz="1200" b="1" dirty="0">
                        <a:solidFill>
                          <a:srgbClr val="727271"/>
                        </a:solidFill>
                        <a:ea typeface="Segoe UI Symbol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21406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Обрабатывающие 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производства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Calibri"/>
                        <a:ea typeface="Segoe UI Symbol" panose="020B0502040204020203" pitchFamily="34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21483,8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Segoe UI Symbol" panose="020B0502040204020203" pitchFamily="34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+mn-lt"/>
                          <a:ea typeface="Segoe UI Symbol" panose="020B0502040204020203" pitchFamily="34" charset="0"/>
                          <a:cs typeface="+mn-cs"/>
                        </a:rPr>
                        <a:t>24078,9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+mn-lt"/>
                        <a:ea typeface="Segoe UI Symbol" panose="020B0502040204020203" pitchFamily="34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45543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Обеспечение электрической энергией, газом и паром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Calibri"/>
                        <a:ea typeface="Segoe UI Symbol" panose="020B0502040204020203" pitchFamily="34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425,2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+mn-lt"/>
                        <a:ea typeface="Segoe UI Symbol" panose="020B0502040204020203" pitchFamily="34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Calibri"/>
                          <a:ea typeface="Segoe UI Symbol" panose="020B0502040204020203" pitchFamily="34" charset="0"/>
                          <a:cs typeface="+mn-cs"/>
                        </a:rPr>
                        <a:t>444,4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Calibri"/>
                        <a:ea typeface="Segoe UI Symbol" panose="020B0502040204020203" pitchFamily="34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07434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Водоснабжение; водоотведение, организация сбора и утилизация отходов, деятельность по ликвидации загрязнений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25,5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к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408742" y="474616"/>
            <a:ext cx="1373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Инвестиционный паспорт</a:t>
            </a: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 МР </a:t>
            </a:r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«Княжпогостский»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465" y="491625"/>
            <a:ext cx="216024" cy="306226"/>
          </a:xfrm>
          <a:prstGeom prst="rect">
            <a:avLst/>
          </a:prstGeom>
        </p:spPr>
      </p:pic>
      <p:pic>
        <p:nvPicPr>
          <p:cNvPr id="2050" name="Picture 2" descr="ÐÐ°Ð²Ð¾Ð´ Ð´ÑÐµÐ²ÐµÑÐ½Ð¾ Ð²Ð¾Ð»Ð¾ÐºÐ½Ð¸ÑÑÑÑ Ð¿Ð»Ð¸Ñ Ð² Ð³Ð¾ÑÐ¾Ð´Ðµ ÐÐ¼Ð²Ð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967584"/>
            <a:ext cx="1485371" cy="76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84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ый треугольник 1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41151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Основные предприятия</a:t>
            </a:r>
            <a:endParaRPr lang="ru-RU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BF03CAC-48C4-D04A-8423-05E2A8A9E794}"/>
              </a:ext>
            </a:extLst>
          </p:cNvPr>
          <p:cNvSpPr txBox="1"/>
          <p:nvPr/>
        </p:nvSpPr>
        <p:spPr>
          <a:xfrm>
            <a:off x="1115616" y="1108959"/>
            <a:ext cx="4705810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ООО «ПЛИТНЫЙ МИР»</a:t>
            </a:r>
          </a:p>
          <a:p>
            <a:pPr algn="just"/>
            <a:r>
              <a:rPr lang="ru-RU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Является </a:t>
            </a:r>
            <a:r>
              <a:rPr lang="ru-RU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единственным в Республике Коми предприятием, выпускающим твёрдую древесноволокнистую плиту мокрым способом. Постоянными потребителями нашей продукции являются предприятия и фирмы строительной, мебельной и автомобильной промышленности</a:t>
            </a:r>
            <a:r>
              <a:rPr lang="ru-RU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ru-RU" sz="800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BF03CAC-48C4-D04A-8423-05E2A8A9E794}"/>
              </a:ext>
            </a:extLst>
          </p:cNvPr>
          <p:cNvSpPr txBox="1"/>
          <p:nvPr/>
        </p:nvSpPr>
        <p:spPr>
          <a:xfrm>
            <a:off x="1115617" y="1876495"/>
            <a:ext cx="4705810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ОАО РЖД (</a:t>
            </a:r>
            <a:r>
              <a:rPr lang="ru-RU" sz="1050" b="1" dirty="0" err="1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Княжпогостская</a:t>
            </a:r>
            <a:r>
              <a:rPr lang="ru-RU" sz="105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дистанция пути )</a:t>
            </a:r>
            <a:endParaRPr lang="ru-RU" sz="105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ru-RU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Княжпогостская</a:t>
            </a:r>
            <a:r>
              <a:rPr lang="ru-RU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дистанция пути (ПЧ-29) - линейное подразделение </a:t>
            </a:r>
            <a:r>
              <a:rPr lang="ru-RU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Северной дирекции инфраструктуры </a:t>
            </a:r>
            <a:r>
              <a:rPr lang="ru-RU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осуществляющее комплексный контроль за техническим состоянием пути, в том числе средствами дефектоскопии и </a:t>
            </a:r>
            <a:r>
              <a:rPr lang="ru-RU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путеизмерения</a:t>
            </a:r>
            <a:r>
              <a:rPr lang="ru-RU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текущее содержание и планово-предупредительные ремонты на всем для нее установленном протяжении пути, а также всех его обустройств и искусственных сооружений</a:t>
            </a:r>
            <a:r>
              <a:rPr lang="ru-RU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ru-RU" sz="800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BF03CAC-48C4-D04A-8423-05E2A8A9E794}"/>
              </a:ext>
            </a:extLst>
          </p:cNvPr>
          <p:cNvSpPr txBox="1"/>
          <p:nvPr/>
        </p:nvSpPr>
        <p:spPr>
          <a:xfrm>
            <a:off x="1115616" y="2844749"/>
            <a:ext cx="4633802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ОАО  «БОКСИТ ТИМАНА»</a:t>
            </a:r>
          </a:p>
          <a:p>
            <a:pPr algn="just"/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Выпускает </a:t>
            </a:r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утяжеленную валяльную обувь на современном оборудовании, по экологически чистой технологии из 100% мытой овечьей шерсти. Производственная мощность – 150 тыс. пар в год.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BF03CAC-48C4-D04A-8423-05E2A8A9E794}"/>
              </a:ext>
            </a:extLst>
          </p:cNvPr>
          <p:cNvSpPr txBox="1"/>
          <p:nvPr/>
        </p:nvSpPr>
        <p:spPr>
          <a:xfrm>
            <a:off x="1115616" y="3566782"/>
            <a:ext cx="4483065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СПК «КНЯЖПОГОСТСКИЙ»</a:t>
            </a:r>
          </a:p>
          <a:p>
            <a:r>
              <a:rPr lang="ru-RU" sz="8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Разведение крупного рогатого скота, изготовление </a:t>
            </a:r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молочной продукции.</a:t>
            </a:r>
            <a:endParaRPr lang="ru-RU" sz="8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4518" y="1188880"/>
            <a:ext cx="727034" cy="42751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18" y="2062194"/>
            <a:ext cx="727034" cy="4262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6" y="2918923"/>
            <a:ext cx="749529" cy="43279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6" y="3614263"/>
            <a:ext cx="745603" cy="42247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2" name="TextBox 1"/>
          <p:cNvSpPr txBox="1"/>
          <p:nvPr/>
        </p:nvSpPr>
        <p:spPr>
          <a:xfrm>
            <a:off x="1115616" y="4258214"/>
            <a:ext cx="460851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СИНДОРСКОЕ ЛПУМГ</a:t>
            </a:r>
          </a:p>
          <a:p>
            <a:pPr algn="just"/>
            <a:r>
              <a:rPr lang="ru-RU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Занимается </a:t>
            </a:r>
            <a:r>
              <a:rPr lang="ru-RU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эксплуатацией магистральных газопроводов, компрессорных цехов, газораспределительных станций, систем </a:t>
            </a:r>
            <a:r>
              <a:rPr lang="ru-RU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электрохимзащиты</a:t>
            </a:r>
            <a:r>
              <a:rPr lang="ru-RU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телемеханики и автоматики, энергоснабжения и  </a:t>
            </a:r>
            <a:r>
              <a:rPr lang="ru-RU" sz="8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тепловодоснабжения</a:t>
            </a:r>
            <a:r>
              <a:rPr lang="ru-RU" sz="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r>
              <a:rPr lang="ru-RU" sz="105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ru-RU" sz="105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6" y="4258214"/>
            <a:ext cx="727034" cy="45654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357212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08650685-845E-C940-A2C4-6AF1714599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292" y="2745549"/>
            <a:ext cx="436644" cy="43664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16C10106-3078-FB47-9F41-FDBCCF60B9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50" y="2725341"/>
            <a:ext cx="479504" cy="479504"/>
          </a:xfrm>
          <a:prstGeom prst="rect">
            <a:avLst/>
          </a:prstGeom>
        </p:spPr>
      </p:pic>
      <p:sp>
        <p:nvSpPr>
          <p:cNvPr id="18" name="Прямоугольный треугольник 1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41151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Сельское хозяйство</a:t>
            </a: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="" xmlns:a16="http://schemas.microsoft.com/office/drawing/2014/main" id="{5BAB0816-03A7-DE4E-A86F-B3A5A72EE1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6295055"/>
              </p:ext>
            </p:extLst>
          </p:nvPr>
        </p:nvGraphicFramePr>
        <p:xfrm flipV="1">
          <a:off x="623840" y="2457351"/>
          <a:ext cx="4098568" cy="293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CB02B04-1F20-8443-A5DE-71FAA1D53B61}"/>
              </a:ext>
            </a:extLst>
          </p:cNvPr>
          <p:cNvSpPr txBox="1"/>
          <p:nvPr/>
        </p:nvSpPr>
        <p:spPr>
          <a:xfrm>
            <a:off x="577750" y="1059582"/>
            <a:ext cx="53624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ПРОИЗВОДСТВО ПРОДУКЦИИ </a:t>
            </a:r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РАЙОНЕ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20FC7565-CEF6-3641-848D-C0EE4ED7EF88}"/>
              </a:ext>
            </a:extLst>
          </p:cNvPr>
          <p:cNvSpPr txBox="1"/>
          <p:nvPr/>
        </p:nvSpPr>
        <p:spPr>
          <a:xfrm>
            <a:off x="1057254" y="2715766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ПЛОЩАДЬ СЕЛЬХОЗУГОДИЙ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560DBBF8-1BEA-1F45-9B2E-9D15D00494BC}"/>
              </a:ext>
            </a:extLst>
          </p:cNvPr>
          <p:cNvSpPr txBox="1"/>
          <p:nvPr/>
        </p:nvSpPr>
        <p:spPr>
          <a:xfrm>
            <a:off x="1057254" y="285426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9.977 </a:t>
            </a:r>
            <a:r>
              <a:rPr lang="ru-RU" sz="1600" b="1" dirty="0" err="1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тыс.га</a:t>
            </a:r>
            <a:endParaRPr lang="ru-RU" sz="120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1484C826-CBA9-4D44-B8BD-5387103C795A}"/>
              </a:ext>
            </a:extLst>
          </p:cNvPr>
          <p:cNvSpPr txBox="1"/>
          <p:nvPr/>
        </p:nvSpPr>
        <p:spPr>
          <a:xfrm>
            <a:off x="3995936" y="2717038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КФХ ЗАРЕГИСТРИРОВАНО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0A5ECE00-5729-1E42-91CB-5A66B51131F7}"/>
              </a:ext>
            </a:extLst>
          </p:cNvPr>
          <p:cNvSpPr txBox="1"/>
          <p:nvPr/>
        </p:nvSpPr>
        <p:spPr>
          <a:xfrm>
            <a:off x="3962746" y="2855627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12 </a:t>
            </a:r>
            <a:r>
              <a:rPr lang="ru-RU" sz="1600" b="1" dirty="0" err="1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ед</a:t>
            </a:r>
            <a:endParaRPr lang="ru-RU" sz="120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C1553B2-4CCD-2145-B05E-C961C838ED13}"/>
              </a:ext>
            </a:extLst>
          </p:cNvPr>
          <p:cNvSpPr txBox="1"/>
          <p:nvPr/>
        </p:nvSpPr>
        <p:spPr>
          <a:xfrm>
            <a:off x="395535" y="3507854"/>
            <a:ext cx="4797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КРУПНОЕ СЕЛЬСКОХОЗЯЙСТВЕННОЕ ПРЕДПРИЯТИЕ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 ТЕРРИТОРИИ РАЙОНА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2ADE2493-58DB-3E44-A633-2C78CF213329}"/>
              </a:ext>
            </a:extLst>
          </p:cNvPr>
          <p:cNvSpPr txBox="1"/>
          <p:nvPr/>
        </p:nvSpPr>
        <p:spPr>
          <a:xfrm>
            <a:off x="0" y="4155926"/>
            <a:ext cx="238961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7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ADE2493-58DB-3E44-A633-2C78CF213329}"/>
              </a:ext>
            </a:extLst>
          </p:cNvPr>
          <p:cNvSpPr txBox="1"/>
          <p:nvPr/>
        </p:nvSpPr>
        <p:spPr>
          <a:xfrm>
            <a:off x="1589556" y="4226140"/>
            <a:ext cx="23896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СПК  «КНЯЖПОГОСТСКИЙ»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" t="4943"/>
          <a:stretch/>
        </p:blipFill>
        <p:spPr>
          <a:xfrm>
            <a:off x="4947861" y="-13761"/>
            <a:ext cx="4041847" cy="2344396"/>
          </a:xfrm>
          <a:prstGeom prst="flowChartMerge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7172" y="1"/>
            <a:ext cx="4546828" cy="5114312"/>
          </a:xfrm>
          <a:prstGeom prst="rtTriangle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55576" y="1563638"/>
            <a:ext cx="4680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297 т. - КАРТОФЕЛЯ</a:t>
            </a:r>
          </a:p>
          <a:p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41,7 </a:t>
            </a: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тыс. шт. - ЯИЦ</a:t>
            </a:r>
          </a:p>
          <a:p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58,8 т. - МЯСА И ПТИЦЫ НА УБОЙ</a:t>
            </a:r>
          </a:p>
          <a:p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711,4 т. - МОЛОКА</a:t>
            </a:r>
          </a:p>
          <a:p>
            <a:endParaRPr lang="ru-RU" sz="1200" dirty="0" smtClean="0"/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13222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64" y="0"/>
            <a:ext cx="3991365" cy="5144400"/>
          </a:xfrm>
          <a:prstGeom prst="rect">
            <a:avLst/>
          </a:prstGeom>
        </p:spPr>
      </p:pic>
      <p:sp>
        <p:nvSpPr>
          <p:cNvPr id="28" name="Прямоугольный треугольник 2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411510"/>
            <a:ext cx="5472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Инвестиции</a:t>
            </a:r>
            <a:endParaRPr lang="ru-RU" sz="16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788024" y="0"/>
            <a:ext cx="2866338" cy="5144400"/>
            <a:chOff x="4572000" y="0"/>
            <a:chExt cx="2866338" cy="5144400"/>
          </a:xfrm>
        </p:grpSpPr>
        <p:sp>
          <p:nvSpPr>
            <p:cNvPr id="41" name="Параллелограмм 40"/>
            <p:cNvSpPr/>
            <p:nvPr/>
          </p:nvSpPr>
          <p:spPr>
            <a:xfrm>
              <a:off x="4572000" y="0"/>
              <a:ext cx="2673102" cy="5144400"/>
            </a:xfrm>
            <a:prstGeom prst="parallelogram">
              <a:avLst>
                <a:gd name="adj" fmla="val 56236"/>
              </a:avLst>
            </a:prstGeom>
            <a:solidFill>
              <a:schemeClr val="bg1">
                <a:lumMod val="75000"/>
                <a:alpha val="3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араллелограмм 42"/>
            <p:cNvSpPr/>
            <p:nvPr/>
          </p:nvSpPr>
          <p:spPr>
            <a:xfrm>
              <a:off x="4765236" y="0"/>
              <a:ext cx="2673102" cy="5144400"/>
            </a:xfrm>
            <a:prstGeom prst="parallelogram">
              <a:avLst>
                <a:gd name="adj" fmla="val 56236"/>
              </a:avLst>
            </a:pr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1AD4C247-70BF-9F4B-8EAB-F41101C11C93}"/>
              </a:ext>
            </a:extLst>
          </p:cNvPr>
          <p:cNvSpPr/>
          <p:nvPr/>
        </p:nvSpPr>
        <p:spPr>
          <a:xfrm>
            <a:off x="3851920" y="1109524"/>
            <a:ext cx="1368152" cy="1318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/>
          <p:cNvSpPr txBox="1"/>
          <p:nvPr/>
        </p:nvSpPr>
        <p:spPr>
          <a:xfrm>
            <a:off x="429418" y="987574"/>
            <a:ext cx="47186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ОБЪЕМ ИНВЕСТИЦИЙ В ОСНОВНОЙ КАПИТАЛ ЗА 2018 ГОД </a:t>
            </a:r>
          </a:p>
          <a:p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(БЕЗ СУБЪЕКТОВ МАЛОГО И СРЕДНЕГО ПРЕДПРИНИМАТЕЛЬСТВА)</a:t>
            </a:r>
            <a:endParaRPr lang="ru-RU" sz="6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29418" y="1268232"/>
            <a:ext cx="19202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1745.93</a:t>
            </a:r>
            <a:r>
              <a:rPr lang="ru-RU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МЛН. РУБ</a:t>
            </a:r>
            <a:endParaRPr lang="ru-RU" sz="140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213970685"/>
              </p:ext>
            </p:extLst>
          </p:nvPr>
        </p:nvGraphicFramePr>
        <p:xfrm>
          <a:off x="423990" y="2563788"/>
          <a:ext cx="2249189" cy="1912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8CB02B04-1F20-8443-A5DE-71FAA1D53B61}"/>
              </a:ext>
            </a:extLst>
          </p:cNvPr>
          <p:cNvSpPr txBox="1"/>
          <p:nvPr/>
        </p:nvSpPr>
        <p:spPr>
          <a:xfrm>
            <a:off x="456729" y="2190804"/>
            <a:ext cx="2229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ОБЪЕМ ИНВЕСТИЦИЙ В ОСНОВНОЙ КАПИТАЛ В РАЗРЕЗЕ ПО ИСТОЧНИКАМ ФИНАНСИРОВАНИЯ (МЛН.РУБ)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6" name="Диаграмма 55"/>
          <p:cNvGraphicFramePr/>
          <p:nvPr>
            <p:extLst>
              <p:ext uri="{D42A27DB-BD31-4B8C-83A1-F6EECF244321}">
                <p14:modId xmlns:p14="http://schemas.microsoft.com/office/powerpoint/2010/main" val="750108700"/>
              </p:ext>
            </p:extLst>
          </p:nvPr>
        </p:nvGraphicFramePr>
        <p:xfrm>
          <a:off x="2826867" y="2573101"/>
          <a:ext cx="2249189" cy="1912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8CB02B04-1F20-8443-A5DE-71FAA1D53B61}"/>
              </a:ext>
            </a:extLst>
          </p:cNvPr>
          <p:cNvSpPr txBox="1"/>
          <p:nvPr/>
        </p:nvSpPr>
        <p:spPr>
          <a:xfrm>
            <a:off x="2764927" y="2190803"/>
            <a:ext cx="2386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ОБЪЕМ ИНВЕСТИЦИЙ В ОСНОВНОЙ КАПИТАЛ В РАЗРЕЗЕ ПО БЮДЖЕТНЫМ СРЕДСТВАМ (МЛН.РУБ)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04427" y="4706382"/>
            <a:ext cx="108000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8CB02B04-1F20-8443-A5DE-71FAA1D53B61}"/>
              </a:ext>
            </a:extLst>
          </p:cNvPr>
          <p:cNvSpPr txBox="1"/>
          <p:nvPr/>
        </p:nvSpPr>
        <p:spPr>
          <a:xfrm>
            <a:off x="985427" y="4463692"/>
            <a:ext cx="15294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СОБСТВЕННЫЕ СРЕДСТВА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904427" y="4489631"/>
            <a:ext cx="108000" cy="10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8CB02B04-1F20-8443-A5DE-71FAA1D53B61}"/>
              </a:ext>
            </a:extLst>
          </p:cNvPr>
          <p:cNvSpPr txBox="1"/>
          <p:nvPr/>
        </p:nvSpPr>
        <p:spPr>
          <a:xfrm>
            <a:off x="962534" y="4660354"/>
            <a:ext cx="15294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ПРИВЛЕЧЕННЫЕ СРЕДСТВА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3184544" y="4847843"/>
            <a:ext cx="108000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8CB02B04-1F20-8443-A5DE-71FAA1D53B61}"/>
              </a:ext>
            </a:extLst>
          </p:cNvPr>
          <p:cNvSpPr txBox="1"/>
          <p:nvPr/>
        </p:nvSpPr>
        <p:spPr>
          <a:xfrm>
            <a:off x="3258592" y="4450585"/>
            <a:ext cx="15294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ФЕДЕРАЛЬНЫЙ БЮДЖЕТ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3181698" y="4661932"/>
            <a:ext cx="108000" cy="10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8CB02B04-1F20-8443-A5DE-71FAA1D53B61}"/>
              </a:ext>
            </a:extLst>
          </p:cNvPr>
          <p:cNvSpPr txBox="1"/>
          <p:nvPr/>
        </p:nvSpPr>
        <p:spPr>
          <a:xfrm>
            <a:off x="3258591" y="4617703"/>
            <a:ext cx="15294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РЕСПУБЛИКАНСКИЙ БЮДЖЕТ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3185313" y="4477435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8CB02B04-1F20-8443-A5DE-71FAA1D53B61}"/>
              </a:ext>
            </a:extLst>
          </p:cNvPr>
          <p:cNvSpPr txBox="1"/>
          <p:nvPr/>
        </p:nvSpPr>
        <p:spPr>
          <a:xfrm>
            <a:off x="3251866" y="4781865"/>
            <a:ext cx="15294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МЕСТНЫЙ БЮДЖЕТ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17662" y="4064418"/>
            <a:ext cx="6618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1640,97</a:t>
            </a:r>
            <a:endParaRPr lang="ru-RU" sz="8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7415" y="3057638"/>
            <a:ext cx="6618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104,96</a:t>
            </a:r>
            <a:endParaRPr lang="ru-RU" sz="8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96578" y="2859782"/>
            <a:ext cx="6618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1,6</a:t>
            </a:r>
            <a:endParaRPr lang="ru-RU" sz="3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91796" y="3758981"/>
            <a:ext cx="6618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10,1</a:t>
            </a:r>
            <a:endParaRPr lang="ru-RU" sz="3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270197" y="3317120"/>
            <a:ext cx="6618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57,3</a:t>
            </a:r>
            <a:endParaRPr lang="ru-RU" sz="3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30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ый треугольник 2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1" y="411510"/>
            <a:ext cx="7776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</a:t>
            </a:r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еализуемые инвестиционные проекты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913689CA-2477-7C47-8BB5-739DCD293C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747917"/>
              </p:ext>
            </p:extLst>
          </p:nvPr>
        </p:nvGraphicFramePr>
        <p:xfrm>
          <a:off x="522288" y="1131590"/>
          <a:ext cx="8075726" cy="3840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6164">
                  <a:extLst>
                    <a:ext uri="{9D8B030D-6E8A-4147-A177-3AD203B41FA5}">
                      <a16:colId xmlns="" xmlns:a16="http://schemas.microsoft.com/office/drawing/2014/main" val="3097068429"/>
                    </a:ext>
                  </a:extLst>
                </a:gridCol>
                <a:gridCol w="1794352">
                  <a:extLst>
                    <a:ext uri="{9D8B030D-6E8A-4147-A177-3AD203B41FA5}">
                      <a16:colId xmlns="" xmlns:a16="http://schemas.microsoft.com/office/drawing/2014/main" val="1727053903"/>
                    </a:ext>
                  </a:extLst>
                </a:gridCol>
                <a:gridCol w="1455070">
                  <a:extLst>
                    <a:ext uri="{9D8B030D-6E8A-4147-A177-3AD203B41FA5}">
                      <a16:colId xmlns="" xmlns:a16="http://schemas.microsoft.com/office/drawing/2014/main" val="1069484828"/>
                    </a:ext>
                  </a:extLst>
                </a:gridCol>
                <a:gridCol w="1455070"/>
                <a:gridCol w="1455070"/>
              </a:tblGrid>
              <a:tr h="479547"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Наименование инвестиционного проекта</a:t>
                      </a:r>
                      <a:endParaRPr lang="ru-RU" sz="1050" b="0" dirty="0">
                        <a:solidFill>
                          <a:srgbClr val="727271"/>
                        </a:solidFill>
                        <a:ea typeface="Segoe UI Symbol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Инициатор проекта / курирующая организация</a:t>
                      </a:r>
                      <a:endParaRPr lang="ru-RU" sz="1050" b="1" dirty="0">
                        <a:solidFill>
                          <a:srgbClr val="727271"/>
                        </a:solidFill>
                        <a:ea typeface="Segoe UI Symbol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Общая стоимость проекта (</a:t>
                      </a:r>
                      <a:r>
                        <a:rPr lang="ru-RU" sz="1050" b="1" dirty="0" err="1" smtClean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млн.руб</a:t>
                      </a:r>
                      <a:r>
                        <a:rPr lang="ru-RU" sz="1050" b="1" dirty="0" smtClean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)</a:t>
                      </a:r>
                      <a:endParaRPr lang="ru-RU" sz="1050" b="1" dirty="0">
                        <a:solidFill>
                          <a:srgbClr val="727271"/>
                        </a:solidFill>
                        <a:ea typeface="Segoe UI Symbol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Срок реализации</a:t>
                      </a:r>
                      <a:endParaRPr lang="ru-RU" sz="1050" b="1" dirty="0">
                        <a:solidFill>
                          <a:srgbClr val="72727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Количество новых рабочих мест</a:t>
                      </a:r>
                      <a:endParaRPr lang="ru-RU" sz="1050" b="1" dirty="0">
                        <a:solidFill>
                          <a:srgbClr val="72727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21406324"/>
                  </a:ext>
                </a:extLst>
              </a:tr>
              <a:tr h="7928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Строительство фермы на 100 голов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Крупнорогатого скота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Междунов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kumimoji="0" lang="ru-RU" sz="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Алзаман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kumimoji="0" lang="ru-RU" sz="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Юсиф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kumimoji="0" lang="ru-RU" sz="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оглы</a:t>
                      </a:r>
                      <a:endParaRPr kumimoji="0" lang="ru-RU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индивидуальный предприниматель, глава КФХ / Министерство сельского хозяйства и потребительского рынка Республики Коми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.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9,5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2020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10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45543496"/>
                  </a:ext>
                </a:extLst>
              </a:tr>
              <a:tr h="7928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Строительство </a:t>
                      </a:r>
                      <a:r>
                        <a:rPr kumimoji="0" lang="ru-RU" sz="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скотопомещения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На 30 голов 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Ветошева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Ольга Вячеславовна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индивидуальный предприниматель, глава КФХ/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Министерство сельского хозяйства и потребительского рынка Республики Коми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4,0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2020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07434259"/>
                  </a:ext>
                </a:extLst>
              </a:tr>
              <a:tr h="6905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Строительство фермы на 50 голов крупнорогатого скота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ИП Кузнецова Светлана Анатольевна /Министерство сельского хозяйства и потребительского рынка Республики Коми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7,7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2020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782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782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08742" y="474616"/>
            <a:ext cx="1373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Инвестиционный паспорт</a:t>
            </a: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 МР </a:t>
            </a:r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«Княжпогостский»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949" y="505950"/>
            <a:ext cx="216024" cy="30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3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ый треугольник 2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1" y="411510"/>
            <a:ext cx="770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</a:t>
            </a:r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ланируемые к реализации инвестиционные проекты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913689CA-2477-7C47-8BB5-739DCD293C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8186012"/>
              </p:ext>
            </p:extLst>
          </p:nvPr>
        </p:nvGraphicFramePr>
        <p:xfrm>
          <a:off x="522288" y="1131590"/>
          <a:ext cx="8075726" cy="2425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6164">
                  <a:extLst>
                    <a:ext uri="{9D8B030D-6E8A-4147-A177-3AD203B41FA5}">
                      <a16:colId xmlns="" xmlns:a16="http://schemas.microsoft.com/office/drawing/2014/main" val="3097068429"/>
                    </a:ext>
                  </a:extLst>
                </a:gridCol>
                <a:gridCol w="1794352">
                  <a:extLst>
                    <a:ext uri="{9D8B030D-6E8A-4147-A177-3AD203B41FA5}">
                      <a16:colId xmlns="" xmlns:a16="http://schemas.microsoft.com/office/drawing/2014/main" val="1727053903"/>
                    </a:ext>
                  </a:extLst>
                </a:gridCol>
                <a:gridCol w="1455070">
                  <a:extLst>
                    <a:ext uri="{9D8B030D-6E8A-4147-A177-3AD203B41FA5}">
                      <a16:colId xmlns="" xmlns:a16="http://schemas.microsoft.com/office/drawing/2014/main" val="1069484828"/>
                    </a:ext>
                  </a:extLst>
                </a:gridCol>
                <a:gridCol w="1455070"/>
                <a:gridCol w="145507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Наименование инвестиционного проекта</a:t>
                      </a:r>
                      <a:endParaRPr lang="ru-RU" sz="1050" b="0" dirty="0">
                        <a:solidFill>
                          <a:srgbClr val="727271"/>
                        </a:solidFill>
                        <a:ea typeface="Segoe UI Symbol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Инициатор проекта / курирующая организация</a:t>
                      </a:r>
                      <a:endParaRPr lang="ru-RU" sz="1050" b="1" dirty="0">
                        <a:solidFill>
                          <a:srgbClr val="727271"/>
                        </a:solidFill>
                        <a:ea typeface="Segoe UI Symbol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Общая стоимость проекта (</a:t>
                      </a:r>
                      <a:r>
                        <a:rPr lang="ru-RU" sz="1050" b="1" dirty="0" err="1" smtClean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млн.руб</a:t>
                      </a:r>
                      <a:r>
                        <a:rPr lang="ru-RU" sz="1050" b="1" dirty="0" smtClean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)</a:t>
                      </a:r>
                      <a:endParaRPr lang="ru-RU" sz="1050" b="1" dirty="0">
                        <a:solidFill>
                          <a:srgbClr val="727271"/>
                        </a:solidFill>
                        <a:ea typeface="Segoe UI Symbol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Статус</a:t>
                      </a:r>
                      <a:r>
                        <a:rPr lang="ru-RU" sz="1050" b="1" baseline="0" dirty="0" smtClean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проекта</a:t>
                      </a:r>
                      <a:endParaRPr lang="ru-RU" sz="1050" b="1" dirty="0">
                        <a:solidFill>
                          <a:srgbClr val="72727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Срок реализации</a:t>
                      </a:r>
                      <a:endParaRPr lang="ru-RU" sz="1050" b="1" dirty="0">
                        <a:solidFill>
                          <a:srgbClr val="72727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21406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Линия по производству ХДФ плит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ООО «Плитный мир» 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до 600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Планируется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2021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45543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Лесопильный деревоперерабатывающий завод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ООО «Плитный мир»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до 200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Планируется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2021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07434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Цех по производству бобышек для поддонов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ООО «Плитный мир»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до 40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Планируется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2020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08742" y="474616"/>
            <a:ext cx="1373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Инвестиционный паспорт</a:t>
            </a: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 МР </a:t>
            </a:r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«Княжпогостский»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478" y="505950"/>
            <a:ext cx="216024" cy="30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3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ый треугольник 2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1" y="411510"/>
            <a:ext cx="770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Инвестиционные площадки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913689CA-2477-7C47-8BB5-739DCD293C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942680"/>
              </p:ext>
            </p:extLst>
          </p:nvPr>
        </p:nvGraphicFramePr>
        <p:xfrm>
          <a:off x="522288" y="1131590"/>
          <a:ext cx="8075726" cy="34029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9552">
                  <a:extLst>
                    <a:ext uri="{9D8B030D-6E8A-4147-A177-3AD203B41FA5}">
                      <a16:colId xmlns="" xmlns:a16="http://schemas.microsoft.com/office/drawing/2014/main" val="3097068429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1727053903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1069484828"/>
                    </a:ext>
                  </a:extLst>
                </a:gridCol>
                <a:gridCol w="986768"/>
                <a:gridCol w="1455070"/>
              </a:tblGrid>
              <a:tr h="401719"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Наименование инвестиционной площадки</a:t>
                      </a:r>
                      <a:endParaRPr lang="ru-RU" sz="1050" b="0" dirty="0">
                        <a:solidFill>
                          <a:srgbClr val="727271"/>
                        </a:solidFill>
                        <a:ea typeface="Segoe UI Symbol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Тип площадки</a:t>
                      </a:r>
                      <a:endParaRPr lang="ru-RU" sz="1050" b="1" dirty="0">
                        <a:solidFill>
                          <a:srgbClr val="727271"/>
                        </a:solidFill>
                        <a:ea typeface="Segoe UI Symbol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Кадастровый</a:t>
                      </a:r>
                      <a:r>
                        <a:rPr lang="ru-RU" sz="1050" b="1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номер</a:t>
                      </a:r>
                      <a:endParaRPr lang="ru-RU" sz="105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  Площадь земельного участка (га.)</a:t>
                      </a:r>
                      <a:endParaRPr lang="ru-RU" sz="1050" b="1" dirty="0">
                        <a:solidFill>
                          <a:srgbClr val="727271"/>
                        </a:solidFill>
                        <a:ea typeface="Segoe UI Symbol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050" b="1" dirty="0">
                        <a:solidFill>
                          <a:srgbClr val="72727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21406324"/>
                  </a:ext>
                </a:extLst>
              </a:tr>
              <a:tr h="3620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Промышленная зона ФКУ № 51 УФСИН по РК, г. Емва, м. 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Лесокомбинат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браунфилд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11:10:45020 02:4 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94,7                                                                                                           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45543496"/>
                  </a:ext>
                </a:extLst>
              </a:tr>
              <a:tr h="3620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Промышленная зона ЛИУ-3 УФСИН по РК, </a:t>
                      </a:r>
                      <a:r>
                        <a:rPr kumimoji="0" lang="ru-RU" sz="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Княжогостский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район, </a:t>
                      </a:r>
                      <a:r>
                        <a:rPr kumimoji="0" lang="ru-RU" sz="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пст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kumimoji="0" lang="ru-RU" sz="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Ракпас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11:10:2101 001:23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19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07434259"/>
                  </a:ext>
                </a:extLst>
              </a:tr>
              <a:tr h="4463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Производственная зона (территория бывшего нижнего склада лесопункта) </a:t>
                      </a:r>
                      <a:r>
                        <a:rPr kumimoji="0" lang="ru-RU" sz="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г.Емва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, м. </a:t>
                      </a:r>
                      <a:r>
                        <a:rPr kumimoji="0" lang="ru-RU" sz="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Ачим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ул. 60 лет Октября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браунфилд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11:10:4502 030:14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22,0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20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Территория производственной базы ДОСААФ, РК, г. </a:t>
                      </a:r>
                      <a:r>
                        <a:rPr kumimoji="0" lang="ru-RU" sz="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Емва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, ул. Волгоградская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браунфилд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11:10:4502 005:10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3,35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20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Резервные земли </a:t>
                      </a:r>
                      <a:r>
                        <a:rPr kumimoji="0" lang="ru-RU" sz="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пст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. Малиновка, РК, Княжпогостский район, </a:t>
                      </a:r>
                      <a:r>
                        <a:rPr kumimoji="0" lang="ru-RU" sz="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пст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kumimoji="0" lang="ru-RU" sz="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Иоссер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, м. Малиновка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11:10:1401 005:26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10,0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20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Производственная территория, РК, </a:t>
                      </a:r>
                      <a:r>
                        <a:rPr kumimoji="0" lang="ru-RU" sz="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Княжпогостсмй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район, </a:t>
                      </a:r>
                      <a:r>
                        <a:rPr kumimoji="0" lang="ru-RU" sz="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пст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kumimoji="0" lang="ru-RU" sz="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Чиньяворык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11;10;1101 003253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12,5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20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Бывший сельхоз-участок СПК «Железнодорожный», г. </a:t>
                      </a:r>
                      <a:r>
                        <a:rPr kumimoji="0" lang="ru-RU" sz="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Емва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, м. </a:t>
                      </a:r>
                      <a:r>
                        <a:rPr kumimoji="0" lang="ru-RU" sz="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Ачим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браунфилд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10:10:4502 048:3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20,9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20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08742" y="474616"/>
            <a:ext cx="1373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Инвестиционный паспорт</a:t>
            </a: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 МР </a:t>
            </a:r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«Княжпогостский»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363" y="507350"/>
            <a:ext cx="213378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9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ый треугольник 2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1" y="411510"/>
            <a:ext cx="770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Инвестиционные площадки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913689CA-2477-7C47-8BB5-739DCD293C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288533"/>
              </p:ext>
            </p:extLst>
          </p:nvPr>
        </p:nvGraphicFramePr>
        <p:xfrm>
          <a:off x="522288" y="1131590"/>
          <a:ext cx="8075726" cy="206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9552">
                  <a:extLst>
                    <a:ext uri="{9D8B030D-6E8A-4147-A177-3AD203B41FA5}">
                      <a16:colId xmlns="" xmlns:a16="http://schemas.microsoft.com/office/drawing/2014/main" val="3097068429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1727053903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1069484828"/>
                    </a:ext>
                  </a:extLst>
                </a:gridCol>
                <a:gridCol w="986768"/>
                <a:gridCol w="1455070"/>
              </a:tblGrid>
              <a:tr h="300530"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Наименование инвестиционной площадки</a:t>
                      </a:r>
                      <a:endParaRPr lang="ru-RU" sz="1050" b="0" dirty="0">
                        <a:solidFill>
                          <a:srgbClr val="727271"/>
                        </a:solidFill>
                        <a:ea typeface="Segoe UI Symbol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Тип площадки</a:t>
                      </a:r>
                      <a:endParaRPr lang="ru-RU" sz="1050" b="1" dirty="0">
                        <a:solidFill>
                          <a:srgbClr val="727271"/>
                        </a:solidFill>
                        <a:ea typeface="Segoe UI Symbol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Кадастровый</a:t>
                      </a:r>
                      <a:r>
                        <a:rPr lang="ru-RU" sz="1050" b="1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номер</a:t>
                      </a:r>
                      <a:endParaRPr lang="ru-RU" sz="105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solidFill>
                            <a:srgbClr val="727271"/>
                          </a:solidFill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  Площадь земельного участка (га.)</a:t>
                      </a:r>
                      <a:endParaRPr lang="ru-RU" sz="1050" b="1" dirty="0">
                        <a:solidFill>
                          <a:srgbClr val="727271"/>
                        </a:solidFill>
                        <a:ea typeface="Segoe UI Symbol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050" b="1" dirty="0">
                        <a:solidFill>
                          <a:srgbClr val="727271"/>
                        </a:solidFill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21406324"/>
                  </a:ext>
                </a:extLst>
              </a:tr>
              <a:tr h="3305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Территория бывшего завода КМЗ, РК, г. </a:t>
                      </a:r>
                      <a:r>
                        <a:rPr kumimoji="0" lang="ru-RU" sz="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Емва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, Дзержинского, 51 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браунфилд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11:10:4501006:307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11,3                                                                                                             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45543496"/>
                  </a:ext>
                </a:extLst>
              </a:tr>
              <a:tr h="4012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   Территория бывшего АО «Строитель-Сервис», РК, г. Емва, ул. 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Дорожная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11:10:4502026:10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1,4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07434259"/>
                  </a:ext>
                </a:extLst>
              </a:tr>
              <a:tr h="4229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Территория бывшего хлебозавода, г. </a:t>
                      </a:r>
                      <a:r>
                        <a:rPr kumimoji="0" lang="ru-RU" sz="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Емва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, ул. </a:t>
                      </a:r>
                      <a:r>
                        <a:rPr kumimoji="0" lang="ru-RU" sz="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Сенюкова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браунфилд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11:10:4501030:4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1,5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58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Производственная зона (территория бывшего нижнего склада лесопункта)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гринфилд</a:t>
                      </a: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27271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11:10:2001012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27271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10,0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08742" y="474616"/>
            <a:ext cx="1373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Инвестиционный паспорт</a:t>
            </a: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 МР </a:t>
            </a:r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«Княжпогостский»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363" y="507350"/>
            <a:ext cx="213378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5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ый треугольник 17"/>
          <p:cNvSpPr/>
          <p:nvPr/>
        </p:nvSpPr>
        <p:spPr>
          <a:xfrm rot="5400000">
            <a:off x="519530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526204" y="411510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Обращение к инвестору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1491630"/>
            <a:ext cx="9144000" cy="2304256"/>
          </a:xfrm>
          <a:prstGeom prst="rect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2406586" y="1491630"/>
            <a:ext cx="6237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Уважаемые дамы и господа!</a:t>
            </a:r>
            <a:endParaRPr lang="ru-RU" sz="1200" i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406586" y="1851670"/>
            <a:ext cx="623735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Вашему вниманию представлен инвестиционный паспорт муниципального образования «Княжпогостский».  Надеюсь, что представленный паспорт станет не только основным источником информации, но и путеводителем для деловых и предприимчивых людей.</a:t>
            </a:r>
          </a:p>
          <a:p>
            <a:pPr indent="457200" algn="just"/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Администрация Княжпогостского района гарантирует потенциальным инвесторам создание оптимальных условий для успешного ведения бизнеса: оперативное решение вопросов, прозрачность процессов, открытый диалог. </a:t>
            </a:r>
          </a:p>
          <a:p>
            <a:pPr indent="457200" algn="just"/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Мы заинтересованы в том, чтобы Ваш бизнес был эффективным, стабильным и безопасным, чтобы развивалась экономика района и улучшалось качество жизни его жителей.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044092" y="3889960"/>
            <a:ext cx="36724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b="1" i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 уважением, Глава </a:t>
            </a:r>
            <a:r>
              <a:rPr lang="ru-RU" sz="1000" b="1" i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 МР «Княжпогостский»</a:t>
            </a:r>
          </a:p>
          <a:p>
            <a:pPr algn="r"/>
            <a:r>
              <a:rPr lang="ru-RU" sz="1000" b="1" i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руководитель администрации</a:t>
            </a:r>
          </a:p>
          <a:p>
            <a:pPr algn="r"/>
            <a:r>
              <a:rPr lang="ru-RU" sz="1000" b="1" i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Немчинов Анатолий Львович</a:t>
            </a:r>
            <a:endParaRPr lang="ru-RU" sz="1000" b="1" i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2293" y="3889960"/>
            <a:ext cx="22118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(8</a:t>
            </a:r>
            <a:r>
              <a:rPr lang="ru-RU" sz="1100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2139)</a:t>
            </a:r>
            <a:r>
              <a:rPr lang="en-US" sz="1100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100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21-109</a:t>
            </a:r>
            <a:endParaRPr lang="en-US" sz="1100" dirty="0" smtClean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emva_11@mail.ru</a:t>
            </a:r>
            <a:endParaRPr lang="ru-RU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www.mrk11.ru</a:t>
            </a:r>
            <a:endParaRPr lang="ru-RU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100" dirty="0" smtClean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56" y="3956199"/>
            <a:ext cx="144016" cy="144016"/>
          </a:xfrm>
          <a:prstGeom prst="rect">
            <a:avLst/>
          </a:prstGeom>
        </p:spPr>
      </p:pic>
      <p:pic>
        <p:nvPicPr>
          <p:cNvPr id="38" name="Рисунок 37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56" y="4131245"/>
            <a:ext cx="156071" cy="1440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55" y="4297906"/>
            <a:ext cx="156071" cy="156071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7408742" y="474616"/>
            <a:ext cx="1373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Инвестиционный паспорт</a:t>
            </a: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 МР </a:t>
            </a:r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«Княжпогостский»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74616"/>
            <a:ext cx="216024" cy="30622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0"/>
          <a:stretch/>
        </p:blipFill>
        <p:spPr>
          <a:xfrm>
            <a:off x="519530" y="1491630"/>
            <a:ext cx="1656184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75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ый треугольник 2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1" y="411510"/>
            <a:ext cx="655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Меры поддержки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08742" y="474616"/>
            <a:ext cx="1373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Инвестиционный паспорт</a:t>
            </a: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 МР </a:t>
            </a:r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«Княжпогостский»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3635896" y="2139862"/>
            <a:ext cx="1872208" cy="1440000"/>
            <a:chOff x="3803060" y="2067694"/>
            <a:chExt cx="1872208" cy="1440000"/>
          </a:xfrm>
        </p:grpSpPr>
        <p:sp>
          <p:nvSpPr>
            <p:cNvPr id="9" name="Овал 8"/>
            <p:cNvSpPr/>
            <p:nvPr/>
          </p:nvSpPr>
          <p:spPr>
            <a:xfrm>
              <a:off x="4019164" y="2067694"/>
              <a:ext cx="1440000" cy="1440000"/>
            </a:xfrm>
            <a:prstGeom prst="ellipse">
              <a:avLst/>
            </a:prstGeom>
            <a:noFill/>
            <a:ln w="2222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03060" y="2556861"/>
              <a:ext cx="1872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7272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МЕРЫ </a:t>
              </a:r>
            </a:p>
            <a:p>
              <a:pPr algn="ctr"/>
              <a:r>
                <a:rPr lang="ru-RU" sz="1200" b="1" dirty="0" smtClean="0">
                  <a:solidFill>
                    <a:srgbClr val="7272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ПОДДЕРЖКИ</a:t>
              </a:r>
              <a:endPara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11" name="Прямая соединительная линия 10"/>
          <p:cNvCxnSpPr/>
          <p:nvPr/>
        </p:nvCxnSpPr>
        <p:spPr>
          <a:xfrm flipH="1" flipV="1">
            <a:off x="522290" y="1899946"/>
            <a:ext cx="3293625" cy="1363"/>
          </a:xfrm>
          <a:prstGeom prst="line">
            <a:avLst/>
          </a:prstGeom>
          <a:ln w="12700">
            <a:solidFill>
              <a:srgbClr val="7272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BF03CAC-48C4-D04A-8423-05E2A8A9E794}"/>
              </a:ext>
            </a:extLst>
          </p:cNvPr>
          <p:cNvSpPr txBox="1"/>
          <p:nvPr/>
        </p:nvSpPr>
        <p:spPr>
          <a:xfrm>
            <a:off x="430258" y="1439644"/>
            <a:ext cx="331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НЕФИНАНСОВЫЕ МЕРЫ </a:t>
            </a:r>
          </a:p>
          <a:p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ПОДДЕРЖКИ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856" y="1459282"/>
            <a:ext cx="422388" cy="4223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2288" y="1910330"/>
            <a:ext cx="282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Информационная</a:t>
            </a:r>
          </a:p>
          <a:p>
            <a:r>
              <a:rPr lang="ru-RU" sz="900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Консультационная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H="1" flipV="1">
            <a:off x="5364088" y="1900530"/>
            <a:ext cx="3293625" cy="1363"/>
          </a:xfrm>
          <a:prstGeom prst="line">
            <a:avLst/>
          </a:prstGeom>
          <a:ln w="12700">
            <a:solidFill>
              <a:srgbClr val="7272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BF03CAC-48C4-D04A-8423-05E2A8A9E794}"/>
              </a:ext>
            </a:extLst>
          </p:cNvPr>
          <p:cNvSpPr txBox="1"/>
          <p:nvPr/>
        </p:nvSpPr>
        <p:spPr>
          <a:xfrm>
            <a:off x="5416071" y="1440228"/>
            <a:ext cx="331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ИМУЩЕСТВЕННАЯ</a:t>
            </a:r>
          </a:p>
          <a:p>
            <a:pPr algn="r"/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ПОДДЕРЖКА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36094" y="1910914"/>
            <a:ext cx="32936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Предоставление во владение и (или) пользование на </a:t>
            </a:r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возмездной/безвозмездной/льготной основе </a:t>
            </a:r>
            <a:r>
              <a:rPr lang="ru-RU" sz="900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государственного имущества на срок </a:t>
            </a:r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не менее 5 лет</a:t>
            </a:r>
            <a:endParaRPr lang="ru-RU" sz="9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DC395BFC-9524-BA4D-AA88-EBB550113E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353" y="1436893"/>
            <a:ext cx="421200" cy="421200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5809912" y="3147814"/>
            <a:ext cx="2919809" cy="64807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800" dirty="0"/>
              <a:t>ПОСТАНОВЛЕНИЕ от 5 ноября 2013 г. N 788 ОБ УТВЕРЖДЕНИИ МУНИЦИПАЛЬНОЙ ПРОГРАММЫ "РАЗВИТИЕ ЭКОНОМИКИ В КНЯЖПОГОСТСКОМ РАЙОНЕ НА 2014 - 2020 ГОДЫ" </a:t>
            </a:r>
            <a:endParaRPr lang="ru-RU" sz="5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9BF03CAC-48C4-D04A-8423-05E2A8A9E794}"/>
              </a:ext>
            </a:extLst>
          </p:cNvPr>
          <p:cNvSpPr txBox="1"/>
          <p:nvPr/>
        </p:nvSpPr>
        <p:spPr>
          <a:xfrm>
            <a:off x="5434814" y="2870815"/>
            <a:ext cx="3313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НОРМАТИВНЫЕ ДОКУМЕНТЫ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1866" y="486588"/>
            <a:ext cx="213378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0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3023828" y="4568229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www.invest.rkomi.ru</a:t>
            </a:r>
            <a:endParaRPr lang="ru-RU" sz="105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8" name="Прямоугольный треугольник 57"/>
          <p:cNvSpPr/>
          <p:nvPr/>
        </p:nvSpPr>
        <p:spPr>
          <a:xfrm>
            <a:off x="-4061" y="4063500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ый треугольник 58"/>
          <p:cNvSpPr/>
          <p:nvPr/>
        </p:nvSpPr>
        <p:spPr>
          <a:xfrm>
            <a:off x="1075939" y="4063500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ый треугольник 61"/>
          <p:cNvSpPr/>
          <p:nvPr/>
        </p:nvSpPr>
        <p:spPr>
          <a:xfrm>
            <a:off x="2155939" y="4056175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/>
          <p:cNvSpPr/>
          <p:nvPr/>
        </p:nvSpPr>
        <p:spPr>
          <a:xfrm>
            <a:off x="8064000" y="4056175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ый треугольник 20"/>
          <p:cNvSpPr/>
          <p:nvPr/>
        </p:nvSpPr>
        <p:spPr>
          <a:xfrm>
            <a:off x="6984000" y="4063500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ый треугольник 22"/>
          <p:cNvSpPr/>
          <p:nvPr/>
        </p:nvSpPr>
        <p:spPr>
          <a:xfrm>
            <a:off x="8028504" y="816175"/>
            <a:ext cx="1080000" cy="1080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755576" y="1707654"/>
            <a:ext cx="3748269" cy="1787426"/>
            <a:chOff x="2695939" y="1707654"/>
            <a:chExt cx="3748269" cy="1787426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2695939" y="1707654"/>
              <a:ext cx="3748269" cy="738664"/>
              <a:chOff x="2699792" y="1707654"/>
              <a:chExt cx="3744416" cy="738664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3347864" y="1707654"/>
                <a:ext cx="309634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b="1" dirty="0" smtClean="0">
                    <a:solidFill>
                      <a:srgbClr val="72727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Министерство инвестиций, промышленности и транспорта Республики Коми</a:t>
                </a:r>
                <a:endParaRPr lang="ru-RU" sz="1050" b="1" dirty="0">
                  <a:solidFill>
                    <a:srgbClr val="7272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1028" name="Picture 4" descr="ÐÐ¾ÑÐ¾Ð¶ÐµÐµ Ð¸Ð·Ð¾Ð±ÑÐ°Ð¶ÐµÐ½Ð¸Ðµ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53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9792" y="1806813"/>
                <a:ext cx="535425" cy="6243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2695939" y="2571750"/>
              <a:ext cx="37482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dirty="0" smtClean="0">
                  <a:solidFill>
                    <a:srgbClr val="7272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Россия, Республика Коми, Сыктывкар,</a:t>
              </a:r>
            </a:p>
            <a:p>
              <a:pPr algn="ctr"/>
              <a:r>
                <a:rPr lang="ru-RU" sz="900" dirty="0">
                  <a:solidFill>
                    <a:srgbClr val="7272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у</a:t>
              </a:r>
              <a:r>
                <a:rPr lang="ru-RU" sz="900" dirty="0" smtClean="0">
                  <a:solidFill>
                    <a:srgbClr val="7272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л. Интернациональная, д. 157, 167982</a:t>
              </a:r>
            </a:p>
            <a:p>
              <a:pPr algn="ctr"/>
              <a:r>
                <a:rPr lang="ru-RU" sz="900" dirty="0" smtClean="0">
                  <a:solidFill>
                    <a:srgbClr val="7272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Телефон: (8212) 25-54-33 (доб. 200)</a:t>
              </a:r>
            </a:p>
            <a:p>
              <a:pPr algn="ctr"/>
              <a:r>
                <a:rPr lang="ru-RU" sz="900" dirty="0" smtClean="0">
                  <a:solidFill>
                    <a:srgbClr val="7272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Факс: (8212) 29-39-36</a:t>
              </a:r>
            </a:p>
            <a:p>
              <a:pPr algn="ctr"/>
              <a:r>
                <a:rPr lang="en-US" sz="900" dirty="0" smtClean="0">
                  <a:solidFill>
                    <a:srgbClr val="7272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E-Mail</a:t>
              </a:r>
              <a:r>
                <a:rPr lang="ru-RU" sz="900" dirty="0" smtClean="0">
                  <a:solidFill>
                    <a:srgbClr val="7272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: </a:t>
              </a:r>
              <a:r>
                <a:rPr lang="en-US" sz="900" dirty="0" smtClean="0">
                  <a:solidFill>
                    <a:srgbClr val="7272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obotdel@minprom.rkomi.ru</a:t>
              </a:r>
              <a:endParaRPr lang="ru-RU" sz="900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en-US" sz="900" dirty="0" smtClean="0">
                  <a:solidFill>
                    <a:srgbClr val="72727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www.minprom.rkomi.ru </a:t>
              </a:r>
              <a:endParaRPr lang="ru-RU" sz="600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399119" y="1771119"/>
            <a:ext cx="3099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Администрация</a:t>
            </a:r>
          </a:p>
          <a:p>
            <a:r>
              <a:rPr lang="ru-RU" sz="14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 МР «Княжпогостский»</a:t>
            </a:r>
            <a:endParaRPr lang="ru-RU" sz="1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06528" y="2571750"/>
            <a:ext cx="374826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Россия, Республика Коми, Княжпогостский район,</a:t>
            </a:r>
          </a:p>
          <a:p>
            <a:pPr algn="ctr"/>
            <a:r>
              <a:rPr lang="ru-RU" sz="900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г. </a:t>
            </a:r>
            <a:r>
              <a:rPr lang="ru-RU" sz="900" dirty="0" err="1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Емва</a:t>
            </a:r>
            <a:r>
              <a:rPr lang="ru-RU" sz="900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ул. Дзержинского, д. 81,</a:t>
            </a:r>
          </a:p>
          <a:p>
            <a:pPr algn="ctr"/>
            <a:r>
              <a:rPr lang="ru-RU" sz="90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Руководитель </a:t>
            </a:r>
            <a:r>
              <a:rPr lang="ru-RU" sz="900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Немчинов Анатолий Львович</a:t>
            </a:r>
          </a:p>
          <a:p>
            <a:pPr algn="ctr"/>
            <a:r>
              <a:rPr lang="ru-RU" sz="900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Телефон: (82139) 2-11-09</a:t>
            </a:r>
            <a:endParaRPr lang="en-US" sz="900" dirty="0" smtClean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900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Факс: (82130) 2-24-86</a:t>
            </a:r>
          </a:p>
          <a:p>
            <a:pPr algn="ctr"/>
            <a:r>
              <a:rPr lang="en-US" sz="900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E-Mail</a:t>
            </a:r>
            <a:r>
              <a:rPr lang="ru-RU" sz="900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sz="900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emva_11@mail.ru</a:t>
            </a:r>
          </a:p>
          <a:p>
            <a:pPr algn="ctr"/>
            <a:r>
              <a:rPr lang="en-US" sz="900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www.mrk11.ru</a:t>
            </a:r>
            <a:endParaRPr lang="ru-RU" sz="900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5"/>
          <a:stretch/>
        </p:blipFill>
        <p:spPr bwMode="auto">
          <a:xfrm>
            <a:off x="2159210" y="0"/>
            <a:ext cx="1079500" cy="80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5"/>
          <a:stretch/>
        </p:blipFill>
        <p:spPr bwMode="auto">
          <a:xfrm>
            <a:off x="6948884" y="2322"/>
            <a:ext cx="1079500" cy="80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626" y="1806876"/>
            <a:ext cx="497481" cy="62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67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ый треугольник 2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41151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Историческая справка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>
            <a:off x="539552" y="1480017"/>
            <a:ext cx="6350" cy="2916000"/>
          </a:xfrm>
          <a:prstGeom prst="line">
            <a:avLst/>
          </a:prstGeom>
          <a:ln w="38100">
            <a:solidFill>
              <a:srgbClr val="EBE9E9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Ромб 4"/>
          <p:cNvSpPr/>
          <p:nvPr/>
        </p:nvSpPr>
        <p:spPr>
          <a:xfrm>
            <a:off x="489551" y="1571702"/>
            <a:ext cx="108000" cy="108000"/>
          </a:xfrm>
          <a:prstGeom prst="diamond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640409" y="1356815"/>
            <a:ext cx="7063911" cy="316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    Муниципальный район «Княжпогостский» расположен в западной части Республики Коми. Образован в 1939 году. На территории района, пло­щадь которого 24,6 тыс. кв. км, 47 населен­ных пунктов, наиболее крупные из них поселки </a:t>
            </a:r>
            <a:r>
              <a:rPr lang="ru-RU" sz="105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Синдор</a:t>
            </a:r>
            <a:r>
              <a:rPr lang="ru-RU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и </a:t>
            </a:r>
            <a:r>
              <a:rPr lang="ru-RU" sz="105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Чиньяворык</a:t>
            </a:r>
            <a:r>
              <a:rPr lang="ru-RU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села Шошка и </a:t>
            </a:r>
            <a:r>
              <a:rPr lang="ru-RU" sz="105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Серегово</a:t>
            </a:r>
            <a:r>
              <a:rPr lang="ru-RU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Административный центр - город </a:t>
            </a:r>
            <a:r>
              <a:rPr lang="ru-RU" sz="105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Емва</a:t>
            </a:r>
            <a:r>
              <a:rPr lang="ru-RU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just"/>
            <a:r>
              <a:rPr lang="ru-RU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   Первые обитатели </a:t>
            </a:r>
            <a:r>
              <a:rPr lang="ru-RU" sz="105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Вымского</a:t>
            </a:r>
            <a:r>
              <a:rPr lang="ru-RU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края появились много веков назад. По реке </a:t>
            </a:r>
            <a:r>
              <a:rPr lang="ru-RU" sz="105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Емва</a:t>
            </a:r>
            <a:r>
              <a:rPr lang="ru-RU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и вокруг озера </a:t>
            </a:r>
            <a:r>
              <a:rPr lang="ru-RU" sz="105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Синдор</a:t>
            </a:r>
            <a:r>
              <a:rPr lang="ru-RU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располагались сотни стоянок, поселений, погребений, святилищ. Здесь найдено большое количество памятников старины и уникальных кладов.</a:t>
            </a:r>
          </a:p>
          <a:p>
            <a:pPr algn="just"/>
            <a:r>
              <a:rPr lang="ru-RU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Особенно интенсивно край стал засе­ляться во втором тысячелетии новой эры. Вот уже более 400 лет существуют деревни Кони, Весляна и </a:t>
            </a:r>
            <a:r>
              <a:rPr lang="ru-RU" sz="105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Раковицы</a:t>
            </a:r>
            <a:r>
              <a:rPr lang="ru-RU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село </a:t>
            </a:r>
            <a:r>
              <a:rPr lang="ru-RU" sz="105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Серегово</a:t>
            </a:r>
            <a:r>
              <a:rPr lang="ru-RU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А селам </a:t>
            </a:r>
            <a:r>
              <a:rPr lang="ru-RU" sz="105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Княжпогост</a:t>
            </a:r>
            <a:r>
              <a:rPr lang="ru-RU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и </a:t>
            </a:r>
            <a:r>
              <a:rPr lang="ru-RU" sz="105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Туръя</a:t>
            </a:r>
            <a:r>
              <a:rPr lang="ru-RU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свыше пяти веков.</a:t>
            </a:r>
          </a:p>
          <a:p>
            <a:pPr algn="just"/>
            <a:r>
              <a:rPr lang="ru-RU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  </a:t>
            </a:r>
            <a:r>
              <a:rPr lang="ru-RU" sz="105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Княжпогост</a:t>
            </a:r>
            <a:r>
              <a:rPr lang="ru-RU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вероятнее всего, был основан кем-то из князей </a:t>
            </a:r>
            <a:r>
              <a:rPr lang="ru-RU" sz="105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Вымских</a:t>
            </a:r>
            <a:r>
              <a:rPr lang="ru-RU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которые управляли Пермью Вычегодской с 1451 по 1502 годы. Крес­тьяне занимались земледелием, скотоводством, рыбной ловлей и охотой. Некоторые уходили в поисках заработка на соляной промысел, что под </a:t>
            </a:r>
            <a:r>
              <a:rPr lang="ru-RU" sz="105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Сереговой</a:t>
            </a:r>
            <a:r>
              <a:rPr lang="ru-RU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горой на </a:t>
            </a:r>
            <a:r>
              <a:rPr lang="ru-RU" sz="105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Выми</a:t>
            </a:r>
            <a:r>
              <a:rPr lang="ru-RU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                                                           Наивысший расцвет промысла пришелся на конец XVII века, когда </a:t>
            </a:r>
            <a:r>
              <a:rPr lang="ru-RU" sz="105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Сереговский</a:t>
            </a:r>
            <a:r>
              <a:rPr lang="ru-RU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завод стал одним из крупнейших в России солеваренных предприятий.</a:t>
            </a:r>
          </a:p>
          <a:p>
            <a:pPr algn="just"/>
            <a:r>
              <a:rPr lang="ru-RU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  В годы советской власти в районе произошли немаловажные изменения. Начал свою работу Княжпогостский механический завод, районный лесопункт Министерства лесной промышленности Коми АССР, появились цеха Княжпогостского завода древесноволокнистых плит, </a:t>
            </a:r>
            <a:r>
              <a:rPr lang="ru-RU" sz="105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Синдорской</a:t>
            </a:r>
            <a:r>
              <a:rPr lang="ru-RU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газокомпрессорной станции и заработали многие другие предприятия и организации.</a:t>
            </a:r>
            <a:endParaRPr lang="ru-RU" sz="1050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Ромб 19"/>
          <p:cNvSpPr/>
          <p:nvPr/>
        </p:nvSpPr>
        <p:spPr>
          <a:xfrm>
            <a:off x="488973" y="1859819"/>
            <a:ext cx="108000" cy="108000"/>
          </a:xfrm>
          <a:prstGeom prst="diamond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омб 20"/>
          <p:cNvSpPr/>
          <p:nvPr/>
        </p:nvSpPr>
        <p:spPr>
          <a:xfrm>
            <a:off x="488395" y="2024124"/>
            <a:ext cx="108000" cy="108000"/>
          </a:xfrm>
          <a:prstGeom prst="diamond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омб 21"/>
          <p:cNvSpPr/>
          <p:nvPr/>
        </p:nvSpPr>
        <p:spPr>
          <a:xfrm>
            <a:off x="486594" y="2338448"/>
            <a:ext cx="108000" cy="108000"/>
          </a:xfrm>
          <a:prstGeom prst="diamond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Ромб 22"/>
          <p:cNvSpPr/>
          <p:nvPr/>
        </p:nvSpPr>
        <p:spPr>
          <a:xfrm>
            <a:off x="484211" y="2658041"/>
            <a:ext cx="108000" cy="108000"/>
          </a:xfrm>
          <a:prstGeom prst="diamond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омб 23"/>
          <p:cNvSpPr/>
          <p:nvPr/>
        </p:nvSpPr>
        <p:spPr>
          <a:xfrm>
            <a:off x="488973" y="2817584"/>
            <a:ext cx="108000" cy="108000"/>
          </a:xfrm>
          <a:prstGeom prst="diamond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Ромб 24"/>
          <p:cNvSpPr/>
          <p:nvPr/>
        </p:nvSpPr>
        <p:spPr>
          <a:xfrm>
            <a:off x="491354" y="3162324"/>
            <a:ext cx="108000" cy="108000"/>
          </a:xfrm>
          <a:prstGeom prst="diamond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Ромб 26"/>
          <p:cNvSpPr/>
          <p:nvPr/>
        </p:nvSpPr>
        <p:spPr>
          <a:xfrm>
            <a:off x="491354" y="3546742"/>
            <a:ext cx="108000" cy="108000"/>
          </a:xfrm>
          <a:prstGeom prst="diamond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Ромб 30"/>
          <p:cNvSpPr/>
          <p:nvPr/>
        </p:nvSpPr>
        <p:spPr>
          <a:xfrm>
            <a:off x="491354" y="3690758"/>
            <a:ext cx="108000" cy="108000"/>
          </a:xfrm>
          <a:prstGeom prst="diamond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Ромб 31"/>
          <p:cNvSpPr/>
          <p:nvPr/>
        </p:nvSpPr>
        <p:spPr>
          <a:xfrm>
            <a:off x="491354" y="4019545"/>
            <a:ext cx="108000" cy="108000"/>
          </a:xfrm>
          <a:prstGeom prst="diamond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7408742" y="474616"/>
            <a:ext cx="1373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Инвестиционный паспорт</a:t>
            </a: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 МР </a:t>
            </a:r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«Княжпогостский»</a:t>
            </a:r>
            <a:endParaRPr lang="ru-RU" sz="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946" y="488033"/>
            <a:ext cx="216024" cy="30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2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" r="-30774"/>
          <a:stretch/>
        </p:blipFill>
        <p:spPr>
          <a:xfrm>
            <a:off x="4681988" y="6653"/>
            <a:ext cx="5965369" cy="5136847"/>
          </a:xfrm>
          <a:prstGeom prst="parallelogram">
            <a:avLst/>
          </a:prstGeom>
          <a:noFill/>
          <a:scene3d>
            <a:camera prst="orthographicFront">
              <a:rot lat="0" lon="20699996" rev="0"/>
            </a:camera>
            <a:lightRig rig="threePt" dir="t"/>
          </a:scene3d>
        </p:spPr>
      </p:pic>
      <p:grpSp>
        <p:nvGrpSpPr>
          <p:cNvPr id="68" name="Группа 67"/>
          <p:cNvGrpSpPr/>
          <p:nvPr/>
        </p:nvGrpSpPr>
        <p:grpSpPr>
          <a:xfrm>
            <a:off x="522411" y="4443958"/>
            <a:ext cx="353366" cy="347355"/>
            <a:chOff x="584222" y="4083918"/>
            <a:chExt cx="506823" cy="504056"/>
          </a:xfrm>
          <a:solidFill>
            <a:srgbClr val="004D40"/>
          </a:solidFill>
        </p:grpSpPr>
        <p:sp>
          <p:nvSpPr>
            <p:cNvPr id="69" name="Прямоугольник 68"/>
            <p:cNvSpPr/>
            <p:nvPr/>
          </p:nvSpPr>
          <p:spPr>
            <a:xfrm>
              <a:off x="584222" y="4083918"/>
              <a:ext cx="506823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572" y="4125055"/>
              <a:ext cx="421779" cy="421779"/>
            </a:xfrm>
            <a:prstGeom prst="rect">
              <a:avLst/>
            </a:prstGeom>
            <a:grpFill/>
          </p:spPr>
        </p:pic>
      </p:grpSp>
      <p:sp>
        <p:nvSpPr>
          <p:cNvPr id="41" name="Параллелограмм 40"/>
          <p:cNvSpPr/>
          <p:nvPr/>
        </p:nvSpPr>
        <p:spPr>
          <a:xfrm>
            <a:off x="3899796" y="-1588"/>
            <a:ext cx="2988332" cy="5145088"/>
          </a:xfrm>
          <a:prstGeom prst="parallelogram">
            <a:avLst>
              <a:gd name="adj" fmla="val 56236"/>
            </a:avLst>
          </a:prstGeom>
          <a:solidFill>
            <a:schemeClr val="bg1">
              <a:lumMod val="7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араллелограмм 42"/>
          <p:cNvSpPr/>
          <p:nvPr/>
        </p:nvSpPr>
        <p:spPr>
          <a:xfrm>
            <a:off x="4158646" y="-83774"/>
            <a:ext cx="3021870" cy="5227274"/>
          </a:xfrm>
          <a:prstGeom prst="parallelogram">
            <a:avLst>
              <a:gd name="adj" fmla="val 56236"/>
            </a:avLst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ый треугольник 24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539552" y="41151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Общая характеристика района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60" y="942262"/>
            <a:ext cx="517094" cy="51709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57254" y="943341"/>
            <a:ext cx="2520280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ПЛОЩАДЬ ТЕРРИТОРИИ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57254" y="1081841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24,6 тыс.</a:t>
            </a:r>
            <a:r>
              <a:rPr lang="ru-RU" sz="20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км²</a:t>
            </a:r>
            <a:endParaRPr lang="ru-RU" sz="120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539552" y="1604970"/>
            <a:ext cx="3037982" cy="0"/>
          </a:xfrm>
          <a:prstGeom prst="line">
            <a:avLst/>
          </a:prstGeom>
          <a:ln w="19050">
            <a:solidFill>
              <a:srgbClr val="EBE9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Рисунок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48331"/>
            <a:ext cx="518400" cy="5184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077490" y="1730531"/>
            <a:ext cx="2736304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ЧИСЛЕННОСТЬ НАСЕЛЕНИЯ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77490" y="1907208"/>
            <a:ext cx="1920230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18716</a:t>
            </a:r>
            <a:endParaRPr lang="ru-RU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49000" y="2381398"/>
            <a:ext cx="13506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ГОРОДСКИЕ ЖИТЕЛИ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49437" y="2489121"/>
            <a:ext cx="117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4D4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14568</a:t>
            </a:r>
            <a:endParaRPr lang="ru-RU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042312" y="2381048"/>
            <a:ext cx="13055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СЕЛЬСКИЕ ЖИТЕЛИ</a:t>
            </a:r>
            <a:endParaRPr lang="ru-RU" sz="5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042312" y="2494157"/>
            <a:ext cx="921526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4148</a:t>
            </a:r>
            <a:endParaRPr lang="ru-RU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539552" y="2901114"/>
            <a:ext cx="3037982" cy="0"/>
          </a:xfrm>
          <a:prstGeom prst="line">
            <a:avLst/>
          </a:prstGeom>
          <a:ln w="19050">
            <a:solidFill>
              <a:srgbClr val="EBE9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Рисунок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78" y="3011982"/>
            <a:ext cx="465196" cy="465196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043608" y="3005059"/>
            <a:ext cx="1872208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РАЙОННЫЙ ЦЕНТР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043608" y="3149076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г. </a:t>
            </a:r>
            <a:r>
              <a:rPr lang="ru-RU" sz="2000" b="1" dirty="0" err="1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Емва</a:t>
            </a:r>
            <a:endParaRPr lang="ru-RU" sz="160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>
            <a:off x="539552" y="3691914"/>
            <a:ext cx="3037982" cy="0"/>
          </a:xfrm>
          <a:prstGeom prst="line">
            <a:avLst/>
          </a:prstGeom>
          <a:ln w="19050">
            <a:solidFill>
              <a:srgbClr val="EBE9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444293" y="3770158"/>
            <a:ext cx="16142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СЕЛЬСКИЕ ПОСЕЛЕНИЯ</a:t>
            </a:r>
            <a:endParaRPr lang="ru-RU" sz="6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44731" y="3877880"/>
            <a:ext cx="648991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4D40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7</a:t>
            </a:r>
            <a:endParaRPr lang="ru-RU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037606" y="3772189"/>
            <a:ext cx="17423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НАСЕЛЕННЫХ ПУНКТОВ</a:t>
            </a:r>
            <a:endParaRPr lang="ru-RU" sz="6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037606" y="3885298"/>
            <a:ext cx="1920230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47</a:t>
            </a:r>
            <a:endParaRPr lang="ru-RU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857162" y="4383395"/>
            <a:ext cx="31255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Климат умеренно-континентальный</a:t>
            </a:r>
            <a:endParaRPr lang="ru-RU" sz="7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57162" y="4535795"/>
            <a:ext cx="3076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+15 </a:t>
            </a:r>
            <a:r>
              <a:rPr lang="en-US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°</a:t>
            </a:r>
            <a:r>
              <a:rPr lang="en-US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</a:t>
            </a:r>
            <a:r>
              <a:rPr lang="ru-RU" sz="700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средняя температура в июле (самый теплый месяц)</a:t>
            </a:r>
          </a:p>
          <a:p>
            <a:r>
              <a:rPr lang="ru-RU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-17 </a:t>
            </a:r>
            <a:r>
              <a:rPr lang="en-US" sz="7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°</a:t>
            </a:r>
            <a:r>
              <a:rPr lang="en-US" sz="7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</a:t>
            </a:r>
            <a:r>
              <a:rPr lang="ru-RU" sz="700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средняя температура в январе (самый холодный месяц)</a:t>
            </a:r>
            <a:endParaRPr lang="ru-RU" sz="400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6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E9DDC5E-93BD-B140-9F78-313D36BBD21B}"/>
              </a:ext>
            </a:extLst>
          </p:cNvPr>
          <p:cNvSpPr txBox="1"/>
          <p:nvPr/>
        </p:nvSpPr>
        <p:spPr>
          <a:xfrm>
            <a:off x="755576" y="1635646"/>
            <a:ext cx="5688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ГЛАВНАЯ СТРАТЕГИЧЕСКАЯ ЦЕЛЬ РАЗВИТИЯ РАЙОНА:</a:t>
            </a:r>
          </a:p>
          <a:p>
            <a:pPr algn="just"/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создание условий для улучшения жизненного уровня населения муниципального района на основе активного использования природно-ресурсного и трудового потенциала по принципу баланса интересов населения, бизнеса и власти.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H="1" flipV="1">
            <a:off x="4079792" y="74072"/>
            <a:ext cx="5129589" cy="5009266"/>
          </a:xfrm>
          <a:prstGeom prst="rtTriangle">
            <a:avLst/>
          </a:prstGeom>
        </p:spPr>
      </p:pic>
    </p:spTree>
    <p:extLst>
      <p:ext uri="{BB962C8B-B14F-4D97-AF65-F5344CB8AC3E}">
        <p14:creationId xmlns:p14="http://schemas.microsoft.com/office/powerpoint/2010/main" val="238921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ый треугольник 1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41151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Конкурентные </a:t>
            </a:r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преимущества</a:t>
            </a:r>
            <a:endParaRPr lang="ru-RU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539552" y="1868612"/>
            <a:ext cx="3600000" cy="11715"/>
          </a:xfrm>
          <a:prstGeom prst="line">
            <a:avLst/>
          </a:prstGeom>
          <a:ln w="19050">
            <a:solidFill>
              <a:srgbClr val="EBE9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E9DDC5E-93BD-B140-9F78-313D36BBD21B}"/>
              </a:ext>
            </a:extLst>
          </p:cNvPr>
          <p:cNvSpPr txBox="1"/>
          <p:nvPr/>
        </p:nvSpPr>
        <p:spPr>
          <a:xfrm>
            <a:off x="971600" y="1404566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Удобное транспортно-географическое </a:t>
            </a:r>
          </a:p>
          <a:p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расположение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E9DDC5E-93BD-B140-9F78-313D36BBD21B}"/>
              </a:ext>
            </a:extLst>
          </p:cNvPr>
          <p:cNvSpPr txBox="1"/>
          <p:nvPr/>
        </p:nvSpPr>
        <p:spPr>
          <a:xfrm>
            <a:off x="969796" y="1880050"/>
            <a:ext cx="3602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</a:t>
            </a:r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центре района – г. </a:t>
            </a:r>
            <a:r>
              <a:rPr lang="ru-RU" sz="1200" b="1" dirty="0" err="1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Емва</a:t>
            </a:r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в 127 км г. Сыктывкар (столица Республики Коми)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530028" y="2345432"/>
            <a:ext cx="3600000" cy="11715"/>
          </a:xfrm>
          <a:prstGeom prst="line">
            <a:avLst/>
          </a:prstGeom>
          <a:ln w="19050">
            <a:solidFill>
              <a:srgbClr val="EBE9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E9DDC5E-93BD-B140-9F78-313D36BBD21B}"/>
              </a:ext>
            </a:extLst>
          </p:cNvPr>
          <p:cNvSpPr txBox="1"/>
          <p:nvPr/>
        </p:nvSpPr>
        <p:spPr>
          <a:xfrm>
            <a:off x="971600" y="2366392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Основной транспортной магистралью является участок Северной </a:t>
            </a:r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железной </a:t>
            </a:r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дороги Котлас-Воркута. Ближайшие аэропорты находятся в городах Сыктывкар и Ухта.</a:t>
            </a:r>
            <a:endParaRPr lang="ru-RU" sz="1200" b="1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539552" y="2781379"/>
            <a:ext cx="3600000" cy="0"/>
          </a:xfrm>
          <a:prstGeom prst="line">
            <a:avLst/>
          </a:prstGeom>
          <a:ln w="19050">
            <a:solidFill>
              <a:srgbClr val="EBE9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E9DDC5E-93BD-B140-9F78-313D36BBD21B}"/>
              </a:ext>
            </a:extLst>
          </p:cNvPr>
          <p:cNvSpPr txBox="1"/>
          <p:nvPr/>
        </p:nvSpPr>
        <p:spPr>
          <a:xfrm>
            <a:off x="906169" y="3000467"/>
            <a:ext cx="489654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Наличие </a:t>
            </a:r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крупных </a:t>
            </a:r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</a:t>
            </a:r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районе </a:t>
            </a:r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организаций/предприятий:</a:t>
            </a:r>
          </a:p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</a:t>
            </a:r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ООО «Плитный мир»</a:t>
            </a:r>
            <a:endParaRPr lang="ru-RU" sz="9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- </a:t>
            </a:r>
            <a:r>
              <a:rPr lang="ru-RU" sz="900" b="1" dirty="0" err="1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Княжпогостское</a:t>
            </a:r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ДРСУ филиал ГУП РК «</a:t>
            </a:r>
            <a:r>
              <a:rPr lang="ru-RU" sz="900" b="1" dirty="0" err="1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Автодор</a:t>
            </a:r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Коми» </a:t>
            </a:r>
            <a:endParaRPr lang="ru-RU" sz="9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- </a:t>
            </a:r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ОАО «Боксит </a:t>
            </a:r>
            <a:r>
              <a:rPr lang="ru-RU" sz="900" b="1" dirty="0" err="1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Тимана</a:t>
            </a:r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» компания РУСАЛ</a:t>
            </a:r>
          </a:p>
          <a:p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- </a:t>
            </a:r>
            <a:r>
              <a:rPr lang="ru-RU" sz="900" b="1" dirty="0" err="1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Княжпогостская</a:t>
            </a:r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дистанция пути (филиал ОАО «РЖД)</a:t>
            </a:r>
            <a:endParaRPr lang="ru-RU" sz="9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- </a:t>
            </a:r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Филиал ОАО «Газпром газораспределение Сыктывкар» в г. </a:t>
            </a:r>
            <a:r>
              <a:rPr lang="ru-RU" sz="900" b="1" dirty="0" err="1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Емва</a:t>
            </a:r>
            <a:endParaRPr lang="ru-RU" sz="9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- </a:t>
            </a:r>
            <a:r>
              <a:rPr lang="ru-RU" sz="900" b="1" dirty="0" err="1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Синдорское</a:t>
            </a:r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ЛПУМГ (филиал ООО «Газпром </a:t>
            </a:r>
            <a:r>
              <a:rPr lang="ru-RU" sz="900" b="1" dirty="0" err="1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трансгаз</a:t>
            </a:r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Ухта»)и </a:t>
            </a:r>
            <a:r>
              <a:rPr lang="ru-RU" sz="9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др.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53790"/>
            <a:ext cx="363215" cy="3632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91" y="1950614"/>
            <a:ext cx="320536" cy="3205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57" y="2387669"/>
            <a:ext cx="393710" cy="39371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36021277-5201-954B-AB85-9ADF1403FC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931791"/>
            <a:ext cx="360040" cy="3600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463480" y="12773"/>
            <a:ext cx="4680520" cy="5143501"/>
          </a:xfrm>
          <a:prstGeom prst="rtTriangl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/>
          <a:srcRect l="9944" t="11162" r="-1836" b="5955"/>
          <a:stretch/>
        </p:blipFill>
        <p:spPr>
          <a:xfrm>
            <a:off x="5001204" y="-14073"/>
            <a:ext cx="4005596" cy="2228635"/>
          </a:xfrm>
          <a:prstGeom prst="flowChartMerge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62380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/>
          <a:srcRect l="19660" t="-609" r="-21237" b="609"/>
          <a:stretch/>
        </p:blipFill>
        <p:spPr>
          <a:xfrm>
            <a:off x="4549403" y="-20538"/>
            <a:ext cx="5855245" cy="5164037"/>
          </a:xfrm>
          <a:prstGeom prst="trapezoid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B8A4325-9F25-504B-8F3F-26995AA1D3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34" y="1602132"/>
            <a:ext cx="424486" cy="424486"/>
          </a:xfrm>
          <a:prstGeom prst="rect">
            <a:avLst/>
          </a:prstGeom>
        </p:spPr>
      </p:pic>
      <p:sp>
        <p:nvSpPr>
          <p:cNvPr id="28" name="Прямоугольный треугольник 2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41151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Природные и сырьевые ресурсы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57254" y="976578"/>
            <a:ext cx="3442738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ПЛОЩАДЬ ЗЕМЕЛЬ ЛЕСНОГО ФОНДА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57254" y="1141582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2611.7 </a:t>
            </a:r>
            <a:r>
              <a:rPr lang="ru-RU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тыс.</a:t>
            </a:r>
            <a:r>
              <a:rPr lang="ru-RU" sz="2000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га</a:t>
            </a:r>
            <a:endParaRPr lang="ru-RU" sz="120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77490" y="1563638"/>
            <a:ext cx="3782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ОБЩИЙ ЗАПАС ЛЕСНЫХ НАСАЖДЕНИЙ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077490" y="1766819"/>
            <a:ext cx="1920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184.7 </a:t>
            </a:r>
            <a:r>
              <a:rPr lang="ru-RU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млн. м³</a:t>
            </a: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>
            <a:off x="539552" y="2260841"/>
            <a:ext cx="3037982" cy="0"/>
          </a:xfrm>
          <a:prstGeom prst="line">
            <a:avLst/>
          </a:prstGeom>
          <a:ln w="19050">
            <a:solidFill>
              <a:srgbClr val="EBE9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057254" y="2690220"/>
            <a:ext cx="3782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КРУПНЫЕ РЕКИ: </a:t>
            </a:r>
          </a:p>
          <a:p>
            <a:r>
              <a:rPr lang="ru-RU" sz="12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</a:t>
            </a:r>
            <a:r>
              <a:rPr lang="ru-RU" sz="1200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ru-RU" sz="12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ВЫМЬ, СИНДОРСКОЕ ОЗЕРО</a:t>
            </a:r>
            <a:endParaRPr lang="ru-RU" sz="100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539552" y="3435846"/>
            <a:ext cx="3037982" cy="0"/>
          </a:xfrm>
          <a:prstGeom prst="line">
            <a:avLst/>
          </a:prstGeom>
          <a:ln w="19050">
            <a:solidFill>
              <a:srgbClr val="EBE9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56A39FA-3222-C043-A9AB-ED0ABB09CA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0" y="1017325"/>
            <a:ext cx="410992" cy="4109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A04206B-D743-7A4F-AFA3-43DC549073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44" y="2666922"/>
            <a:ext cx="427272" cy="42727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73C0D1EB-6057-D94B-90E0-5F11E49423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31" y="4046381"/>
            <a:ext cx="168682" cy="16868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CCD3E75A-995B-8D4F-8AF0-30D72C4B7EFA}"/>
              </a:ext>
            </a:extLst>
          </p:cNvPr>
          <p:cNvSpPr txBox="1"/>
          <p:nvPr/>
        </p:nvSpPr>
        <p:spPr>
          <a:xfrm>
            <a:off x="676207" y="3992223"/>
            <a:ext cx="1803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КАМЕННАЯ СОЛЬ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15AD2E89-7835-0242-BE19-8BC13FAB48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933" y="4051268"/>
            <a:ext cx="195330" cy="19533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3445EBD8-57F3-9E4E-B47B-3286E30F05DF}"/>
              </a:ext>
            </a:extLst>
          </p:cNvPr>
          <p:cNvSpPr txBox="1"/>
          <p:nvPr/>
        </p:nvSpPr>
        <p:spPr>
          <a:xfrm>
            <a:off x="2670038" y="4023753"/>
            <a:ext cx="9760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БОКСИТЫ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75182F1C-7726-8246-B39B-4ACA01D36AB7}"/>
              </a:ext>
            </a:extLst>
          </p:cNvPr>
          <p:cNvSpPr txBox="1"/>
          <p:nvPr/>
        </p:nvSpPr>
        <p:spPr>
          <a:xfrm>
            <a:off x="463188" y="3616150"/>
            <a:ext cx="3492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МИНЕРАЛЬНО-СЫРЬЕВЫЕ РЕСУРСЫ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653678" y="-4124994"/>
            <a:ext cx="5400000" cy="3600000"/>
          </a:xfrm>
          <a:prstGeom prst="pentagon">
            <a:avLst/>
          </a:prstGeom>
        </p:spPr>
      </p:pic>
      <p:sp>
        <p:nvSpPr>
          <p:cNvPr id="60" name="Параллелограмм 59"/>
          <p:cNvSpPr/>
          <p:nvPr/>
        </p:nvSpPr>
        <p:spPr>
          <a:xfrm>
            <a:off x="4203607" y="-20538"/>
            <a:ext cx="3014337" cy="5164938"/>
          </a:xfrm>
          <a:prstGeom prst="parallelogram">
            <a:avLst>
              <a:gd name="adj" fmla="val 56236"/>
            </a:avLst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55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pechorskoevremya.ru/files/78/117/P712943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3" t="2995" r="-24134" b="3607"/>
          <a:stretch/>
        </p:blipFill>
        <p:spPr bwMode="auto">
          <a:xfrm>
            <a:off x="4418806" y="13023"/>
            <a:ext cx="5985842" cy="5130477"/>
          </a:xfrm>
          <a:prstGeom prst="trapezoi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ый треугольник 2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41151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Население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57254" y="976578"/>
            <a:ext cx="3802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ЧИСЛЕННОСТЬ НАСЕЛЕНИЯ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57254" y="111507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18716</a:t>
            </a:r>
            <a:endParaRPr lang="ru-RU" sz="120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9296" y="1430655"/>
            <a:ext cx="3782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МУЖЧИНЫ</a:t>
            </a:r>
            <a:r>
              <a:rPr lang="ru-RU" sz="1200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2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54.2%</a:t>
            </a:r>
            <a:r>
              <a:rPr lang="ru-RU" sz="10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ru-RU" sz="105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10.1</a:t>
            </a:r>
            <a:r>
              <a:rPr lang="ru-RU" sz="10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050" b="1" dirty="0" err="1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тыс.чел</a:t>
            </a:r>
            <a:r>
              <a:rPr lang="ru-RU" sz="105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.)</a:t>
            </a:r>
            <a:endParaRPr lang="ru-RU" sz="1000" b="1" dirty="0" smtClean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2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ЖЕНЩИНЫ – 45.8% </a:t>
            </a:r>
            <a:r>
              <a:rPr lang="ru-RU" sz="105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(8.6 </a:t>
            </a:r>
            <a:r>
              <a:rPr lang="ru-RU" sz="1050" b="1" dirty="0" err="1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тыс.чел</a:t>
            </a:r>
            <a:r>
              <a:rPr lang="ru-RU" sz="105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.)</a:t>
            </a:r>
            <a:endParaRPr lang="ru-RU" sz="1400" b="1" dirty="0" smtClean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12" y="996194"/>
            <a:ext cx="446392" cy="44639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5F179B28-01F5-2849-8415-B82FABFF8F2B}"/>
              </a:ext>
            </a:extLst>
          </p:cNvPr>
          <p:cNvSpPr txBox="1"/>
          <p:nvPr/>
        </p:nvSpPr>
        <p:spPr>
          <a:xfrm>
            <a:off x="395536" y="2067694"/>
            <a:ext cx="4714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ЗАНЯТОСТЬ НАСЕЛЕНИЯ ПО ВИДАМ </a:t>
            </a:r>
          </a:p>
          <a:p>
            <a:pPr algn="ctr"/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ЭКОНОМИЧЕСКОЙ ДЕЯТЕЛЬНОСТИ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40" name="Диаграмма 39">
            <a:extLst>
              <a:ext uri="{FF2B5EF4-FFF2-40B4-BE49-F238E27FC236}">
                <a16:creationId xmlns="" xmlns:a16="http://schemas.microsoft.com/office/drawing/2014/main" id="{CF06D67D-939C-2B49-B5CF-075CB60B79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0190375"/>
              </p:ext>
            </p:extLst>
          </p:nvPr>
        </p:nvGraphicFramePr>
        <p:xfrm>
          <a:off x="420142" y="2447103"/>
          <a:ext cx="4302266" cy="167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4" name="Прямоугольник 43">
            <a:extLst>
              <a:ext uri="{FF2B5EF4-FFF2-40B4-BE49-F238E27FC236}">
                <a16:creationId xmlns="" xmlns:a16="http://schemas.microsoft.com/office/drawing/2014/main" id="{1C0CB5A1-82F5-9F4C-AF14-171EB6B12BAF}"/>
              </a:ext>
            </a:extLst>
          </p:cNvPr>
          <p:cNvSpPr/>
          <p:nvPr/>
        </p:nvSpPr>
        <p:spPr>
          <a:xfrm>
            <a:off x="476750" y="2727088"/>
            <a:ext cx="12446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4D40">
                    <a:alpha val="27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12.2</a:t>
            </a:r>
            <a:r>
              <a:rPr lang="ru-RU" sz="1900" b="1" dirty="0" smtClean="0">
                <a:solidFill>
                  <a:srgbClr val="004D40">
                    <a:alpha val="27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%</a:t>
            </a:r>
            <a:endParaRPr lang="ru-RU" sz="1900" b="1" dirty="0">
              <a:solidFill>
                <a:srgbClr val="004D40">
                  <a:alpha val="27000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91AB2409-4050-144A-B1D1-F65C993B7B04}"/>
              </a:ext>
            </a:extLst>
          </p:cNvPr>
          <p:cNvSpPr/>
          <p:nvPr/>
        </p:nvSpPr>
        <p:spPr>
          <a:xfrm>
            <a:off x="449296" y="3195647"/>
            <a:ext cx="124460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4D40">
                    <a:alpha val="27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1.9 %</a:t>
            </a:r>
            <a:endParaRPr lang="ru-RU" sz="2000" b="1" dirty="0">
              <a:solidFill>
                <a:srgbClr val="004D40">
                  <a:alpha val="27000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="" xmlns:a16="http://schemas.microsoft.com/office/drawing/2014/main" id="{9936BCFE-2053-5B4F-B5CC-89B04A937107}"/>
              </a:ext>
            </a:extLst>
          </p:cNvPr>
          <p:cNvSpPr/>
          <p:nvPr/>
        </p:nvSpPr>
        <p:spPr>
          <a:xfrm>
            <a:off x="467510" y="2502905"/>
            <a:ext cx="124460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4D40">
                    <a:alpha val="27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16%</a:t>
            </a:r>
            <a:endParaRPr lang="ru-RU" sz="2000" b="1" dirty="0">
              <a:solidFill>
                <a:srgbClr val="004D40">
                  <a:alpha val="27000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="" xmlns:a16="http://schemas.microsoft.com/office/drawing/2014/main" id="{94D6C010-8E74-9B43-B86E-9A312856FFBB}"/>
              </a:ext>
            </a:extLst>
          </p:cNvPr>
          <p:cNvSpPr/>
          <p:nvPr/>
        </p:nvSpPr>
        <p:spPr>
          <a:xfrm>
            <a:off x="444590" y="2966015"/>
            <a:ext cx="124460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4D40">
                    <a:alpha val="27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9.5%</a:t>
            </a:r>
            <a:endParaRPr lang="ru-RU" sz="2000" b="1" dirty="0">
              <a:solidFill>
                <a:srgbClr val="004D40">
                  <a:alpha val="27000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="" xmlns:a16="http://schemas.microsoft.com/office/drawing/2014/main" id="{62506A62-092B-EF49-A72C-C13A175E79C7}"/>
              </a:ext>
            </a:extLst>
          </p:cNvPr>
          <p:cNvSpPr/>
          <p:nvPr/>
        </p:nvSpPr>
        <p:spPr>
          <a:xfrm>
            <a:off x="441916" y="3428454"/>
            <a:ext cx="124460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4D40">
                    <a:alpha val="27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1.6 %</a:t>
            </a:r>
            <a:endParaRPr lang="ru-RU" sz="2000" b="1" dirty="0">
              <a:solidFill>
                <a:srgbClr val="004D40">
                  <a:alpha val="27000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5" name="Рисунок 54">
            <a:extLst>
              <a:ext uri="{FF2B5EF4-FFF2-40B4-BE49-F238E27FC236}">
                <a16:creationId xmlns="" xmlns:a16="http://schemas.microsoft.com/office/drawing/2014/main" id="{C8605AFB-4EB0-2449-A49D-8AE282A796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16" y="3550153"/>
            <a:ext cx="172940" cy="17294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7C597B94-E35D-384D-9D92-7718AD8B26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83" y="2601894"/>
            <a:ext cx="198000" cy="1980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="" xmlns:a16="http://schemas.microsoft.com/office/drawing/2014/main" id="{B4B69524-E110-5C4B-8586-307127E351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781" y="3305249"/>
            <a:ext cx="184843" cy="184843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="" xmlns:a16="http://schemas.microsoft.com/office/drawing/2014/main" id="{FAA32D18-53F4-5745-BE28-54D6C50309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474" y="3069371"/>
            <a:ext cx="181190" cy="181190"/>
          </a:xfrm>
          <a:prstGeom prst="rect">
            <a:avLst/>
          </a:prstGeom>
        </p:spPr>
      </p:pic>
      <p:sp>
        <p:nvSpPr>
          <p:cNvPr id="41" name="Параллелограмм 40"/>
          <p:cNvSpPr/>
          <p:nvPr/>
        </p:nvSpPr>
        <p:spPr>
          <a:xfrm>
            <a:off x="4031940" y="0"/>
            <a:ext cx="2988332" cy="5145088"/>
          </a:xfrm>
          <a:prstGeom prst="parallelogram">
            <a:avLst>
              <a:gd name="adj" fmla="val 56236"/>
            </a:avLst>
          </a:prstGeom>
          <a:solidFill>
            <a:schemeClr val="bg1">
              <a:lumMod val="7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араллелограмм 42"/>
          <p:cNvSpPr/>
          <p:nvPr/>
        </p:nvSpPr>
        <p:spPr>
          <a:xfrm>
            <a:off x="3748124" y="0"/>
            <a:ext cx="2988332" cy="5145088"/>
          </a:xfrm>
          <a:prstGeom prst="parallelogram">
            <a:avLst>
              <a:gd name="adj" fmla="val 56236"/>
            </a:avLst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920" y="2825689"/>
            <a:ext cx="218948" cy="218948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1057254" y="4083918"/>
            <a:ext cx="38027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СРЕДНЕСПИСОЧНАЯ ЧИСЛЕННОСТЬ РАБОТНИКОВ*</a:t>
            </a:r>
            <a:endParaRPr lang="ru-RU" sz="6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057254" y="422241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6262</a:t>
            </a:r>
            <a:endParaRPr lang="ru-RU" sz="120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12" y="4103534"/>
            <a:ext cx="446392" cy="446392"/>
          </a:xfrm>
          <a:prstGeom prst="rect">
            <a:avLst/>
          </a:prstGeom>
        </p:spPr>
      </p:pic>
      <p:sp>
        <p:nvSpPr>
          <p:cNvPr id="67" name="Прямоугольник 66">
            <a:extLst>
              <a:ext uri="{FF2B5EF4-FFF2-40B4-BE49-F238E27FC236}">
                <a16:creationId xmlns="" xmlns:a16="http://schemas.microsoft.com/office/drawing/2014/main" id="{3E690155-14E2-D549-A491-4D655893C90C}"/>
              </a:ext>
            </a:extLst>
          </p:cNvPr>
          <p:cNvSpPr/>
          <p:nvPr/>
        </p:nvSpPr>
        <p:spPr>
          <a:xfrm>
            <a:off x="449296" y="4731990"/>
            <a:ext cx="3546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900" b="1" i="1" dirty="0" smtClean="0">
                <a:solidFill>
                  <a:srgbClr val="72727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*</a:t>
            </a:r>
            <a:r>
              <a:rPr lang="ru-RU" sz="900" b="1" i="1" dirty="0" smtClean="0">
                <a:solidFill>
                  <a:srgbClr val="72727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по состоянию на 01.01.2020 года, без субъектов малого предпринимательства</a:t>
            </a:r>
            <a:endParaRPr lang="ru-RU" sz="900" b="1" i="1" dirty="0">
              <a:solidFill>
                <a:srgbClr val="72727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58643" y="2851078"/>
            <a:ext cx="144016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ОБРАЗОВАНИЕ</a:t>
            </a:r>
            <a:endParaRPr lang="ru-RU" sz="9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37416" y="3285546"/>
            <a:ext cx="1867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СЕЛЬСКОЕ, ЛЕСНОЕ ХОЗЯЙСТВО, ОХОТА, РЫБОЛОВСТВО И РЫБОВОДСТВО</a:t>
            </a:r>
            <a:endParaRPr lang="ru-RU" sz="9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58383" y="2577451"/>
            <a:ext cx="2436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ГОСУДАРСВЕННОЕ УПРАВЛЕНИЕ И ОБАСПЕЧЕНИЕ ВОЕННОЙ БЕЗОПАСНОСТИ; СОЦИАЛЬНОЕ ОБЕСПЕЧЕНИЕ</a:t>
            </a:r>
            <a:endParaRPr lang="ru-RU" sz="9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58962" y="3036514"/>
            <a:ext cx="2436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ДЕЯТЕЛЬНОСТЬ В ОБЛАСТИ ЗДРАВООХРАНЕНИЯ </a:t>
            </a:r>
          </a:p>
          <a:p>
            <a:r>
              <a:rPr lang="ru-RU" sz="6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 СОЦИАЛЬНЫХ УСЛУГ</a:t>
            </a:r>
            <a:endParaRPr lang="ru-RU" sz="9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08210" y="3481828"/>
            <a:ext cx="2436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ТОРГОВЛЯ ОПТОВАЯ И РОЗНИЧНАЯ; РЕМОНТ АВТОТРАНСПОРТНЫХ СРЕДСТВ И МОТОЦИКЛОВ</a:t>
            </a:r>
            <a:endParaRPr lang="ru-RU" sz="9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19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-2" t="14846" r="-23335" b="999"/>
          <a:stretch/>
        </p:blipFill>
        <p:spPr>
          <a:xfrm>
            <a:off x="5254449" y="0"/>
            <a:ext cx="4792796" cy="5145088"/>
          </a:xfrm>
          <a:prstGeom prst="trapezoid">
            <a:avLst>
              <a:gd name="adj" fmla="val 21201"/>
            </a:avLst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6021277-5201-954B-AB85-9ADF1403FC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66" y="3806780"/>
            <a:ext cx="413603" cy="41360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B8A4325-9F25-504B-8F3F-26995AA1D3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84" y="1076301"/>
            <a:ext cx="249490" cy="249490"/>
          </a:xfrm>
          <a:prstGeom prst="rect">
            <a:avLst/>
          </a:prstGeom>
        </p:spPr>
      </p:pic>
      <p:sp>
        <p:nvSpPr>
          <p:cNvPr id="28" name="Прямоугольный треугольник 27"/>
          <p:cNvSpPr/>
          <p:nvPr/>
        </p:nvSpPr>
        <p:spPr>
          <a:xfrm rot="5400000">
            <a:off x="539552" y="411510"/>
            <a:ext cx="432000" cy="432000"/>
          </a:xfrm>
          <a:prstGeom prst="rtTriangle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41151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Ключевые отрасли экономики</a:t>
            </a:r>
            <a:endParaRPr lang="ru-RU" sz="12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71600" y="976578"/>
            <a:ext cx="1259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ЛЕСНОЕ ХОЗЯЙСТВО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427984" y="0"/>
            <a:ext cx="2956476" cy="5145088"/>
            <a:chOff x="4031940" y="0"/>
            <a:chExt cx="3204356" cy="5145088"/>
          </a:xfrm>
        </p:grpSpPr>
        <p:sp>
          <p:nvSpPr>
            <p:cNvPr id="41" name="Параллелограмм 40"/>
            <p:cNvSpPr/>
            <p:nvPr/>
          </p:nvSpPr>
          <p:spPr>
            <a:xfrm>
              <a:off x="4031940" y="0"/>
              <a:ext cx="2988332" cy="5145088"/>
            </a:xfrm>
            <a:prstGeom prst="parallelogram">
              <a:avLst>
                <a:gd name="adj" fmla="val 56236"/>
              </a:avLst>
            </a:prstGeom>
            <a:solidFill>
              <a:schemeClr val="bg1">
                <a:lumMod val="75000"/>
                <a:alpha val="3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араллелограмм 42"/>
            <p:cNvSpPr/>
            <p:nvPr/>
          </p:nvSpPr>
          <p:spPr>
            <a:xfrm>
              <a:off x="4247964" y="0"/>
              <a:ext cx="2988332" cy="5145088"/>
            </a:xfrm>
            <a:prstGeom prst="parallelogram">
              <a:avLst>
                <a:gd name="adj" fmla="val 56236"/>
              </a:avLst>
            </a:pr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49296" y="2059214"/>
            <a:ext cx="42924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Оборот </a:t>
            </a:r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организаций </a:t>
            </a:r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района ежегодно увеличивается:</a:t>
            </a:r>
          </a:p>
          <a:p>
            <a:r>
              <a:rPr lang="ru-RU" sz="1200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 1 – 10</a:t>
            </a:r>
            <a:r>
              <a:rPr lang="en-US" sz="1200" b="1" dirty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%*</a:t>
            </a:r>
            <a:endParaRPr lang="ru-RU" sz="120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en-US" sz="900" b="1" i="1" dirty="0">
                <a:solidFill>
                  <a:srgbClr val="72727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*</a:t>
            </a:r>
            <a:r>
              <a:rPr lang="ru-RU" sz="900" b="1" i="1" dirty="0" smtClean="0">
                <a:solidFill>
                  <a:srgbClr val="72727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в 2019 году </a:t>
            </a:r>
            <a:r>
              <a:rPr lang="ru-RU" sz="900" b="1" i="1" dirty="0">
                <a:solidFill>
                  <a:srgbClr val="72727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данный показатель </a:t>
            </a:r>
            <a:r>
              <a:rPr lang="ru-RU" sz="900" b="1" i="1" dirty="0" smtClean="0">
                <a:solidFill>
                  <a:srgbClr val="72727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увеличился </a:t>
            </a:r>
            <a:r>
              <a:rPr lang="ru-RU" sz="900" b="1" i="1" dirty="0">
                <a:solidFill>
                  <a:srgbClr val="72727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по сравнению с </a:t>
            </a:r>
            <a:r>
              <a:rPr lang="ru-RU" sz="900" b="1" i="1" dirty="0" smtClean="0">
                <a:solidFill>
                  <a:srgbClr val="72727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периодом 2018 годом 2,7</a:t>
            </a:r>
            <a:r>
              <a:rPr lang="en-US" sz="900" b="1" i="1" dirty="0" smtClean="0">
                <a:solidFill>
                  <a:srgbClr val="72727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%</a:t>
            </a:r>
            <a:endParaRPr lang="ru-RU" sz="900" b="1" i="1" dirty="0">
              <a:solidFill>
                <a:srgbClr val="727271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="" xmlns:a16="http://schemas.microsoft.com/office/drawing/2014/main" id="{0C810833-6985-8E44-B3D4-5AEDFE2B66A1}"/>
              </a:ext>
            </a:extLst>
          </p:cNvPr>
          <p:cNvSpPr/>
          <p:nvPr/>
        </p:nvSpPr>
        <p:spPr>
          <a:xfrm>
            <a:off x="557949" y="1016615"/>
            <a:ext cx="366961" cy="373009"/>
          </a:xfrm>
          <a:prstGeom prst="ellipse">
            <a:avLst/>
          </a:prstGeom>
          <a:noFill/>
          <a:ln>
            <a:solidFill>
              <a:srgbClr val="7272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A23A5110-B60D-C041-BD55-55CAB6FE30EF}"/>
              </a:ext>
            </a:extLst>
          </p:cNvPr>
          <p:cNvSpPr txBox="1"/>
          <p:nvPr/>
        </p:nvSpPr>
        <p:spPr>
          <a:xfrm>
            <a:off x="3224605" y="977867"/>
            <a:ext cx="1402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СЕЛЬСКОЕ ХОЗЯЙСТВО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0" name="Овал 39">
            <a:extLst>
              <a:ext uri="{FF2B5EF4-FFF2-40B4-BE49-F238E27FC236}">
                <a16:creationId xmlns="" xmlns:a16="http://schemas.microsoft.com/office/drawing/2014/main" id="{FF3C1388-8419-1440-ADDD-72928A356629}"/>
              </a:ext>
            </a:extLst>
          </p:cNvPr>
          <p:cNvSpPr/>
          <p:nvPr/>
        </p:nvSpPr>
        <p:spPr>
          <a:xfrm>
            <a:off x="2810955" y="1017904"/>
            <a:ext cx="366961" cy="373009"/>
          </a:xfrm>
          <a:prstGeom prst="ellipse">
            <a:avLst/>
          </a:prstGeom>
          <a:noFill/>
          <a:ln>
            <a:solidFill>
              <a:srgbClr val="7272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8CA32D7F-35A0-2747-832F-A50CC26C42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71" y="1074966"/>
            <a:ext cx="249490" cy="24949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D16C77EC-5736-E146-9CC4-F6C7CEAD24A0}"/>
              </a:ext>
            </a:extLst>
          </p:cNvPr>
          <p:cNvSpPr txBox="1"/>
          <p:nvPr/>
        </p:nvSpPr>
        <p:spPr>
          <a:xfrm>
            <a:off x="971552" y="1580944"/>
            <a:ext cx="1623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СТРОИТЕЛЬСТВО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="" xmlns:a16="http://schemas.microsoft.com/office/drawing/2014/main" id="{7ECA24AE-3985-3C4A-9B09-1408D29B4334}"/>
              </a:ext>
            </a:extLst>
          </p:cNvPr>
          <p:cNvSpPr/>
          <p:nvPr/>
        </p:nvSpPr>
        <p:spPr>
          <a:xfrm>
            <a:off x="578707" y="1536372"/>
            <a:ext cx="366961" cy="373009"/>
          </a:xfrm>
          <a:prstGeom prst="ellipse">
            <a:avLst/>
          </a:prstGeom>
          <a:noFill/>
          <a:ln>
            <a:solidFill>
              <a:srgbClr val="7272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3A28232-4869-A140-B705-92620EC931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11" y="1617326"/>
            <a:ext cx="212163" cy="212163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539462A3-891A-004B-9627-951AE6CDF3C2}"/>
              </a:ext>
            </a:extLst>
          </p:cNvPr>
          <p:cNvSpPr txBox="1"/>
          <p:nvPr/>
        </p:nvSpPr>
        <p:spPr>
          <a:xfrm>
            <a:off x="3219458" y="1491630"/>
            <a:ext cx="1928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ОБРАБАТЫВАЮЩИЕ ПРОИЗВОДСТВА</a:t>
            </a:r>
            <a:endParaRPr lang="ru-RU" sz="10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9" name="Овал 58">
            <a:extLst>
              <a:ext uri="{FF2B5EF4-FFF2-40B4-BE49-F238E27FC236}">
                <a16:creationId xmlns="" xmlns:a16="http://schemas.microsoft.com/office/drawing/2014/main" id="{0ED51EC6-6BF0-264D-AEF1-577B08F0A6C4}"/>
              </a:ext>
            </a:extLst>
          </p:cNvPr>
          <p:cNvSpPr/>
          <p:nvPr/>
        </p:nvSpPr>
        <p:spPr>
          <a:xfrm>
            <a:off x="2805808" y="1531667"/>
            <a:ext cx="366961" cy="373009"/>
          </a:xfrm>
          <a:prstGeom prst="ellipse">
            <a:avLst/>
          </a:prstGeom>
          <a:noFill/>
          <a:ln>
            <a:solidFill>
              <a:srgbClr val="7272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" name="Рисунок 60">
            <a:extLst>
              <a:ext uri="{FF2B5EF4-FFF2-40B4-BE49-F238E27FC236}">
                <a16:creationId xmlns="" xmlns:a16="http://schemas.microsoft.com/office/drawing/2014/main" id="{4CC449F7-635F-9348-8B33-A3E5533DD4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358" y="1599913"/>
            <a:ext cx="235985" cy="235985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671EF064-0460-3F46-A20D-D332BCC29B5A}"/>
              </a:ext>
            </a:extLst>
          </p:cNvPr>
          <p:cNvSpPr txBox="1"/>
          <p:nvPr/>
        </p:nvSpPr>
        <p:spPr>
          <a:xfrm>
            <a:off x="-108520" y="3121106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ОТГРУЖЕНО ТОВАРОВ СОБСТВЕННОГО </a:t>
            </a:r>
            <a:endParaRPr lang="ru-RU" sz="1400" b="1" dirty="0" smtClean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72727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ПРОИЗВОДСТВА</a:t>
            </a:r>
            <a:endParaRPr lang="ru-RU" sz="1400" b="1" dirty="0">
              <a:solidFill>
                <a:srgbClr val="72727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2F2E743B-7E57-CE4F-8E61-C72F35EA7860}"/>
              </a:ext>
            </a:extLst>
          </p:cNvPr>
          <p:cNvSpPr txBox="1"/>
          <p:nvPr/>
        </p:nvSpPr>
        <p:spPr>
          <a:xfrm>
            <a:off x="1303442" y="3820273"/>
            <a:ext cx="2520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28303.19 </a:t>
            </a:r>
            <a:r>
              <a:rPr lang="ru-RU" sz="1600" b="1" dirty="0" smtClean="0">
                <a:solidFill>
                  <a:srgbClr val="004D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млн. руб. </a:t>
            </a:r>
            <a:endParaRPr lang="ru-RU" sz="2000" b="1" dirty="0">
              <a:solidFill>
                <a:srgbClr val="004D4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A534B366-81E3-924A-8502-3366A25245DB}"/>
              </a:ext>
            </a:extLst>
          </p:cNvPr>
          <p:cNvSpPr txBox="1"/>
          <p:nvPr/>
        </p:nvSpPr>
        <p:spPr>
          <a:xfrm>
            <a:off x="449296" y="3753041"/>
            <a:ext cx="42924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900" b="1" i="1" dirty="0">
              <a:solidFill>
                <a:schemeClr val="accent3">
                  <a:lumMod val="50000"/>
                </a:schemeClr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57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/>
          <a:srcRect/>
          <a:stretch>
            <a:fillRect l="-80000" r="-1000"/>
          </a:stretch>
        </a:blip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4253</TotalTime>
  <Words>1711</Words>
  <Application>Microsoft Office PowerPoint</Application>
  <PresentationFormat>Экран (16:9)</PresentationFormat>
  <Paragraphs>336</Paragraphs>
  <Slides>21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Century Gothic</vt:lpstr>
      <vt:lpstr>Segoe UI</vt:lpstr>
      <vt:lpstr>Segoe UI Historic</vt:lpstr>
      <vt:lpstr>Segoe UI Symbol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Иванов Александр Викторович</dc:creator>
  <cp:lastModifiedBy>Галина Katenina</cp:lastModifiedBy>
  <cp:revision>258</cp:revision>
  <cp:lastPrinted>2020-03-18T14:38:01Z</cp:lastPrinted>
  <dcterms:created xsi:type="dcterms:W3CDTF">2018-07-16T06:32:06Z</dcterms:created>
  <dcterms:modified xsi:type="dcterms:W3CDTF">2020-08-10T14:25:23Z</dcterms:modified>
</cp:coreProperties>
</file>