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6" r:id="rId3"/>
    <p:sldId id="262" r:id="rId4"/>
    <p:sldId id="258" r:id="rId5"/>
    <p:sldId id="280" r:id="rId6"/>
    <p:sldId id="260" r:id="rId7"/>
    <p:sldId id="287" r:id="rId8"/>
    <p:sldId id="281" r:id="rId9"/>
    <p:sldId id="265" r:id="rId10"/>
    <p:sldId id="266" r:id="rId11"/>
    <p:sldId id="288" r:id="rId12"/>
    <p:sldId id="269" r:id="rId13"/>
    <p:sldId id="290" r:id="rId14"/>
    <p:sldId id="271" r:id="rId15"/>
    <p:sldId id="291" r:id="rId16"/>
    <p:sldId id="292" r:id="rId17"/>
    <p:sldId id="278" r:id="rId18"/>
    <p:sldId id="297" r:id="rId19"/>
    <p:sldId id="293" r:id="rId20"/>
    <p:sldId id="296" r:id="rId21"/>
    <p:sldId id="295" r:id="rId22"/>
    <p:sldId id="282" r:id="rId23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orient="horz" pos="1212" userDrawn="1">
          <p15:clr>
            <a:srgbClr val="A4A3A4"/>
          </p15:clr>
        </p15:guide>
        <p15:guide id="3" pos="343">
          <p15:clr>
            <a:srgbClr val="A4A3A4"/>
          </p15:clr>
        </p15:guide>
        <p15:guide id="4" orient="horz" pos="2164">
          <p15:clr>
            <a:srgbClr val="A4A3A4"/>
          </p15:clr>
        </p15:guide>
        <p15:guide id="5" orient="horz" pos="519">
          <p15:clr>
            <a:srgbClr val="A4A3A4"/>
          </p15:clr>
        </p15:guide>
        <p15:guide id="6" pos="329">
          <p15:clr>
            <a:srgbClr val="A4A3A4"/>
          </p15:clr>
        </p15:guide>
        <p15:guide id="7" pos="54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ркова Кристина Николаевна" initials="ТКН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40"/>
    <a:srgbClr val="2DE10F"/>
    <a:srgbClr val="D416D9"/>
    <a:srgbClr val="C00000"/>
    <a:srgbClr val="EBE9E9"/>
    <a:srgbClr val="000000"/>
    <a:srgbClr val="727271"/>
    <a:srgbClr val="B513B9"/>
    <a:srgbClr val="456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2" autoAdjust="0"/>
    <p:restoredTop sz="95512" autoAdjust="0"/>
  </p:normalViewPr>
  <p:slideViewPr>
    <p:cSldViewPr>
      <p:cViewPr varScale="1">
        <p:scale>
          <a:sx n="90" d="100"/>
          <a:sy n="90" d="100"/>
        </p:scale>
        <p:origin x="960" y="84"/>
      </p:cViewPr>
      <p:guideLst>
        <p:guide orient="horz" pos="2346"/>
        <p:guide orient="horz" pos="1212"/>
        <p:guide pos="343"/>
        <p:guide orient="horz" pos="2164"/>
        <p:guide orient="horz" pos="519"/>
        <p:guide pos="329"/>
        <p:guide pos="5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19327721716882E-2"/>
          <c:y val="8.3402985074626859E-2"/>
          <c:w val="0.93505747901222291"/>
          <c:h val="0.83319402985074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2.8</c:v>
                </c:pt>
                <c:pt idx="2">
                  <c:v>3.5</c:v>
                </c:pt>
                <c:pt idx="3">
                  <c:v>16</c:v>
                </c:pt>
                <c:pt idx="4">
                  <c:v>17</c:v>
                </c:pt>
                <c:pt idx="5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53466816"/>
        <c:axId val="153466424"/>
      </c:barChart>
      <c:valAx>
        <c:axId val="153466424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3466816"/>
        <c:crosses val="autoZero"/>
        <c:crossBetween val="between"/>
      </c:valAx>
      <c:catAx>
        <c:axId val="15346681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53466424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27A-0C48-A78C-51FF48CE272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7A-0C48-A78C-51FF48CE272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27A-0C48-A78C-51FF48CE272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7A-0C48-A78C-51FF48CE272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27A-0C48-A78C-51FF48CE272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398</c:v>
                </c:pt>
                <c:pt idx="1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7A-0C48-A78C-51FF48CE2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09571312"/>
        <c:axId val="209571704"/>
      </c:barChart>
      <c:valAx>
        <c:axId val="209571704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9571312"/>
        <c:crosses val="autoZero"/>
        <c:crossBetween val="between"/>
      </c:valAx>
      <c:catAx>
        <c:axId val="20957131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9571704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19327721716882E-2"/>
          <c:y val="8.3402985074626859E-2"/>
          <c:w val="0.93505747901222291"/>
          <c:h val="0.83319402985074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11</c:v>
                </c:pt>
                <c:pt idx="2">
                  <c:v>22</c:v>
                </c:pt>
                <c:pt idx="3">
                  <c:v>25</c:v>
                </c:pt>
                <c:pt idx="4">
                  <c:v>37</c:v>
                </c:pt>
                <c:pt idx="5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09573664"/>
        <c:axId val="209572880"/>
      </c:barChart>
      <c:valAx>
        <c:axId val="209572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573664"/>
        <c:crosses val="autoZero"/>
        <c:crossBetween val="between"/>
      </c:valAx>
      <c:catAx>
        <c:axId val="2095736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9572880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0A-3C4C-9463-C7B9E94707C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60A-3C4C-9463-C7B9E94707C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0A-3C4C-9463-C7B9E94707C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0A-3C4C-9463-C7B9E94707C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60A-3C4C-9463-C7B9E94707C8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15</c:v>
                </c:pt>
                <c:pt idx="2">
                  <c:v>91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0A-3C4C-9463-C7B9E9470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06397728"/>
        <c:axId val="209574840"/>
      </c:barChart>
      <c:valAx>
        <c:axId val="209574840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6397728"/>
        <c:crosses val="autoZero"/>
        <c:crossBetween val="between"/>
      </c:valAx>
      <c:catAx>
        <c:axId val="20639772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9574840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6D-49B3-956F-55B0DED412BE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446D-49B3-956F-55B0DED412BE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1960.71</c:v>
                </c:pt>
                <c:pt idx="1">
                  <c:v>658.15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D-49B3-956F-55B0DED41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57-4832-8B43-2B7F2F098E8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9157-4832-8B43-2B7F2F098E80}"/>
              </c:ext>
            </c:extLst>
          </c:dPt>
          <c:dPt>
            <c:idx val="2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57-4832-8B43-2B7F2F098E80}"/>
              </c:ext>
            </c:extLst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20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57-4832-8B43-2B7F2F098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FDC23-1273-49AF-98B5-0CE2EE468122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2371-9E16-40D3-9274-11510BFC1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3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D25EB-EA99-4FBF-B286-44BEFA2536FC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58FC-5C2F-44F9-880A-2AD8D7C28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0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3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0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chart" Target="../charts/chart3.xml"/><Relationship Id="rId12" Type="http://schemas.openxmlformats.org/officeDocument/2006/relationships/image" Target="../media/image5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36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hart" Target="../charts/chart1.xml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641902" y="247749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</a:t>
            </a:r>
          </a:p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/>
          <a:stretch/>
        </p:blipFill>
        <p:spPr bwMode="auto">
          <a:xfrm>
            <a:off x="6984000" y="-1"/>
            <a:ext cx="1079500" cy="8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/>
          <a:stretch/>
        </p:blipFill>
        <p:spPr bwMode="auto">
          <a:xfrm>
            <a:off x="2152340" y="500"/>
            <a:ext cx="1079500" cy="8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>
            <a:off x="2565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431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>
            <a:off x="323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ый треугольник 30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>
            <a:off x="-1535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>
            <a:off x="1075937" y="297044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2155939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>
            <a:off x="3235939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ый треугольник 36"/>
          <p:cNvSpPr/>
          <p:nvPr/>
        </p:nvSpPr>
        <p:spPr>
          <a:xfrm rot="10800000">
            <a:off x="-4062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>
            <a:off x="-4063" y="189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-4063" y="82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698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ый треугольник 41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>
            <a:off x="6984000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>
            <a:off x="806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094637" y="186537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</a:p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1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10775" y="3679598"/>
            <a:ext cx="148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портал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Коми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ttp://invest-dev.rkomi.ru/system/attachments/uploads/000/061/615/original/logo_invest_shad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91" y="3716317"/>
            <a:ext cx="266799" cy="2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0214" y="3704133"/>
            <a:ext cx="158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0" y="3292625"/>
            <a:ext cx="230174" cy="2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80135" y="3219822"/>
            <a:ext cx="16163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Министерство инвестиций, промышленности и транспорта Республики 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9" y="312740"/>
            <a:ext cx="158057" cy="1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vest.rkomi.ru/img/new_main_page/corporation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61" y="3306074"/>
            <a:ext cx="212413" cy="2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710775" y="3254560"/>
            <a:ext cx="1701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АО «Корпорация по развитию Республики Коми»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2" name="Picture 8" descr="QR-Code Genera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2277"/>
            <a:ext cx="747248" cy="7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0" y="1955090"/>
            <a:ext cx="435663" cy="57567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5" y="3713450"/>
            <a:ext cx="236184" cy="3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0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238"/>
          <a:stretch/>
        </p:blipFill>
        <p:spPr>
          <a:xfrm>
            <a:off x="5154457" y="463"/>
            <a:ext cx="5887592" cy="5143038"/>
          </a:xfrm>
          <a:prstGeom prst="trapezoid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CEB8F1E-5CDB-FA45-948A-F58B93029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17" y="4497735"/>
            <a:ext cx="198000" cy="1980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6E6F6B88-C14B-E641-BE0F-73A05070B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31" y="4166616"/>
            <a:ext cx="218915" cy="21891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59" y="4826172"/>
            <a:ext cx="221315" cy="221315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Хозяйствующие субъекты на территории района</a:t>
            </a:r>
          </a:p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01.01.2022 ГОДА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2866338" cy="5144400"/>
            <a:chOff x="4572000" y="0"/>
            <a:chExt cx="2866338" cy="5144400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50B0C836-1A71-B540-9E8D-54A5AE9BF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247529"/>
              </p:ext>
            </p:extLst>
          </p:nvPr>
        </p:nvGraphicFramePr>
        <p:xfrm>
          <a:off x="395536" y="941609"/>
          <a:ext cx="482453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E4AE96-BAAF-4241-8A1C-9F658B8D605D}"/>
              </a:ext>
            </a:extLst>
          </p:cNvPr>
          <p:cNvSpPr/>
          <p:nvPr/>
        </p:nvSpPr>
        <p:spPr>
          <a:xfrm>
            <a:off x="417593" y="953666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289</a:t>
            </a:r>
            <a:endParaRPr lang="ru-RU" sz="4400" b="1" dirty="0">
              <a:solidFill>
                <a:schemeClr val="tx1">
                  <a:lumMod val="95000"/>
                  <a:lumOff val="5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148F5D-3EF6-D747-92BA-7F6C2A055DC7}"/>
              </a:ext>
            </a:extLst>
          </p:cNvPr>
          <p:cNvSpPr/>
          <p:nvPr/>
        </p:nvSpPr>
        <p:spPr>
          <a:xfrm>
            <a:off x="417593" y="1419980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188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882017-8FCB-F345-8AF2-BCAAE5DC210E}"/>
              </a:ext>
            </a:extLst>
          </p:cNvPr>
          <p:cNvSpPr txBox="1"/>
          <p:nvPr/>
        </p:nvSpPr>
        <p:spPr>
          <a:xfrm>
            <a:off x="3808537" y="1063607"/>
            <a:ext cx="220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ПРЕДПРИНИМАТЕЛИ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71CF24-0BB5-A947-94BD-0BE7DF493BC4}"/>
              </a:ext>
            </a:extLst>
          </p:cNvPr>
          <p:cNvSpPr txBox="1"/>
          <p:nvPr/>
        </p:nvSpPr>
        <p:spPr>
          <a:xfrm>
            <a:off x="2755221" y="1531446"/>
            <a:ext cx="191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ЮРИДИЧЕСКИЕ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ЛИЦА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179B28-01F5-2849-8415-B82FABFF8F2B}"/>
              </a:ext>
            </a:extLst>
          </p:cNvPr>
          <p:cNvSpPr txBox="1"/>
          <p:nvPr/>
        </p:nvSpPr>
        <p:spPr>
          <a:xfrm>
            <a:off x="577750" y="2211710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ОТРАСЛИ ДЕЯТЕЛЬНОСТИ 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ХОЗЯЙСТВУЮЩИХ СУБЪЕКТОВ (ЕД)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124031"/>
              </p:ext>
            </p:extLst>
          </p:nvPr>
        </p:nvGraphicFramePr>
        <p:xfrm>
          <a:off x="420142" y="2561502"/>
          <a:ext cx="4302266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0CB5A1-82F5-9F4C-AF14-171EB6B12BAF}"/>
              </a:ext>
            </a:extLst>
          </p:cNvPr>
          <p:cNvSpPr/>
          <p:nvPr/>
        </p:nvSpPr>
        <p:spPr>
          <a:xfrm>
            <a:off x="462970" y="2607669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1AB2409-4050-144A-B1D1-F65C993B7B04}"/>
              </a:ext>
            </a:extLst>
          </p:cNvPr>
          <p:cNvSpPr/>
          <p:nvPr/>
        </p:nvSpPr>
        <p:spPr>
          <a:xfrm>
            <a:off x="453823" y="283908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4D6C010-8E74-9B43-B86E-9A312856FFBB}"/>
              </a:ext>
            </a:extLst>
          </p:cNvPr>
          <p:cNvSpPr/>
          <p:nvPr/>
        </p:nvSpPr>
        <p:spPr>
          <a:xfrm>
            <a:off x="447605" y="3773931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bg1">
                    <a:lumMod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2506A62-092B-EF49-A72C-C13A175E79C7}"/>
              </a:ext>
            </a:extLst>
          </p:cNvPr>
          <p:cNvSpPr/>
          <p:nvPr/>
        </p:nvSpPr>
        <p:spPr>
          <a:xfrm>
            <a:off x="464242" y="3080438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3B2E960-1968-8948-81D5-A7F38E72C82E}"/>
              </a:ext>
            </a:extLst>
          </p:cNvPr>
          <p:cNvSpPr/>
          <p:nvPr/>
        </p:nvSpPr>
        <p:spPr>
          <a:xfrm>
            <a:off x="462969" y="3312733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8605AFB-4EB0-2449-A49D-8AE282A79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00" y="2731479"/>
            <a:ext cx="169641" cy="1696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C597B94-E35D-384D-9D92-7718AD8B2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02" y="2947833"/>
            <a:ext cx="198000" cy="198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4B69524-E110-5C4B-8586-307127E351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92" y="3435375"/>
            <a:ext cx="198000" cy="170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1" y="3647728"/>
            <a:ext cx="198000" cy="198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AB7D1C1-FE40-4244-9A1A-C5B59B2CE5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3" y="3178267"/>
            <a:ext cx="198000" cy="198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8A56CF-6D77-B34F-A509-8B34695C0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1" y="3881167"/>
            <a:ext cx="198000" cy="198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A8EE58D-90BE-E749-90DF-AF0AAF3296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204854"/>
            <a:ext cx="220933" cy="22093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020E88B-675F-B441-A22B-FE77E3A97331}"/>
              </a:ext>
            </a:extLst>
          </p:cNvPr>
          <p:cNvSpPr txBox="1"/>
          <p:nvPr/>
        </p:nvSpPr>
        <p:spPr>
          <a:xfrm>
            <a:off x="787787" y="4146044"/>
            <a:ext cx="147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ОПТОВАЯ И РОЗНИЧНАЯ 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DB3F37-315A-304C-A018-9A28D921AB58}"/>
              </a:ext>
            </a:extLst>
          </p:cNvPr>
          <p:cNvSpPr txBox="1"/>
          <p:nvPr/>
        </p:nvSpPr>
        <p:spPr>
          <a:xfrm>
            <a:off x="806285" y="4475481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УСЛУГИ (КОММУНАЛЬНЫЕ, СОЦИАЛЬНЫЕ, ПРОЧИЕ)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9AA6BB3-A0AE-7A4E-9E86-5F039C24C1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507788"/>
            <a:ext cx="227951" cy="22795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C69D6AC-5FFC-844E-8065-AAACF6EE6FF8}"/>
              </a:ext>
            </a:extLst>
          </p:cNvPr>
          <p:cNvSpPr txBox="1"/>
          <p:nvPr/>
        </p:nvSpPr>
        <p:spPr>
          <a:xfrm>
            <a:off x="806285" y="4753476"/>
            <a:ext cx="140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И ЛЕСНОЕ ХОЗЯЙСТВО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9A64B50-55EB-C049-9D58-A7235F3E62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1" y="4820674"/>
            <a:ext cx="218915" cy="21891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826D19F-F5AA-1544-828D-6301FC2DA2BD}"/>
              </a:ext>
            </a:extLst>
          </p:cNvPr>
          <p:cNvSpPr txBox="1"/>
          <p:nvPr/>
        </p:nvSpPr>
        <p:spPr>
          <a:xfrm>
            <a:off x="2892797" y="4769182"/>
            <a:ext cx="183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ОПЕРАЦИИ С НЕДВИЖИМЫМ ИМУЩЕСТВОМ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DA2114-0672-3840-9727-F98007BE2418}"/>
              </a:ext>
            </a:extLst>
          </p:cNvPr>
          <p:cNvSpPr txBox="1"/>
          <p:nvPr/>
        </p:nvSpPr>
        <p:spPr>
          <a:xfrm>
            <a:off x="2966525" y="4136927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A0E27CA-9AF4-F74D-8448-9623EBB14405}"/>
              </a:ext>
            </a:extLst>
          </p:cNvPr>
          <p:cNvSpPr txBox="1"/>
          <p:nvPr/>
        </p:nvSpPr>
        <p:spPr>
          <a:xfrm>
            <a:off x="2966525" y="4501663"/>
            <a:ext cx="1605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A7F5B8C-1F97-8E41-AC8D-9962594A2FC3}"/>
              </a:ext>
            </a:extLst>
          </p:cNvPr>
          <p:cNvSpPr/>
          <p:nvPr/>
        </p:nvSpPr>
        <p:spPr>
          <a:xfrm>
            <a:off x="4380757" y="2704176"/>
            <a:ext cx="547421" cy="62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1696" y="3543601"/>
            <a:ext cx="55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6119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ый треугольник 43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39552" y="411510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Малое и среднее предпринимательство</a:t>
            </a:r>
          </a:p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01.01.2023</a:t>
            </a:r>
          </a:p>
        </p:txBody>
      </p:sp>
      <p:sp>
        <p:nvSpPr>
          <p:cNvPr id="53" name="Прямоугольный треугольник 52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2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 rot="10800000">
            <a:off x="4932040" y="-14957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3"/>
            <a:srcRect/>
            <a:stretch>
              <a:fillRect l="-12000" t="-24000" r="-1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115616" y="1286639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СУБЪЕКТА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7731" y="109335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289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1288" y="154459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МИКРО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41725" y="165231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287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3636" y="1543672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 ПРЕДПРИНИМАТЕЛИ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9444" y="195068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МАЛЫЕ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29881" y="205840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9418" y="2647309"/>
            <a:ext cx="450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ОКАЗАННОЙ ФИНАНСОВОЙ ПОДДЕРЖКИ СУБЪЕКТАМ МСП В 2022 ГОДУ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9418" y="2941315"/>
            <a:ext cx="234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17 097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 РУБ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2288" y="3588340"/>
            <a:ext cx="450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ИНФРАСТРУКТУРА ПОДДЕРЖКИ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1162" y="3917602"/>
            <a:ext cx="158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mbrk.ru/system/attachments/uploads/000/102/983/original/%D0%BB%D0%BE%D0%B3%D0%BE%D1%82%D0%B8%D0%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0083"/>
            <a:ext cx="305296" cy="3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2722814" y="3920157"/>
            <a:ext cx="1750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Информационно-маркетинговый центр МСП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3" y="3943901"/>
            <a:ext cx="233289" cy="2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7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875F77-CD8F-DF4D-82AC-42D7A52BFDD5}"/>
              </a:ext>
            </a:extLst>
          </p:cNvPr>
          <p:cNvSpPr txBox="1"/>
          <p:nvPr/>
        </p:nvSpPr>
        <p:spPr>
          <a:xfrm>
            <a:off x="956634" y="1094392"/>
            <a:ext cx="31833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ОСНОВА ПРОМЫШЛЕННОГО ПРОИЗВОДСТВА - ОБРАБАТЫВАЮЩИЕ ПРОИЗВОДСТВА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65A6640-5DB5-7842-99BE-9BC0AD7545EF}"/>
              </a:ext>
            </a:extLst>
          </p:cNvPr>
          <p:cNvSpPr/>
          <p:nvPr/>
        </p:nvSpPr>
        <p:spPr>
          <a:xfrm>
            <a:off x="542984" y="1134429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0B9AC08-ECF3-D74C-8ACB-C7269E4E4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4" y="1202675"/>
            <a:ext cx="235985" cy="23598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0A11C99-602E-0C42-AD83-A1DF8AB2CF1A}"/>
              </a:ext>
            </a:extLst>
          </p:cNvPr>
          <p:cNvSpPr txBox="1"/>
          <p:nvPr/>
        </p:nvSpPr>
        <p:spPr>
          <a:xfrm>
            <a:off x="6156176" y="1032126"/>
            <a:ext cx="27363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«Плитный мир»</a:t>
            </a:r>
          </a:p>
          <a:p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КРУПНОЕ ПРЕДПРИЯТИЕ КНЯЖПОГОСТСКОГО РАЙОНА г. ЕМВА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A51B63-EF2F-6643-B99A-237600957E3F}"/>
              </a:ext>
            </a:extLst>
          </p:cNvPr>
          <p:cNvSpPr txBox="1"/>
          <p:nvPr/>
        </p:nvSpPr>
        <p:spPr>
          <a:xfrm>
            <a:off x="539552" y="196606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ОБЪЕМЫ ОТГРУЖЕННЫХ ТОВАРОВ СОБСТВЕННОГО ПРОИЗВОДСТВА, ВЫПОЛНЕННЫХ РАБОТ И УСЛУГ СОБСТВЕННЫМИ СИЛАМИ ОРГАНИЗАЦИЙ ПО ВИДАМ ЭКОНОМИЧЕСКОЙ ДЕЯТЕЛЬНОСТИ (МЛН.РУБ)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25701"/>
              </p:ext>
            </p:extLst>
          </p:nvPr>
        </p:nvGraphicFramePr>
        <p:xfrm>
          <a:off x="568214" y="2604998"/>
          <a:ext cx="8075724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747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2559164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2274813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Показатели</a:t>
                      </a:r>
                      <a:endParaRPr lang="ru-RU" sz="120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2022 год</a:t>
                      </a:r>
                      <a:endParaRPr lang="ru-RU" sz="120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2023 год </a:t>
                      </a:r>
                      <a:endParaRPr lang="ru-RU" sz="120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Обрабатывающие производства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29900,2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33287,0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Обеспечение электрической энергией, газом и паром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476,4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494,4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3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Водоснабжение; водоотведение, организация сбора и утилизация отходов, деятельность по ликвидации загрязнений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58,7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65" y="491625"/>
            <a:ext cx="216024" cy="306226"/>
          </a:xfrm>
          <a:prstGeom prst="rect">
            <a:avLst/>
          </a:prstGeom>
        </p:spPr>
      </p:pic>
      <p:pic>
        <p:nvPicPr>
          <p:cNvPr id="2050" name="Picture 2" descr="ÐÐ°Ð²Ð¾Ð´ Ð´ÑÐµÐ²ÐµÑÐ½Ð¾ Ð²Ð¾Ð»Ð¾ÐºÐ½Ð¸ÑÑÑÑ Ð¿Ð»Ð¸Ñ Ð² Ð³Ð¾ÑÐ¾Ð´Ðµ ÐÐ¼Ð²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67584"/>
            <a:ext cx="1485371" cy="7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4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предприятия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1108959"/>
            <a:ext cx="470581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«ПЛИТНЫЙ МИР»</a:t>
            </a:r>
          </a:p>
          <a:p>
            <a:pPr algn="just"/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Является единственным в Республике Коми предприятием, выпускающим твёрдую древесноволокнистую плиту мокрым способом. Постоянными потребителями нашей продукции являются предприятия и фирмы строительной, мебельной и автомобильной промышленности.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7" y="1876495"/>
            <a:ext cx="470581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ОАО РЖД (Княжпогостская дистанция пути )</a:t>
            </a:r>
          </a:p>
          <a:p>
            <a:pPr algn="just"/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Княжпогостская дистанция пути (ПЧ-29) - линейное подразделение Северной дирекции инфраструктуры осуществляющее комплексный контроль за техническим состоянием пути, в том числе средствами дефектоскопии и </a:t>
            </a:r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путеизмерения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текущее содержание и планово-предупредительные ремонты на всем для нее установленном протяжении пути, а также всех его обустройств и искусственных сооружений.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2844749"/>
            <a:ext cx="46338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ОАО  «БОКСИТ ТИМАНА»</a:t>
            </a:r>
          </a:p>
          <a:p>
            <a:pPr algn="just"/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Предприятие «Боксит </a:t>
            </a:r>
            <a:r>
              <a:rPr lang="ru-RU" sz="8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Тимана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было запущено в 1992 году с целью разработки месторождений бокситов в Средне-</a:t>
            </a:r>
            <a:r>
              <a:rPr lang="ru-RU" sz="8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Тиманском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районе, где сосредоточено около 30% всех российских запасов бокситов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3566782"/>
            <a:ext cx="4483065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СПК «КНЯЖПОГОСТСКИЙ»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Разведение крупного рогатого скота, изготовление молочной продукции.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18" y="1188880"/>
            <a:ext cx="727034" cy="4275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8" y="2062194"/>
            <a:ext cx="727034" cy="4262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2918923"/>
            <a:ext cx="749529" cy="432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3614263"/>
            <a:ext cx="745603" cy="4224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extBox 1"/>
          <p:cNvSpPr txBox="1"/>
          <p:nvPr/>
        </p:nvSpPr>
        <p:spPr>
          <a:xfrm>
            <a:off x="1115616" y="4155926"/>
            <a:ext cx="46085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СИНДОРСКОЕ ЛПУМГ</a:t>
            </a:r>
          </a:p>
          <a:p>
            <a:pPr algn="just"/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Занимается эксплуатацией магистральных газопроводов, компрессорных цехов, газораспределительных станций, систем </a:t>
            </a:r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электрохимзащиты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телемеханики и автоматики, энергоснабжения и  </a:t>
            </a:r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тепловодоснабжения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4258214"/>
            <a:ext cx="727034" cy="4565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572127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650685-845E-C940-A2C4-6AF171459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92" y="2745549"/>
            <a:ext cx="436644" cy="4366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C10106-3078-FB47-9F41-FDBCCF60B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0" y="2725341"/>
            <a:ext cx="479504" cy="479504"/>
          </a:xfrm>
          <a:prstGeom prst="rect">
            <a:avLst/>
          </a:prstGeom>
        </p:spPr>
      </p:pic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BAB0816-03A7-DE4E-A86F-B3A5A72EE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295055"/>
              </p:ext>
            </p:extLst>
          </p:nvPr>
        </p:nvGraphicFramePr>
        <p:xfrm flipV="1">
          <a:off x="623840" y="2457351"/>
          <a:ext cx="4098568" cy="293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577750" y="1059582"/>
            <a:ext cx="536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ПРОДУКЦИИ В РАЙОНЕ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FC7565-CEF6-3641-848D-C0EE4ED7EF88}"/>
              </a:ext>
            </a:extLst>
          </p:cNvPr>
          <p:cNvSpPr txBox="1"/>
          <p:nvPr/>
        </p:nvSpPr>
        <p:spPr>
          <a:xfrm>
            <a:off x="1057254" y="271576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СЕЛЬХОЗУГОДИЙ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DBBF8-1BEA-1F45-9B2E-9D15D00494BC}"/>
              </a:ext>
            </a:extLst>
          </p:cNvPr>
          <p:cNvSpPr txBox="1"/>
          <p:nvPr/>
        </p:nvSpPr>
        <p:spPr>
          <a:xfrm>
            <a:off x="1057254" y="285426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9.977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84C826-CBA9-4D44-B8BD-5387103C795A}"/>
              </a:ext>
            </a:extLst>
          </p:cNvPr>
          <p:cNvSpPr txBox="1"/>
          <p:nvPr/>
        </p:nvSpPr>
        <p:spPr>
          <a:xfrm>
            <a:off x="3995936" y="271703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КФХ ЗАРЕГИСТРИРОВАНО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5ECE00-5729-1E42-91CB-5A66B51131F7}"/>
              </a:ext>
            </a:extLst>
          </p:cNvPr>
          <p:cNvSpPr txBox="1"/>
          <p:nvPr/>
        </p:nvSpPr>
        <p:spPr>
          <a:xfrm>
            <a:off x="3962746" y="285562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 </a:t>
            </a:r>
            <a:r>
              <a:rPr lang="ru-RU" sz="16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1553B2-4CCD-2145-B05E-C961C838ED13}"/>
              </a:ext>
            </a:extLst>
          </p:cNvPr>
          <p:cNvSpPr txBox="1"/>
          <p:nvPr/>
        </p:nvSpPr>
        <p:spPr>
          <a:xfrm>
            <a:off x="395535" y="3507854"/>
            <a:ext cx="479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КРУПНОЕ СЕЛЬСКОХОЗЯЙСТВЕННОЕ ПРЕДПРИЯТИЕ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ТЕРРИТОРИИ РАЙОНА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DE2493-58DB-3E44-A633-2C78CF213329}"/>
              </a:ext>
            </a:extLst>
          </p:cNvPr>
          <p:cNvSpPr txBox="1"/>
          <p:nvPr/>
        </p:nvSpPr>
        <p:spPr>
          <a:xfrm>
            <a:off x="0" y="4155926"/>
            <a:ext cx="23896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DE2493-58DB-3E44-A633-2C78CF213329}"/>
              </a:ext>
            </a:extLst>
          </p:cNvPr>
          <p:cNvSpPr txBox="1"/>
          <p:nvPr/>
        </p:nvSpPr>
        <p:spPr>
          <a:xfrm>
            <a:off x="1589556" y="4226140"/>
            <a:ext cx="238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СПК  «КНЯЖПОГОСТСКИЙ»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4943"/>
          <a:stretch/>
        </p:blipFill>
        <p:spPr>
          <a:xfrm>
            <a:off x="4947861" y="-13761"/>
            <a:ext cx="4041847" cy="2344396"/>
          </a:xfrm>
          <a:prstGeom prst="flowChartMerg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172" y="1"/>
            <a:ext cx="4546828" cy="5114312"/>
          </a:xfrm>
          <a:prstGeom prst="rtTriangle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576" y="1563638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230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т. - КАРТОФЕЛЯ</a:t>
            </a: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15,2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 шт. - ЯИЦ</a:t>
            </a: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63,55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т. - МЯСА И ПТИЦЫ НА УБОЙ</a:t>
            </a: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1791,9</a:t>
            </a:r>
            <a:r>
              <a:rPr lang="ru-RU" sz="1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т. - МОЛОКА</a:t>
            </a:r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2" name="Стрелка вниз 1"/>
          <p:cNvSpPr/>
          <p:nvPr/>
        </p:nvSpPr>
        <p:spPr>
          <a:xfrm>
            <a:off x="2555776" y="3939902"/>
            <a:ext cx="432048" cy="2862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2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64" y="0"/>
            <a:ext cx="3991365" cy="514440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2866338" cy="5144400"/>
            <a:chOff x="4572000" y="0"/>
            <a:chExt cx="2866338" cy="5144400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429418" y="987574"/>
            <a:ext cx="4718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2023 ГОД 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(БЕЗ СУБЪЕКТОВ МАЛОГО И СРЕДНЕГО ПРЕДПРИНИМАТЕЛЬСТВА)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218" y="1287874"/>
            <a:ext cx="233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1873,9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0240560"/>
              </p:ext>
            </p:extLst>
          </p:nvPr>
        </p:nvGraphicFramePr>
        <p:xfrm>
          <a:off x="423990" y="2563788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456729" y="2190804"/>
            <a:ext cx="222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ИСТОЧНИКАМ ФИНАНСИРОВАНИЯ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572934184"/>
              </p:ext>
            </p:extLst>
          </p:nvPr>
        </p:nvGraphicFramePr>
        <p:xfrm>
          <a:off x="2826867" y="2573101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2764927" y="2190803"/>
            <a:ext cx="23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БЮДЖЕТНЫМ СРЕДСТВАМ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4427" y="4706382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985427" y="4463692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04427" y="4489631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962534" y="4660354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ПРИВЛЕЧЕННЫЕ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184544" y="4847843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8592" y="4450585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ФЕДЕРАЛЬНЫЙ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181698" y="4661932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8591" y="4617703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РЕСПУБЛИКАНСКИЙ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185313" y="4477435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1866" y="4781865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МЕСТНЫЙ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7662" y="4064418"/>
            <a:ext cx="661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1762,9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1434" y="2859782"/>
            <a:ext cx="661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111,1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76524" y="2770909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0,2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5555" y="3243428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18,8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0197" y="3317120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69,2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0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Реализуемые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425405"/>
              </p:ext>
            </p:extLst>
          </p:nvPr>
        </p:nvGraphicFramePr>
        <p:xfrm>
          <a:off x="522288" y="1131590"/>
          <a:ext cx="8075726" cy="195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164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954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Количество новых рабочих мест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792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фермы на 100 голов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крупнорогатого скота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Междунов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Алзаман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Юсиф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оглы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индивидуальный предприниматель, глава КФХ / Министерство сельского хозяйства и потребительского рынка Республики Коми.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9,5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278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57" y="474616"/>
            <a:ext cx="267685" cy="3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Планируемые к реализации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44" y="474616"/>
            <a:ext cx="261214" cy="306226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69331"/>
              </p:ext>
            </p:extLst>
          </p:nvPr>
        </p:nvGraphicFramePr>
        <p:xfrm>
          <a:off x="522288" y="1131590"/>
          <a:ext cx="8075726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164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Статус</a:t>
                      </a:r>
                      <a:r>
                        <a:rPr lang="ru-RU" sz="1050" b="1" baseline="0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проекта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724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Создание рыбоводного хозяйства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Попов Максим Викторович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Создание производства бутилированной воды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ООО «Северянка»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3425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мини асфальтобетонного завода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Брсоян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О.С.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03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Планируемые к реализации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44" y="474616"/>
            <a:ext cx="261214" cy="306226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84648"/>
              </p:ext>
            </p:extLst>
          </p:nvPr>
        </p:nvGraphicFramePr>
        <p:xfrm>
          <a:off x="522288" y="1131590"/>
          <a:ext cx="8075726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164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Статус</a:t>
                      </a:r>
                      <a:r>
                        <a:rPr lang="ru-RU" sz="1050" b="1" baseline="0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проекта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724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индивидуальных жилищных домов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арбалитовые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блоки)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Токмянин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А.Ф.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Переработка бытового мусора (раздельная)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Сергеев В.Г.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3425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 брикетного завода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</a:t>
                      </a:r>
                      <a:r>
                        <a:rPr kumimoji="0" lang="ru-RU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Брсоян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О.С.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Стабилизация ситуации на СПК «Княжпогостский»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СПК «Княжпогостский»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93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816858"/>
              </p:ext>
            </p:extLst>
          </p:nvPr>
        </p:nvGraphicFramePr>
        <p:xfrm>
          <a:off x="567683" y="1203598"/>
          <a:ext cx="8193255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552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  <a:gridCol w="2559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инвестиционной площадки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 площадки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Кадастровый</a:t>
                      </a:r>
                      <a:r>
                        <a:rPr lang="ru-RU" sz="105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номер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  Площадь земельного участка (га.)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Емва, ул. 60 лет Октября (район телевизионной вышки)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11:10:4502048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д. Половники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11:10:0801001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3425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Емва, ул. Центральная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11:10:4502049:1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Емва, ул.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Сенюкова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11:10:4501030:100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0,1695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Емва, ул. Дорожная (бывшая база АО «Строитель-Сервис»)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11:10:4502026:10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1,44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Емва, ул. Волгоградская (бывшая база ДОСААФ)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гринфилд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11:10:4502005:10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3,35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63" y="507350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19530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26204" y="41151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Обращение к инвестору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91630"/>
            <a:ext cx="9144000" cy="2304256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406586" y="1491630"/>
            <a:ext cx="62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Уважаемые дамы и господа!</a:t>
            </a:r>
            <a:endParaRPr lang="ru-RU" sz="1200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6586" y="1851670"/>
            <a:ext cx="62373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Вашему вниманию представлен инвестиционный паспорт муниципального образования муниципального района «Княжпогостский».  Надеюсь, что представленный паспорт станет не только основным источником информации, но и путеводителем для деловых и предприимчивых людей.</a:t>
            </a:r>
          </a:p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Княжпогостского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 открытый диалог. </a:t>
            </a:r>
          </a:p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заинтересованы в том, чтобы Ваш бизнес был эффективным, стабильным и безопасным, чтобы развивалась экономика района и улучшалось качество жизни его жителей.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44092" y="3889960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уважением, Глава МО МР «Княжпогостский»</a:t>
            </a:r>
          </a:p>
          <a:p>
            <a:pPr algn="r"/>
            <a:r>
              <a:rPr lang="ru-RU" sz="1000" b="1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администрации</a:t>
            </a:r>
          </a:p>
          <a:p>
            <a:pPr algn="r"/>
            <a:r>
              <a:rPr lang="ru-RU" sz="1000" b="1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Немчинов Анатолий Львович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2293" y="3889960"/>
            <a:ext cx="221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</a:t>
            </a:r>
            <a:r>
              <a:rPr lang="ru-RU" sz="11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2139)</a:t>
            </a:r>
            <a:r>
              <a:rPr lang="en-US" sz="11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1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21-109</a:t>
            </a:r>
            <a:endParaRPr lang="en-US" sz="11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emva_11@mail.ru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www.mrk11.ru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1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3956199"/>
            <a:ext cx="144016" cy="144016"/>
          </a:xfrm>
          <a:prstGeom prst="rect">
            <a:avLst/>
          </a:prstGeom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4131245"/>
            <a:ext cx="156071" cy="144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5" y="4297906"/>
            <a:ext cx="156071" cy="15607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74616"/>
            <a:ext cx="216024" cy="3062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/>
          <a:stretch/>
        </p:blipFill>
        <p:spPr>
          <a:xfrm>
            <a:off x="519530" y="1491630"/>
            <a:ext cx="16561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9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47088"/>
              </p:ext>
            </p:extLst>
          </p:nvPr>
        </p:nvGraphicFramePr>
        <p:xfrm>
          <a:off x="539551" y="1419622"/>
          <a:ext cx="8075726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552">
                  <a:extLst>
                    <a:ext uri="{9D8B030D-6E8A-4147-A177-3AD203B41FA5}">
                      <a16:colId xmlns:a16="http://schemas.microsoft.com/office/drawing/2014/main" val="309706842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270539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069484828"/>
                    </a:ext>
                  </a:extLst>
                </a:gridCol>
                <a:gridCol w="2441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53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инвестиционной площадки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 площадки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Кадастровый</a:t>
                      </a:r>
                      <a:r>
                        <a:rPr lang="ru-RU" sz="105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номер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  Площадь земельного участка (га.)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406324"/>
                  </a:ext>
                </a:extLst>
              </a:tr>
              <a:tr h="452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п.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Иоссер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гринфилд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11:10:1401005:26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4349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п. Тракт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гринфилд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11:10:2001012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434259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П. </a:t>
                      </a:r>
                      <a:r>
                        <a:rPr kumimoji="0" lang="ru-RU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Чиньяворык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гринфилд</a:t>
                      </a:r>
                      <a:endParaRPr lang="ru-RU" sz="800" b="0" i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11:10:1101007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63" y="507350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5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655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Меры поддержки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635896" y="2139862"/>
            <a:ext cx="1872208" cy="1440000"/>
            <a:chOff x="3803060" y="2067694"/>
            <a:chExt cx="1872208" cy="1440000"/>
          </a:xfrm>
        </p:grpSpPr>
        <p:sp>
          <p:nvSpPr>
            <p:cNvPr id="9" name="Овал 8"/>
            <p:cNvSpPr/>
            <p:nvPr/>
          </p:nvSpPr>
          <p:spPr>
            <a:xfrm>
              <a:off x="4019164" y="2067694"/>
              <a:ext cx="1440000" cy="1440000"/>
            </a:xfrm>
            <a:prstGeom prst="ellipse">
              <a:avLst/>
            </a:prstGeom>
            <a:noFill/>
            <a:ln w="2222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03060" y="2556861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МЕРЫ </a:t>
              </a:r>
            </a:p>
            <a:p>
              <a:pPr algn="ctr"/>
              <a:r>
                <a:rPr lang="ru-RU" sz="1200" b="1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ПОДДЕРЖКИ</a:t>
              </a: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522290" y="1899946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430258" y="1439644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НЕФИНАНСОВЫЕ МЕРЫ </a:t>
            </a:r>
          </a:p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80" y="1475368"/>
            <a:ext cx="422388" cy="422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2288" y="1910330"/>
            <a:ext cx="28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Информационная</a:t>
            </a:r>
          </a:p>
          <a:p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Консультационная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5364088" y="1900530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5416071" y="1440228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ИМУЩЕСТВЕННАЯ</a:t>
            </a:r>
          </a:p>
          <a:p>
            <a:pPr algn="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36094" y="1910914"/>
            <a:ext cx="32936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Предоставление во владение и (или) пользование на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возмездной/безвозмездной/льготной основе </a:t>
            </a:r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государственного имущества на срок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менее 5 лет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82" y="1438544"/>
            <a:ext cx="421200" cy="4212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809912" y="3147814"/>
            <a:ext cx="2919809" cy="6480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/>
              <a:t>ПОСТАНОВЛЕНИЕ от 1 января 2021 г. N 3 ОБ УТВЕРЖДЕНИИ МУНИЦИПАЛЬНОЙ ПРОГРАММЫ  МУНИЦИПАЛЬНОГО РАЙОНА «КНЯЖПОГОСТСКИЙ» «РАЗВИТИЕ ЭКОНОМИКИ»</a:t>
            </a:r>
            <a:endParaRPr lang="ru-RU" sz="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5434814" y="2870815"/>
            <a:ext cx="331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НОРМАТИВНЫЕ ДОКУМЕНТЫ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866" y="486588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023828" y="45682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www.invest.rkomi.ru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Прямоугольный треугольник 57"/>
          <p:cNvSpPr/>
          <p:nvPr/>
        </p:nvSpPr>
        <p:spPr>
          <a:xfrm>
            <a:off x="-4061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ый треугольник 58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8028504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07654"/>
            <a:ext cx="3748269" cy="1806647"/>
            <a:chOff x="2695939" y="1707654"/>
            <a:chExt cx="3748269" cy="180664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695939" y="1707654"/>
              <a:ext cx="3748269" cy="738664"/>
              <a:chOff x="2699792" y="1707654"/>
              <a:chExt cx="3744416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47864" y="1707654"/>
                <a:ext cx="3096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72727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Министерство экономического развития и промышленности Республики Коми</a:t>
                </a:r>
                <a:endParaRPr lang="ru-RU" sz="1050" b="1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8" name="Picture 4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3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1806813"/>
                <a:ext cx="535425" cy="62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695939" y="2590971"/>
              <a:ext cx="37482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Россия, Республика Коми, Сыктывкар,</a:t>
              </a:r>
            </a:p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ул. Интернациональная, д. 157, 167982</a:t>
              </a:r>
            </a:p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Телефон: (8212) 25-54-33 (доб. 200)</a:t>
              </a:r>
            </a:p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Факс: (8212) 29-39-36</a:t>
              </a:r>
            </a:p>
            <a:p>
              <a:pPr algn="ctr"/>
              <a:r>
                <a:rPr lang="en-US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E-Mail</a:t>
              </a:r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</a:t>
              </a:r>
              <a:r>
                <a:rPr lang="en-US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minek@minek.rkomi.ru</a:t>
              </a:r>
              <a:endPara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www.minprom.rkomi.ru </a:t>
              </a:r>
              <a:endParaRPr lang="ru-RU" sz="6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724128" y="1773566"/>
            <a:ext cx="309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06528" y="2571750"/>
            <a:ext cx="374826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Россия, Республика Коми, Княжпогостский район,</a:t>
            </a:r>
          </a:p>
          <a:p>
            <a:pPr algn="ctr"/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900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ул. Дзержинского, д. 81,</a:t>
            </a:r>
          </a:p>
          <a:p>
            <a:pPr algn="ctr"/>
            <a:r>
              <a:rPr lang="ru-RU" sz="90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</a:t>
            </a:r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Немчинов Анатолий Львович</a:t>
            </a:r>
          </a:p>
          <a:p>
            <a:pPr algn="ctr"/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Телефон: (82139) 2-11-09</a:t>
            </a:r>
            <a:endParaRPr lang="en-US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Факс: (82130) 2-24-86</a:t>
            </a:r>
          </a:p>
          <a:p>
            <a:pPr algn="ctr"/>
            <a:r>
              <a:rPr lang="en-US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E-Mail</a:t>
            </a:r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emva_11@mail.ru</a:t>
            </a:r>
          </a:p>
          <a:p>
            <a:pPr algn="ctr"/>
            <a:r>
              <a:rPr lang="en-US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www.mrk11.ru</a:t>
            </a:r>
            <a:endParaRPr lang="ru-RU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2159210" y="0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6948884" y="2322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26" y="1806876"/>
            <a:ext cx="497481" cy="6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Историческая справка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39552" y="1480017"/>
            <a:ext cx="6350" cy="2916000"/>
          </a:xfrm>
          <a:prstGeom prst="line">
            <a:avLst/>
          </a:prstGeom>
          <a:ln w="38100">
            <a:solidFill>
              <a:srgbClr val="EBE9E9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омб 4"/>
          <p:cNvSpPr/>
          <p:nvPr/>
        </p:nvSpPr>
        <p:spPr>
          <a:xfrm>
            <a:off x="489551" y="157170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40409" y="1356815"/>
            <a:ext cx="7063911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Муниципальный район «Княжпогостский» расположен в западной части Республики Коми. Образован в 1939 году. На территории района, пло­щадь которого 24,6 тыс. кв. км, 47 населен­ных пунктов, наиболее крупные из них поселки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Чиньяворык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села Шошка 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Административный центр - город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Первые обитатели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Вымского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края появились много веков назад. По реке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вокруг озера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располагались сотни стоянок, поселений, погребений, святилищ. Здесь найдено большое количество памятников старины и уникальных кладов.</a:t>
            </a:r>
          </a:p>
          <a:p>
            <a:pPr algn="just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Особенно интенсивно край стал засе­ляться во втором тысячелетии новой эры. Вот уже более 400 лет существуют деревни Кони, Весляна 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Раковицы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село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А селам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Туръя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свыше пяти веков.</a:t>
            </a:r>
          </a:p>
          <a:p>
            <a:pPr algn="just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вероятнее всего, был основан кем-то из князей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Вымских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которые управляли Пермью Вычегодской с 1451 по 1502 годы. Крес­тьяне занимались земледелием, скотоводством, рыбной ловлей и охотой. Некоторые уходили в поисках заработка на соляной промысел, что под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Сереговой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горой на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Выми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                                                         Наивысший расцвет промысла пришелся на конец XVII века, когда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Сереговский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завод стал одним из крупнейших в России солеваренных предприятий.</a:t>
            </a:r>
          </a:p>
          <a:p>
            <a:pPr algn="just"/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В годы советской власти в районе произошли немаловажные изменения. Начал свою работу Княжпогостский механический завод, районный лесопункт Министерства лесной промышленности Коми АССР, появились цеха Княжпогостского завода древесноволокнистых плит, </a:t>
            </a:r>
            <a:r>
              <a:rPr lang="ru-RU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Синдорской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газокомпрессорной станции и заработали многие другие предприятия и организации.</a:t>
            </a:r>
          </a:p>
        </p:txBody>
      </p:sp>
      <p:sp>
        <p:nvSpPr>
          <p:cNvPr id="20" name="Ромб 19"/>
          <p:cNvSpPr/>
          <p:nvPr/>
        </p:nvSpPr>
        <p:spPr>
          <a:xfrm>
            <a:off x="488973" y="1859819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488395" y="20241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486594" y="233844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омб 22"/>
          <p:cNvSpPr/>
          <p:nvPr/>
        </p:nvSpPr>
        <p:spPr>
          <a:xfrm>
            <a:off x="484211" y="2658041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омб 23"/>
          <p:cNvSpPr/>
          <p:nvPr/>
        </p:nvSpPr>
        <p:spPr>
          <a:xfrm>
            <a:off x="488973" y="281758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омб 24"/>
          <p:cNvSpPr/>
          <p:nvPr/>
        </p:nvSpPr>
        <p:spPr>
          <a:xfrm>
            <a:off x="491354" y="31623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омб 26"/>
          <p:cNvSpPr/>
          <p:nvPr/>
        </p:nvSpPr>
        <p:spPr>
          <a:xfrm>
            <a:off x="491354" y="354674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омб 30"/>
          <p:cNvSpPr/>
          <p:nvPr/>
        </p:nvSpPr>
        <p:spPr>
          <a:xfrm>
            <a:off x="491354" y="369075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омб 31"/>
          <p:cNvSpPr/>
          <p:nvPr/>
        </p:nvSpPr>
        <p:spPr>
          <a:xfrm>
            <a:off x="491354" y="4019545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46" y="488033"/>
            <a:ext cx="216024" cy="3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-30774"/>
          <a:stretch/>
        </p:blipFill>
        <p:spPr>
          <a:xfrm>
            <a:off x="4681988" y="6653"/>
            <a:ext cx="5965369" cy="5136847"/>
          </a:xfrm>
          <a:prstGeom prst="parallelogram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</p:spPr>
      </p:pic>
      <p:grpSp>
        <p:nvGrpSpPr>
          <p:cNvPr id="68" name="Группа 67"/>
          <p:cNvGrpSpPr/>
          <p:nvPr/>
        </p:nvGrpSpPr>
        <p:grpSpPr>
          <a:xfrm>
            <a:off x="522411" y="4443958"/>
            <a:ext cx="353366" cy="347355"/>
            <a:chOff x="584222" y="4083918"/>
            <a:chExt cx="506823" cy="504056"/>
          </a:xfrm>
          <a:solidFill>
            <a:srgbClr val="004D40"/>
          </a:solidFill>
        </p:grpSpPr>
        <p:sp>
          <p:nvSpPr>
            <p:cNvPr id="69" name="Прямоугольник 68"/>
            <p:cNvSpPr/>
            <p:nvPr/>
          </p:nvSpPr>
          <p:spPr>
            <a:xfrm>
              <a:off x="584222" y="4083918"/>
              <a:ext cx="50682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72" y="4125055"/>
              <a:ext cx="421779" cy="421779"/>
            </a:xfrm>
            <a:prstGeom prst="rect">
              <a:avLst/>
            </a:prstGeom>
            <a:grpFill/>
          </p:spPr>
        </p:pic>
      </p:grpSp>
      <p:sp>
        <p:nvSpPr>
          <p:cNvPr id="41" name="Параллелограмм 40"/>
          <p:cNvSpPr/>
          <p:nvPr/>
        </p:nvSpPr>
        <p:spPr>
          <a:xfrm>
            <a:off x="3899796" y="-1588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158646" y="-83774"/>
            <a:ext cx="3021870" cy="5227274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характеристика района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0" y="942262"/>
            <a:ext cx="517094" cy="5170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7254" y="943341"/>
            <a:ext cx="252028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ТЕРРИТОРИИ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7254" y="108184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24,6 тыс.</a:t>
            </a:r>
            <a:r>
              <a:rPr lang="ru-RU" sz="20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км²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539552" y="1604970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48331"/>
            <a:ext cx="518400" cy="518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77490" y="1730531"/>
            <a:ext cx="2736304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7490" y="1907208"/>
            <a:ext cx="192023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14981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9000" y="2381398"/>
            <a:ext cx="1350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437" y="2489121"/>
            <a:ext cx="117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12630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2312" y="2381048"/>
            <a:ext cx="1305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42312" y="2494157"/>
            <a:ext cx="92152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2351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39552" y="29011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" y="3011982"/>
            <a:ext cx="465196" cy="46519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43608" y="3005059"/>
            <a:ext cx="187220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РАЙОННЫЙ ЦЕНТР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43608" y="31490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20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endParaRPr lang="ru-RU" sz="16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539552" y="36919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44293" y="3770158"/>
            <a:ext cx="161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ПОСЕЛЕНИЯ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731" y="3877880"/>
            <a:ext cx="64899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37606" y="3772189"/>
            <a:ext cx="1742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НАСЕЛЕННЫХ ПУНКТОВ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37606" y="3885298"/>
            <a:ext cx="192023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7162" y="4383395"/>
            <a:ext cx="3125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 умеренно-континентальный</a:t>
            </a:r>
            <a:endParaRPr lang="ru-RU" sz="7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57162" y="4535795"/>
            <a:ext cx="3076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+15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°C</a:t>
            </a:r>
            <a:r>
              <a:rPr lang="ru-RU" sz="7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июле (самый теплый месяц)</a:t>
            </a:r>
          </a:p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-17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°C</a:t>
            </a:r>
            <a:r>
              <a:rPr lang="ru-RU" sz="7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январе (самый холодный месяц)</a:t>
            </a:r>
            <a:endParaRPr lang="ru-RU" sz="4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755576" y="1635646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ГЛАВНАЯ СТРАТЕГИЧЕСКАЯ ЦЕЛЬ РАЗВИТИЯ РАЙОНА:</a:t>
            </a:r>
          </a:p>
          <a:p>
            <a:pPr algn="just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 условий для улучшения жизненного уровня населения муниципального района на основе активного использования природно-ресурсного и трудового потенциала по принципу баланса интересов населения, бизнеса и власти.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4079792" y="74072"/>
            <a:ext cx="5129589" cy="5009266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38921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Конкурентные преимущества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39552" y="186861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71600" y="140456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Удобное транспортно-географическое </a:t>
            </a:r>
          </a:p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расположение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69795" y="1880050"/>
            <a:ext cx="3835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 района – г. Емва в 127 км от г. Сыктывкар (столица Республики Коми)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30028" y="234543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71600" y="236639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Основной транспортной магистралью является участок Северной железной дороги Котлас-Воркута. Ближайшие аэропорты находятся в городах Сыктывкар и Ухта.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9552" y="2781379"/>
            <a:ext cx="3600000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06169" y="3000467"/>
            <a:ext cx="48965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Наличие крупных в районе организаций/предприятий:</a:t>
            </a:r>
          </a:p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ООО «Плитный мир»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Княжпогостское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ДРСУ филиал ГУП РК «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Автодор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Коми» 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ОАО «Боксит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Тимана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компания РУСАЛ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Княжпогостская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дистанция пути (филиал ОАО «РЖД)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Филиал ОАО «Газпром газораспределение Сыктывкар» в г.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Синдорское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ЛПУМГ (филиал ООО «Газпром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трансгаз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Ухта»)и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3790"/>
            <a:ext cx="363215" cy="363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" y="1950614"/>
            <a:ext cx="320536" cy="320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7" y="2387669"/>
            <a:ext cx="393710" cy="3937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31791"/>
            <a:ext cx="360040" cy="360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63480" y="12773"/>
            <a:ext cx="4680520" cy="5143501"/>
          </a:xfrm>
          <a:prstGeom prst="rtTriangl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9944" t="11162" r="-1836" b="5955"/>
          <a:stretch/>
        </p:blipFill>
        <p:spPr>
          <a:xfrm>
            <a:off x="5001204" y="-14073"/>
            <a:ext cx="4005596" cy="2228635"/>
          </a:xfrm>
          <a:prstGeom prst="flowChartMerg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2380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19660" t="-609" r="-21237" b="609"/>
          <a:stretch/>
        </p:blipFill>
        <p:spPr>
          <a:xfrm>
            <a:off x="4549403" y="-20538"/>
            <a:ext cx="5855245" cy="5164037"/>
          </a:xfrm>
          <a:prstGeom prst="trapezoid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4" y="1602132"/>
            <a:ext cx="424486" cy="424486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44273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ЗЕМЕЛЬ ЛЕСНОГО ФОНДА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7254" y="114158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2611.7 тыс.</a:t>
            </a:r>
            <a:r>
              <a:rPr lang="ru-RU" sz="20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7490" y="1563638"/>
            <a:ext cx="3782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ОБЩИЙ ЗАПАС ЛЕСНЫХ НАСАЖДЕНИЙ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77490" y="1766819"/>
            <a:ext cx="1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184.7 млн. м³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39552" y="2260841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7254" y="2690220"/>
            <a:ext cx="37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КРУПНЫЕ РЕКИ: </a:t>
            </a:r>
          </a:p>
          <a:p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Река Вымь, </a:t>
            </a:r>
            <a:r>
              <a:rPr lang="ru-RU" sz="12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Синдорское</a:t>
            </a:r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озеро</a:t>
            </a:r>
            <a:endParaRPr lang="ru-RU" sz="10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9552" y="3435846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A39FA-3222-C043-A9AB-ED0ABB09C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0" y="1017325"/>
            <a:ext cx="410992" cy="410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04206B-D743-7A4F-AFA3-43DC54907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4" y="2666922"/>
            <a:ext cx="427272" cy="4272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C0D1EB-6057-D94B-90E0-5F11E4942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1" y="4046381"/>
            <a:ext cx="168682" cy="1686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CD3E75A-995B-8D4F-8AF0-30D72C4B7EFA}"/>
              </a:ext>
            </a:extLst>
          </p:cNvPr>
          <p:cNvSpPr txBox="1"/>
          <p:nvPr/>
        </p:nvSpPr>
        <p:spPr>
          <a:xfrm>
            <a:off x="676207" y="3992223"/>
            <a:ext cx="1803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КАМЕННАЯ СОЛЬ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AD2E89-7835-0242-BE19-8BC13FAB4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24" y="4019733"/>
            <a:ext cx="195330" cy="1953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445EBD8-57F3-9E4E-B47B-3286E30F05DF}"/>
              </a:ext>
            </a:extLst>
          </p:cNvPr>
          <p:cNvSpPr txBox="1"/>
          <p:nvPr/>
        </p:nvSpPr>
        <p:spPr>
          <a:xfrm>
            <a:off x="2709323" y="3992222"/>
            <a:ext cx="976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БОКСИТЫ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182F1C-7726-8246-B39B-4ACA01D36AB7}"/>
              </a:ext>
            </a:extLst>
          </p:cNvPr>
          <p:cNvSpPr txBox="1"/>
          <p:nvPr/>
        </p:nvSpPr>
        <p:spPr>
          <a:xfrm>
            <a:off x="463188" y="3616150"/>
            <a:ext cx="3492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МИНЕРАЛЬНО-СЫРЬЕВЫЕ РЕСУРСЫ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3678" y="-4124994"/>
            <a:ext cx="5400000" cy="3600000"/>
          </a:xfrm>
          <a:prstGeom prst="pentagon">
            <a:avLst/>
          </a:prstGeom>
        </p:spPr>
      </p:pic>
      <p:sp>
        <p:nvSpPr>
          <p:cNvPr id="60" name="Параллелограмм 59"/>
          <p:cNvSpPr/>
          <p:nvPr/>
        </p:nvSpPr>
        <p:spPr>
          <a:xfrm>
            <a:off x="4203607" y="-20538"/>
            <a:ext cx="3014337" cy="516493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5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chorskoevremya.ru/files/78/117/P71294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2995" r="-24134" b="3607"/>
          <a:stretch/>
        </p:blipFill>
        <p:spPr bwMode="auto">
          <a:xfrm>
            <a:off x="5583826" y="6980"/>
            <a:ext cx="5809873" cy="5145088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802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49821" y="114845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14981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399" y="1429803"/>
            <a:ext cx="37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МУЖЧИНЫ – 47.8%</a:t>
            </a:r>
            <a:r>
              <a:rPr lang="ru-RU" sz="10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ru-RU" sz="10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7.5</a:t>
            </a:r>
            <a:r>
              <a:rPr lang="ru-RU" sz="10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50" b="1" dirty="0" err="1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тыс.чел</a:t>
            </a:r>
            <a:r>
              <a:rPr lang="ru-RU" sz="10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.)</a:t>
            </a:r>
            <a:endParaRPr lang="ru-RU" sz="10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ЖЕНЩИНЫ – 52.2% </a:t>
            </a:r>
            <a:r>
              <a:rPr lang="ru-RU" sz="10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(8.2 </a:t>
            </a:r>
            <a:r>
              <a:rPr lang="ru-RU" sz="1050" b="1" dirty="0" err="1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тыс.чел</a:t>
            </a:r>
            <a:r>
              <a:rPr lang="ru-RU" sz="105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.)</a:t>
            </a:r>
            <a:endParaRPr lang="ru-RU" sz="1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996194"/>
            <a:ext cx="446392" cy="4463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179B28-01F5-2849-8415-B82FABFF8F2B}"/>
              </a:ext>
            </a:extLst>
          </p:cNvPr>
          <p:cNvSpPr txBox="1"/>
          <p:nvPr/>
        </p:nvSpPr>
        <p:spPr>
          <a:xfrm>
            <a:off x="395536" y="2067694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ЗАНЯТОСТЬ НАСЕЛЕНИЯ ПО ВИДАМ 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ЭКОНОМИЧЕСКОЙ ДЕЯТЕЛЬНОСТИ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728163"/>
              </p:ext>
            </p:extLst>
          </p:nvPr>
        </p:nvGraphicFramePr>
        <p:xfrm>
          <a:off x="420142" y="2447103"/>
          <a:ext cx="4302266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C0CB5A1-82F5-9F4C-AF14-171EB6B12BAF}"/>
              </a:ext>
            </a:extLst>
          </p:cNvPr>
          <p:cNvSpPr/>
          <p:nvPr/>
        </p:nvSpPr>
        <p:spPr>
          <a:xfrm>
            <a:off x="465259" y="2812058"/>
            <a:ext cx="124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10,22%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1AB2409-4050-144A-B1D1-F65C993B7B04}"/>
              </a:ext>
            </a:extLst>
          </p:cNvPr>
          <p:cNvSpPr/>
          <p:nvPr/>
        </p:nvSpPr>
        <p:spPr>
          <a:xfrm>
            <a:off x="456553" y="3282888"/>
            <a:ext cx="124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2,54%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936BCFE-2053-5B4F-B5CC-89B04A937107}"/>
              </a:ext>
            </a:extLst>
          </p:cNvPr>
          <p:cNvSpPr/>
          <p:nvPr/>
        </p:nvSpPr>
        <p:spPr>
          <a:xfrm>
            <a:off x="457187" y="2572544"/>
            <a:ext cx="124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16,18%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4D6C010-8E74-9B43-B86E-9A312856FFBB}"/>
              </a:ext>
            </a:extLst>
          </p:cNvPr>
          <p:cNvSpPr/>
          <p:nvPr/>
        </p:nvSpPr>
        <p:spPr>
          <a:xfrm>
            <a:off x="452216" y="3043374"/>
            <a:ext cx="124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10,19%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2506A62-092B-EF49-A72C-C13A175E79C7}"/>
              </a:ext>
            </a:extLst>
          </p:cNvPr>
          <p:cNvSpPr/>
          <p:nvPr/>
        </p:nvSpPr>
        <p:spPr>
          <a:xfrm>
            <a:off x="448579" y="3505967"/>
            <a:ext cx="1244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>
                    <a:lumMod val="95000"/>
                    <a:lumOff val="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1,43%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605AFB-4EB0-2449-A49D-8AE282A79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0" y="3313635"/>
            <a:ext cx="172940" cy="1729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C597B94-E35D-384D-9D92-7718AD8B2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01" y="2600451"/>
            <a:ext cx="198000" cy="19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4B69524-E110-5C4B-8586-307127E351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5" y="3556964"/>
            <a:ext cx="184843" cy="18484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64" y="3081985"/>
            <a:ext cx="185797" cy="181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48" y="2825777"/>
            <a:ext cx="218948" cy="21894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057254" y="4083918"/>
            <a:ext cx="3802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СРЕДНЕСПИСОЧНАЯ ЧИСЛЕННОСТЬ РАБОТНИКОВ*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36790" y="425091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5871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4103534"/>
            <a:ext cx="446392" cy="446392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E690155-14E2-D549-A491-4D655893C90C}"/>
              </a:ext>
            </a:extLst>
          </p:cNvPr>
          <p:cNvSpPr/>
          <p:nvPr/>
        </p:nvSpPr>
        <p:spPr>
          <a:xfrm>
            <a:off x="449296" y="4731990"/>
            <a:ext cx="35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*</a:t>
            </a:r>
            <a:r>
              <a:rPr lang="ru-RU" sz="900" b="1" i="1" dirty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по состоянию на 01.01.2024 года, без субъектов малого предпринимательства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04921" y="2842835"/>
            <a:ext cx="14401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0879" y="3523309"/>
            <a:ext cx="1867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СЕЛЬСКОЕ, ЛЕСНОЕ ХОЗЯЙСТВО, ОХОТА, РЫБОЛОВСТВО И РЫБОВОДСТВО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73930" y="2562531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ГОСУДАРСВЕННОЕ УПРАВЛЕНИЕ И ОБЕСПЕЧЕНИЕ ВОЕННОЙ БЕЗОПАСНОСТИ; СОЦИАЛЬНОЕ ОБЕСПЕЧЕНИЕ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26394" y="3041970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ДЕЯТЕЛЬНОСТЬ В ОБЛАСТИ ЗДРАВООХРАНЕНИЯ </a:t>
            </a:r>
          </a:p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СОЦИАЛЬНЫХ УСЛУГ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1046" y="3258163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 ОПТОВАЯ И РОЗНИЧНАЯ; РЕМОНТ АВТОТРАНСПОРТНЫХ СРЕДСТВ И МОТОЦИКЛОВ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9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6" y="3806780"/>
            <a:ext cx="413603" cy="4136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" y="1076301"/>
            <a:ext cx="249490" cy="24949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600" y="976578"/>
            <a:ext cx="125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ЛЕСНОЕ ХОЗЯЙСТВО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9296" y="2059214"/>
            <a:ext cx="4292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Оборот организаций района ежегодно увеличивается:</a:t>
            </a:r>
          </a:p>
          <a:p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1 – 10</a:t>
            </a:r>
            <a:r>
              <a:rPr lang="en-US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/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В 2023 году данный показатель увеличился по сравнению с периодом 2022 года на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10,8</a:t>
            </a:r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r>
              <a:rPr lang="ru-RU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C810833-6985-8E44-B3D4-5AEDFE2B66A1}"/>
              </a:ext>
            </a:extLst>
          </p:cNvPr>
          <p:cNvSpPr/>
          <p:nvPr/>
        </p:nvSpPr>
        <p:spPr>
          <a:xfrm>
            <a:off x="557949" y="1016615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3A5110-B60D-C041-BD55-55CAB6FE30EF}"/>
              </a:ext>
            </a:extLst>
          </p:cNvPr>
          <p:cNvSpPr txBox="1"/>
          <p:nvPr/>
        </p:nvSpPr>
        <p:spPr>
          <a:xfrm>
            <a:off x="3224605" y="977867"/>
            <a:ext cx="140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F3C1388-8419-1440-ADDD-72928A356629}"/>
              </a:ext>
            </a:extLst>
          </p:cNvPr>
          <p:cNvSpPr/>
          <p:nvPr/>
        </p:nvSpPr>
        <p:spPr>
          <a:xfrm>
            <a:off x="2810955" y="1017904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CA32D7F-35A0-2747-832F-A50CC26C4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1" y="1074966"/>
            <a:ext cx="249490" cy="24949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16C77EC-5736-E146-9CC4-F6C7CEAD24A0}"/>
              </a:ext>
            </a:extLst>
          </p:cNvPr>
          <p:cNvSpPr txBox="1"/>
          <p:nvPr/>
        </p:nvSpPr>
        <p:spPr>
          <a:xfrm>
            <a:off x="971552" y="1580944"/>
            <a:ext cx="16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7ECA24AE-3985-3C4A-9B09-1408D29B4334}"/>
              </a:ext>
            </a:extLst>
          </p:cNvPr>
          <p:cNvSpPr/>
          <p:nvPr/>
        </p:nvSpPr>
        <p:spPr>
          <a:xfrm>
            <a:off x="578707" y="1536372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A28232-4869-A140-B705-92620EC93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1" y="1617326"/>
            <a:ext cx="212163" cy="2121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39462A3-891A-004B-9627-951AE6CDF3C2}"/>
              </a:ext>
            </a:extLst>
          </p:cNvPr>
          <p:cNvSpPr txBox="1"/>
          <p:nvPr/>
        </p:nvSpPr>
        <p:spPr>
          <a:xfrm>
            <a:off x="3219458" y="1491630"/>
            <a:ext cx="192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0ED51EC6-6BF0-264D-AEF1-577B08F0A6C4}"/>
              </a:ext>
            </a:extLst>
          </p:cNvPr>
          <p:cNvSpPr/>
          <p:nvPr/>
        </p:nvSpPr>
        <p:spPr>
          <a:xfrm>
            <a:off x="2805808" y="1531667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C449F7-635F-9348-8B33-A3E5533DD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58" y="1599913"/>
            <a:ext cx="235985" cy="2359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71EF064-0460-3F46-A20D-D332BCC29B5A}"/>
              </a:ext>
            </a:extLst>
          </p:cNvPr>
          <p:cNvSpPr txBox="1"/>
          <p:nvPr/>
        </p:nvSpPr>
        <p:spPr>
          <a:xfrm>
            <a:off x="-108520" y="312110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ОТГРУЖЕНО ТОВАРОВ СОБСТВЕННОГО </a:t>
            </a:r>
          </a:p>
          <a:p>
            <a:pPr algn="ctr"/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2E743B-7E57-CE4F-8E61-C72F35EA7860}"/>
              </a:ext>
            </a:extLst>
          </p:cNvPr>
          <p:cNvSpPr txBox="1"/>
          <p:nvPr/>
        </p:nvSpPr>
        <p:spPr>
          <a:xfrm>
            <a:off x="1303442" y="3908875"/>
            <a:ext cx="25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38565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руб.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202" r="26010" b="-405"/>
          <a:stretch/>
        </p:blipFill>
        <p:spPr>
          <a:xfrm>
            <a:off x="5231559" y="-14790"/>
            <a:ext cx="3912441" cy="515987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427984" y="0"/>
            <a:ext cx="2956476" cy="5145088"/>
            <a:chOff x="4031940" y="0"/>
            <a:chExt cx="3204356" cy="5145088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031940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247964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565721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 l="-80000" r="-1000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5965</TotalTime>
  <Words>1824</Words>
  <Application>Microsoft Office PowerPoint</Application>
  <PresentationFormat>Экран (16:9)</PresentationFormat>
  <Paragraphs>341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Segoe UI</vt:lpstr>
      <vt:lpstr>Segoe UI Historic</vt:lpstr>
      <vt:lpstr>Segoe UI 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Викторович</dc:creator>
  <cp:lastModifiedBy>Admin</cp:lastModifiedBy>
  <cp:revision>335</cp:revision>
  <cp:lastPrinted>2024-05-13T09:00:16Z</cp:lastPrinted>
  <dcterms:created xsi:type="dcterms:W3CDTF">2018-07-16T06:32:06Z</dcterms:created>
  <dcterms:modified xsi:type="dcterms:W3CDTF">2025-01-27T12:45:36Z</dcterms:modified>
</cp:coreProperties>
</file>