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84" r:id="rId4"/>
    <p:sldId id="280" r:id="rId5"/>
    <p:sldId id="285" r:id="rId6"/>
    <p:sldId id="306" r:id="rId7"/>
    <p:sldId id="311" r:id="rId8"/>
    <p:sldId id="307" r:id="rId9"/>
    <p:sldId id="309" r:id="rId10"/>
    <p:sldId id="317" r:id="rId11"/>
    <p:sldId id="327" r:id="rId12"/>
    <p:sldId id="322" r:id="rId13"/>
    <p:sldId id="290" r:id="rId14"/>
    <p:sldId id="303" r:id="rId15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B19D"/>
    <a:srgbClr val="000000"/>
    <a:srgbClr val="B3D3EA"/>
    <a:srgbClr val="35759D"/>
    <a:srgbClr val="FFFF00"/>
    <a:srgbClr val="78AD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49" autoAdjust="0"/>
    <p:restoredTop sz="95596" autoAdjust="0"/>
  </p:normalViewPr>
  <p:slideViewPr>
    <p:cSldViewPr>
      <p:cViewPr>
        <p:scale>
          <a:sx n="100" d="100"/>
          <a:sy n="100" d="100"/>
        </p:scale>
        <p:origin x="-1066" y="2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CC6BF4-2850-416F-95C9-EBC193AA5628}" type="doc">
      <dgm:prSet loTypeId="urn:microsoft.com/office/officeart/2005/8/layout/hList1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98CE632A-9F22-44D3-8FF7-1AE34BEEE7B1}">
      <dgm:prSet phldrT="[Текст]" custT="1"/>
      <dgm:spPr>
        <a:gradFill flip="none" rotWithShape="0">
          <a:gsLst>
            <a:gs pos="0">
              <a:srgbClr val="00B0F0">
                <a:shade val="30000"/>
                <a:satMod val="115000"/>
              </a:srgbClr>
            </a:gs>
            <a:gs pos="50000">
              <a:srgbClr val="00B0F0">
                <a:shade val="67500"/>
                <a:satMod val="115000"/>
              </a:srgbClr>
            </a:gs>
            <a:gs pos="100000">
              <a:srgbClr val="00B0F0">
                <a:shade val="100000"/>
                <a:satMod val="115000"/>
              </a:srgbClr>
            </a:gs>
          </a:gsLst>
          <a:lin ang="10800000" scaled="1"/>
          <a:tileRect/>
        </a:gradFill>
      </dgm:spPr>
      <dgm:t>
        <a:bodyPr/>
        <a:lstStyle/>
        <a:p>
          <a:r>
            <a:rPr lang="ru-RU" sz="1800" dirty="0" smtClean="0"/>
            <a:t>Налоговые доходы </a:t>
          </a:r>
          <a:r>
            <a:rPr lang="ru-RU" sz="1400" dirty="0" smtClean="0"/>
            <a:t>(поступления от уплаты налогов)</a:t>
          </a:r>
          <a:endParaRPr lang="ru-RU" sz="1400" dirty="0"/>
        </a:p>
      </dgm:t>
    </dgm:pt>
    <dgm:pt modelId="{A91A1150-7E69-45AD-912D-AA51E485481A}" type="parTrans" cxnId="{5080BEE2-0EC7-43CD-BD9B-DE9CEA2A015A}">
      <dgm:prSet/>
      <dgm:spPr/>
      <dgm:t>
        <a:bodyPr/>
        <a:lstStyle/>
        <a:p>
          <a:endParaRPr lang="ru-RU"/>
        </a:p>
      </dgm:t>
    </dgm:pt>
    <dgm:pt modelId="{D5858083-2EF8-44E4-9216-EDBBD6223617}" type="sibTrans" cxnId="{5080BEE2-0EC7-43CD-BD9B-DE9CEA2A015A}">
      <dgm:prSet/>
      <dgm:spPr/>
      <dgm:t>
        <a:bodyPr/>
        <a:lstStyle/>
        <a:p>
          <a:endParaRPr lang="ru-RU"/>
        </a:p>
      </dgm:t>
    </dgm:pt>
    <dgm:pt modelId="{1263FE8B-FA7B-49BE-B641-9513D8FD3102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Налог на доходы физических лиц</a:t>
          </a:r>
          <a:endParaRPr lang="ru-RU" sz="1500" dirty="0">
            <a:solidFill>
              <a:srgbClr val="7030A0"/>
            </a:solidFill>
          </a:endParaRPr>
        </a:p>
      </dgm:t>
    </dgm:pt>
    <dgm:pt modelId="{22B33B13-8E4C-438F-98B1-636915CB5689}" type="parTrans" cxnId="{4E74C196-2322-4E2B-B676-713762895B89}">
      <dgm:prSet/>
      <dgm:spPr/>
      <dgm:t>
        <a:bodyPr/>
        <a:lstStyle/>
        <a:p>
          <a:endParaRPr lang="ru-RU"/>
        </a:p>
      </dgm:t>
    </dgm:pt>
    <dgm:pt modelId="{8E16A9C4-94E0-4B64-A553-CF16C08A3BF9}" type="sibTrans" cxnId="{4E74C196-2322-4E2B-B676-713762895B89}">
      <dgm:prSet/>
      <dgm:spPr/>
      <dgm:t>
        <a:bodyPr/>
        <a:lstStyle/>
        <a:p>
          <a:endParaRPr lang="ru-RU"/>
        </a:p>
      </dgm:t>
    </dgm:pt>
    <dgm:pt modelId="{A8BCBA04-C4C1-471F-B3D5-DF4691525E22}">
      <dgm:prSet phldrT="[Текст]" custT="1"/>
      <dgm:spPr>
        <a:gradFill flip="none" rotWithShape="0">
          <a:gsLst>
            <a:gs pos="0">
              <a:srgbClr val="00B0F0">
                <a:shade val="30000"/>
                <a:satMod val="115000"/>
              </a:srgbClr>
            </a:gs>
            <a:gs pos="50000">
              <a:srgbClr val="00B0F0">
                <a:shade val="67500"/>
                <a:satMod val="115000"/>
              </a:srgbClr>
            </a:gs>
            <a:gs pos="100000">
              <a:srgbClr val="00B0F0">
                <a:shade val="100000"/>
                <a:satMod val="115000"/>
              </a:srgbClr>
            </a:gs>
          </a:gsLst>
          <a:lin ang="10800000" scaled="1"/>
          <a:tileRect/>
        </a:gradFill>
      </dgm:spPr>
      <dgm:t>
        <a:bodyPr/>
        <a:lstStyle/>
        <a:p>
          <a:r>
            <a:rPr lang="ru-RU" sz="1800" dirty="0" smtClean="0"/>
            <a:t>Неналоговые доходы </a:t>
          </a:r>
          <a:r>
            <a:rPr lang="ru-RU" sz="1400" dirty="0" smtClean="0"/>
            <a:t>(поступления от уплаты прочих пошлин, сборов)</a:t>
          </a:r>
          <a:endParaRPr lang="ru-RU" sz="1400" dirty="0"/>
        </a:p>
      </dgm:t>
    </dgm:pt>
    <dgm:pt modelId="{C3F4D127-80CF-47E0-A4B7-FA0A8C3A0918}" type="parTrans" cxnId="{5F567C3B-1902-4D60-A38A-830AE3272327}">
      <dgm:prSet/>
      <dgm:spPr/>
      <dgm:t>
        <a:bodyPr/>
        <a:lstStyle/>
        <a:p>
          <a:endParaRPr lang="ru-RU"/>
        </a:p>
      </dgm:t>
    </dgm:pt>
    <dgm:pt modelId="{AC7B2846-FDC3-4BA3-B352-F8731EC16939}" type="sibTrans" cxnId="{5F567C3B-1902-4D60-A38A-830AE3272327}">
      <dgm:prSet/>
      <dgm:spPr/>
      <dgm:t>
        <a:bodyPr/>
        <a:lstStyle/>
        <a:p>
          <a:endParaRPr lang="ru-RU"/>
        </a:p>
      </dgm:t>
    </dgm:pt>
    <dgm:pt modelId="{A762076E-A8EC-4B7F-B41D-9CC2E4E61E6D}">
      <dgm:prSet phldrT="[Текст]" custT="1"/>
      <dgm:spPr>
        <a:gradFill flip="none" rotWithShape="0">
          <a:gsLst>
            <a:gs pos="0">
              <a:srgbClr val="00B0F0">
                <a:shade val="30000"/>
                <a:satMod val="115000"/>
              </a:srgbClr>
            </a:gs>
            <a:gs pos="50000">
              <a:srgbClr val="00B0F0">
                <a:shade val="67500"/>
                <a:satMod val="115000"/>
              </a:srgbClr>
            </a:gs>
            <a:gs pos="100000">
              <a:srgbClr val="00B0F0">
                <a:shade val="100000"/>
                <a:satMod val="115000"/>
              </a:srgbClr>
            </a:gs>
          </a:gsLst>
          <a:lin ang="10800000" scaled="1"/>
          <a:tileRect/>
        </a:gradFill>
      </dgm:spPr>
      <dgm:t>
        <a:bodyPr/>
        <a:lstStyle/>
        <a:p>
          <a:r>
            <a:rPr lang="ru-RU" sz="1600" dirty="0" smtClean="0"/>
            <a:t>Безвозмездные поступления (поступления из других бюджетов бюджетной системы РФ)</a:t>
          </a:r>
          <a:endParaRPr lang="ru-RU" sz="1600" dirty="0"/>
        </a:p>
      </dgm:t>
    </dgm:pt>
    <dgm:pt modelId="{71710A29-1491-4D66-8B66-46834351D276}" type="parTrans" cxnId="{02D4EBA2-0C65-42FB-A2FA-E535B75E4B9F}">
      <dgm:prSet/>
      <dgm:spPr/>
      <dgm:t>
        <a:bodyPr/>
        <a:lstStyle/>
        <a:p>
          <a:endParaRPr lang="ru-RU"/>
        </a:p>
      </dgm:t>
    </dgm:pt>
    <dgm:pt modelId="{FC37B5AE-41A1-48C4-9688-979B0298AC78}" type="sibTrans" cxnId="{02D4EBA2-0C65-42FB-A2FA-E535B75E4B9F}">
      <dgm:prSet/>
      <dgm:spPr/>
      <dgm:t>
        <a:bodyPr/>
        <a:lstStyle/>
        <a:p>
          <a:endParaRPr lang="ru-RU"/>
        </a:p>
      </dgm:t>
    </dgm:pt>
    <dgm:pt modelId="{3219860F-1DE0-49A9-9A09-FA6858A07E27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Дотации</a:t>
          </a:r>
          <a:endParaRPr lang="ru-RU" sz="1500" dirty="0">
            <a:solidFill>
              <a:srgbClr val="7030A0"/>
            </a:solidFill>
          </a:endParaRPr>
        </a:p>
      </dgm:t>
    </dgm:pt>
    <dgm:pt modelId="{F0CBC99E-A183-413D-907A-3EEC0F72830F}" type="parTrans" cxnId="{2CEC4969-7468-45D5-B1C8-DFF94DAB9880}">
      <dgm:prSet/>
      <dgm:spPr/>
      <dgm:t>
        <a:bodyPr/>
        <a:lstStyle/>
        <a:p>
          <a:endParaRPr lang="ru-RU"/>
        </a:p>
      </dgm:t>
    </dgm:pt>
    <dgm:pt modelId="{20280C7A-F562-4A0B-AFCE-DF36D2F36797}" type="sibTrans" cxnId="{2CEC4969-7468-45D5-B1C8-DFF94DAB9880}">
      <dgm:prSet/>
      <dgm:spPr/>
      <dgm:t>
        <a:bodyPr/>
        <a:lstStyle/>
        <a:p>
          <a:endParaRPr lang="ru-RU"/>
        </a:p>
      </dgm:t>
    </dgm:pt>
    <dgm:pt modelId="{676F481A-4B86-4E0F-9894-A23D54109B22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endParaRPr lang="ru-RU" sz="1500" dirty="0"/>
        </a:p>
      </dgm:t>
    </dgm:pt>
    <dgm:pt modelId="{9D8B8A09-6F10-4690-85A8-E7E10F9E1E03}" type="parTrans" cxnId="{13015AC9-D735-46BC-9EC9-2D1F660D0D38}">
      <dgm:prSet/>
      <dgm:spPr/>
      <dgm:t>
        <a:bodyPr/>
        <a:lstStyle/>
        <a:p>
          <a:endParaRPr lang="ru-RU"/>
        </a:p>
      </dgm:t>
    </dgm:pt>
    <dgm:pt modelId="{174F3E2C-F6BB-4AEC-A4F7-502164AB3872}" type="sibTrans" cxnId="{13015AC9-D735-46BC-9EC9-2D1F660D0D38}">
      <dgm:prSet/>
      <dgm:spPr/>
      <dgm:t>
        <a:bodyPr/>
        <a:lstStyle/>
        <a:p>
          <a:endParaRPr lang="ru-RU"/>
        </a:p>
      </dgm:t>
    </dgm:pt>
    <dgm:pt modelId="{59841725-4710-4ADF-BCF2-4EE35805CCBA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Налог на имущество физических лиц</a:t>
          </a:r>
          <a:endParaRPr lang="ru-RU" sz="1500" dirty="0">
            <a:solidFill>
              <a:srgbClr val="7030A0"/>
            </a:solidFill>
          </a:endParaRPr>
        </a:p>
      </dgm:t>
    </dgm:pt>
    <dgm:pt modelId="{7825AD6B-94AB-4ACC-B591-629532C53694}" type="parTrans" cxnId="{46895ED9-24AF-465E-A823-9C27E06A59DD}">
      <dgm:prSet/>
      <dgm:spPr/>
      <dgm:t>
        <a:bodyPr/>
        <a:lstStyle/>
        <a:p>
          <a:endParaRPr lang="ru-RU"/>
        </a:p>
      </dgm:t>
    </dgm:pt>
    <dgm:pt modelId="{161FFF2F-4784-42F2-A7C5-34DF0FD3083A}" type="sibTrans" cxnId="{46895ED9-24AF-465E-A823-9C27E06A59DD}">
      <dgm:prSet/>
      <dgm:spPr/>
      <dgm:t>
        <a:bodyPr/>
        <a:lstStyle/>
        <a:p>
          <a:endParaRPr lang="ru-RU"/>
        </a:p>
      </dgm:t>
    </dgm:pt>
    <dgm:pt modelId="{3F7DADBB-6970-4670-B27F-5C52A973D3FC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endParaRPr lang="ru-RU" sz="1500" dirty="0"/>
        </a:p>
      </dgm:t>
    </dgm:pt>
    <dgm:pt modelId="{DDA4ECBB-A236-45D5-953B-A85AFDDA3928}" type="parTrans" cxnId="{F9C54680-5A55-49F2-815C-FBEDA2989AF6}">
      <dgm:prSet/>
      <dgm:spPr/>
      <dgm:t>
        <a:bodyPr/>
        <a:lstStyle/>
        <a:p>
          <a:endParaRPr lang="ru-RU"/>
        </a:p>
      </dgm:t>
    </dgm:pt>
    <dgm:pt modelId="{110989DF-7913-4D06-BB28-99D8DD6AB8E3}" type="sibTrans" cxnId="{F9C54680-5A55-49F2-815C-FBEDA2989AF6}">
      <dgm:prSet/>
      <dgm:spPr/>
      <dgm:t>
        <a:bodyPr/>
        <a:lstStyle/>
        <a:p>
          <a:endParaRPr lang="ru-RU"/>
        </a:p>
      </dgm:t>
    </dgm:pt>
    <dgm:pt modelId="{1FF62CBD-947C-4C8F-A871-0365E0497229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Государственная пошлина</a:t>
          </a:r>
          <a:endParaRPr lang="ru-RU" sz="1500" dirty="0">
            <a:solidFill>
              <a:srgbClr val="7030A0"/>
            </a:solidFill>
          </a:endParaRPr>
        </a:p>
      </dgm:t>
    </dgm:pt>
    <dgm:pt modelId="{30FE7B4C-DC06-4F2C-B6B9-2FBF46A17F2C}" type="parTrans" cxnId="{B27F5277-D533-4F8F-951D-16C8E33D865F}">
      <dgm:prSet/>
      <dgm:spPr/>
      <dgm:t>
        <a:bodyPr/>
        <a:lstStyle/>
        <a:p>
          <a:endParaRPr lang="ru-RU"/>
        </a:p>
      </dgm:t>
    </dgm:pt>
    <dgm:pt modelId="{C7D40071-C832-462E-A2A3-8878E225A874}" type="sibTrans" cxnId="{B27F5277-D533-4F8F-951D-16C8E33D865F}">
      <dgm:prSet/>
      <dgm:spPr/>
      <dgm:t>
        <a:bodyPr/>
        <a:lstStyle/>
        <a:p>
          <a:endParaRPr lang="ru-RU"/>
        </a:p>
      </dgm:t>
    </dgm:pt>
    <dgm:pt modelId="{75AE7486-D541-4914-9C36-303749C7F354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Субвенции</a:t>
          </a:r>
          <a:endParaRPr lang="ru-RU" sz="1500" dirty="0">
            <a:solidFill>
              <a:srgbClr val="7030A0"/>
            </a:solidFill>
          </a:endParaRPr>
        </a:p>
      </dgm:t>
    </dgm:pt>
    <dgm:pt modelId="{770D85EF-DF9D-424B-998F-9B5B7A1213C6}" type="parTrans" cxnId="{3774963F-3C49-47CD-9332-9D172F120D00}">
      <dgm:prSet/>
      <dgm:spPr/>
      <dgm:t>
        <a:bodyPr/>
        <a:lstStyle/>
        <a:p>
          <a:endParaRPr lang="ru-RU"/>
        </a:p>
      </dgm:t>
    </dgm:pt>
    <dgm:pt modelId="{6C8427A1-56AF-4885-A748-44BC85B2EC3D}" type="sibTrans" cxnId="{3774963F-3C49-47CD-9332-9D172F120D00}">
      <dgm:prSet/>
      <dgm:spPr/>
      <dgm:t>
        <a:bodyPr/>
        <a:lstStyle/>
        <a:p>
          <a:endParaRPr lang="ru-RU"/>
        </a:p>
      </dgm:t>
    </dgm:pt>
    <dgm:pt modelId="{86010910-4EC4-45C0-A727-19B204A314B4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Иные межбюджетные трансферты</a:t>
          </a:r>
          <a:endParaRPr lang="ru-RU" sz="1500" dirty="0">
            <a:solidFill>
              <a:srgbClr val="7030A0"/>
            </a:solidFill>
          </a:endParaRPr>
        </a:p>
      </dgm:t>
    </dgm:pt>
    <dgm:pt modelId="{EF5A4715-5BB3-47A7-89B1-6A0A66FD4ACB}" type="parTrans" cxnId="{977754D0-55B2-4644-BDCB-16318D90DEAF}">
      <dgm:prSet/>
      <dgm:spPr/>
      <dgm:t>
        <a:bodyPr/>
        <a:lstStyle/>
        <a:p>
          <a:endParaRPr lang="ru-RU"/>
        </a:p>
      </dgm:t>
    </dgm:pt>
    <dgm:pt modelId="{EEA7DB91-4FD3-4728-86FD-4E85665457AA}" type="sibTrans" cxnId="{977754D0-55B2-4644-BDCB-16318D90DEAF}">
      <dgm:prSet/>
      <dgm:spPr/>
      <dgm:t>
        <a:bodyPr/>
        <a:lstStyle/>
        <a:p>
          <a:endParaRPr lang="ru-RU"/>
        </a:p>
      </dgm:t>
    </dgm:pt>
    <dgm:pt modelId="{C3159466-F987-448F-92C9-50880BA48C93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Доходы от использования имущества</a:t>
          </a:r>
          <a:endParaRPr lang="ru-RU" sz="1500" dirty="0">
            <a:solidFill>
              <a:srgbClr val="7030A0"/>
            </a:solidFill>
          </a:endParaRPr>
        </a:p>
      </dgm:t>
    </dgm:pt>
    <dgm:pt modelId="{FEA904D5-4C99-4C79-8903-9F10630AA963}" type="parTrans" cxnId="{CA0488C7-5D1F-425A-A3CE-6D6AA34974D5}">
      <dgm:prSet/>
      <dgm:spPr/>
      <dgm:t>
        <a:bodyPr/>
        <a:lstStyle/>
        <a:p>
          <a:endParaRPr lang="ru-RU"/>
        </a:p>
      </dgm:t>
    </dgm:pt>
    <dgm:pt modelId="{E0C49777-AEAE-4C03-B068-209A5BCBDB58}" type="sibTrans" cxnId="{CA0488C7-5D1F-425A-A3CE-6D6AA34974D5}">
      <dgm:prSet/>
      <dgm:spPr/>
      <dgm:t>
        <a:bodyPr/>
        <a:lstStyle/>
        <a:p>
          <a:endParaRPr lang="ru-RU"/>
        </a:p>
      </dgm:t>
    </dgm:pt>
    <dgm:pt modelId="{C6283C51-1948-4F07-B547-D358712C2035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Прочие неналоговые доходы</a:t>
          </a:r>
          <a:endParaRPr lang="ru-RU" sz="1500" dirty="0">
            <a:solidFill>
              <a:srgbClr val="7030A0"/>
            </a:solidFill>
          </a:endParaRPr>
        </a:p>
      </dgm:t>
    </dgm:pt>
    <dgm:pt modelId="{9E5B6C14-2AC2-4D49-AEB3-B5195A33690D}" type="parTrans" cxnId="{6F0A44FF-CA9E-496A-974E-BAE775C1F1EE}">
      <dgm:prSet/>
      <dgm:spPr/>
      <dgm:t>
        <a:bodyPr/>
        <a:lstStyle/>
        <a:p>
          <a:endParaRPr lang="ru-RU"/>
        </a:p>
      </dgm:t>
    </dgm:pt>
    <dgm:pt modelId="{E51B1D58-E5F1-4865-A2D7-E788635090A0}" type="sibTrans" cxnId="{6F0A44FF-CA9E-496A-974E-BAE775C1F1EE}">
      <dgm:prSet/>
      <dgm:spPr/>
      <dgm:t>
        <a:bodyPr/>
        <a:lstStyle/>
        <a:p>
          <a:endParaRPr lang="ru-RU"/>
        </a:p>
      </dgm:t>
    </dgm:pt>
    <dgm:pt modelId="{20804B3F-F63B-42BD-B575-6B18E2931DBD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Земельный налог</a:t>
          </a:r>
          <a:endParaRPr lang="ru-RU" sz="1500" dirty="0">
            <a:solidFill>
              <a:srgbClr val="7030A0"/>
            </a:solidFill>
          </a:endParaRPr>
        </a:p>
      </dgm:t>
    </dgm:pt>
    <dgm:pt modelId="{8C8C8D7C-EA84-420E-B004-6E81F21BCE75}" type="parTrans" cxnId="{2ECA30B6-7C22-4321-BFA5-F323776BA00F}">
      <dgm:prSet/>
      <dgm:spPr/>
    </dgm:pt>
    <dgm:pt modelId="{87CEE7F9-6F3C-4BC7-94F7-1F4D5A4EC869}" type="sibTrans" cxnId="{2ECA30B6-7C22-4321-BFA5-F323776BA00F}">
      <dgm:prSet/>
      <dgm:spPr/>
    </dgm:pt>
    <dgm:pt modelId="{870F75BD-BB1D-420E-BB3E-7F5F7CB350C2}" type="pres">
      <dgm:prSet presAssocID="{90CC6BF4-2850-416F-95C9-EBC193AA562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3E8521E-EC47-4C41-886E-A6E79C008F77}" type="pres">
      <dgm:prSet presAssocID="{98CE632A-9F22-44D3-8FF7-1AE34BEEE7B1}" presName="composite" presStyleCnt="0"/>
      <dgm:spPr/>
    </dgm:pt>
    <dgm:pt modelId="{A3778287-4B04-4172-83DE-9B603818CB81}" type="pres">
      <dgm:prSet presAssocID="{98CE632A-9F22-44D3-8FF7-1AE34BEEE7B1}" presName="parTx" presStyleLbl="alignNode1" presStyleIdx="0" presStyleCnt="3" custScaleY="115687" custLinFactNeighborX="2089" custLinFactNeighborY="-7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2CFEFD-4518-4BB0-BDCF-8849EDEBC7D5}" type="pres">
      <dgm:prSet presAssocID="{98CE632A-9F22-44D3-8FF7-1AE34BEEE7B1}" presName="desTx" presStyleLbl="alignAccFollowNode1" presStyleIdx="0" presStyleCnt="3" custScaleY="102413" custLinFactNeighborX="-4086" custLinFactNeighborY="69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F07021-6B36-4423-B5AC-26791D8175D2}" type="pres">
      <dgm:prSet presAssocID="{D5858083-2EF8-44E4-9216-EDBBD6223617}" presName="space" presStyleCnt="0"/>
      <dgm:spPr/>
    </dgm:pt>
    <dgm:pt modelId="{E3CF13DE-47B5-4544-AE61-23F4F4687F31}" type="pres">
      <dgm:prSet presAssocID="{A8BCBA04-C4C1-471F-B3D5-DF4691525E22}" presName="composite" presStyleCnt="0"/>
      <dgm:spPr/>
    </dgm:pt>
    <dgm:pt modelId="{B2310FB7-EA56-4FE0-A40A-3378F82B36F7}" type="pres">
      <dgm:prSet presAssocID="{A8BCBA04-C4C1-471F-B3D5-DF4691525E22}" presName="parTx" presStyleLbl="alignNode1" presStyleIdx="1" presStyleCnt="3" custScaleY="114879" custLinFactNeighborX="3304" custLinFactNeighborY="268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1FF82A-8571-4949-9B53-8D3D55E4B826}" type="pres">
      <dgm:prSet presAssocID="{A8BCBA04-C4C1-471F-B3D5-DF4691525E22}" presName="desTx" presStyleLbl="alignAccFollowNode1" presStyleIdx="1" presStyleCnt="3" custScaleY="102350" custLinFactNeighborX="2581" custLinFactNeighborY="39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C3C653-3769-4EF2-866B-71FC1C5A630F}" type="pres">
      <dgm:prSet presAssocID="{AC7B2846-FDC3-4BA3-B352-F8731EC16939}" presName="space" presStyleCnt="0"/>
      <dgm:spPr/>
    </dgm:pt>
    <dgm:pt modelId="{4D224361-7415-4BF7-B3A0-739C347D2BF5}" type="pres">
      <dgm:prSet presAssocID="{A762076E-A8EC-4B7F-B41D-9CC2E4E61E6D}" presName="composite" presStyleCnt="0"/>
      <dgm:spPr/>
    </dgm:pt>
    <dgm:pt modelId="{BB1FB0B0-77C5-4A8C-A3B5-AA7C21AAAFB3}" type="pres">
      <dgm:prSet presAssocID="{A762076E-A8EC-4B7F-B41D-9CC2E4E61E6D}" presName="parTx" presStyleLbl="alignNode1" presStyleIdx="2" presStyleCnt="3" custScaleX="97958" custScaleY="118372" custLinFactNeighborX="-2315" custLinFactNeighborY="-224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BE221E-7E04-47CE-B2D5-CA7B040A95EE}" type="pres">
      <dgm:prSet presAssocID="{A762076E-A8EC-4B7F-B41D-9CC2E4E61E6D}" presName="desTx" presStyleLbl="alignAccFollowNode1" presStyleIdx="2" presStyleCnt="3" custScaleX="94261" custScaleY="103792" custLinFactNeighborX="-4563" custLinFactNeighborY="66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F0A44FF-CA9E-496A-974E-BAE775C1F1EE}" srcId="{A8BCBA04-C4C1-471F-B3D5-DF4691525E22}" destId="{C6283C51-1948-4F07-B547-D358712C2035}" srcOrd="1" destOrd="0" parTransId="{9E5B6C14-2AC2-4D49-AEB3-B5195A33690D}" sibTransId="{E51B1D58-E5F1-4865-A2D7-E788635090A0}"/>
    <dgm:cxn modelId="{13015AC9-D735-46BC-9EC9-2D1F660D0D38}" srcId="{98CE632A-9F22-44D3-8FF7-1AE34BEEE7B1}" destId="{676F481A-4B86-4E0F-9894-A23D54109B22}" srcOrd="5" destOrd="0" parTransId="{9D8B8A09-6F10-4690-85A8-E7E10F9E1E03}" sibTransId="{174F3E2C-F6BB-4AEC-A4F7-502164AB3872}"/>
    <dgm:cxn modelId="{3774963F-3C49-47CD-9332-9D172F120D00}" srcId="{A762076E-A8EC-4B7F-B41D-9CC2E4E61E6D}" destId="{75AE7486-D541-4914-9C36-303749C7F354}" srcOrd="1" destOrd="0" parTransId="{770D85EF-DF9D-424B-998F-9B5B7A1213C6}" sibTransId="{6C8427A1-56AF-4885-A748-44BC85B2EC3D}"/>
    <dgm:cxn modelId="{CA0488C7-5D1F-425A-A3CE-6D6AA34974D5}" srcId="{A8BCBA04-C4C1-471F-B3D5-DF4691525E22}" destId="{C3159466-F987-448F-92C9-50880BA48C93}" srcOrd="0" destOrd="0" parTransId="{FEA904D5-4C99-4C79-8903-9F10630AA963}" sibTransId="{E0C49777-AEAE-4C03-B068-209A5BCBDB58}"/>
    <dgm:cxn modelId="{6E127610-7CBF-4D55-9420-5195C7603A5D}" type="presOf" srcId="{98CE632A-9F22-44D3-8FF7-1AE34BEEE7B1}" destId="{A3778287-4B04-4172-83DE-9B603818CB81}" srcOrd="0" destOrd="0" presId="urn:microsoft.com/office/officeart/2005/8/layout/hList1"/>
    <dgm:cxn modelId="{F46F384E-BC3F-4C3F-AD3A-4D6115C27DF0}" type="presOf" srcId="{86010910-4EC4-45C0-A727-19B204A314B4}" destId="{73BE221E-7E04-47CE-B2D5-CA7B040A95EE}" srcOrd="0" destOrd="2" presId="urn:microsoft.com/office/officeart/2005/8/layout/hList1"/>
    <dgm:cxn modelId="{02D4EBA2-0C65-42FB-A2FA-E535B75E4B9F}" srcId="{90CC6BF4-2850-416F-95C9-EBC193AA5628}" destId="{A762076E-A8EC-4B7F-B41D-9CC2E4E61E6D}" srcOrd="2" destOrd="0" parTransId="{71710A29-1491-4D66-8B66-46834351D276}" sibTransId="{FC37B5AE-41A1-48C4-9688-979B0298AC78}"/>
    <dgm:cxn modelId="{1611276C-DCC4-4668-B584-28EBBC8E4615}" type="presOf" srcId="{3F7DADBB-6970-4670-B27F-5C52A973D3FC}" destId="{322CFEFD-4518-4BB0-BDCF-8849EDEBC7D5}" srcOrd="0" destOrd="4" presId="urn:microsoft.com/office/officeart/2005/8/layout/hList1"/>
    <dgm:cxn modelId="{2ECA30B6-7C22-4321-BFA5-F323776BA00F}" srcId="{98CE632A-9F22-44D3-8FF7-1AE34BEEE7B1}" destId="{20804B3F-F63B-42BD-B575-6B18E2931DBD}" srcOrd="2" destOrd="0" parTransId="{8C8C8D7C-EA84-420E-B004-6E81F21BCE75}" sibTransId="{87CEE7F9-6F3C-4BC7-94F7-1F4D5A4EC869}"/>
    <dgm:cxn modelId="{0D259D98-4DBC-408F-80BE-4BE49392161D}" type="presOf" srcId="{A8BCBA04-C4C1-471F-B3D5-DF4691525E22}" destId="{B2310FB7-EA56-4FE0-A40A-3378F82B36F7}" srcOrd="0" destOrd="0" presId="urn:microsoft.com/office/officeart/2005/8/layout/hList1"/>
    <dgm:cxn modelId="{46895ED9-24AF-465E-A823-9C27E06A59DD}" srcId="{98CE632A-9F22-44D3-8FF7-1AE34BEEE7B1}" destId="{59841725-4710-4ADF-BCF2-4EE35805CCBA}" srcOrd="1" destOrd="0" parTransId="{7825AD6B-94AB-4ACC-B591-629532C53694}" sibTransId="{161FFF2F-4784-42F2-A7C5-34DF0FD3083A}"/>
    <dgm:cxn modelId="{248F0126-6439-4A3F-9503-E8651C979119}" type="presOf" srcId="{3219860F-1DE0-49A9-9A09-FA6858A07E27}" destId="{73BE221E-7E04-47CE-B2D5-CA7B040A95EE}" srcOrd="0" destOrd="0" presId="urn:microsoft.com/office/officeart/2005/8/layout/hList1"/>
    <dgm:cxn modelId="{5080BEE2-0EC7-43CD-BD9B-DE9CEA2A015A}" srcId="{90CC6BF4-2850-416F-95C9-EBC193AA5628}" destId="{98CE632A-9F22-44D3-8FF7-1AE34BEEE7B1}" srcOrd="0" destOrd="0" parTransId="{A91A1150-7E69-45AD-912D-AA51E485481A}" sibTransId="{D5858083-2EF8-44E4-9216-EDBBD6223617}"/>
    <dgm:cxn modelId="{672266B7-C1D4-40D5-AF62-350B73897B48}" type="presOf" srcId="{59841725-4710-4ADF-BCF2-4EE35805CCBA}" destId="{322CFEFD-4518-4BB0-BDCF-8849EDEBC7D5}" srcOrd="0" destOrd="1" presId="urn:microsoft.com/office/officeart/2005/8/layout/hList1"/>
    <dgm:cxn modelId="{585D023B-CD20-4606-86EC-78E514467532}" type="presOf" srcId="{90CC6BF4-2850-416F-95C9-EBC193AA5628}" destId="{870F75BD-BB1D-420E-BB3E-7F5F7CB350C2}" srcOrd="0" destOrd="0" presId="urn:microsoft.com/office/officeart/2005/8/layout/hList1"/>
    <dgm:cxn modelId="{36C2B5D8-916E-461F-AF7A-C082AAB65AB8}" type="presOf" srcId="{20804B3F-F63B-42BD-B575-6B18E2931DBD}" destId="{322CFEFD-4518-4BB0-BDCF-8849EDEBC7D5}" srcOrd="0" destOrd="2" presId="urn:microsoft.com/office/officeart/2005/8/layout/hList1"/>
    <dgm:cxn modelId="{B27F5277-D533-4F8F-951D-16C8E33D865F}" srcId="{98CE632A-9F22-44D3-8FF7-1AE34BEEE7B1}" destId="{1FF62CBD-947C-4C8F-A871-0365E0497229}" srcOrd="3" destOrd="0" parTransId="{30FE7B4C-DC06-4F2C-B6B9-2FBF46A17F2C}" sibTransId="{C7D40071-C832-462E-A2A3-8878E225A874}"/>
    <dgm:cxn modelId="{CA66FDC2-9AE8-434B-B461-FC22DCA11A5A}" type="presOf" srcId="{C3159466-F987-448F-92C9-50880BA48C93}" destId="{DD1FF82A-8571-4949-9B53-8D3D55E4B826}" srcOrd="0" destOrd="0" presId="urn:microsoft.com/office/officeart/2005/8/layout/hList1"/>
    <dgm:cxn modelId="{F9C54680-5A55-49F2-815C-FBEDA2989AF6}" srcId="{98CE632A-9F22-44D3-8FF7-1AE34BEEE7B1}" destId="{3F7DADBB-6970-4670-B27F-5C52A973D3FC}" srcOrd="4" destOrd="0" parTransId="{DDA4ECBB-A236-45D5-953B-A85AFDDA3928}" sibTransId="{110989DF-7913-4D06-BB28-99D8DD6AB8E3}"/>
    <dgm:cxn modelId="{D98839DD-2F00-4A23-868A-A31EA37D5E10}" type="presOf" srcId="{75AE7486-D541-4914-9C36-303749C7F354}" destId="{73BE221E-7E04-47CE-B2D5-CA7B040A95EE}" srcOrd="0" destOrd="1" presId="urn:microsoft.com/office/officeart/2005/8/layout/hList1"/>
    <dgm:cxn modelId="{FAFEB126-F2C7-47E4-A730-4933B65AC82C}" type="presOf" srcId="{676F481A-4B86-4E0F-9894-A23D54109B22}" destId="{322CFEFD-4518-4BB0-BDCF-8849EDEBC7D5}" srcOrd="0" destOrd="5" presId="urn:microsoft.com/office/officeart/2005/8/layout/hList1"/>
    <dgm:cxn modelId="{4E74C196-2322-4E2B-B676-713762895B89}" srcId="{98CE632A-9F22-44D3-8FF7-1AE34BEEE7B1}" destId="{1263FE8B-FA7B-49BE-B641-9513D8FD3102}" srcOrd="0" destOrd="0" parTransId="{22B33B13-8E4C-438F-98B1-636915CB5689}" sibTransId="{8E16A9C4-94E0-4B64-A553-CF16C08A3BF9}"/>
    <dgm:cxn modelId="{9501416A-11C8-42EC-9BDD-F880ADAD3FFF}" type="presOf" srcId="{1263FE8B-FA7B-49BE-B641-9513D8FD3102}" destId="{322CFEFD-4518-4BB0-BDCF-8849EDEBC7D5}" srcOrd="0" destOrd="0" presId="urn:microsoft.com/office/officeart/2005/8/layout/hList1"/>
    <dgm:cxn modelId="{2CEC4969-7468-45D5-B1C8-DFF94DAB9880}" srcId="{A762076E-A8EC-4B7F-B41D-9CC2E4E61E6D}" destId="{3219860F-1DE0-49A9-9A09-FA6858A07E27}" srcOrd="0" destOrd="0" parTransId="{F0CBC99E-A183-413D-907A-3EEC0F72830F}" sibTransId="{20280C7A-F562-4A0B-AFCE-DF36D2F36797}"/>
    <dgm:cxn modelId="{82AC6779-336A-4948-A23B-A963C3E70C8B}" type="presOf" srcId="{1FF62CBD-947C-4C8F-A871-0365E0497229}" destId="{322CFEFD-4518-4BB0-BDCF-8849EDEBC7D5}" srcOrd="0" destOrd="3" presId="urn:microsoft.com/office/officeart/2005/8/layout/hList1"/>
    <dgm:cxn modelId="{F79E9EEA-44B8-4FA4-BA15-69FF4D451150}" type="presOf" srcId="{C6283C51-1948-4F07-B547-D358712C2035}" destId="{DD1FF82A-8571-4949-9B53-8D3D55E4B826}" srcOrd="0" destOrd="1" presId="urn:microsoft.com/office/officeart/2005/8/layout/hList1"/>
    <dgm:cxn modelId="{977754D0-55B2-4644-BDCB-16318D90DEAF}" srcId="{A762076E-A8EC-4B7F-B41D-9CC2E4E61E6D}" destId="{86010910-4EC4-45C0-A727-19B204A314B4}" srcOrd="2" destOrd="0" parTransId="{EF5A4715-5BB3-47A7-89B1-6A0A66FD4ACB}" sibTransId="{EEA7DB91-4FD3-4728-86FD-4E85665457AA}"/>
    <dgm:cxn modelId="{642954F1-2FA2-4732-AA78-D283B2E7678A}" type="presOf" srcId="{A762076E-A8EC-4B7F-B41D-9CC2E4E61E6D}" destId="{BB1FB0B0-77C5-4A8C-A3B5-AA7C21AAAFB3}" srcOrd="0" destOrd="0" presId="urn:microsoft.com/office/officeart/2005/8/layout/hList1"/>
    <dgm:cxn modelId="{5F567C3B-1902-4D60-A38A-830AE3272327}" srcId="{90CC6BF4-2850-416F-95C9-EBC193AA5628}" destId="{A8BCBA04-C4C1-471F-B3D5-DF4691525E22}" srcOrd="1" destOrd="0" parTransId="{C3F4D127-80CF-47E0-A4B7-FA0A8C3A0918}" sibTransId="{AC7B2846-FDC3-4BA3-B352-F8731EC16939}"/>
    <dgm:cxn modelId="{E83A234A-7CCF-4B8F-837D-1DFF6F3A49D1}" type="presParOf" srcId="{870F75BD-BB1D-420E-BB3E-7F5F7CB350C2}" destId="{B3E8521E-EC47-4C41-886E-A6E79C008F77}" srcOrd="0" destOrd="0" presId="urn:microsoft.com/office/officeart/2005/8/layout/hList1"/>
    <dgm:cxn modelId="{3CEB5308-8973-4B2F-B192-A114764EC6E6}" type="presParOf" srcId="{B3E8521E-EC47-4C41-886E-A6E79C008F77}" destId="{A3778287-4B04-4172-83DE-9B603818CB81}" srcOrd="0" destOrd="0" presId="urn:microsoft.com/office/officeart/2005/8/layout/hList1"/>
    <dgm:cxn modelId="{1A0CEB27-078A-418A-9D4F-47F05A4FC30D}" type="presParOf" srcId="{B3E8521E-EC47-4C41-886E-A6E79C008F77}" destId="{322CFEFD-4518-4BB0-BDCF-8849EDEBC7D5}" srcOrd="1" destOrd="0" presId="urn:microsoft.com/office/officeart/2005/8/layout/hList1"/>
    <dgm:cxn modelId="{C038F98D-E9C7-457B-8ABA-5EE7ACFBB21E}" type="presParOf" srcId="{870F75BD-BB1D-420E-BB3E-7F5F7CB350C2}" destId="{06F07021-6B36-4423-B5AC-26791D8175D2}" srcOrd="1" destOrd="0" presId="urn:microsoft.com/office/officeart/2005/8/layout/hList1"/>
    <dgm:cxn modelId="{9FF9CAC4-E423-49B9-A032-9AED8D93014F}" type="presParOf" srcId="{870F75BD-BB1D-420E-BB3E-7F5F7CB350C2}" destId="{E3CF13DE-47B5-4544-AE61-23F4F4687F31}" srcOrd="2" destOrd="0" presId="urn:microsoft.com/office/officeart/2005/8/layout/hList1"/>
    <dgm:cxn modelId="{2784A692-C8DD-4F64-8B7C-E74C1D3CE264}" type="presParOf" srcId="{E3CF13DE-47B5-4544-AE61-23F4F4687F31}" destId="{B2310FB7-EA56-4FE0-A40A-3378F82B36F7}" srcOrd="0" destOrd="0" presId="urn:microsoft.com/office/officeart/2005/8/layout/hList1"/>
    <dgm:cxn modelId="{662A472C-C766-4337-879D-B222AF6CFD99}" type="presParOf" srcId="{E3CF13DE-47B5-4544-AE61-23F4F4687F31}" destId="{DD1FF82A-8571-4949-9B53-8D3D55E4B826}" srcOrd="1" destOrd="0" presId="urn:microsoft.com/office/officeart/2005/8/layout/hList1"/>
    <dgm:cxn modelId="{AFF7818A-B0BD-4B77-B969-7F4F07451583}" type="presParOf" srcId="{870F75BD-BB1D-420E-BB3E-7F5F7CB350C2}" destId="{86C3C653-3769-4EF2-866B-71FC1C5A630F}" srcOrd="3" destOrd="0" presId="urn:microsoft.com/office/officeart/2005/8/layout/hList1"/>
    <dgm:cxn modelId="{BEE5C92A-2C03-4BC1-AF08-DB283B4FBE73}" type="presParOf" srcId="{870F75BD-BB1D-420E-BB3E-7F5F7CB350C2}" destId="{4D224361-7415-4BF7-B3A0-739C347D2BF5}" srcOrd="4" destOrd="0" presId="urn:microsoft.com/office/officeart/2005/8/layout/hList1"/>
    <dgm:cxn modelId="{E4DE69D0-94A2-42CA-B55F-6D4F2A0A695F}" type="presParOf" srcId="{4D224361-7415-4BF7-B3A0-739C347D2BF5}" destId="{BB1FB0B0-77C5-4A8C-A3B5-AA7C21AAAFB3}" srcOrd="0" destOrd="0" presId="urn:microsoft.com/office/officeart/2005/8/layout/hList1"/>
    <dgm:cxn modelId="{C665810A-8C2F-4733-B35E-F101B6F0CAE7}" type="presParOf" srcId="{4D224361-7415-4BF7-B3A0-739C347D2BF5}" destId="{73BE221E-7E04-47CE-B2D5-CA7B040A95E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943B5C-5FC6-4AC7-8904-2A8C7B8C317F}" type="doc">
      <dgm:prSet loTypeId="urn:microsoft.com/office/officeart/2005/8/layout/radial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3A55A208-12F5-4386-80EB-94E615947318}">
      <dgm:prSet phldrT="[Текст]" custT="1"/>
      <dgm:spPr>
        <a:xfrm>
          <a:off x="2557874" y="1213134"/>
          <a:ext cx="2441815" cy="3021525"/>
        </a:xfrm>
        <a:solidFill>
          <a:srgbClr val="9CB084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5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3 Муниципальные программы -   </a:t>
          </a:r>
        </a:p>
        <a:p>
          <a:r>
            <a:rPr lang="ru-RU" sz="15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  3 260,169 тыс.руб</a:t>
          </a:r>
        </a:p>
        <a:p>
          <a:r>
            <a:rPr lang="ru-RU" sz="15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Непрограммные мероприятия -   </a:t>
          </a:r>
        </a:p>
        <a:p>
          <a:r>
            <a:rPr lang="ru-RU" sz="15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  3 035,041 тыс.руб</a:t>
          </a:r>
          <a:endParaRPr lang="ru-RU" sz="15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gm:t>
    </dgm:pt>
    <dgm:pt modelId="{EFE51747-32B0-4588-A274-10A1556A6493}" type="parTrans" cxnId="{A39402FA-81D0-4536-B1FC-851674837117}">
      <dgm:prSet/>
      <dgm:spPr/>
      <dgm:t>
        <a:bodyPr/>
        <a:lstStyle/>
        <a:p>
          <a:endParaRPr lang="ru-RU"/>
        </a:p>
      </dgm:t>
    </dgm:pt>
    <dgm:pt modelId="{F347CEDB-EC01-4BFB-9F33-840676181E92}" type="sibTrans" cxnId="{A39402FA-81D0-4536-B1FC-851674837117}">
      <dgm:prSet/>
      <dgm:spPr/>
      <dgm:t>
        <a:bodyPr/>
        <a:lstStyle/>
        <a:p>
          <a:endParaRPr lang="ru-RU"/>
        </a:p>
      </dgm:t>
    </dgm:pt>
    <dgm:pt modelId="{5D53D5F3-25C9-498C-BC21-03397D61FA27}">
      <dgm:prSet custT="1"/>
      <dgm:spPr>
        <a:xfrm>
          <a:off x="2805034" y="271"/>
          <a:ext cx="1947494" cy="1511835"/>
        </a:xfrm>
        <a:blipFill rotWithShape="0">
          <a:blip xmlns:r="http://schemas.openxmlformats.org/officeDocument/2006/relationships" r:embed="rId1"/>
          <a:stretch>
            <a:fillRect/>
          </a:stretch>
        </a:blip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8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 </a:t>
          </a:r>
          <a:endParaRPr lang="ru-RU" sz="18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gm:t>
    </dgm:pt>
    <dgm:pt modelId="{847CD325-54C0-467F-AC4E-D82F31FE7290}" type="parTrans" cxnId="{B8363E2E-F4DD-48A6-A20B-613BF2827657}">
      <dgm:prSet/>
      <dgm:spPr/>
      <dgm:t>
        <a:bodyPr/>
        <a:lstStyle/>
        <a:p>
          <a:endParaRPr lang="ru-RU"/>
        </a:p>
      </dgm:t>
    </dgm:pt>
    <dgm:pt modelId="{7FC55110-887A-4690-9217-DFC611BF48B8}" type="sibTrans" cxnId="{B8363E2E-F4DD-48A6-A20B-613BF2827657}">
      <dgm:prSet/>
      <dgm:spPr/>
      <dgm:t>
        <a:bodyPr/>
        <a:lstStyle/>
        <a:p>
          <a:endParaRPr lang="ru-RU"/>
        </a:p>
      </dgm:t>
    </dgm:pt>
    <dgm:pt modelId="{9D4CEDEA-96A0-4D88-8026-9D5B12D10BB3}">
      <dgm:prSet custT="1"/>
      <dgm:spPr>
        <a:xfrm>
          <a:off x="1800201" y="561130"/>
          <a:ext cx="1643982" cy="1141713"/>
        </a:xfrm>
        <a:solidFill>
          <a:srgbClr val="9CB084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3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Пенсионное обеспечение</a:t>
          </a:r>
          <a:endParaRPr lang="ru-RU" sz="13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gm:t>
    </dgm:pt>
    <dgm:pt modelId="{C11BA66C-1AEA-4F66-9141-2AF617149337}" type="parTrans" cxnId="{0BA20FB6-FC60-4831-818A-4B3B2561F0AB}">
      <dgm:prSet/>
      <dgm:spPr/>
      <dgm:t>
        <a:bodyPr/>
        <a:lstStyle/>
        <a:p>
          <a:endParaRPr lang="ru-RU"/>
        </a:p>
      </dgm:t>
    </dgm:pt>
    <dgm:pt modelId="{62931387-3684-4599-89F5-72E45F189562}" type="sibTrans" cxnId="{0BA20FB6-FC60-4831-818A-4B3B2561F0AB}">
      <dgm:prSet/>
      <dgm:spPr/>
      <dgm:t>
        <a:bodyPr/>
        <a:lstStyle/>
        <a:p>
          <a:endParaRPr lang="ru-RU"/>
        </a:p>
      </dgm:t>
    </dgm:pt>
    <dgm:pt modelId="{C7001C66-2D31-4AAA-9AC2-E9EE030D91BE}">
      <dgm:prSet custT="1"/>
      <dgm:spPr>
        <a:xfrm>
          <a:off x="1130124" y="1524922"/>
          <a:ext cx="1542776" cy="1258042"/>
        </a:xfrm>
        <a:solidFill>
          <a:srgbClr val="A379BB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4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Благоустройство</a:t>
          </a:r>
          <a:endParaRPr lang="ru-RU" sz="14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gm:t>
    </dgm:pt>
    <dgm:pt modelId="{718333E4-003B-4940-82E8-594A7AC2E6A8}" type="parTrans" cxnId="{B5269694-74BE-4DA0-9BBC-05FDC8AD55FE}">
      <dgm:prSet/>
      <dgm:spPr/>
      <dgm:t>
        <a:bodyPr/>
        <a:lstStyle/>
        <a:p>
          <a:endParaRPr lang="ru-RU"/>
        </a:p>
      </dgm:t>
    </dgm:pt>
    <dgm:pt modelId="{BC28192E-89CD-4C53-BBFA-1509AA4EDEDE}" type="sibTrans" cxnId="{B5269694-74BE-4DA0-9BBC-05FDC8AD55FE}">
      <dgm:prSet/>
      <dgm:spPr/>
      <dgm:t>
        <a:bodyPr/>
        <a:lstStyle/>
        <a:p>
          <a:endParaRPr lang="ru-RU"/>
        </a:p>
      </dgm:t>
    </dgm:pt>
    <dgm:pt modelId="{D4622B15-66FD-4D6A-A6A2-4BB137D85C67}">
      <dgm:prSet custT="1"/>
      <dgm:spPr>
        <a:xfrm>
          <a:off x="1000688" y="2728810"/>
          <a:ext cx="1813383" cy="1206283"/>
        </a:xfrm>
        <a:solidFill>
          <a:srgbClr val="7E6BC9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4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Коммунальное хозяйство</a:t>
          </a:r>
        </a:p>
        <a:p>
          <a:endParaRPr lang="ru-RU" sz="14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gm:t>
    </dgm:pt>
    <dgm:pt modelId="{ECFF8D21-EEAF-4F9F-B270-AE0FA032F6BF}" type="parTrans" cxnId="{92AD0202-0A6C-414D-B1F5-B25772DCDBA3}">
      <dgm:prSet/>
      <dgm:spPr/>
      <dgm:t>
        <a:bodyPr/>
        <a:lstStyle/>
        <a:p>
          <a:endParaRPr lang="ru-RU"/>
        </a:p>
      </dgm:t>
    </dgm:pt>
    <dgm:pt modelId="{D192A00C-DFED-4E68-A634-9965A00BF0E7}" type="sibTrans" cxnId="{92AD0202-0A6C-414D-B1F5-B25772DCDBA3}">
      <dgm:prSet/>
      <dgm:spPr/>
      <dgm:t>
        <a:bodyPr/>
        <a:lstStyle/>
        <a:p>
          <a:endParaRPr lang="ru-RU"/>
        </a:p>
      </dgm:t>
    </dgm:pt>
    <dgm:pt modelId="{66FCE942-7095-451C-B165-E7FEC258C9FF}">
      <dgm:prSet custT="1"/>
      <dgm:spPr>
        <a:xfrm>
          <a:off x="1728194" y="3575046"/>
          <a:ext cx="1883830" cy="1510762"/>
        </a:xfrm>
        <a:solidFill>
          <a:srgbClr val="6585CF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4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Жилищное хозяйство</a:t>
          </a:r>
        </a:p>
        <a:p>
          <a:endParaRPr lang="ru-RU" sz="14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gm:t>
    </dgm:pt>
    <dgm:pt modelId="{C14BE7C1-7D40-43DF-8B3A-48B597720B72}" type="parTrans" cxnId="{DAE9CBCA-535F-4020-86F5-278AB4FBB5D0}">
      <dgm:prSet/>
      <dgm:spPr/>
      <dgm:t>
        <a:bodyPr/>
        <a:lstStyle/>
        <a:p>
          <a:endParaRPr lang="ru-RU"/>
        </a:p>
      </dgm:t>
    </dgm:pt>
    <dgm:pt modelId="{3F920748-C66D-40D8-ABFE-73CCB6F645D2}" type="sibTrans" cxnId="{DAE9CBCA-535F-4020-86F5-278AB4FBB5D0}">
      <dgm:prSet/>
      <dgm:spPr/>
      <dgm:t>
        <a:bodyPr/>
        <a:lstStyle/>
        <a:p>
          <a:endParaRPr lang="ru-RU"/>
        </a:p>
      </dgm:t>
    </dgm:pt>
    <dgm:pt modelId="{1EC09600-BE2D-4074-A7AA-6E266EB42790}">
      <dgm:prSet custT="1"/>
      <dgm:spPr>
        <a:xfrm>
          <a:off x="2736299" y="3936495"/>
          <a:ext cx="1801615" cy="1510762"/>
        </a:xfrm>
        <a:solidFill>
          <a:srgbClr val="6BB1C9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3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Другие общегосударственные вопросы</a:t>
          </a:r>
        </a:p>
        <a:p>
          <a:endParaRPr lang="ru-RU" sz="13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gm:t>
    </dgm:pt>
    <dgm:pt modelId="{F452DD2F-52DD-4E2D-9404-F73F3AA17B26}" type="parTrans" cxnId="{4C09D9B5-93FF-4103-92C4-8E07DC82C603}">
      <dgm:prSet/>
      <dgm:spPr/>
      <dgm:t>
        <a:bodyPr/>
        <a:lstStyle/>
        <a:p>
          <a:endParaRPr lang="ru-RU"/>
        </a:p>
      </dgm:t>
    </dgm:pt>
    <dgm:pt modelId="{475CEF46-4E04-4C3F-9F75-20025359044B}" type="sibTrans" cxnId="{4C09D9B5-93FF-4103-92C4-8E07DC82C603}">
      <dgm:prSet/>
      <dgm:spPr/>
      <dgm:t>
        <a:bodyPr/>
        <a:lstStyle/>
        <a:p>
          <a:endParaRPr lang="ru-RU"/>
        </a:p>
      </dgm:t>
    </dgm:pt>
    <dgm:pt modelId="{4E8B7062-3B85-44DC-9D3F-E3878170FE4A}">
      <dgm:prSet custT="1"/>
      <dgm:spPr>
        <a:xfrm>
          <a:off x="3960447" y="3647056"/>
          <a:ext cx="2902749" cy="1510778"/>
        </a:xfrm>
        <a:solidFill>
          <a:srgbClr val="9CB084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3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Обеспечение деятельности </a:t>
          </a:r>
          <a:r>
            <a:rPr lang="ru-RU" sz="1300" dirty="0" err="1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финансовых,налоговых</a:t>
          </a:r>
          <a:r>
            <a:rPr lang="ru-RU" sz="13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 и </a:t>
          </a:r>
          <a:r>
            <a:rPr lang="ru-RU" sz="1300" dirty="0" err="1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тамож.органов</a:t>
          </a:r>
          <a:r>
            <a:rPr lang="ru-RU" sz="13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 и </a:t>
          </a:r>
          <a:r>
            <a:rPr lang="ru-RU" sz="1300" dirty="0" err="1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орг.финансового</a:t>
          </a:r>
          <a:r>
            <a:rPr lang="ru-RU" sz="13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 надзора</a:t>
          </a:r>
        </a:p>
        <a:p>
          <a:endParaRPr lang="ru-RU" sz="12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gm:t>
    </dgm:pt>
    <dgm:pt modelId="{FA10100E-B09C-4F93-B888-496753F3DED1}" type="parTrans" cxnId="{07A57653-DD75-4C4F-A7A2-0FC7E190CCEA}">
      <dgm:prSet/>
      <dgm:spPr/>
      <dgm:t>
        <a:bodyPr/>
        <a:lstStyle/>
        <a:p>
          <a:endParaRPr lang="ru-RU"/>
        </a:p>
      </dgm:t>
    </dgm:pt>
    <dgm:pt modelId="{F32EAC82-5D31-416F-B4BF-6736B94EF401}" type="sibTrans" cxnId="{07A57653-DD75-4C4F-A7A2-0FC7E190CCEA}">
      <dgm:prSet/>
      <dgm:spPr/>
      <dgm:t>
        <a:bodyPr/>
        <a:lstStyle/>
        <a:p>
          <a:endParaRPr lang="ru-RU"/>
        </a:p>
      </dgm:t>
    </dgm:pt>
    <dgm:pt modelId="{86169282-4608-470E-AC5D-4E16492C0534}">
      <dgm:prSet custT="1"/>
      <dgm:spPr>
        <a:xfrm>
          <a:off x="4396844" y="2566939"/>
          <a:ext cx="2540015" cy="1510762"/>
        </a:xfrm>
        <a:solidFill>
          <a:srgbClr val="A379BB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3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Функционирование органов </a:t>
          </a:r>
          <a:r>
            <a:rPr lang="ru-RU" sz="1300" dirty="0" err="1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гос.власти</a:t>
          </a:r>
          <a:r>
            <a:rPr lang="ru-RU" sz="13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, местных администраций</a:t>
          </a:r>
        </a:p>
        <a:p>
          <a:endParaRPr lang="ru-RU" sz="13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gm:t>
    </dgm:pt>
    <dgm:pt modelId="{D53071BB-94FF-4EAD-B310-97D9C846D82D}" type="sibTrans" cxnId="{0D0E5463-7509-427C-8A3E-6CCD85CA1F24}">
      <dgm:prSet/>
      <dgm:spPr/>
      <dgm:t>
        <a:bodyPr/>
        <a:lstStyle/>
        <a:p>
          <a:endParaRPr lang="ru-RU"/>
        </a:p>
      </dgm:t>
    </dgm:pt>
    <dgm:pt modelId="{3F89463F-CCA9-44C3-82BF-7AAAEE450061}" type="parTrans" cxnId="{0D0E5463-7509-427C-8A3E-6CCD85CA1F24}">
      <dgm:prSet/>
      <dgm:spPr/>
      <dgm:t>
        <a:bodyPr/>
        <a:lstStyle/>
        <a:p>
          <a:endParaRPr lang="ru-RU"/>
        </a:p>
      </dgm:t>
    </dgm:pt>
    <dgm:pt modelId="{DB45F910-E5E9-48D5-A703-1E0E6698DCB6}">
      <dgm:prSet custT="1"/>
      <dgm:spPr>
        <a:xfrm>
          <a:off x="4655882" y="1414806"/>
          <a:ext cx="2257865" cy="1510762"/>
        </a:xfrm>
        <a:solidFill>
          <a:srgbClr val="7E6BC9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3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Функционирование высшего должностного лица</a:t>
          </a:r>
        </a:p>
        <a:p>
          <a:endParaRPr lang="ru-RU" sz="14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gm:t>
    </dgm:pt>
    <dgm:pt modelId="{7B842AF4-8412-4193-A276-084F4D291DAF}" type="sibTrans" cxnId="{28241630-CB89-485A-8487-137A1E7FEB0D}">
      <dgm:prSet/>
      <dgm:spPr/>
      <dgm:t>
        <a:bodyPr/>
        <a:lstStyle/>
        <a:p>
          <a:endParaRPr lang="ru-RU"/>
        </a:p>
      </dgm:t>
    </dgm:pt>
    <dgm:pt modelId="{FE208F38-E7C1-4D0D-874F-623AD238AC75}" type="parTrans" cxnId="{28241630-CB89-485A-8487-137A1E7FEB0D}">
      <dgm:prSet/>
      <dgm:spPr/>
      <dgm:t>
        <a:bodyPr/>
        <a:lstStyle/>
        <a:p>
          <a:endParaRPr lang="ru-RU"/>
        </a:p>
      </dgm:t>
    </dgm:pt>
    <dgm:pt modelId="{FA8F8C97-C69E-4080-8972-F4091A315365}">
      <dgm:prSet phldrT="[Текст]" custT="1"/>
      <dgm:spPr>
        <a:xfrm>
          <a:off x="4536508" y="550709"/>
          <a:ext cx="1827856" cy="1366741"/>
        </a:xfrm>
        <a:solidFill>
          <a:srgbClr val="6585CF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400" dirty="0" err="1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Сбор,удаление</a:t>
          </a:r>
          <a:r>
            <a:rPr lang="ru-RU" sz="14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 отходов и очистка сточных вод</a:t>
          </a:r>
          <a:endParaRPr lang="ru-RU" sz="14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gm:t>
    </dgm:pt>
    <dgm:pt modelId="{4C12275D-489A-4E88-8C54-CCC3BB903B6D}" type="sibTrans" cxnId="{C30F6C00-4AFE-42F7-9948-22C9B6BE8F5A}">
      <dgm:prSet/>
      <dgm:spPr/>
      <dgm:t>
        <a:bodyPr/>
        <a:lstStyle/>
        <a:p>
          <a:endParaRPr lang="ru-RU"/>
        </a:p>
      </dgm:t>
    </dgm:pt>
    <dgm:pt modelId="{A806FF12-CF23-4A8B-A65C-47DE4FF38037}" type="parTrans" cxnId="{C30F6C00-4AFE-42F7-9948-22C9B6BE8F5A}">
      <dgm:prSet/>
      <dgm:spPr/>
      <dgm:t>
        <a:bodyPr/>
        <a:lstStyle/>
        <a:p>
          <a:endParaRPr lang="ru-RU"/>
        </a:p>
      </dgm:t>
    </dgm:pt>
    <dgm:pt modelId="{E4685050-9629-4894-974B-8BEEC30B61EE}">
      <dgm:prSet custT="1"/>
      <dgm:spPr>
        <a:solidFill>
          <a:srgbClr val="35B19D">
            <a:alpha val="50000"/>
          </a:srgbClr>
        </a:solidFill>
      </dgm:spPr>
      <dgm:t>
        <a:bodyPr/>
        <a:lstStyle/>
        <a:p>
          <a:r>
            <a:rPr lang="ru-RU" sz="1300" dirty="0" smtClean="0"/>
            <a:t>Гражданская оборона</a:t>
          </a:r>
          <a:endParaRPr lang="ru-RU" sz="1300" dirty="0"/>
        </a:p>
      </dgm:t>
    </dgm:pt>
    <dgm:pt modelId="{E312D607-73B3-4D9F-BD3D-611B95F98F1A}" type="parTrans" cxnId="{290761E6-4A0A-41DE-93AE-80D879DF2E8C}">
      <dgm:prSet/>
      <dgm:spPr/>
      <dgm:t>
        <a:bodyPr/>
        <a:lstStyle/>
        <a:p>
          <a:endParaRPr lang="ru-RU"/>
        </a:p>
      </dgm:t>
    </dgm:pt>
    <dgm:pt modelId="{1B2AA35B-0F8C-4E86-87B4-58D702C02C27}" type="sibTrans" cxnId="{290761E6-4A0A-41DE-93AE-80D879DF2E8C}">
      <dgm:prSet/>
      <dgm:spPr/>
      <dgm:t>
        <a:bodyPr/>
        <a:lstStyle/>
        <a:p>
          <a:endParaRPr lang="ru-RU"/>
        </a:p>
      </dgm:t>
    </dgm:pt>
    <dgm:pt modelId="{D1EF46A3-D8AF-4121-B1BC-6C42AC115C30}" type="pres">
      <dgm:prSet presAssocID="{7F943B5C-5FC6-4AC7-8904-2A8C7B8C317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22CCC0B-D284-4264-83B0-FC90F2F5C468}" type="pres">
      <dgm:prSet presAssocID="{7F943B5C-5FC6-4AC7-8904-2A8C7B8C317F}" presName="radial" presStyleCnt="0">
        <dgm:presLayoutVars>
          <dgm:animLvl val="ctr"/>
        </dgm:presLayoutVars>
      </dgm:prSet>
      <dgm:spPr/>
    </dgm:pt>
    <dgm:pt modelId="{7A06D398-3E3C-42EB-94A9-5696B8AA8B54}" type="pres">
      <dgm:prSet presAssocID="{3A55A208-12F5-4386-80EB-94E615947318}" presName="centerShape" presStyleLbl="vennNode1" presStyleIdx="0" presStyleCnt="12" custScaleX="80814" custLinFactNeighborX="3019" custLinFactNeighborY="-654"/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2ECD8DE4-6A26-4A81-AEE9-F9F7C9AA47AF}" type="pres">
      <dgm:prSet presAssocID="{5D53D5F3-25C9-498C-BC21-03397D61FA27}" presName="node" presStyleLbl="vennNode1" presStyleIdx="1" presStyleCnt="12" custScaleX="128908" custScaleY="76358" custRadScaleRad="100319" custRadScaleInc="12873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0367FF73-353F-48C1-A0AA-A399E02CDCAA}" type="pres">
      <dgm:prSet presAssocID="{FA8F8C97-C69E-4080-8972-F4091A315365}" presName="node" presStyleLbl="vennNode1" presStyleIdx="2" presStyleCnt="12" custScaleX="176459" custScaleY="86259" custRadScaleRad="109401" custRadScaleInc="-288603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9D3105CF-4645-4AC5-BB17-CE0DBD5AC6B1}" type="pres">
      <dgm:prSet presAssocID="{DB45F910-E5E9-48D5-A703-1E0E6698DCB6}" presName="node" presStyleLbl="vennNode1" presStyleIdx="3" presStyleCnt="12" custScaleX="173252" custScaleY="87491" custRadScaleRad="130384" custRadScaleInc="-45632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9CEF0E47-C6E7-4D44-890C-9BF2F0E45865}" type="pres">
      <dgm:prSet presAssocID="{86169282-4608-470E-AC5D-4E16492C0534}" presName="node" presStyleLbl="vennNode1" presStyleIdx="4" presStyleCnt="12" custScaleX="168128" custScaleY="77837" custRadScaleRad="126678" custRadScaleInc="-77731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38226479-25E2-4E23-8E9B-EECE66A102C2}" type="pres">
      <dgm:prSet presAssocID="{4E8B7062-3B85-44DC-9D3F-E3878170FE4A}" presName="node" presStyleLbl="vennNode1" presStyleIdx="5" presStyleCnt="12" custScaleX="201321" custScaleY="84218" custRadScaleRad="122817" custRadScaleInc="-10171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46ACD81D-6589-48BB-A8AF-BFF18913190A}" type="pres">
      <dgm:prSet presAssocID="{1EC09600-BE2D-4074-A7AA-6E266EB42790}" presName="node" presStyleLbl="vennNode1" presStyleIdx="6" presStyleCnt="12" custScaleX="205843" custScaleY="67627" custRadScaleRad="131136" custRadScaleInc="-133420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07F7D6E8-EA4E-4FB6-8AA7-9CEE87BD6571}" type="pres">
      <dgm:prSet presAssocID="{E4685050-9629-4894-974B-8BEEC30B61EE}" presName="node" presStyleLbl="vennNode1" presStyleIdx="7" presStyleCnt="12" custScaleX="155173" custScaleY="49362" custRadScaleRad="97819" custRadScaleInc="-628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D72172-934E-421C-B705-D98C2803D8DA}" type="pres">
      <dgm:prSet presAssocID="{66FCE942-7095-451C-B165-E7FEC258C9FF}" presName="node" presStyleLbl="vennNode1" presStyleIdx="8" presStyleCnt="12" custScaleX="169957" custScaleY="55136" custRadScaleRad="107402" custRadScaleInc="-2402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E86FAC6D-57B9-41B5-A28E-9CAAE822A5C2}" type="pres">
      <dgm:prSet presAssocID="{D4622B15-66FD-4D6A-A6A2-4BB137D85C67}" presName="node" presStyleLbl="vennNode1" presStyleIdx="9" presStyleCnt="12" custScaleX="168925" custScaleY="68612" custRadScaleRad="98394" custRadScaleInc="-25522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C149863C-C7B7-4F26-ADCA-3D337D50EBB6}" type="pres">
      <dgm:prSet presAssocID="{C7001C66-2D31-4AAA-9AC2-E9EE030D91BE}" presName="node" presStyleLbl="vennNode1" presStyleIdx="10" presStyleCnt="12" custAng="0" custScaleX="155372" custScaleY="56181" custRadScaleRad="108150" custRadScaleInc="-51900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1AB1F8D7-1FA2-4756-98B4-9A9FDD0B0692}" type="pres">
      <dgm:prSet presAssocID="{9D4CEDEA-96A0-4D88-8026-9D5B12D10BB3}" presName="node" presStyleLbl="vennNode1" presStyleIdx="11" presStyleCnt="12" custScaleX="147933" custScaleY="65792" custRadScaleRad="131679" custRadScaleInc="-3025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</dgm:ptLst>
  <dgm:cxnLst>
    <dgm:cxn modelId="{28241630-CB89-485A-8487-137A1E7FEB0D}" srcId="{3A55A208-12F5-4386-80EB-94E615947318}" destId="{DB45F910-E5E9-48D5-A703-1E0E6698DCB6}" srcOrd="2" destOrd="0" parTransId="{FE208F38-E7C1-4D0D-874F-623AD238AC75}" sibTransId="{7B842AF4-8412-4193-A276-084F4D291DAF}"/>
    <dgm:cxn modelId="{4F322AB0-F9BF-45BF-A57B-59B3DB226066}" type="presOf" srcId="{1EC09600-BE2D-4074-A7AA-6E266EB42790}" destId="{46ACD81D-6589-48BB-A8AF-BFF18913190A}" srcOrd="0" destOrd="0" presId="urn:microsoft.com/office/officeart/2005/8/layout/radial3"/>
    <dgm:cxn modelId="{C30F6C00-4AFE-42F7-9948-22C9B6BE8F5A}" srcId="{3A55A208-12F5-4386-80EB-94E615947318}" destId="{FA8F8C97-C69E-4080-8972-F4091A315365}" srcOrd="1" destOrd="0" parTransId="{A806FF12-CF23-4A8B-A65C-47DE4FF38037}" sibTransId="{4C12275D-489A-4E88-8C54-CCC3BB903B6D}"/>
    <dgm:cxn modelId="{A39402FA-81D0-4536-B1FC-851674837117}" srcId="{7F943B5C-5FC6-4AC7-8904-2A8C7B8C317F}" destId="{3A55A208-12F5-4386-80EB-94E615947318}" srcOrd="0" destOrd="0" parTransId="{EFE51747-32B0-4588-A274-10A1556A6493}" sibTransId="{F347CEDB-EC01-4BFB-9F33-840676181E92}"/>
    <dgm:cxn modelId="{CB5CDDF3-450C-4B87-93EF-20E182E65A5D}" type="presOf" srcId="{3A55A208-12F5-4386-80EB-94E615947318}" destId="{7A06D398-3E3C-42EB-94A9-5696B8AA8B54}" srcOrd="0" destOrd="0" presId="urn:microsoft.com/office/officeart/2005/8/layout/radial3"/>
    <dgm:cxn modelId="{A067A3D8-F693-42C9-A1DD-7DCFAC63DF54}" type="presOf" srcId="{86169282-4608-470E-AC5D-4E16492C0534}" destId="{9CEF0E47-C6E7-4D44-890C-9BF2F0E45865}" srcOrd="0" destOrd="0" presId="urn:microsoft.com/office/officeart/2005/8/layout/radial3"/>
    <dgm:cxn modelId="{0D0E5463-7509-427C-8A3E-6CCD85CA1F24}" srcId="{3A55A208-12F5-4386-80EB-94E615947318}" destId="{86169282-4608-470E-AC5D-4E16492C0534}" srcOrd="3" destOrd="0" parTransId="{3F89463F-CCA9-44C3-82BF-7AAAEE450061}" sibTransId="{D53071BB-94FF-4EAD-B310-97D9C846D82D}"/>
    <dgm:cxn modelId="{C9C3A891-5429-4E34-9B65-252584EBE50F}" type="presOf" srcId="{9D4CEDEA-96A0-4D88-8026-9D5B12D10BB3}" destId="{1AB1F8D7-1FA2-4756-98B4-9A9FDD0B0692}" srcOrd="0" destOrd="0" presId="urn:microsoft.com/office/officeart/2005/8/layout/radial3"/>
    <dgm:cxn modelId="{B5269694-74BE-4DA0-9BBC-05FDC8AD55FE}" srcId="{3A55A208-12F5-4386-80EB-94E615947318}" destId="{C7001C66-2D31-4AAA-9AC2-E9EE030D91BE}" srcOrd="9" destOrd="0" parTransId="{718333E4-003B-4940-82E8-594A7AC2E6A8}" sibTransId="{BC28192E-89CD-4C53-BBFA-1509AA4EDEDE}"/>
    <dgm:cxn modelId="{151B64E8-FE65-4AE3-B9DA-9766E238C50B}" type="presOf" srcId="{E4685050-9629-4894-974B-8BEEC30B61EE}" destId="{07F7D6E8-EA4E-4FB6-8AA7-9CEE87BD6571}" srcOrd="0" destOrd="0" presId="urn:microsoft.com/office/officeart/2005/8/layout/radial3"/>
    <dgm:cxn modelId="{DAE9CBCA-535F-4020-86F5-278AB4FBB5D0}" srcId="{3A55A208-12F5-4386-80EB-94E615947318}" destId="{66FCE942-7095-451C-B165-E7FEC258C9FF}" srcOrd="7" destOrd="0" parTransId="{C14BE7C1-7D40-43DF-8B3A-48B597720B72}" sibTransId="{3F920748-C66D-40D8-ABFE-73CCB6F645D2}"/>
    <dgm:cxn modelId="{18801FBE-42F3-4CED-B2A5-73879BF64D95}" type="presOf" srcId="{7F943B5C-5FC6-4AC7-8904-2A8C7B8C317F}" destId="{D1EF46A3-D8AF-4121-B1BC-6C42AC115C30}" srcOrd="0" destOrd="0" presId="urn:microsoft.com/office/officeart/2005/8/layout/radial3"/>
    <dgm:cxn modelId="{C86F5B98-8CB7-4D3D-9301-333BCEB82878}" type="presOf" srcId="{66FCE942-7095-451C-B165-E7FEC258C9FF}" destId="{AFD72172-934E-421C-B705-D98C2803D8DA}" srcOrd="0" destOrd="0" presId="urn:microsoft.com/office/officeart/2005/8/layout/radial3"/>
    <dgm:cxn modelId="{07A57653-DD75-4C4F-A7A2-0FC7E190CCEA}" srcId="{3A55A208-12F5-4386-80EB-94E615947318}" destId="{4E8B7062-3B85-44DC-9D3F-E3878170FE4A}" srcOrd="4" destOrd="0" parTransId="{FA10100E-B09C-4F93-B888-496753F3DED1}" sibTransId="{F32EAC82-5D31-416F-B4BF-6736B94EF401}"/>
    <dgm:cxn modelId="{C01CA208-6746-47E6-AFAD-0FDD6645A688}" type="presOf" srcId="{DB45F910-E5E9-48D5-A703-1E0E6698DCB6}" destId="{9D3105CF-4645-4AC5-BB17-CE0DBD5AC6B1}" srcOrd="0" destOrd="0" presId="urn:microsoft.com/office/officeart/2005/8/layout/radial3"/>
    <dgm:cxn modelId="{0BA20FB6-FC60-4831-818A-4B3B2561F0AB}" srcId="{3A55A208-12F5-4386-80EB-94E615947318}" destId="{9D4CEDEA-96A0-4D88-8026-9D5B12D10BB3}" srcOrd="10" destOrd="0" parTransId="{C11BA66C-1AEA-4F66-9141-2AF617149337}" sibTransId="{62931387-3684-4599-89F5-72E45F189562}"/>
    <dgm:cxn modelId="{286432DB-85A9-46A5-A61F-E72E4B77CC09}" type="presOf" srcId="{5D53D5F3-25C9-498C-BC21-03397D61FA27}" destId="{2ECD8DE4-6A26-4A81-AEE9-F9F7C9AA47AF}" srcOrd="0" destOrd="0" presId="urn:microsoft.com/office/officeart/2005/8/layout/radial3"/>
    <dgm:cxn modelId="{99355F71-D5E6-40A9-8339-867B567D6183}" type="presOf" srcId="{D4622B15-66FD-4D6A-A6A2-4BB137D85C67}" destId="{E86FAC6D-57B9-41B5-A28E-9CAAE822A5C2}" srcOrd="0" destOrd="0" presId="urn:microsoft.com/office/officeart/2005/8/layout/radial3"/>
    <dgm:cxn modelId="{361DBA74-50AA-4EE9-804C-A9D330D2A68F}" type="presOf" srcId="{C7001C66-2D31-4AAA-9AC2-E9EE030D91BE}" destId="{C149863C-C7B7-4F26-ADCA-3D337D50EBB6}" srcOrd="0" destOrd="0" presId="urn:microsoft.com/office/officeart/2005/8/layout/radial3"/>
    <dgm:cxn modelId="{4C09D9B5-93FF-4103-92C4-8E07DC82C603}" srcId="{3A55A208-12F5-4386-80EB-94E615947318}" destId="{1EC09600-BE2D-4074-A7AA-6E266EB42790}" srcOrd="5" destOrd="0" parTransId="{F452DD2F-52DD-4E2D-9404-F73F3AA17B26}" sibTransId="{475CEF46-4E04-4C3F-9F75-20025359044B}"/>
    <dgm:cxn modelId="{0116083A-7B3C-4156-9F7E-744E9DA41BA0}" type="presOf" srcId="{4E8B7062-3B85-44DC-9D3F-E3878170FE4A}" destId="{38226479-25E2-4E23-8E9B-EECE66A102C2}" srcOrd="0" destOrd="0" presId="urn:microsoft.com/office/officeart/2005/8/layout/radial3"/>
    <dgm:cxn modelId="{290761E6-4A0A-41DE-93AE-80D879DF2E8C}" srcId="{3A55A208-12F5-4386-80EB-94E615947318}" destId="{E4685050-9629-4894-974B-8BEEC30B61EE}" srcOrd="6" destOrd="0" parTransId="{E312D607-73B3-4D9F-BD3D-611B95F98F1A}" sibTransId="{1B2AA35B-0F8C-4E86-87B4-58D702C02C27}"/>
    <dgm:cxn modelId="{92AD0202-0A6C-414D-B1F5-B25772DCDBA3}" srcId="{3A55A208-12F5-4386-80EB-94E615947318}" destId="{D4622B15-66FD-4D6A-A6A2-4BB137D85C67}" srcOrd="8" destOrd="0" parTransId="{ECFF8D21-EEAF-4F9F-B270-AE0FA032F6BF}" sibTransId="{D192A00C-DFED-4E68-A634-9965A00BF0E7}"/>
    <dgm:cxn modelId="{A5FB5DC8-FBF5-49C9-8646-C889BA493306}" type="presOf" srcId="{FA8F8C97-C69E-4080-8972-F4091A315365}" destId="{0367FF73-353F-48C1-A0AA-A399E02CDCAA}" srcOrd="0" destOrd="0" presId="urn:microsoft.com/office/officeart/2005/8/layout/radial3"/>
    <dgm:cxn modelId="{B8363E2E-F4DD-48A6-A20B-613BF2827657}" srcId="{3A55A208-12F5-4386-80EB-94E615947318}" destId="{5D53D5F3-25C9-498C-BC21-03397D61FA27}" srcOrd="0" destOrd="0" parTransId="{847CD325-54C0-467F-AC4E-D82F31FE7290}" sibTransId="{7FC55110-887A-4690-9217-DFC611BF48B8}"/>
    <dgm:cxn modelId="{703F70EA-0B41-46DA-9CF2-BE29C9D5863C}" type="presParOf" srcId="{D1EF46A3-D8AF-4121-B1BC-6C42AC115C30}" destId="{222CCC0B-D284-4264-83B0-FC90F2F5C468}" srcOrd="0" destOrd="0" presId="urn:microsoft.com/office/officeart/2005/8/layout/radial3"/>
    <dgm:cxn modelId="{A1F2ABEA-495B-46C8-BB47-99F0DACA5F4A}" type="presParOf" srcId="{222CCC0B-D284-4264-83B0-FC90F2F5C468}" destId="{7A06D398-3E3C-42EB-94A9-5696B8AA8B54}" srcOrd="0" destOrd="0" presId="urn:microsoft.com/office/officeart/2005/8/layout/radial3"/>
    <dgm:cxn modelId="{92057FC4-915A-4A41-9B86-3ECB0B10F598}" type="presParOf" srcId="{222CCC0B-D284-4264-83B0-FC90F2F5C468}" destId="{2ECD8DE4-6A26-4A81-AEE9-F9F7C9AA47AF}" srcOrd="1" destOrd="0" presId="urn:microsoft.com/office/officeart/2005/8/layout/radial3"/>
    <dgm:cxn modelId="{96DFC6D0-2F92-4A8C-9D8C-63F51B00356D}" type="presParOf" srcId="{222CCC0B-D284-4264-83B0-FC90F2F5C468}" destId="{0367FF73-353F-48C1-A0AA-A399E02CDCAA}" srcOrd="2" destOrd="0" presId="urn:microsoft.com/office/officeart/2005/8/layout/radial3"/>
    <dgm:cxn modelId="{73F1C80A-3881-40BC-86C7-ECED46E61B08}" type="presParOf" srcId="{222CCC0B-D284-4264-83B0-FC90F2F5C468}" destId="{9D3105CF-4645-4AC5-BB17-CE0DBD5AC6B1}" srcOrd="3" destOrd="0" presId="urn:microsoft.com/office/officeart/2005/8/layout/radial3"/>
    <dgm:cxn modelId="{535A7391-A02F-44E5-97A1-C06F1363123B}" type="presParOf" srcId="{222CCC0B-D284-4264-83B0-FC90F2F5C468}" destId="{9CEF0E47-C6E7-4D44-890C-9BF2F0E45865}" srcOrd="4" destOrd="0" presId="urn:microsoft.com/office/officeart/2005/8/layout/radial3"/>
    <dgm:cxn modelId="{8FCC8031-11DD-4399-B74A-2F62E78D3240}" type="presParOf" srcId="{222CCC0B-D284-4264-83B0-FC90F2F5C468}" destId="{38226479-25E2-4E23-8E9B-EECE66A102C2}" srcOrd="5" destOrd="0" presId="urn:microsoft.com/office/officeart/2005/8/layout/radial3"/>
    <dgm:cxn modelId="{306DE7BD-1448-447A-872D-CC2735ACD45C}" type="presParOf" srcId="{222CCC0B-D284-4264-83B0-FC90F2F5C468}" destId="{46ACD81D-6589-48BB-A8AF-BFF18913190A}" srcOrd="6" destOrd="0" presId="urn:microsoft.com/office/officeart/2005/8/layout/radial3"/>
    <dgm:cxn modelId="{D2263578-F438-44DB-B8DE-4793EF6E404D}" type="presParOf" srcId="{222CCC0B-D284-4264-83B0-FC90F2F5C468}" destId="{07F7D6E8-EA4E-4FB6-8AA7-9CEE87BD6571}" srcOrd="7" destOrd="0" presId="urn:microsoft.com/office/officeart/2005/8/layout/radial3"/>
    <dgm:cxn modelId="{A2CEF591-DAF4-452B-B052-C1C83E950646}" type="presParOf" srcId="{222CCC0B-D284-4264-83B0-FC90F2F5C468}" destId="{AFD72172-934E-421C-B705-D98C2803D8DA}" srcOrd="8" destOrd="0" presId="urn:microsoft.com/office/officeart/2005/8/layout/radial3"/>
    <dgm:cxn modelId="{F32AD73B-55BB-4DD7-876F-888C4E826CAD}" type="presParOf" srcId="{222CCC0B-D284-4264-83B0-FC90F2F5C468}" destId="{E86FAC6D-57B9-41B5-A28E-9CAAE822A5C2}" srcOrd="9" destOrd="0" presId="urn:microsoft.com/office/officeart/2005/8/layout/radial3"/>
    <dgm:cxn modelId="{ED2DFEA6-A1DB-4C34-B095-6F33DA3A4FEE}" type="presParOf" srcId="{222CCC0B-D284-4264-83B0-FC90F2F5C468}" destId="{C149863C-C7B7-4F26-ADCA-3D337D50EBB6}" srcOrd="10" destOrd="0" presId="urn:microsoft.com/office/officeart/2005/8/layout/radial3"/>
    <dgm:cxn modelId="{2F460167-812B-49B9-9ACB-F1F35913A7CA}" type="presParOf" srcId="{222CCC0B-D284-4264-83B0-FC90F2F5C468}" destId="{1AB1F8D7-1FA2-4756-98B4-9A9FDD0B0692}" srcOrd="11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778287-4B04-4172-83DE-9B603818CB81}">
      <dsp:nvSpPr>
        <dsp:cNvPr id="0" name=""/>
        <dsp:cNvSpPr/>
      </dsp:nvSpPr>
      <dsp:spPr>
        <a:xfrm>
          <a:off x="58862" y="1008113"/>
          <a:ext cx="2715910" cy="1228275"/>
        </a:xfrm>
        <a:prstGeom prst="rect">
          <a:avLst/>
        </a:prstGeom>
        <a:gradFill flip="none" rotWithShape="0">
          <a:gsLst>
            <a:gs pos="0">
              <a:srgbClr val="00B0F0">
                <a:shade val="30000"/>
                <a:satMod val="115000"/>
              </a:srgbClr>
            </a:gs>
            <a:gs pos="50000">
              <a:srgbClr val="00B0F0">
                <a:shade val="67500"/>
                <a:satMod val="115000"/>
              </a:srgbClr>
            </a:gs>
            <a:gs pos="100000">
              <a:srgbClr val="00B0F0">
                <a:shade val="100000"/>
                <a:satMod val="115000"/>
              </a:srgbClr>
            </a:gs>
          </a:gsLst>
          <a:lin ang="10800000" scaled="1"/>
          <a:tileRect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Налоговые доходы </a:t>
          </a:r>
          <a:r>
            <a:rPr lang="ru-RU" sz="1400" kern="1200" dirty="0" smtClean="0"/>
            <a:t>(поступления от уплаты налогов)</a:t>
          </a:r>
          <a:endParaRPr lang="ru-RU" sz="1400" kern="1200" dirty="0"/>
        </a:p>
      </dsp:txBody>
      <dsp:txXfrm>
        <a:off x="58862" y="1008113"/>
        <a:ext cx="2715910" cy="1228275"/>
      </dsp:txXfrm>
    </dsp:sp>
    <dsp:sp modelId="{322CFEFD-4518-4BB0-BDCF-8849EDEBC7D5}">
      <dsp:nvSpPr>
        <dsp:cNvPr id="0" name=""/>
        <dsp:cNvSpPr/>
      </dsp:nvSpPr>
      <dsp:spPr>
        <a:xfrm>
          <a:off x="0" y="2321149"/>
          <a:ext cx="2715910" cy="2878706"/>
        </a:xfrm>
        <a:prstGeom prst="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Налог на доходы физических лиц</a:t>
          </a:r>
          <a:endParaRPr lang="ru-RU" sz="1500" kern="1200" dirty="0">
            <a:solidFill>
              <a:srgbClr val="7030A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Налог на имущество физических лиц</a:t>
          </a:r>
          <a:endParaRPr lang="ru-RU" sz="1500" kern="1200" dirty="0">
            <a:solidFill>
              <a:srgbClr val="7030A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Земельный налог</a:t>
          </a:r>
          <a:endParaRPr lang="ru-RU" sz="1500" kern="1200" dirty="0">
            <a:solidFill>
              <a:srgbClr val="7030A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Государственная пошлина</a:t>
          </a:r>
          <a:endParaRPr lang="ru-RU" sz="1500" kern="1200" dirty="0">
            <a:solidFill>
              <a:srgbClr val="7030A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500" kern="1200" dirty="0"/>
        </a:p>
      </dsp:txBody>
      <dsp:txXfrm>
        <a:off x="0" y="2321149"/>
        <a:ext cx="2715910" cy="2878706"/>
      </dsp:txXfrm>
    </dsp:sp>
    <dsp:sp modelId="{B2310FB7-EA56-4FE0-A40A-3378F82B36F7}">
      <dsp:nvSpPr>
        <dsp:cNvPr id="0" name=""/>
        <dsp:cNvSpPr/>
      </dsp:nvSpPr>
      <dsp:spPr>
        <a:xfrm>
          <a:off x="3187999" y="1050584"/>
          <a:ext cx="2715910" cy="1211177"/>
        </a:xfrm>
        <a:prstGeom prst="rect">
          <a:avLst/>
        </a:prstGeom>
        <a:gradFill flip="none" rotWithShape="0">
          <a:gsLst>
            <a:gs pos="0">
              <a:srgbClr val="00B0F0">
                <a:shade val="30000"/>
                <a:satMod val="115000"/>
              </a:srgbClr>
            </a:gs>
            <a:gs pos="50000">
              <a:srgbClr val="00B0F0">
                <a:shade val="67500"/>
                <a:satMod val="115000"/>
              </a:srgbClr>
            </a:gs>
            <a:gs pos="100000">
              <a:srgbClr val="00B0F0">
                <a:shade val="100000"/>
                <a:satMod val="115000"/>
              </a:srgbClr>
            </a:gs>
          </a:gsLst>
          <a:lin ang="10800000" scaled="1"/>
          <a:tileRect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Неналоговые доходы </a:t>
          </a:r>
          <a:r>
            <a:rPr lang="ru-RU" sz="1400" kern="1200" dirty="0" smtClean="0"/>
            <a:t>(поступления от уплаты прочих пошлин, сборов)</a:t>
          </a:r>
          <a:endParaRPr lang="ru-RU" sz="1400" kern="1200" dirty="0"/>
        </a:p>
      </dsp:txBody>
      <dsp:txXfrm>
        <a:off x="3187999" y="1050584"/>
        <a:ext cx="2715910" cy="1211177"/>
      </dsp:txXfrm>
    </dsp:sp>
    <dsp:sp modelId="{DD1FF82A-8571-4949-9B53-8D3D55E4B826}">
      <dsp:nvSpPr>
        <dsp:cNvPr id="0" name=""/>
        <dsp:cNvSpPr/>
      </dsp:nvSpPr>
      <dsp:spPr>
        <a:xfrm>
          <a:off x="3168363" y="2232247"/>
          <a:ext cx="2715910" cy="2876935"/>
        </a:xfrm>
        <a:prstGeom prst="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Доходы от использования имущества</a:t>
          </a:r>
          <a:endParaRPr lang="ru-RU" sz="1500" kern="1200" dirty="0">
            <a:solidFill>
              <a:srgbClr val="7030A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Прочие неналоговые доходы</a:t>
          </a:r>
          <a:endParaRPr lang="ru-RU" sz="1500" kern="1200" dirty="0">
            <a:solidFill>
              <a:srgbClr val="7030A0"/>
            </a:solidFill>
          </a:endParaRPr>
        </a:p>
      </dsp:txBody>
      <dsp:txXfrm>
        <a:off x="3168363" y="2232247"/>
        <a:ext cx="2715910" cy="2876935"/>
      </dsp:txXfrm>
    </dsp:sp>
    <dsp:sp modelId="{BB1FB0B0-77C5-4A8C-A3B5-AA7C21AAAFB3}">
      <dsp:nvSpPr>
        <dsp:cNvPr id="0" name=""/>
        <dsp:cNvSpPr/>
      </dsp:nvSpPr>
      <dsp:spPr>
        <a:xfrm>
          <a:off x="6131530" y="961142"/>
          <a:ext cx="2660451" cy="1285951"/>
        </a:xfrm>
        <a:prstGeom prst="rect">
          <a:avLst/>
        </a:prstGeom>
        <a:gradFill flip="none" rotWithShape="0">
          <a:gsLst>
            <a:gs pos="0">
              <a:srgbClr val="00B0F0">
                <a:shade val="30000"/>
                <a:satMod val="115000"/>
              </a:srgbClr>
            </a:gs>
            <a:gs pos="50000">
              <a:srgbClr val="00B0F0">
                <a:shade val="67500"/>
                <a:satMod val="115000"/>
              </a:srgbClr>
            </a:gs>
            <a:gs pos="100000">
              <a:srgbClr val="00B0F0">
                <a:shade val="100000"/>
                <a:satMod val="115000"/>
              </a:srgbClr>
            </a:gs>
          </a:gsLst>
          <a:lin ang="10800000" scaled="1"/>
          <a:tileRect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Безвозмездные поступления (поступления из других бюджетов бюджетной системы РФ)</a:t>
          </a:r>
          <a:endParaRPr lang="ru-RU" sz="1600" kern="1200" dirty="0"/>
        </a:p>
      </dsp:txBody>
      <dsp:txXfrm>
        <a:off x="6131530" y="961142"/>
        <a:ext cx="2660451" cy="1285951"/>
      </dsp:txXfrm>
    </dsp:sp>
    <dsp:sp modelId="{73BE221E-7E04-47CE-B2D5-CA7B040A95EE}">
      <dsp:nvSpPr>
        <dsp:cNvPr id="0" name=""/>
        <dsp:cNvSpPr/>
      </dsp:nvSpPr>
      <dsp:spPr>
        <a:xfrm>
          <a:off x="6120680" y="2304252"/>
          <a:ext cx="2560044" cy="2917468"/>
        </a:xfrm>
        <a:prstGeom prst="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Дотации</a:t>
          </a:r>
          <a:endParaRPr lang="ru-RU" sz="1500" kern="1200" dirty="0">
            <a:solidFill>
              <a:srgbClr val="7030A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Субвенции</a:t>
          </a:r>
          <a:endParaRPr lang="ru-RU" sz="1500" kern="1200" dirty="0">
            <a:solidFill>
              <a:srgbClr val="7030A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Иные межбюджетные трансферты</a:t>
          </a:r>
          <a:endParaRPr lang="ru-RU" sz="1500" kern="1200" dirty="0">
            <a:solidFill>
              <a:srgbClr val="7030A0"/>
            </a:solidFill>
          </a:endParaRPr>
        </a:p>
      </dsp:txBody>
      <dsp:txXfrm>
        <a:off x="6120680" y="2304252"/>
        <a:ext cx="2560044" cy="29174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06D398-3E3C-42EB-94A9-5696B8AA8B54}">
      <dsp:nvSpPr>
        <dsp:cNvPr id="0" name=""/>
        <dsp:cNvSpPr/>
      </dsp:nvSpPr>
      <dsp:spPr>
        <a:xfrm>
          <a:off x="2899548" y="1382748"/>
          <a:ext cx="2380325" cy="2945436"/>
        </a:xfrm>
        <a:prstGeom prst="ellipse">
          <a:avLst/>
        </a:prstGeom>
        <a:solidFill>
          <a:srgbClr val="9CB084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3 Муниципальные программы -  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  3 260,169 тыс.руб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Непрограммные мероприятия -  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  3 035,041 тыс.руб</a:t>
          </a:r>
          <a:endParaRPr lang="ru-RU" sz="1500" kern="12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sp:txBody>
      <dsp:txXfrm>
        <a:off x="3248139" y="1814097"/>
        <a:ext cx="1683143" cy="2082738"/>
      </dsp:txXfrm>
    </dsp:sp>
    <dsp:sp modelId="{2ECD8DE4-6A26-4A81-AEE9-F9F7C9AA47AF}">
      <dsp:nvSpPr>
        <dsp:cNvPr id="0" name=""/>
        <dsp:cNvSpPr/>
      </dsp:nvSpPr>
      <dsp:spPr>
        <a:xfrm>
          <a:off x="3168351" y="227210"/>
          <a:ext cx="1898451" cy="1124538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 </a:t>
          </a:r>
          <a:endParaRPr lang="ru-RU" sz="1800" kern="12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sp:txBody>
      <dsp:txXfrm>
        <a:off x="3446373" y="391895"/>
        <a:ext cx="1342407" cy="795168"/>
      </dsp:txXfrm>
    </dsp:sp>
    <dsp:sp modelId="{0367FF73-353F-48C1-A0AA-A399E02CDCAA}">
      <dsp:nvSpPr>
        <dsp:cNvPr id="0" name=""/>
        <dsp:cNvSpPr/>
      </dsp:nvSpPr>
      <dsp:spPr>
        <a:xfrm>
          <a:off x="648074" y="1163311"/>
          <a:ext cx="2598743" cy="1270352"/>
        </a:xfrm>
        <a:prstGeom prst="ellipse">
          <a:avLst/>
        </a:prstGeom>
        <a:solidFill>
          <a:srgbClr val="6585CF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Сбор,удаление</a:t>
          </a:r>
          <a:r>
            <a:rPr lang="ru-RU" sz="14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 отходов и очистка сточных вод</a:t>
          </a:r>
          <a:endParaRPr lang="ru-RU" sz="1400" kern="12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sp:txBody>
      <dsp:txXfrm>
        <a:off x="1028651" y="1349350"/>
        <a:ext cx="1837589" cy="898274"/>
      </dsp:txXfrm>
    </dsp:sp>
    <dsp:sp modelId="{9D3105CF-4645-4AC5-BB17-CE0DBD5AC6B1}">
      <dsp:nvSpPr>
        <dsp:cNvPr id="0" name=""/>
        <dsp:cNvSpPr/>
      </dsp:nvSpPr>
      <dsp:spPr>
        <a:xfrm>
          <a:off x="4793300" y="504057"/>
          <a:ext cx="2551513" cy="1288495"/>
        </a:xfrm>
        <a:prstGeom prst="ellipse">
          <a:avLst/>
        </a:prstGeom>
        <a:solidFill>
          <a:srgbClr val="7E6BC9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Функционирование высшего должностного лица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sp:txBody>
      <dsp:txXfrm>
        <a:off x="5166960" y="692753"/>
        <a:ext cx="1804193" cy="911103"/>
      </dsp:txXfrm>
    </dsp:sp>
    <dsp:sp modelId="{9CEF0E47-C6E7-4D44-890C-9BF2F0E45865}">
      <dsp:nvSpPr>
        <dsp:cNvPr id="0" name=""/>
        <dsp:cNvSpPr/>
      </dsp:nvSpPr>
      <dsp:spPr>
        <a:xfrm>
          <a:off x="5256575" y="1523349"/>
          <a:ext cx="2476051" cy="1146319"/>
        </a:xfrm>
        <a:prstGeom prst="ellipse">
          <a:avLst/>
        </a:prstGeom>
        <a:solidFill>
          <a:srgbClr val="A379BB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Функционирование органов </a:t>
          </a:r>
          <a:r>
            <a:rPr lang="ru-RU" sz="1300" kern="1200" dirty="0" err="1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гос.власти</a:t>
          </a:r>
          <a:r>
            <a:rPr lang="ru-RU" sz="13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, местных администраций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sp:txBody>
      <dsp:txXfrm>
        <a:off x="5619184" y="1691224"/>
        <a:ext cx="1750833" cy="810569"/>
      </dsp:txXfrm>
    </dsp:sp>
    <dsp:sp modelId="{38226479-25E2-4E23-8E9B-EECE66A102C2}">
      <dsp:nvSpPr>
        <dsp:cNvPr id="0" name=""/>
        <dsp:cNvSpPr/>
      </dsp:nvSpPr>
      <dsp:spPr>
        <a:xfrm>
          <a:off x="4955988" y="2603469"/>
          <a:ext cx="2964891" cy="1240293"/>
        </a:xfrm>
        <a:prstGeom prst="ellipse">
          <a:avLst/>
        </a:prstGeom>
        <a:solidFill>
          <a:srgbClr val="9CB084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Обеспечение деятельности </a:t>
          </a:r>
          <a:r>
            <a:rPr lang="ru-RU" sz="1300" kern="1200" dirty="0" err="1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финансовых,налоговых</a:t>
          </a:r>
          <a:r>
            <a:rPr lang="ru-RU" sz="13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 и </a:t>
          </a:r>
          <a:r>
            <a:rPr lang="ru-RU" sz="1300" kern="1200" dirty="0" err="1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тамож.органов</a:t>
          </a:r>
          <a:r>
            <a:rPr lang="ru-RU" sz="13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 и </a:t>
          </a:r>
          <a:r>
            <a:rPr lang="ru-RU" sz="1300" kern="1200" dirty="0" err="1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орг.финансового</a:t>
          </a:r>
          <a:r>
            <a:rPr lang="ru-RU" sz="13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 надзора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sp:txBody>
      <dsp:txXfrm>
        <a:off x="5390186" y="2785106"/>
        <a:ext cx="2096495" cy="877019"/>
      </dsp:txXfrm>
    </dsp:sp>
    <dsp:sp modelId="{46ACD81D-6589-48BB-A8AF-BFF18913190A}">
      <dsp:nvSpPr>
        <dsp:cNvPr id="0" name=""/>
        <dsp:cNvSpPr/>
      </dsp:nvSpPr>
      <dsp:spPr>
        <a:xfrm>
          <a:off x="4824534" y="3755595"/>
          <a:ext cx="3031487" cy="995955"/>
        </a:xfrm>
        <a:prstGeom prst="ellipse">
          <a:avLst/>
        </a:prstGeom>
        <a:solidFill>
          <a:srgbClr val="6BB1C9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Другие общегосударственные вопросы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sp:txBody>
      <dsp:txXfrm>
        <a:off x="5268485" y="3901449"/>
        <a:ext cx="2143585" cy="704247"/>
      </dsp:txXfrm>
    </dsp:sp>
    <dsp:sp modelId="{07F7D6E8-EA4E-4FB6-8AA7-9CEE87BD6571}">
      <dsp:nvSpPr>
        <dsp:cNvPr id="0" name=""/>
        <dsp:cNvSpPr/>
      </dsp:nvSpPr>
      <dsp:spPr>
        <a:xfrm>
          <a:off x="2971325" y="4560525"/>
          <a:ext cx="2285261" cy="726963"/>
        </a:xfrm>
        <a:prstGeom prst="ellipse">
          <a:avLst/>
        </a:prstGeom>
        <a:solidFill>
          <a:srgbClr val="35B19D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Гражданская оборона</a:t>
          </a:r>
          <a:endParaRPr lang="ru-RU" sz="1300" kern="1200" dirty="0"/>
        </a:p>
      </dsp:txBody>
      <dsp:txXfrm>
        <a:off x="3305994" y="4666986"/>
        <a:ext cx="1615923" cy="514041"/>
      </dsp:txXfrm>
    </dsp:sp>
    <dsp:sp modelId="{AFD72172-934E-421C-B705-D98C2803D8DA}">
      <dsp:nvSpPr>
        <dsp:cNvPr id="0" name=""/>
        <dsp:cNvSpPr/>
      </dsp:nvSpPr>
      <dsp:spPr>
        <a:xfrm>
          <a:off x="1033888" y="3971620"/>
          <a:ext cx="2502987" cy="811997"/>
        </a:xfrm>
        <a:prstGeom prst="ellipse">
          <a:avLst/>
        </a:prstGeom>
        <a:solidFill>
          <a:srgbClr val="6585CF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Жилищное хозяйство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sp:txBody>
      <dsp:txXfrm>
        <a:off x="1400442" y="4090534"/>
        <a:ext cx="1769879" cy="574169"/>
      </dsp:txXfrm>
    </dsp:sp>
    <dsp:sp modelId="{E86FAC6D-57B9-41B5-A28E-9CAAE822A5C2}">
      <dsp:nvSpPr>
        <dsp:cNvPr id="0" name=""/>
        <dsp:cNvSpPr/>
      </dsp:nvSpPr>
      <dsp:spPr>
        <a:xfrm>
          <a:off x="745861" y="2963508"/>
          <a:ext cx="2487789" cy="1010461"/>
        </a:xfrm>
        <a:prstGeom prst="ellipse">
          <a:avLst/>
        </a:prstGeom>
        <a:solidFill>
          <a:srgbClr val="7E6BC9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Коммунальное хозяйство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sp:txBody>
      <dsp:txXfrm>
        <a:off x="1110189" y="3111487"/>
        <a:ext cx="1759133" cy="714503"/>
      </dsp:txXfrm>
    </dsp:sp>
    <dsp:sp modelId="{C149863C-C7B7-4F26-ADCA-3D337D50EBB6}">
      <dsp:nvSpPr>
        <dsp:cNvPr id="0" name=""/>
        <dsp:cNvSpPr/>
      </dsp:nvSpPr>
      <dsp:spPr>
        <a:xfrm>
          <a:off x="576068" y="2171426"/>
          <a:ext cx="2288191" cy="827387"/>
        </a:xfrm>
        <a:prstGeom prst="ellipse">
          <a:avLst/>
        </a:prstGeom>
        <a:solidFill>
          <a:srgbClr val="A379BB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Благоустройство</a:t>
          </a:r>
          <a:endParaRPr lang="ru-RU" sz="1400" kern="12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sp:txBody>
      <dsp:txXfrm>
        <a:off x="911166" y="2292594"/>
        <a:ext cx="1617995" cy="585051"/>
      </dsp:txXfrm>
    </dsp:sp>
    <dsp:sp modelId="{1AB1F8D7-1FA2-4756-98B4-9A9FDD0B0692}">
      <dsp:nvSpPr>
        <dsp:cNvPr id="0" name=""/>
        <dsp:cNvSpPr/>
      </dsp:nvSpPr>
      <dsp:spPr>
        <a:xfrm>
          <a:off x="1008111" y="371223"/>
          <a:ext cx="2178636" cy="968930"/>
        </a:xfrm>
        <a:prstGeom prst="ellipse">
          <a:avLst/>
        </a:prstGeom>
        <a:solidFill>
          <a:srgbClr val="9CB084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Пенсионное обеспечение</a:t>
          </a:r>
          <a:endParaRPr lang="ru-RU" sz="1300" kern="12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sp:txBody>
      <dsp:txXfrm>
        <a:off x="1327165" y="513120"/>
        <a:ext cx="1540528" cy="6851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ru-RU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ru-RU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ru-RU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B4659D6-EBB3-4347-8AE9-78E4EAB3A86C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7203014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5CEFA5-F83A-4E39-8BD3-B09B810AB029}" type="slidenum">
              <a:rPr lang="en-US" altLang="ru-RU"/>
              <a:pPr/>
              <a:t>1</a:t>
            </a:fld>
            <a:endParaRPr lang="en-US" altLang="ru-RU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609BF6-C83C-4091-AE5E-6C892A590CF5}" type="slidenum">
              <a:rPr lang="en-US" altLang="ru-RU"/>
              <a:pPr/>
              <a:t>2</a:t>
            </a:fld>
            <a:endParaRPr lang="en-US" altLang="ru-RU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609BF6-C83C-4091-AE5E-6C892A590CF5}" type="slidenum">
              <a:rPr lang="en-US" altLang="ru-RU"/>
              <a:pPr/>
              <a:t>3</a:t>
            </a:fld>
            <a:endParaRPr lang="en-US" altLang="ru-RU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609BF6-C83C-4091-AE5E-6C892A590CF5}" type="slidenum">
              <a:rPr lang="en-US" altLang="ru-RU"/>
              <a:pPr/>
              <a:t>4</a:t>
            </a:fld>
            <a:endParaRPr lang="en-US" altLang="ru-RU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609BF6-C83C-4091-AE5E-6C892A590CF5}" type="slidenum">
              <a:rPr lang="en-US" altLang="ru-RU"/>
              <a:pPr/>
              <a:t>5</a:t>
            </a:fld>
            <a:endParaRPr lang="en-US" altLang="ru-RU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609BF6-C83C-4091-AE5E-6C892A590CF5}" type="slidenum">
              <a:rPr lang="en-US" altLang="ru-RU"/>
              <a:pPr/>
              <a:t>12</a:t>
            </a:fld>
            <a:endParaRPr lang="en-US" altLang="ru-RU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609BF6-C83C-4091-AE5E-6C892A590CF5}" type="slidenum">
              <a:rPr lang="en-US" altLang="ru-RU"/>
              <a:pPr/>
              <a:t>13</a:t>
            </a:fld>
            <a:endParaRPr lang="en-US" altLang="ru-RU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609BF6-C83C-4091-AE5E-6C892A590CF5}" type="slidenum">
              <a:rPr lang="en-US" altLang="ru-RU"/>
              <a:pPr/>
              <a:t>14</a:t>
            </a:fld>
            <a:endParaRPr lang="en-US" altLang="ru-RU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4724400"/>
            <a:ext cx="7772400" cy="70485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altLang="ru-RU" noProof="0" smtClean="0"/>
              <a:t>Образец заголовка</a:t>
            </a:r>
            <a:endParaRPr lang="en-US" altLang="ru-RU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5410200"/>
            <a:ext cx="7772400" cy="685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  <a:endParaRPr lang="en-US" altLang="ru-RU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358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77000" y="1752600"/>
            <a:ext cx="1828800" cy="5029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90600" y="1752600"/>
            <a:ext cx="5334000" cy="5029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945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43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517507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90600" y="2514600"/>
            <a:ext cx="3581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4400" y="2514600"/>
            <a:ext cx="3581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682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855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1208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4652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75946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417714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752600"/>
            <a:ext cx="7315200" cy="71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2514600"/>
            <a:ext cx="73152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fo@emvarkomi.ru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4653136"/>
            <a:ext cx="5106988" cy="685800"/>
          </a:xfrm>
        </p:spPr>
        <p:txBody>
          <a:bodyPr/>
          <a:lstStyle/>
          <a:p>
            <a:pPr algn="ctr"/>
            <a:r>
              <a:rPr lang="ru-RU" altLang="ru-RU" sz="4000" dirty="0" smtClean="0"/>
              <a:t>Исполнение бюджета сельского поселения</a:t>
            </a:r>
            <a:br>
              <a:rPr lang="ru-RU" altLang="ru-RU" sz="4000" dirty="0" smtClean="0"/>
            </a:br>
            <a:r>
              <a:rPr lang="ru-RU" altLang="ru-RU" sz="4000" dirty="0" smtClean="0"/>
              <a:t>«</a:t>
            </a:r>
            <a:r>
              <a:rPr lang="ru-RU" altLang="ru-RU" sz="4000" dirty="0" err="1" smtClean="0"/>
              <a:t>Иоссер</a:t>
            </a:r>
            <a:r>
              <a:rPr lang="ru-RU" altLang="ru-RU" sz="4000" dirty="0" smtClean="0"/>
              <a:t>»</a:t>
            </a:r>
            <a:br>
              <a:rPr lang="ru-RU" altLang="ru-RU" sz="4000" dirty="0" smtClean="0"/>
            </a:br>
            <a:r>
              <a:rPr lang="ru-RU" altLang="ru-RU" sz="4000" dirty="0" smtClean="0"/>
              <a:t> за 2020 год</a:t>
            </a:r>
            <a:br>
              <a:rPr lang="ru-RU" altLang="ru-RU" sz="4000" dirty="0" smtClean="0"/>
            </a:br>
            <a:endParaRPr lang="en-US" altLang="ru-RU" sz="40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908720"/>
            <a:ext cx="858837" cy="938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2">
                        <a:gamma/>
                        <a:tint val="26667"/>
                        <a:invGamma/>
                      </a:schemeClr>
                    </a:gs>
                    <a:gs pos="100000">
                      <a:schemeClr val="bg2">
                        <a:alpha val="14999"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 descr="D:\NetSpeakerphone\Received Files\3-34-4 (FU_3-34-4 Столбовская К_А__21-4-78)\Герб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8770" y="775630"/>
            <a:ext cx="1605856" cy="1204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   </a:t>
            </a:r>
            <a:r>
              <a:rPr lang="ru-RU" sz="3300" dirty="0" smtClean="0"/>
              <a:t>Р</a:t>
            </a:r>
            <a:r>
              <a:rPr lang="ru-RU" altLang="ru-RU" sz="3300" b="1" dirty="0" smtClean="0">
                <a:solidFill>
                  <a:srgbClr val="4D4D4D"/>
                </a:solidFill>
              </a:rPr>
              <a:t>асходная </a:t>
            </a:r>
            <a:r>
              <a:rPr lang="ru-RU" altLang="ru-RU" sz="3300" b="1" dirty="0">
                <a:solidFill>
                  <a:srgbClr val="4D4D4D"/>
                </a:solidFill>
              </a:rPr>
              <a:t>часть </a:t>
            </a:r>
            <a:r>
              <a:rPr lang="ru-RU" altLang="ru-RU" sz="3300" b="1" dirty="0" smtClean="0">
                <a:solidFill>
                  <a:srgbClr val="4D4D4D"/>
                </a:solidFill>
              </a:rPr>
              <a:t>бюджета</a:t>
            </a:r>
            <a:r>
              <a:rPr lang="ru-RU" sz="3300" dirty="0"/>
              <a:t/>
            </a:r>
            <a:br>
              <a:rPr lang="ru-RU" sz="3300" dirty="0"/>
            </a:br>
            <a:endParaRPr lang="ru-RU" sz="33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7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2846651"/>
              </p:ext>
            </p:extLst>
          </p:nvPr>
        </p:nvGraphicFramePr>
        <p:xfrm>
          <a:off x="611560" y="1124744"/>
          <a:ext cx="7920880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61024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9" y="404664"/>
            <a:ext cx="7309364" cy="648072"/>
          </a:xfrm>
        </p:spPr>
        <p:txBody>
          <a:bodyPr>
            <a:noAutofit/>
          </a:bodyPr>
          <a:lstStyle/>
          <a:p>
            <a:pPr marL="182880" algn="ctr">
              <a:buClr>
                <a:schemeClr val="accent6">
                  <a:lumMod val="75000"/>
                </a:schemeClr>
              </a:buClr>
              <a:defRPr/>
            </a:pPr>
            <a:r>
              <a:rPr lang="ru-RU" sz="2400" dirty="0" smtClean="0">
                <a:solidFill>
                  <a:prstClr val="black"/>
                </a:solidFill>
              </a:rPr>
              <a:t>Основные характеристики бюджета </a:t>
            </a:r>
            <a:br>
              <a:rPr lang="ru-RU" sz="2400" dirty="0" smtClean="0">
                <a:solidFill>
                  <a:prstClr val="black"/>
                </a:solidFill>
              </a:rPr>
            </a:br>
            <a:r>
              <a:rPr lang="ru-RU" sz="2400" dirty="0" smtClean="0">
                <a:solidFill>
                  <a:prstClr val="black"/>
                </a:solidFill>
              </a:rPr>
              <a:t>(расходы) 2020 год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072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1124744"/>
            <a:ext cx="8929117" cy="5904656"/>
          </a:xfrm>
        </p:spPr>
        <p:txBody>
          <a:bodyPr/>
          <a:lstStyle/>
          <a:p>
            <a:pPr algn="r"/>
            <a:r>
              <a:rPr lang="ru-RU" sz="1800" b="1" dirty="0" smtClean="0">
                <a:solidFill>
                  <a:srgbClr val="0070C0"/>
                </a:solidFill>
              </a:rPr>
              <a:t>тыс.руб.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958595"/>
              </p:ext>
            </p:extLst>
          </p:nvPr>
        </p:nvGraphicFramePr>
        <p:xfrm>
          <a:off x="179513" y="1484784"/>
          <a:ext cx="8640959" cy="3749616"/>
        </p:xfrm>
        <a:graphic>
          <a:graphicData uri="http://schemas.openxmlformats.org/drawingml/2006/table">
            <a:tbl>
              <a:tblPr/>
              <a:tblGrid>
                <a:gridCol w="5760641"/>
                <a:gridCol w="864094"/>
                <a:gridCol w="1080120"/>
                <a:gridCol w="936104"/>
              </a:tblGrid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MS Sans Serif"/>
                        </a:rPr>
                        <a:t>Наименование  направления расходов 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MS Sans Serif"/>
                        </a:rPr>
                        <a:t>План 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MS Sans Serif"/>
                        </a:rPr>
                        <a:t>Исполнение</a:t>
                      </a:r>
                      <a:endParaRPr lang="ru-RU" sz="1200" b="1" i="0" u="none" strike="noStrike" dirty="0">
                        <a:effectLst/>
                        <a:latin typeface="MS Sans Serif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MS Sans Serif"/>
                        </a:rPr>
                        <a:t>% исполнения</a:t>
                      </a:r>
                      <a:endParaRPr lang="ru-RU" sz="1200" b="1" i="0" u="none" strike="noStrike" dirty="0">
                        <a:effectLst/>
                        <a:latin typeface="MS Sans Serif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5862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 (0102)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670,953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670,863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984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 (0104)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2 084,199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2 079,760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3923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деятельности финансовых, налоговых и таможенных органов и органов финансового (финансово-бюджетного) 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надзора (0106)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0,344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0,344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9844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</a:t>
                      </a:r>
                      <a:r>
                        <a:rPr lang="ru-RU" sz="12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фонды (0111)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984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общегосударственные 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 (0113)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208,425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208,424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984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Гражданская оборона (0309)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984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Жилищное хозяйство (0501)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1 454,819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1 453,642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984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хозяйство (0502)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266,000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266,000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984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 (0503)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755,699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754,527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984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Сбор,</a:t>
                      </a:r>
                      <a:r>
                        <a:rPr lang="ru-RU" sz="12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удаление отходов и очистка сточных вод (0602)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585,000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585,000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984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обеспечение (1001)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76,651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76,651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9844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4279" marR="4279" marT="427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6 303,089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6 295,210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81981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404664"/>
            <a:ext cx="7086600" cy="504056"/>
          </a:xfrm>
          <a:extLst>
            <a:ext uri="{AF507438-7753-43E0-B8FC-AC1667EBCBE1}">
              <a14:hiddenEffects xmlns:a14="http://schemas.microsoft.com/office/drawing/2010/main">
                <a:effectLst>
                  <a:outerShdw algn="ctr" rotWithShape="0">
                    <a:schemeClr val="hlink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2400" b="1" dirty="0">
                <a:solidFill>
                  <a:srgbClr val="4D4D4D"/>
                </a:solidFill>
              </a:rPr>
              <a:t>Основные характеристики бюджета </a:t>
            </a:r>
            <a:br>
              <a:rPr lang="ru-RU" altLang="ru-RU" sz="2400" b="1" dirty="0">
                <a:solidFill>
                  <a:srgbClr val="4D4D4D"/>
                </a:solidFill>
              </a:rPr>
            </a:br>
            <a:r>
              <a:rPr lang="ru-RU" altLang="ru-RU" sz="2400" b="1" dirty="0" smtClean="0">
                <a:solidFill>
                  <a:srgbClr val="4D4D4D"/>
                </a:solidFill>
              </a:rPr>
              <a:t>(Расходная часть </a:t>
            </a:r>
            <a:r>
              <a:rPr lang="ru-RU" altLang="ru-RU" sz="2400" b="1" dirty="0">
                <a:solidFill>
                  <a:srgbClr val="4D4D4D"/>
                </a:solidFill>
              </a:rPr>
              <a:t>бюджета)</a:t>
            </a:r>
            <a:endParaRPr lang="en-US" altLang="ru-RU" sz="2400" b="1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052736"/>
            <a:ext cx="8208912" cy="5688632"/>
          </a:xfrm>
        </p:spPr>
        <p:txBody>
          <a:bodyPr/>
          <a:lstStyle/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 smtClean="0">
              <a:solidFill>
                <a:srgbClr val="CC0000"/>
              </a:solidFill>
            </a:endParaRP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>
              <a:solidFill>
                <a:srgbClr val="CC0000"/>
              </a:solidFill>
            </a:endParaRPr>
          </a:p>
          <a:p>
            <a:pPr marL="0" lvl="0" indent="0">
              <a:lnSpc>
                <a:spcPct val="80000"/>
              </a:lnSpc>
              <a:buNone/>
            </a:pPr>
            <a:endParaRPr lang="ru-RU" altLang="ru-RU" sz="1400" dirty="0" smtClean="0">
              <a:solidFill>
                <a:srgbClr val="CC0000"/>
              </a:solidFill>
            </a:endParaRP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>
              <a:solidFill>
                <a:srgbClr val="CC0000"/>
              </a:solidFill>
            </a:endParaRP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 smtClean="0">
              <a:solidFill>
                <a:srgbClr val="CC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55576" y="1052736"/>
            <a:ext cx="7992888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0" lvl="0" indent="0" algn="l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Муниципальная программа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– это документ,</a:t>
            </a:r>
            <a:r>
              <a:rPr kumimoji="0" lang="ru-RU" sz="1800" b="0" i="0" u="none" strike="noStrike" kern="0" cap="none" spc="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определяющий:</a:t>
            </a:r>
          </a:p>
          <a:p>
            <a:pPr marL="12700" marR="474345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657350" algn="l"/>
              </a:tabLst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цели</a:t>
            </a:r>
            <a:r>
              <a:rPr kumimoji="0" lang="ru-RU" sz="1800" b="0" i="0" u="none" strike="noStrike" kern="0" cap="none" spc="-2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и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задачи	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политики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в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определенной сфере, способы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их достижения,  примерные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объемы используемых финансовых</a:t>
            </a:r>
            <a:r>
              <a:rPr kumimoji="0" lang="ru-RU" sz="1800" b="0" i="0" u="none" strike="noStrike" kern="0" cap="none" spc="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ресурсов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5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cs typeface="Times New Roman"/>
            </a:endParaRPr>
          </a:p>
          <a:p>
            <a:pPr marL="12700" marR="508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Муниципальная программа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объединяет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все финансовые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и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иные 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ресурсы,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планируемые на достижение определенной </a:t>
            </a:r>
            <a:r>
              <a:rPr kumimoji="0" lang="ru-RU" sz="1800" b="0" i="0" u="none" strike="noStrike" kern="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стратегической 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цели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социально-экономического </a:t>
            </a:r>
            <a:r>
              <a:rPr kumimoji="0" lang="ru-RU" sz="1800" b="0" i="0" u="none" strike="noStrike" kern="0" cap="none" spc="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развития сельского поселения «</a:t>
            </a:r>
            <a:r>
              <a:rPr kumimoji="0" lang="ru-RU" sz="1800" b="0" i="0" u="none" strike="noStrike" kern="0" cap="none" spc="5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Иоссер</a:t>
            </a:r>
            <a:r>
              <a:rPr kumimoji="0" lang="ru-RU" sz="1800" b="0" i="0" u="none" strike="noStrike" kern="0" cap="none" spc="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»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.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cs typeface="Tahoma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5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cs typeface="Times New Roman"/>
            </a:endParaRPr>
          </a:p>
          <a:p>
            <a:pPr marL="12700" marR="0" lvl="0" indent="0" algn="l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>
                <a:tab pos="6589395" algn="l"/>
              </a:tabLst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Муниципальная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программа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разрабатывается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на срок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6</a:t>
            </a:r>
            <a:r>
              <a:rPr kumimoji="0" lang="ru-RU" sz="1800" b="0" i="0" u="none" strike="noStrike" kern="0" cap="none" spc="12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лет</a:t>
            </a:r>
            <a:r>
              <a:rPr kumimoji="0" lang="ru-RU" sz="1800" b="0" i="0" u="none" strike="noStrike" kern="0" cap="none" spc="2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и	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более.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cs typeface="Tahoma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5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cs typeface="Times New Roman"/>
            </a:endParaRPr>
          </a:p>
          <a:p>
            <a:pPr marL="12700" marR="8255" lvl="0" indent="0" algn="just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Муниципальная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программа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утверждается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постановлением  администрации сельского поселения «</a:t>
            </a:r>
            <a:r>
              <a:rPr kumimoji="0" lang="ru-RU" sz="1800" b="0" i="0" u="none" strike="noStrike" kern="0" cap="none" spc="-5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Иоссер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».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cs typeface="Tahoma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5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cs typeface="Times New Roman"/>
            </a:endParaRPr>
          </a:p>
          <a:p>
            <a:pPr marL="12700" marR="5715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В 2020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году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в сельском поселении «</a:t>
            </a:r>
            <a:r>
              <a:rPr kumimoji="0" lang="ru-RU" sz="18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Иоссер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»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осуществлялась реализация 3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муниципальных программ,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по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которым </a:t>
            </a:r>
            <a:r>
              <a:rPr kumimoji="0" lang="ru-RU" sz="1800" b="0" i="0" u="none" strike="noStrike" kern="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исполнение 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составило </a:t>
            </a:r>
          </a:p>
          <a:p>
            <a:pPr marL="12700" marR="5715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3 260,169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тыс. рублей, это 52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% от общих расходов бюджета поселения.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1485936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404664"/>
            <a:ext cx="7086600" cy="504056"/>
          </a:xfrm>
          <a:extLst>
            <a:ext uri="{AF507438-7753-43E0-B8FC-AC1667EBCBE1}">
              <a14:hiddenEffects xmlns:a14="http://schemas.microsoft.com/office/drawing/2010/main">
                <a:effectLst>
                  <a:outerShdw algn="ctr" rotWithShape="0">
                    <a:schemeClr val="hlink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2400" b="1" dirty="0" smtClean="0">
                <a:solidFill>
                  <a:srgbClr val="4D4D4D"/>
                </a:solidFill>
              </a:rPr>
              <a:t>Расходная часть бюджета </a:t>
            </a:r>
            <a:r>
              <a:rPr lang="ru-RU" altLang="ru-RU" sz="2400" b="1" dirty="0">
                <a:solidFill>
                  <a:srgbClr val="4D4D4D"/>
                </a:solidFill>
              </a:rPr>
              <a:t/>
            </a:r>
            <a:br>
              <a:rPr lang="ru-RU" altLang="ru-RU" sz="2400" b="1" dirty="0">
                <a:solidFill>
                  <a:srgbClr val="4D4D4D"/>
                </a:solidFill>
              </a:rPr>
            </a:br>
            <a:r>
              <a:rPr lang="ru-RU" altLang="ru-RU" sz="2000" b="1" dirty="0" smtClean="0">
                <a:solidFill>
                  <a:srgbClr val="4D4D4D"/>
                </a:solidFill>
              </a:rPr>
              <a:t>(муниципальные программы)</a:t>
            </a:r>
            <a:endParaRPr lang="en-US" altLang="ru-RU" sz="2000" b="1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052736"/>
            <a:ext cx="8208912" cy="5688632"/>
          </a:xfrm>
        </p:spPr>
        <p:txBody>
          <a:bodyPr/>
          <a:lstStyle/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 smtClean="0">
              <a:solidFill>
                <a:srgbClr val="CC0000"/>
              </a:solidFill>
            </a:endParaRP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>
              <a:solidFill>
                <a:srgbClr val="CC0000"/>
              </a:solidFill>
            </a:endParaRPr>
          </a:p>
          <a:p>
            <a:pPr marL="0" lvl="0" indent="0">
              <a:lnSpc>
                <a:spcPct val="80000"/>
              </a:lnSpc>
              <a:buNone/>
            </a:pPr>
            <a:endParaRPr lang="ru-RU" altLang="ru-RU" sz="1400" dirty="0" smtClean="0">
              <a:solidFill>
                <a:srgbClr val="CC0000"/>
              </a:solidFill>
            </a:endParaRP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>
              <a:solidFill>
                <a:srgbClr val="CC0000"/>
              </a:solidFill>
            </a:endParaRP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 smtClean="0">
              <a:solidFill>
                <a:srgbClr val="CC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502005"/>
              </p:ext>
            </p:extLst>
          </p:nvPr>
        </p:nvGraphicFramePr>
        <p:xfrm>
          <a:off x="755576" y="1988840"/>
          <a:ext cx="7992887" cy="3197384"/>
        </p:xfrm>
        <a:graphic>
          <a:graphicData uri="http://schemas.openxmlformats.org/drawingml/2006/table">
            <a:tbl>
              <a:tblPr/>
              <a:tblGrid>
                <a:gridCol w="2734647"/>
                <a:gridCol w="2165682"/>
                <a:gridCol w="1595296"/>
                <a:gridCol w="1497262"/>
              </a:tblGrid>
              <a:tr h="60518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Наименование муниципальной </a:t>
                      </a:r>
                      <a:r>
                        <a:rPr lang="ru-RU" sz="1200" b="1" i="0" u="none" strike="noStrike" dirty="0" smtClean="0">
                          <a:effectLst/>
                          <a:latin typeface="Arial"/>
                        </a:rPr>
                        <a:t>программы</a:t>
                      </a:r>
                    </a:p>
                    <a:p>
                      <a:pPr algn="ctr" fontAlgn="b"/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effectLst/>
                          <a:latin typeface="Arial"/>
                        </a:rPr>
                        <a:t>План</a:t>
                      </a:r>
                    </a:p>
                    <a:p>
                      <a:pPr algn="ctr" fontAlgn="b"/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effectLst/>
                          <a:latin typeface="Arial"/>
                        </a:rPr>
                        <a:t>Исполнение</a:t>
                      </a:r>
                    </a:p>
                    <a:p>
                      <a:pPr algn="ctr" fontAlgn="b"/>
                      <a:r>
                        <a:rPr lang="ru-RU" sz="1200" b="1" i="0" u="none" strike="noStrike" dirty="0" smtClean="0">
                          <a:effectLst/>
                          <a:latin typeface="Arial"/>
                        </a:rPr>
                        <a:t> </a:t>
                      </a:r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% </a:t>
                      </a:r>
                      <a:r>
                        <a:rPr lang="ru-RU" sz="1200" b="1" i="0" u="none" strike="noStrike" dirty="0" smtClean="0">
                          <a:effectLst/>
                          <a:latin typeface="Arial"/>
                        </a:rPr>
                        <a:t>исполнения</a:t>
                      </a:r>
                    </a:p>
                    <a:p>
                      <a:pPr algn="ctr" fontAlgn="b"/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556738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 smtClean="0">
                        <a:effectLst/>
                        <a:latin typeface="Arial"/>
                      </a:endParaRPr>
                    </a:p>
                    <a:p>
                      <a:pPr algn="l" fontAlgn="b"/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«Развитие жилищно-коммунального хозяйства и благоустройства сельского поселения «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/>
                        </a:rPr>
                        <a:t>Иоссер</a:t>
                      </a:r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»</a:t>
                      </a:r>
                      <a:endParaRPr lang="ru-RU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                            </a:t>
                      </a:r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3 061,518 </a:t>
                      </a:r>
                      <a:endParaRPr lang="ru-RU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               </a:t>
                      </a:r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3 059,169 </a:t>
                      </a:r>
                      <a:endParaRPr lang="ru-RU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99</a:t>
                      </a: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650989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 smtClean="0">
                        <a:effectLst/>
                        <a:latin typeface="Arial"/>
                      </a:endParaRPr>
                    </a:p>
                    <a:p>
                      <a:pPr algn="l" fontAlgn="b"/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«Комплексные</a:t>
                      </a:r>
                      <a:r>
                        <a:rPr lang="ru-RU" sz="1200" b="0" i="0" u="none" strike="noStrike" baseline="0" dirty="0" smtClean="0">
                          <a:effectLst/>
                          <a:latin typeface="Arial"/>
                        </a:rPr>
                        <a:t> меры по профилактике терроризма и экстремизма в муниципальном образовании СП «</a:t>
                      </a:r>
                      <a:r>
                        <a:rPr lang="ru-RU" sz="1200" b="0" i="0" u="none" strike="noStrike" baseline="0" dirty="0" err="1" smtClean="0">
                          <a:effectLst/>
                          <a:latin typeface="Arial"/>
                        </a:rPr>
                        <a:t>Иоссер</a:t>
                      </a:r>
                      <a:r>
                        <a:rPr lang="ru-RU" sz="1200" b="0" i="0" u="none" strike="noStrike" baseline="0" dirty="0" smtClean="0">
                          <a:effectLst/>
                          <a:latin typeface="Arial"/>
                        </a:rPr>
                        <a:t>»</a:t>
                      </a:r>
                      <a:endParaRPr lang="ru-RU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                            </a:t>
                      </a:r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1,000 </a:t>
                      </a:r>
                      <a:endParaRPr lang="ru-RU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                </a:t>
                      </a:r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1,000 </a:t>
                      </a:r>
                      <a:endParaRPr lang="ru-RU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100</a:t>
                      </a:r>
                      <a:endParaRPr lang="ru-RU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65098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«Пожарная безопасность в населенных пунктах на территории сельского поселения «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/>
                        </a:rPr>
                        <a:t>Иоссер</a:t>
                      </a:r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»</a:t>
                      </a:r>
                      <a:endParaRPr lang="ru-RU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                   200,000</a:t>
                      </a:r>
                      <a:endParaRPr lang="ru-RU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                200,000</a:t>
                      </a:r>
                      <a:endParaRPr lang="ru-RU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100</a:t>
                      </a:r>
                      <a:endParaRPr lang="ru-RU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27925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Итого</a:t>
                      </a: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smtClean="0">
                          <a:effectLst/>
                          <a:latin typeface="Arial"/>
                        </a:rPr>
                        <a:t>                            3 262,518</a:t>
                      </a:r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          </a:t>
                      </a:r>
                      <a:r>
                        <a:rPr lang="ru-RU" sz="1200" b="1" i="0" u="none" strike="noStrike" dirty="0" smtClean="0">
                          <a:effectLst/>
                          <a:latin typeface="Arial"/>
                        </a:rPr>
                        <a:t>3 260,169</a:t>
                      </a:r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effectLst/>
                          <a:latin typeface="Arial"/>
                        </a:rPr>
                        <a:t>100</a:t>
                      </a:r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6579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7920880" cy="1008112"/>
          </a:xfrm>
          <a:extLst>
            <a:ext uri="{AF507438-7753-43E0-B8FC-AC1667EBCBE1}">
              <a14:hiddenEffects xmlns:a14="http://schemas.microsoft.com/office/drawing/2010/main">
                <a:effectLst>
                  <a:outerShdw algn="ctr" rotWithShape="0">
                    <a:schemeClr val="hlink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2400" b="1" dirty="0" smtClean="0">
                <a:solidFill>
                  <a:srgbClr val="4D4D4D"/>
                </a:solidFill>
              </a:rPr>
              <a:t/>
            </a:r>
            <a:br>
              <a:rPr lang="ru-RU" altLang="ru-RU" sz="2400" b="1" dirty="0" smtClean="0">
                <a:solidFill>
                  <a:srgbClr val="4D4D4D"/>
                </a:solidFill>
              </a:rPr>
            </a:br>
            <a:r>
              <a:rPr lang="ru-RU" altLang="ru-RU" sz="2400" b="1" dirty="0">
                <a:solidFill>
                  <a:srgbClr val="4D4D4D"/>
                </a:solidFill>
              </a:rPr>
              <a:t/>
            </a:r>
            <a:br>
              <a:rPr lang="ru-RU" altLang="ru-RU" sz="2400" b="1" dirty="0">
                <a:solidFill>
                  <a:srgbClr val="4D4D4D"/>
                </a:solidFill>
              </a:rPr>
            </a:br>
            <a:endParaRPr lang="en-US" altLang="ru-RU" sz="2400" b="1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052736"/>
            <a:ext cx="8208912" cy="5688632"/>
          </a:xfrm>
        </p:spPr>
        <p:txBody>
          <a:bodyPr/>
          <a:lstStyle/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 smtClean="0">
              <a:solidFill>
                <a:srgbClr val="CC0000"/>
              </a:solidFill>
            </a:endParaRP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>
              <a:solidFill>
                <a:srgbClr val="CC0000"/>
              </a:solidFill>
            </a:endParaRPr>
          </a:p>
          <a:p>
            <a:pPr marL="0" lvl="0" indent="0">
              <a:lnSpc>
                <a:spcPct val="80000"/>
              </a:lnSpc>
              <a:buNone/>
            </a:pPr>
            <a:endParaRPr lang="ru-RU" altLang="ru-RU" sz="1400" dirty="0" smtClean="0">
              <a:solidFill>
                <a:srgbClr val="CC0000"/>
              </a:solidFill>
            </a:endParaRP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>
              <a:solidFill>
                <a:srgbClr val="CC0000"/>
              </a:solidFill>
            </a:endParaRP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 smtClean="0">
              <a:solidFill>
                <a:srgbClr val="CC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548680"/>
            <a:ext cx="7992888" cy="5316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35255" lvl="0" fontAlgn="auto">
              <a:spcBef>
                <a:spcPts val="100"/>
              </a:spcBef>
              <a:spcAft>
                <a:spcPts val="0"/>
              </a:spcAft>
            </a:pPr>
            <a:endParaRPr lang="ru-RU" sz="1800" b="1" spc="-25" dirty="0" smtClean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R="135255" lvl="0" fontAlgn="auto">
              <a:spcBef>
                <a:spcPts val="100"/>
              </a:spcBef>
              <a:spcAft>
                <a:spcPts val="0"/>
              </a:spcAft>
            </a:pPr>
            <a:r>
              <a:rPr lang="ru-RU" sz="1800" b="1" spc="-25" dirty="0" smtClean="0">
                <a:solidFill>
                  <a:prstClr val="black"/>
                </a:solidFill>
                <a:latin typeface="Times New Roman"/>
                <a:cs typeface="Times New Roman"/>
              </a:rPr>
              <a:t>«</a:t>
            </a:r>
            <a:r>
              <a:rPr lang="ru-RU" sz="18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Бюджет </a:t>
            </a:r>
            <a:r>
              <a:rPr lang="ru-RU" sz="1800" b="1" dirty="0">
                <a:solidFill>
                  <a:prstClr val="black"/>
                </a:solidFill>
                <a:latin typeface="Times New Roman"/>
                <a:cs typeface="Times New Roman"/>
              </a:rPr>
              <a:t>для</a:t>
            </a:r>
            <a:r>
              <a:rPr lang="ru-RU" sz="1800" b="1" spc="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800" b="1" spc="-5" dirty="0">
                <a:solidFill>
                  <a:prstClr val="black"/>
                </a:solidFill>
                <a:latin typeface="Times New Roman"/>
                <a:cs typeface="Times New Roman"/>
              </a:rPr>
              <a:t>граждан»</a:t>
            </a:r>
            <a:endParaRPr lang="ru-RU" sz="18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R="136525" lvl="0" fontAlgn="auto">
              <a:spcBef>
                <a:spcPts val="0"/>
              </a:spcBef>
              <a:spcAft>
                <a:spcPts val="0"/>
              </a:spcAft>
            </a:pPr>
            <a:r>
              <a:rPr lang="ru-RU" sz="18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подготовлен </a:t>
            </a:r>
            <a:r>
              <a:rPr lang="ru-RU" sz="18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Финансовым </a:t>
            </a:r>
            <a:r>
              <a:rPr lang="ru-RU" sz="18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управлением администрации муниципального района «Княжпогостский»</a:t>
            </a:r>
            <a:endParaRPr lang="ru-RU" sz="18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lvl="0" algn="l" fontAlgn="auto">
              <a:spcBef>
                <a:spcPts val="0"/>
              </a:spcBef>
              <a:spcAft>
                <a:spcPts val="0"/>
              </a:spcAft>
            </a:pPr>
            <a:endParaRPr lang="ru-RU" sz="20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lvl="0" algn="l" fontAlgn="auto">
              <a:spcBef>
                <a:spcPts val="1430"/>
              </a:spcBef>
              <a:spcAft>
                <a:spcPts val="0"/>
              </a:spcAft>
            </a:pPr>
            <a:r>
              <a:rPr lang="ru-RU" sz="1800" spc="-5" dirty="0">
                <a:solidFill>
                  <a:prstClr val="black"/>
                </a:solidFill>
                <a:latin typeface="Times New Roman"/>
                <a:cs typeface="Times New Roman"/>
              </a:rPr>
              <a:t>169200, </a:t>
            </a:r>
            <a:r>
              <a:rPr lang="ru-RU" sz="1800" spc="-10" dirty="0">
                <a:solidFill>
                  <a:prstClr val="black"/>
                </a:solidFill>
                <a:latin typeface="Times New Roman"/>
                <a:cs typeface="Times New Roman"/>
              </a:rPr>
              <a:t>Республика Коми, г. Емва ул. Дзержинского д. 81</a:t>
            </a:r>
            <a:endParaRPr lang="ru-RU" sz="18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lvl="0" algn="l" fontAlgn="auto">
              <a:spcBef>
                <a:spcPts val="0"/>
              </a:spcBef>
              <a:spcAft>
                <a:spcPts val="0"/>
              </a:spcAft>
            </a:pPr>
            <a:r>
              <a:rPr lang="ru-RU" sz="1800" spc="-10" dirty="0">
                <a:solidFill>
                  <a:prstClr val="black"/>
                </a:solidFill>
                <a:latin typeface="Times New Roman"/>
                <a:cs typeface="Times New Roman"/>
              </a:rPr>
              <a:t>Телефон/факс: </a:t>
            </a:r>
            <a:r>
              <a:rPr lang="ru-RU" sz="1800" dirty="0">
                <a:solidFill>
                  <a:prstClr val="black"/>
                </a:solidFill>
                <a:latin typeface="Times New Roman"/>
                <a:cs typeface="Times New Roman"/>
              </a:rPr>
              <a:t>(882139)</a:t>
            </a:r>
            <a:r>
              <a:rPr lang="ru-RU" sz="1800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800" dirty="0" smtClean="0">
                <a:solidFill>
                  <a:prstClr val="black"/>
                </a:solidFill>
                <a:latin typeface="Times New Roman"/>
                <a:cs typeface="Times New Roman"/>
              </a:rPr>
              <a:t>23 602</a:t>
            </a:r>
            <a:r>
              <a:rPr lang="ru-RU" sz="1800" dirty="0">
                <a:solidFill>
                  <a:prstClr val="black"/>
                </a:solidFill>
                <a:latin typeface="Times New Roman"/>
                <a:cs typeface="Times New Roman"/>
              </a:rPr>
              <a:t>;</a:t>
            </a:r>
          </a:p>
          <a:p>
            <a:pPr marL="12700" lvl="0" algn="l" fontAlgn="auto">
              <a:spcBef>
                <a:spcPts val="0"/>
              </a:spcBef>
              <a:spcAft>
                <a:spcPts val="0"/>
              </a:spcAft>
            </a:pPr>
            <a:r>
              <a:rPr lang="ru-RU" sz="1800" spc="5" dirty="0">
                <a:solidFill>
                  <a:prstClr val="black"/>
                </a:solidFill>
                <a:latin typeface="Times New Roman"/>
                <a:cs typeface="Times New Roman"/>
              </a:rPr>
              <a:t>Адрес </a:t>
            </a:r>
            <a:r>
              <a:rPr lang="ru-RU" sz="1800" spc="-5" dirty="0">
                <a:solidFill>
                  <a:prstClr val="black"/>
                </a:solidFill>
                <a:latin typeface="Times New Roman"/>
                <a:cs typeface="Times New Roman"/>
              </a:rPr>
              <a:t>электронной </a:t>
            </a:r>
            <a:r>
              <a:rPr lang="ru-RU" sz="1800" spc="-15" dirty="0">
                <a:solidFill>
                  <a:prstClr val="black"/>
                </a:solidFill>
                <a:latin typeface="Times New Roman"/>
                <a:cs typeface="Times New Roman"/>
              </a:rPr>
              <a:t>почты:</a:t>
            </a:r>
            <a:r>
              <a:rPr lang="ru-RU" sz="1800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800" spc="-15" dirty="0">
                <a:solidFill>
                  <a:prstClr val="black"/>
                </a:solidFill>
                <a:latin typeface="Times New Roman"/>
                <a:cs typeface="Times New Roman"/>
                <a:hlinkClick r:id="rId3"/>
              </a:rPr>
              <a:t>fo@emvarkomi.ru</a:t>
            </a:r>
            <a:endParaRPr lang="ru-RU" sz="18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lvl="0" algn="l" fontAlgn="auto">
              <a:spcBef>
                <a:spcPts val="30"/>
              </a:spcBef>
              <a:spcAft>
                <a:spcPts val="0"/>
              </a:spcAft>
            </a:pPr>
            <a:endParaRPr lang="ru-RU" sz="185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829944" lvl="0" algn="l" fontAlgn="auto">
              <a:spcBef>
                <a:spcPts val="5"/>
              </a:spcBef>
              <a:spcAft>
                <a:spcPts val="0"/>
              </a:spcAft>
            </a:pPr>
            <a:r>
              <a:rPr lang="ru-RU" sz="1800" spc="-20" dirty="0">
                <a:solidFill>
                  <a:prstClr val="black"/>
                </a:solidFill>
                <a:latin typeface="Times New Roman"/>
                <a:cs typeface="Times New Roman"/>
              </a:rPr>
              <a:t>График </a:t>
            </a:r>
            <a:r>
              <a:rPr lang="ru-RU" sz="1800" spc="-5" dirty="0">
                <a:solidFill>
                  <a:prstClr val="black"/>
                </a:solidFill>
                <a:latin typeface="Times New Roman"/>
                <a:cs typeface="Times New Roman"/>
              </a:rPr>
              <a:t>работы </a:t>
            </a:r>
            <a:r>
              <a:rPr lang="ru-RU" sz="1800" spc="-10" dirty="0">
                <a:solidFill>
                  <a:prstClr val="black"/>
                </a:solidFill>
                <a:latin typeface="Times New Roman"/>
                <a:cs typeface="Times New Roman"/>
              </a:rPr>
              <a:t>Финансового управления АМР «Княжпогостский»</a:t>
            </a:r>
            <a:r>
              <a:rPr lang="ru-RU" sz="1800" dirty="0">
                <a:solidFill>
                  <a:prstClr val="black"/>
                </a:solidFill>
                <a:latin typeface="Times New Roman"/>
                <a:cs typeface="Times New Roman"/>
              </a:rPr>
              <a:t>:  с </a:t>
            </a:r>
            <a:r>
              <a:rPr lang="ru-RU" sz="1800" spc="-10" dirty="0">
                <a:solidFill>
                  <a:prstClr val="black"/>
                </a:solidFill>
                <a:latin typeface="Times New Roman"/>
                <a:cs typeface="Times New Roman"/>
              </a:rPr>
              <a:t>понедельника </a:t>
            </a:r>
            <a:r>
              <a:rPr lang="ru-RU" sz="1800" spc="-5" dirty="0">
                <a:solidFill>
                  <a:prstClr val="black"/>
                </a:solidFill>
                <a:latin typeface="Times New Roman"/>
                <a:cs typeface="Times New Roman"/>
              </a:rPr>
              <a:t>по пятницу </a:t>
            </a:r>
            <a:r>
              <a:rPr lang="ru-RU" sz="1800" dirty="0">
                <a:solidFill>
                  <a:prstClr val="black"/>
                </a:solidFill>
                <a:latin typeface="Times New Roman"/>
                <a:cs typeface="Times New Roman"/>
              </a:rPr>
              <a:t>- с 9-00 </a:t>
            </a:r>
            <a:r>
              <a:rPr lang="ru-RU" sz="1800" spc="-5" dirty="0">
                <a:solidFill>
                  <a:prstClr val="black"/>
                </a:solidFill>
                <a:latin typeface="Times New Roman"/>
                <a:cs typeface="Times New Roman"/>
              </a:rPr>
              <a:t>до </a:t>
            </a:r>
            <a:r>
              <a:rPr lang="ru-RU" sz="1800" dirty="0">
                <a:solidFill>
                  <a:prstClr val="black"/>
                </a:solidFill>
                <a:latin typeface="Times New Roman"/>
                <a:cs typeface="Times New Roman"/>
              </a:rPr>
              <a:t>18-00, </a:t>
            </a:r>
            <a:r>
              <a:rPr lang="ru-RU" sz="1800" spc="-5" dirty="0">
                <a:solidFill>
                  <a:prstClr val="black"/>
                </a:solidFill>
                <a:latin typeface="Times New Roman"/>
                <a:cs typeface="Times New Roman"/>
              </a:rPr>
              <a:t>суббота, </a:t>
            </a:r>
            <a:r>
              <a:rPr lang="ru-RU" sz="1800" spc="10" dirty="0">
                <a:solidFill>
                  <a:prstClr val="black"/>
                </a:solidFill>
                <a:latin typeface="Times New Roman"/>
                <a:cs typeface="Times New Roman"/>
              </a:rPr>
              <a:t>воскресенье </a:t>
            </a:r>
            <a:r>
              <a:rPr lang="ru-RU" sz="1800" dirty="0">
                <a:solidFill>
                  <a:prstClr val="black"/>
                </a:solidFill>
                <a:latin typeface="Times New Roman"/>
                <a:cs typeface="Times New Roman"/>
              </a:rPr>
              <a:t>- </a:t>
            </a:r>
            <a:r>
              <a:rPr lang="ru-RU" sz="1800" spc="-20" dirty="0">
                <a:solidFill>
                  <a:prstClr val="black"/>
                </a:solidFill>
                <a:latin typeface="Times New Roman"/>
                <a:cs typeface="Times New Roman"/>
              </a:rPr>
              <a:t>выходные</a:t>
            </a:r>
            <a:r>
              <a:rPr lang="ru-RU" sz="1800" spc="-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800" spc="-5" dirty="0">
                <a:solidFill>
                  <a:prstClr val="black"/>
                </a:solidFill>
                <a:latin typeface="Times New Roman"/>
                <a:cs typeface="Times New Roman"/>
              </a:rPr>
              <a:t>дни.</a:t>
            </a:r>
            <a:endParaRPr lang="ru-RU" sz="18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lvl="0" algn="l" fontAlgn="auto">
              <a:spcBef>
                <a:spcPts val="0"/>
              </a:spcBef>
              <a:spcAft>
                <a:spcPts val="0"/>
              </a:spcAft>
            </a:pPr>
            <a:r>
              <a:rPr lang="ru-RU" sz="1800" spc="-10" dirty="0">
                <a:solidFill>
                  <a:prstClr val="black"/>
                </a:solidFill>
                <a:latin typeface="Times New Roman"/>
                <a:cs typeface="Times New Roman"/>
              </a:rPr>
              <a:t>Обед</a:t>
            </a:r>
            <a:r>
              <a:rPr lang="ru-RU" sz="18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800" dirty="0">
                <a:solidFill>
                  <a:prstClr val="black"/>
                </a:solidFill>
                <a:latin typeface="Times New Roman"/>
                <a:cs typeface="Times New Roman"/>
              </a:rPr>
              <a:t>- с 13-00 </a:t>
            </a:r>
            <a:r>
              <a:rPr lang="ru-RU" sz="1800" spc="-5" dirty="0">
                <a:solidFill>
                  <a:prstClr val="black"/>
                </a:solidFill>
                <a:latin typeface="Times New Roman"/>
                <a:cs typeface="Times New Roman"/>
              </a:rPr>
              <a:t>до </a:t>
            </a:r>
            <a:r>
              <a:rPr lang="ru-RU" sz="1800" dirty="0">
                <a:solidFill>
                  <a:prstClr val="black"/>
                </a:solidFill>
                <a:latin typeface="Times New Roman"/>
                <a:cs typeface="Times New Roman"/>
              </a:rPr>
              <a:t>14-00.</a:t>
            </a:r>
          </a:p>
          <a:p>
            <a:pPr lvl="0" algn="l" fontAlgn="auto">
              <a:spcBef>
                <a:spcPts val="35"/>
              </a:spcBef>
              <a:spcAft>
                <a:spcPts val="0"/>
              </a:spcAft>
            </a:pPr>
            <a:r>
              <a:rPr lang="ru-RU" sz="1850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lang="ru-RU" sz="1850" dirty="0" smtClean="0">
                <a:solidFill>
                  <a:prstClr val="black"/>
                </a:solidFill>
                <a:latin typeface="Times New Roman"/>
                <a:cs typeface="Times New Roman"/>
              </a:rPr>
              <a:t>Решение </a:t>
            </a:r>
            <a:r>
              <a:rPr lang="ru-RU" sz="1850" dirty="0">
                <a:solidFill>
                  <a:prstClr val="black"/>
                </a:solidFill>
                <a:latin typeface="Times New Roman"/>
                <a:cs typeface="Times New Roman"/>
              </a:rPr>
              <a:t>Совета </a:t>
            </a:r>
            <a:r>
              <a:rPr lang="ru-RU" sz="1850" dirty="0" smtClean="0">
                <a:solidFill>
                  <a:prstClr val="black"/>
                </a:solidFill>
                <a:latin typeface="Times New Roman"/>
                <a:cs typeface="Times New Roman"/>
              </a:rPr>
              <a:t>сельского поселения «</a:t>
            </a:r>
            <a:r>
              <a:rPr lang="ru-RU" sz="1850" dirty="0" err="1" smtClean="0">
                <a:solidFill>
                  <a:prstClr val="black"/>
                </a:solidFill>
                <a:latin typeface="Times New Roman"/>
                <a:cs typeface="Times New Roman"/>
              </a:rPr>
              <a:t>Иоссер</a:t>
            </a:r>
            <a:r>
              <a:rPr lang="ru-RU" sz="1850" dirty="0" smtClean="0">
                <a:solidFill>
                  <a:prstClr val="black"/>
                </a:solidFill>
                <a:latin typeface="Times New Roman"/>
                <a:cs typeface="Times New Roman"/>
              </a:rPr>
              <a:t>»</a:t>
            </a:r>
            <a:r>
              <a:rPr lang="ru-RU" sz="18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800" spc="-10" dirty="0">
                <a:solidFill>
                  <a:prstClr val="black"/>
                </a:solidFill>
                <a:latin typeface="Times New Roman"/>
                <a:cs typeface="Times New Roman"/>
              </a:rPr>
              <a:t>«Об </a:t>
            </a:r>
            <a:r>
              <a:rPr lang="ru-RU" sz="18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исполнении </a:t>
            </a:r>
            <a:r>
              <a:rPr lang="ru-RU" sz="1800" spc="-10" dirty="0">
                <a:solidFill>
                  <a:prstClr val="black"/>
                </a:solidFill>
                <a:latin typeface="Times New Roman"/>
                <a:cs typeface="Times New Roman"/>
              </a:rPr>
              <a:t>бюджета </a:t>
            </a:r>
            <a:r>
              <a:rPr lang="ru-RU" sz="18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сельского поселения «</a:t>
            </a:r>
            <a:r>
              <a:rPr lang="ru-RU" sz="1800" spc="-10" dirty="0" err="1" smtClean="0">
                <a:solidFill>
                  <a:prstClr val="black"/>
                </a:solidFill>
                <a:latin typeface="Times New Roman"/>
                <a:cs typeface="Times New Roman"/>
              </a:rPr>
              <a:t>Иоссер</a:t>
            </a:r>
            <a:r>
              <a:rPr lang="ru-RU" sz="18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» за 2020 год» </a:t>
            </a:r>
            <a:r>
              <a:rPr lang="ru-RU" sz="1800" spc="-5" dirty="0" smtClean="0">
                <a:solidFill>
                  <a:prstClr val="black"/>
                </a:solidFill>
                <a:latin typeface="Times New Roman"/>
                <a:cs typeface="Times New Roman"/>
              </a:rPr>
              <a:t>размещен </a:t>
            </a:r>
            <a:r>
              <a:rPr lang="ru-RU" sz="1800" spc="-5" dirty="0">
                <a:solidFill>
                  <a:prstClr val="black"/>
                </a:solidFill>
                <a:latin typeface="Times New Roman"/>
                <a:cs typeface="Times New Roman"/>
              </a:rPr>
              <a:t>на  официальном </a:t>
            </a:r>
            <a:r>
              <a:rPr lang="ru-RU" sz="1800" spc="5" dirty="0">
                <a:solidFill>
                  <a:prstClr val="black"/>
                </a:solidFill>
                <a:latin typeface="Times New Roman"/>
                <a:cs typeface="Times New Roman"/>
              </a:rPr>
              <a:t>сайте </a:t>
            </a:r>
            <a:r>
              <a:rPr lang="ru-RU" sz="1800" dirty="0">
                <a:solidFill>
                  <a:prstClr val="black"/>
                </a:solidFill>
                <a:latin typeface="Times New Roman"/>
                <a:cs typeface="Times New Roman"/>
              </a:rPr>
              <a:t>администрация </a:t>
            </a:r>
            <a:r>
              <a:rPr lang="ru-RU" sz="1800" spc="-15" dirty="0">
                <a:solidFill>
                  <a:prstClr val="black"/>
                </a:solidFill>
                <a:latin typeface="Times New Roman"/>
                <a:cs typeface="Times New Roman"/>
              </a:rPr>
              <a:t>муниципального района «Княжпогостский» (mrk11.ru</a:t>
            </a:r>
            <a:r>
              <a:rPr lang="ru-RU" sz="1800" spc="-15" dirty="0" smtClean="0">
                <a:solidFill>
                  <a:prstClr val="black"/>
                </a:solidFill>
                <a:latin typeface="Times New Roman"/>
                <a:cs typeface="Times New Roman"/>
              </a:rPr>
              <a:t>)</a:t>
            </a:r>
            <a:r>
              <a:rPr lang="ru-RU" sz="18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, раздел «Поселения».</a:t>
            </a:r>
            <a:endParaRPr lang="ru-RU" sz="1800" spc="-1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lvl="0" algn="l" fontAlgn="auto">
              <a:spcBef>
                <a:spcPts val="35"/>
              </a:spcBef>
              <a:spcAft>
                <a:spcPts val="0"/>
              </a:spcAft>
            </a:pPr>
            <a:r>
              <a:rPr lang="ru-RU" sz="1800" spc="-10" dirty="0">
                <a:solidFill>
                  <a:prstClr val="black"/>
                </a:solidFill>
                <a:latin typeface="Times New Roman"/>
                <a:cs typeface="Times New Roman"/>
              </a:rPr>
              <a:t>Исполнитель: </a:t>
            </a:r>
            <a:r>
              <a:rPr lang="ru-RU" sz="18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Главный специалист финансового управления Шпренгель И.Н.</a:t>
            </a:r>
            <a:endParaRPr lang="ru-RU" sz="18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35194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188640"/>
            <a:ext cx="7566100" cy="1117178"/>
          </a:xfrm>
          <a:extLst>
            <a:ext uri="{AF507438-7753-43E0-B8FC-AC1667EBCBE1}">
              <a14:hiddenEffects xmlns:a14="http://schemas.microsoft.com/office/drawing/2010/main">
                <a:effectLst>
                  <a:outerShdw algn="ctr" rotWithShape="0">
                    <a:schemeClr val="hlink"/>
                  </a:outerShdw>
                </a:effectLst>
              </a14:hiddenEffects>
            </a:ext>
          </a:extLst>
        </p:spPr>
        <p:txBody>
          <a:bodyPr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600" b="1" kern="1200" spc="-65" dirty="0" smtClean="0">
                <a:solidFill>
                  <a:schemeClr val="tx1">
                    <a:lumMod val="50000"/>
                  </a:schemeClr>
                </a:solidFill>
                <a:latin typeface="Times New Roman"/>
                <a:ea typeface="+mn-ea"/>
                <a:cs typeface="Times New Roman"/>
              </a:rPr>
              <a:t/>
            </a:r>
            <a:br>
              <a:rPr lang="ru-RU" sz="1600" b="1" kern="1200" spc="-65" dirty="0" smtClean="0">
                <a:solidFill>
                  <a:schemeClr val="tx1">
                    <a:lumMod val="50000"/>
                  </a:schemeClr>
                </a:solidFill>
                <a:latin typeface="Times New Roman"/>
                <a:ea typeface="+mn-ea"/>
                <a:cs typeface="Times New Roman"/>
              </a:rPr>
            </a:br>
            <a:r>
              <a:rPr lang="ru-RU" sz="1600" b="1" kern="1200" spc="-65" dirty="0" smtClean="0">
                <a:solidFill>
                  <a:schemeClr val="tx1">
                    <a:lumMod val="50000"/>
                  </a:schemeClr>
                </a:solidFill>
                <a:latin typeface="Times New Roman"/>
                <a:ea typeface="+mn-ea"/>
                <a:cs typeface="Times New Roman"/>
              </a:rPr>
              <a:t>ОБРАЩЕНИЕ АДМИНИСТРАЦИИ СЕЛЬСКОГО ПОСЕЛЕНИЯ «ИОССЕР»</a:t>
            </a:r>
            <a:r>
              <a:rPr lang="ru-RU" sz="1600" kern="1200" dirty="0">
                <a:solidFill>
                  <a:schemeClr val="tx1">
                    <a:lumMod val="50000"/>
                  </a:schemeClr>
                </a:solidFill>
                <a:latin typeface="Times New Roman"/>
                <a:ea typeface="+mn-ea"/>
                <a:cs typeface="Times New Roman"/>
              </a:rPr>
              <a:t/>
            </a:r>
            <a:br>
              <a:rPr lang="ru-RU" sz="1600" kern="1200" dirty="0">
                <a:solidFill>
                  <a:schemeClr val="tx1">
                    <a:lumMod val="50000"/>
                  </a:schemeClr>
                </a:solidFill>
                <a:latin typeface="Times New Roman"/>
                <a:ea typeface="+mn-ea"/>
                <a:cs typeface="Times New Roman"/>
              </a:rPr>
            </a:br>
            <a:r>
              <a:rPr lang="ru-RU" sz="1600" b="1" kern="1200" dirty="0">
                <a:solidFill>
                  <a:schemeClr val="tx1">
                    <a:lumMod val="50000"/>
                  </a:schemeClr>
                </a:solidFill>
                <a:latin typeface="Times New Roman"/>
                <a:ea typeface="+mn-ea"/>
                <a:cs typeface="Times New Roman"/>
              </a:rPr>
              <a:t>К </a:t>
            </a:r>
            <a:r>
              <a:rPr lang="ru-RU" sz="1600" b="1" kern="1200" spc="-5" dirty="0">
                <a:solidFill>
                  <a:schemeClr val="tx1">
                    <a:lumMod val="50000"/>
                  </a:schemeClr>
                </a:solidFill>
                <a:latin typeface="Times New Roman"/>
                <a:ea typeface="+mn-ea"/>
                <a:cs typeface="Times New Roman"/>
              </a:rPr>
              <a:t>ЖИТЕЛЯМ </a:t>
            </a:r>
            <a:r>
              <a:rPr lang="ru-RU" sz="1600" b="1" kern="1200" spc="-10" dirty="0">
                <a:solidFill>
                  <a:schemeClr val="tx1">
                    <a:lumMod val="50000"/>
                  </a:schemeClr>
                </a:solidFill>
                <a:latin typeface="Times New Roman"/>
                <a:ea typeface="+mn-ea"/>
                <a:cs typeface="Times New Roman"/>
              </a:rPr>
              <a:t>КНЯЖПОГОСТСКОГО </a:t>
            </a:r>
            <a:r>
              <a:rPr lang="ru-RU" sz="1600" b="1" kern="1200" spc="-45" dirty="0">
                <a:solidFill>
                  <a:schemeClr val="tx1">
                    <a:lumMod val="50000"/>
                  </a:schemeClr>
                </a:solidFill>
                <a:latin typeface="Times New Roman"/>
                <a:ea typeface="+mn-ea"/>
                <a:cs typeface="Times New Roman"/>
              </a:rPr>
              <a:t>РАЙОНА</a:t>
            </a:r>
            <a:r>
              <a:rPr lang="ru-RU" sz="1600" kern="1200" dirty="0">
                <a:solidFill>
                  <a:schemeClr val="tx1">
                    <a:lumMod val="50000"/>
                  </a:schemeClr>
                </a:solidFill>
                <a:latin typeface="Times New Roman"/>
                <a:ea typeface="+mn-ea"/>
                <a:cs typeface="Times New Roman"/>
              </a:rPr>
              <a:t/>
            </a:r>
            <a:br>
              <a:rPr lang="ru-RU" sz="1600" kern="1200" dirty="0">
                <a:solidFill>
                  <a:schemeClr val="tx1">
                    <a:lumMod val="50000"/>
                  </a:schemeClr>
                </a:solidFill>
                <a:latin typeface="Times New Roman"/>
                <a:ea typeface="+mn-ea"/>
                <a:cs typeface="Times New Roman"/>
              </a:rPr>
            </a:br>
            <a:endParaRPr lang="en-US" altLang="ru-RU" sz="1600" b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5776" y="1196752"/>
            <a:ext cx="6336704" cy="4896544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1400" dirty="0" smtClean="0"/>
              <a:t>	Администрация сельского поселения «</a:t>
            </a:r>
            <a:r>
              <a:rPr lang="ru-RU" sz="1400" dirty="0" err="1" smtClean="0"/>
              <a:t>Иоссер</a:t>
            </a:r>
            <a:r>
              <a:rPr lang="ru-RU" sz="1400" dirty="0" smtClean="0"/>
              <a:t>» </a:t>
            </a:r>
            <a:r>
              <a:rPr lang="ru-RU" sz="1400" dirty="0" err="1" smtClean="0"/>
              <a:t>Княжпогостского</a:t>
            </a:r>
            <a:r>
              <a:rPr lang="ru-RU" sz="1400" dirty="0" smtClean="0"/>
              <a:t> района представляет </a:t>
            </a:r>
            <a:r>
              <a:rPr lang="ru-RU" sz="1400" dirty="0"/>
              <a:t>Вашему вниманию информационный ресурс «Бюджет для граждан» созданный для обеспечения реализации принципа прозрачности (открытости) и обеспечения доступного информирования граждан о местном бюджете и бюджетном процессе </a:t>
            </a:r>
            <a:r>
              <a:rPr lang="ru-RU" sz="1400" dirty="0" smtClean="0"/>
              <a:t> сельского поселения «</a:t>
            </a:r>
            <a:r>
              <a:rPr lang="ru-RU" sz="1400" dirty="0" err="1" smtClean="0"/>
              <a:t>Иоссер</a:t>
            </a:r>
            <a:r>
              <a:rPr lang="ru-RU" sz="1400" dirty="0" smtClean="0"/>
              <a:t>».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1400" dirty="0" smtClean="0"/>
              <a:t>Информационный </a:t>
            </a:r>
            <a:r>
              <a:rPr lang="ru-RU" sz="1400" dirty="0"/>
              <a:t>ресурс «Бюджет для граждан» - это упрощенная версия основного финансового документа </a:t>
            </a:r>
            <a:r>
              <a:rPr lang="ru-RU" sz="1400" dirty="0" smtClean="0"/>
              <a:t>поселения </a:t>
            </a:r>
            <a:r>
              <a:rPr lang="ru-RU" sz="1400" dirty="0"/>
              <a:t>– </a:t>
            </a:r>
            <a:r>
              <a:rPr lang="ru-RU" sz="1400" dirty="0" smtClean="0"/>
              <a:t>решение Совета сельского поселения «</a:t>
            </a:r>
            <a:r>
              <a:rPr lang="ru-RU" sz="1400" dirty="0" err="1" smtClean="0"/>
              <a:t>Иоссер</a:t>
            </a:r>
            <a:r>
              <a:rPr lang="ru-RU" sz="1400" dirty="0" smtClean="0"/>
              <a:t>» </a:t>
            </a:r>
            <a:r>
              <a:rPr lang="ru-RU" sz="1400" dirty="0"/>
              <a:t>«Об исполнении </a:t>
            </a:r>
            <a:r>
              <a:rPr lang="ru-RU" sz="1400" dirty="0" smtClean="0"/>
              <a:t>бюджета  сельского поселения «</a:t>
            </a:r>
            <a:r>
              <a:rPr lang="ru-RU" sz="1400" dirty="0" err="1" smtClean="0"/>
              <a:t>Иоссер</a:t>
            </a:r>
            <a:r>
              <a:rPr lang="ru-RU" sz="1400" dirty="0" smtClean="0"/>
              <a:t>» за 2020 </a:t>
            </a:r>
            <a:r>
              <a:rPr lang="ru-RU" sz="1400" dirty="0"/>
              <a:t>год», в котором используется неформальный язык и доступный формат. </a:t>
            </a:r>
            <a:endParaRPr lang="ru-RU" sz="1400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1400" dirty="0" smtClean="0"/>
              <a:t>Каждый </a:t>
            </a:r>
            <a:r>
              <a:rPr lang="ru-RU" sz="1400" dirty="0"/>
              <a:t>житель нашего </a:t>
            </a:r>
            <a:r>
              <a:rPr lang="ru-RU" sz="1400" dirty="0" smtClean="0"/>
              <a:t>района </a:t>
            </a:r>
            <a:r>
              <a:rPr lang="ru-RU" sz="1400" dirty="0"/>
              <a:t>может, не прибегая к анализу большого </a:t>
            </a:r>
            <a:r>
              <a:rPr lang="ru-RU" sz="1400" dirty="0" smtClean="0"/>
              <a:t>объёма </a:t>
            </a:r>
            <a:r>
              <a:rPr lang="ru-RU" sz="1400" dirty="0"/>
              <a:t>информации и цифр, быстро найти необходимые данные. Надеемся, что представленная информация в данном формате окажется для Вас интересной и полезной, как в повседневной, так и в профессиональной деятельности, а также повысит уровень общественного участия граждан в бюджетном процессе.</a:t>
            </a:r>
            <a:endParaRPr lang="en-US" altLang="ru-RU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58837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67704"/>
            <a:ext cx="2411730" cy="25641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404665"/>
            <a:ext cx="7086600" cy="504056"/>
          </a:xfrm>
          <a:extLst>
            <a:ext uri="{AF507438-7753-43E0-B8FC-AC1667EBCBE1}">
              <a14:hiddenEffects xmlns:a14="http://schemas.microsoft.com/office/drawing/2010/main">
                <a:effectLst>
                  <a:outerShdw algn="ctr" rotWithShape="0">
                    <a:schemeClr val="hlink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3000" b="1" dirty="0" smtClean="0"/>
              <a:t>Бюджет для граждан</a:t>
            </a:r>
            <a:endParaRPr lang="en-US" altLang="ru-RU" sz="3000" b="1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052736"/>
            <a:ext cx="8208912" cy="5688632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ru-RU" altLang="ru-RU" sz="1400" dirty="0" smtClean="0"/>
              <a:t>❖ </a:t>
            </a:r>
            <a:r>
              <a:rPr lang="ru-RU" altLang="ru-RU" sz="1400" dirty="0" smtClean="0">
                <a:solidFill>
                  <a:schemeClr val="bg2"/>
                </a:solidFill>
              </a:rPr>
              <a:t>Бюджет́</a:t>
            </a:r>
            <a:r>
              <a:rPr lang="ru-RU" altLang="ru-RU" sz="1400" dirty="0" smtClean="0"/>
              <a:t>(от </a:t>
            </a:r>
            <a:r>
              <a:rPr lang="ru-RU" altLang="ru-RU" sz="1400" dirty="0" err="1" smtClean="0"/>
              <a:t>старонормандского</a:t>
            </a:r>
            <a:r>
              <a:rPr lang="ru-RU" altLang="ru-RU" sz="1400" dirty="0" smtClean="0"/>
              <a:t> </a:t>
            </a:r>
            <a:r>
              <a:rPr lang="ru-RU" altLang="ru-RU" sz="1400" dirty="0" err="1" smtClean="0"/>
              <a:t>bougette</a:t>
            </a:r>
            <a:r>
              <a:rPr lang="ru-RU" altLang="ru-RU" sz="1400" dirty="0" smtClean="0"/>
              <a:t> — мешок с деньгами) - это план доходов и расходов, устанавливаемый на определенный период времени.</a:t>
            </a:r>
          </a:p>
          <a:p>
            <a:pPr marL="0" indent="0">
              <a:lnSpc>
                <a:spcPct val="80000"/>
              </a:lnSpc>
              <a:buNone/>
            </a:pPr>
            <a:endParaRPr lang="ru-RU" altLang="ru-RU" sz="14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1400" dirty="0" smtClean="0"/>
              <a:t>❖ </a:t>
            </a:r>
            <a:r>
              <a:rPr lang="ru-RU" altLang="ru-RU" sz="1400" dirty="0" smtClean="0">
                <a:solidFill>
                  <a:schemeClr val="bg2"/>
                </a:solidFill>
              </a:rPr>
              <a:t>Бюджет поселения</a:t>
            </a:r>
            <a:r>
              <a:rPr lang="ru-RU" altLang="ru-RU" sz="1400" dirty="0" smtClean="0"/>
              <a:t>- форма образования и расходования денежных средств, предназначенных для обеспечения задач и функций, отнесенных к предметам ведения муниципального образования.</a:t>
            </a:r>
          </a:p>
          <a:p>
            <a:pPr marL="0" indent="0">
              <a:lnSpc>
                <a:spcPct val="80000"/>
              </a:lnSpc>
              <a:buNone/>
            </a:pPr>
            <a:endParaRPr lang="ru-RU" altLang="ru-RU" sz="14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1400" dirty="0" smtClean="0"/>
              <a:t>❖ </a:t>
            </a:r>
            <a:r>
              <a:rPr lang="ru-RU" altLang="ru-RU" sz="1400" dirty="0" smtClean="0">
                <a:solidFill>
                  <a:schemeClr val="bg2"/>
                </a:solidFill>
              </a:rPr>
              <a:t>Бюджетные инвестиции</a:t>
            </a:r>
            <a:r>
              <a:rPr lang="ru-RU" altLang="ru-RU" sz="1400" dirty="0" smtClean="0"/>
              <a:t> – бюджетные средства, направляемые на создание или увеличение за счет средств бюджета стоимости государственного (муниципального) имущества.</a:t>
            </a:r>
          </a:p>
          <a:p>
            <a:pPr marL="0" indent="0">
              <a:lnSpc>
                <a:spcPct val="80000"/>
              </a:lnSpc>
              <a:buNone/>
            </a:pPr>
            <a:endParaRPr lang="ru-RU" altLang="ru-RU" sz="14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1400" dirty="0" smtClean="0"/>
              <a:t>❖ </a:t>
            </a:r>
            <a:r>
              <a:rPr lang="ru-RU" altLang="ru-RU" sz="1400" dirty="0" smtClean="0">
                <a:solidFill>
                  <a:schemeClr val="bg2"/>
                </a:solidFill>
              </a:rPr>
              <a:t>Доходы бюджета </a:t>
            </a:r>
            <a:r>
              <a:rPr lang="ru-RU" altLang="ru-RU" sz="1400" dirty="0" smtClean="0"/>
              <a:t>— денежные средства, поступающие в соответствии с законодательством в бюджет.</a:t>
            </a:r>
          </a:p>
          <a:p>
            <a:pPr marL="0" indent="0">
              <a:lnSpc>
                <a:spcPct val="80000"/>
              </a:lnSpc>
              <a:buNone/>
            </a:pPr>
            <a:endParaRPr lang="ru-RU" altLang="ru-RU" sz="14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1400" dirty="0" smtClean="0"/>
              <a:t>❖ </a:t>
            </a:r>
            <a:r>
              <a:rPr lang="ru-RU" altLang="ru-RU" sz="1400" dirty="0" smtClean="0">
                <a:solidFill>
                  <a:schemeClr val="bg2"/>
                </a:solidFill>
              </a:rPr>
              <a:t>Расходы бюджета </a:t>
            </a:r>
            <a:r>
              <a:rPr lang="ru-RU" altLang="ru-RU" sz="1400" dirty="0" smtClean="0"/>
              <a:t>— денежные средства, направляемые на финансовое обеспечение задач и функций муниципального образования.</a:t>
            </a:r>
          </a:p>
          <a:p>
            <a:pPr marL="0" indent="0">
              <a:lnSpc>
                <a:spcPct val="80000"/>
              </a:lnSpc>
              <a:buNone/>
            </a:pPr>
            <a:endParaRPr lang="ru-RU" altLang="ru-RU" sz="14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1400" dirty="0" smtClean="0"/>
              <a:t>❖ </a:t>
            </a:r>
            <a:r>
              <a:rPr lang="ru-RU" altLang="ru-RU" sz="1400" dirty="0" smtClean="0">
                <a:solidFill>
                  <a:schemeClr val="bg2"/>
                </a:solidFill>
              </a:rPr>
              <a:t>Сбалансированный бюджет</a:t>
            </a:r>
            <a:r>
              <a:rPr lang="ru-RU" altLang="ru-RU" sz="1400" dirty="0" smtClean="0"/>
              <a:t> – равенство доходов и расходов бюджета.</a:t>
            </a:r>
          </a:p>
          <a:p>
            <a:pPr marL="0" indent="0">
              <a:lnSpc>
                <a:spcPct val="80000"/>
              </a:lnSpc>
              <a:buNone/>
            </a:pPr>
            <a:endParaRPr lang="ru-RU" altLang="ru-RU" sz="14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1400" dirty="0" smtClean="0"/>
              <a:t>❖ </a:t>
            </a:r>
            <a:r>
              <a:rPr lang="ru-RU" altLang="ru-RU" sz="1400" dirty="0" smtClean="0">
                <a:solidFill>
                  <a:schemeClr val="bg2"/>
                </a:solidFill>
              </a:rPr>
              <a:t>Дефицит бюджета </a:t>
            </a:r>
            <a:r>
              <a:rPr lang="ru-RU" altLang="ru-RU" sz="1400" dirty="0" smtClean="0"/>
              <a:t>– это превышение расходов бюджета над его доходами.</a:t>
            </a:r>
          </a:p>
          <a:p>
            <a:pPr marL="0" indent="0">
              <a:lnSpc>
                <a:spcPct val="80000"/>
              </a:lnSpc>
              <a:buNone/>
            </a:pPr>
            <a:endParaRPr lang="ru-RU" altLang="ru-RU" sz="14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1400" dirty="0" smtClean="0"/>
              <a:t>❖ </a:t>
            </a:r>
            <a:r>
              <a:rPr lang="ru-RU" altLang="ru-RU" sz="1400" dirty="0" smtClean="0">
                <a:solidFill>
                  <a:schemeClr val="bg2"/>
                </a:solidFill>
              </a:rPr>
              <a:t>Профицит бюджета </a:t>
            </a:r>
            <a:r>
              <a:rPr lang="ru-RU" altLang="ru-RU" sz="1400" dirty="0" smtClean="0"/>
              <a:t>– превышение доходов бюджета над его расходами.</a:t>
            </a:r>
          </a:p>
          <a:p>
            <a:pPr>
              <a:lnSpc>
                <a:spcPct val="80000"/>
              </a:lnSpc>
            </a:pPr>
            <a:endParaRPr lang="en-US" altLang="ru-RU" sz="1400" dirty="0"/>
          </a:p>
        </p:txBody>
      </p:sp>
    </p:spTree>
    <p:extLst>
      <p:ext uri="{BB962C8B-B14F-4D97-AF65-F5344CB8AC3E}">
        <p14:creationId xmlns:p14="http://schemas.microsoft.com/office/powerpoint/2010/main" val="2714933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404665"/>
            <a:ext cx="7086600" cy="504056"/>
          </a:xfrm>
          <a:extLst>
            <a:ext uri="{AF507438-7753-43E0-B8FC-AC1667EBCBE1}">
              <a14:hiddenEffects xmlns:a14="http://schemas.microsoft.com/office/drawing/2010/main">
                <a:effectLst>
                  <a:outerShdw algn="ctr" rotWithShape="0">
                    <a:schemeClr val="hlink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3000" b="1" dirty="0" smtClean="0"/>
              <a:t>Бюджет для граждан</a:t>
            </a:r>
            <a:endParaRPr lang="en-US" altLang="ru-RU" sz="3000" b="1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052736"/>
            <a:ext cx="8208912" cy="5688632"/>
          </a:xfrm>
        </p:spPr>
        <p:txBody>
          <a:bodyPr/>
          <a:lstStyle/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 smtClean="0">
              <a:solidFill>
                <a:srgbClr val="CC0000"/>
              </a:solidFill>
            </a:endParaRP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>
              <a:solidFill>
                <a:srgbClr val="CC0000"/>
              </a:solidFill>
            </a:endParaRPr>
          </a:p>
          <a:p>
            <a:pPr marL="0" lvl="0" indent="0">
              <a:lnSpc>
                <a:spcPct val="80000"/>
              </a:lnSpc>
              <a:buNone/>
            </a:pPr>
            <a:endParaRPr lang="ru-RU" altLang="ru-RU" sz="1400" dirty="0" smtClean="0">
              <a:solidFill>
                <a:srgbClr val="CC0000"/>
              </a:solidFill>
            </a:endParaRP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ru-RU" altLang="ru-RU" sz="1400" dirty="0" smtClean="0">
                <a:solidFill>
                  <a:srgbClr val="CC0000"/>
                </a:solidFill>
              </a:rPr>
              <a:t>Межбюджетные </a:t>
            </a:r>
            <a:r>
              <a:rPr lang="ru-RU" altLang="ru-RU" sz="1400" dirty="0">
                <a:solidFill>
                  <a:srgbClr val="CC0000"/>
                </a:solidFill>
              </a:rPr>
              <a:t>трансферты</a:t>
            </a:r>
            <a:r>
              <a:rPr lang="ru-RU" altLang="ru-RU" sz="1400" dirty="0">
                <a:solidFill>
                  <a:srgbClr val="4D4D4D"/>
                </a:solidFill>
              </a:rPr>
              <a:t> –это передача денежных средств из одного уровня бюджета в другой:</a:t>
            </a:r>
          </a:p>
          <a:p>
            <a:pPr marL="0" lvl="0" indent="0">
              <a:lnSpc>
                <a:spcPct val="80000"/>
              </a:lnSpc>
              <a:buNone/>
            </a:pPr>
            <a:endParaRPr lang="ru-RU" altLang="ru-RU" sz="1400" dirty="0">
              <a:solidFill>
                <a:srgbClr val="4D4D4D"/>
              </a:solidFill>
            </a:endParaRPr>
          </a:p>
          <a:p>
            <a:pPr lvl="0" algn="just">
              <a:lnSpc>
                <a:spcPct val="80000"/>
              </a:lnSpc>
            </a:pPr>
            <a:r>
              <a:rPr lang="ru-RU" altLang="ru-RU" sz="1400" dirty="0">
                <a:solidFill>
                  <a:srgbClr val="CC0000"/>
                </a:solidFill>
              </a:rPr>
              <a:t>Дотации</a:t>
            </a:r>
            <a:r>
              <a:rPr lang="ru-RU" altLang="ru-RU" sz="1400" dirty="0">
                <a:solidFill>
                  <a:srgbClr val="4D4D4D"/>
                </a:solidFill>
              </a:rPr>
              <a:t>- межбюджетные трансферты, предоставляемые на безвозмездной и безвозвратной основе без установления направлений и (или) условий их использования</a:t>
            </a:r>
            <a:r>
              <a:rPr lang="ru-RU" altLang="ru-RU" sz="1400" dirty="0" smtClean="0">
                <a:solidFill>
                  <a:srgbClr val="4D4D4D"/>
                </a:solidFill>
              </a:rPr>
              <a:t>.</a:t>
            </a:r>
          </a:p>
          <a:p>
            <a:pPr marL="0" lvl="0" indent="0" algn="just">
              <a:lnSpc>
                <a:spcPct val="80000"/>
              </a:lnSpc>
              <a:buNone/>
            </a:pPr>
            <a:endParaRPr lang="ru-RU" altLang="ru-RU" sz="1400" dirty="0">
              <a:solidFill>
                <a:srgbClr val="4D4D4D"/>
              </a:solidFill>
            </a:endParaRPr>
          </a:p>
          <a:p>
            <a:pPr lvl="0" algn="just">
              <a:lnSpc>
                <a:spcPct val="80000"/>
              </a:lnSpc>
            </a:pPr>
            <a:r>
              <a:rPr lang="ru-RU" altLang="ru-RU" sz="1400" dirty="0">
                <a:solidFill>
                  <a:srgbClr val="CC0000"/>
                </a:solidFill>
              </a:rPr>
              <a:t>Субсидия</a:t>
            </a:r>
            <a:r>
              <a:rPr lang="ru-RU" altLang="ru-RU" sz="1400" dirty="0">
                <a:solidFill>
                  <a:srgbClr val="4D4D4D"/>
                </a:solidFill>
              </a:rPr>
              <a:t> — денежные средства, предоставляемые на решение приоритетных задач района при условии обязательного участия средств местных бюджетов</a:t>
            </a:r>
            <a:r>
              <a:rPr lang="ru-RU" altLang="ru-RU" sz="1400" dirty="0" smtClean="0">
                <a:solidFill>
                  <a:srgbClr val="4D4D4D"/>
                </a:solidFill>
              </a:rPr>
              <a:t>.</a:t>
            </a:r>
          </a:p>
          <a:p>
            <a:pPr marL="0" lvl="0" indent="0" algn="just">
              <a:lnSpc>
                <a:spcPct val="80000"/>
              </a:lnSpc>
              <a:buNone/>
            </a:pPr>
            <a:endParaRPr lang="ru-RU" altLang="ru-RU" sz="1400" dirty="0">
              <a:solidFill>
                <a:srgbClr val="4D4D4D"/>
              </a:solidFill>
            </a:endParaRPr>
          </a:p>
          <a:p>
            <a:pPr lvl="0" algn="just">
              <a:lnSpc>
                <a:spcPct val="80000"/>
              </a:lnSpc>
            </a:pPr>
            <a:r>
              <a:rPr lang="ru-RU" altLang="ru-RU" sz="1400" dirty="0">
                <a:solidFill>
                  <a:srgbClr val="CC0000"/>
                </a:solidFill>
              </a:rPr>
              <a:t>Субвенция</a:t>
            </a:r>
            <a:r>
              <a:rPr lang="ru-RU" altLang="ru-RU" sz="1400" dirty="0">
                <a:solidFill>
                  <a:srgbClr val="4D4D4D"/>
                </a:solidFill>
              </a:rPr>
              <a:t> — денежные средства, предоставляемые местным бюджетам на выполнение переданных полномочий государственных органов власти</a:t>
            </a:r>
            <a:r>
              <a:rPr lang="ru-RU" altLang="ru-RU" sz="1400" dirty="0" smtClean="0">
                <a:solidFill>
                  <a:srgbClr val="4D4D4D"/>
                </a:solidFill>
              </a:rPr>
              <a:t>.</a:t>
            </a:r>
          </a:p>
          <a:p>
            <a:pPr marL="0" lvl="0" indent="0" algn="just">
              <a:lnSpc>
                <a:spcPct val="80000"/>
              </a:lnSpc>
              <a:buNone/>
            </a:pPr>
            <a:endParaRPr lang="ru-RU" altLang="ru-RU" sz="1400" dirty="0">
              <a:solidFill>
                <a:srgbClr val="4D4D4D"/>
              </a:solidFill>
            </a:endParaRPr>
          </a:p>
          <a:p>
            <a:pPr lvl="0" algn="just">
              <a:lnSpc>
                <a:spcPct val="80000"/>
              </a:lnSpc>
            </a:pPr>
            <a:r>
              <a:rPr lang="ru-RU" altLang="ru-RU" sz="1400" dirty="0">
                <a:solidFill>
                  <a:srgbClr val="CC0000"/>
                </a:solidFill>
              </a:rPr>
              <a:t>Иные межбюджетные трансферты</a:t>
            </a:r>
            <a:r>
              <a:rPr lang="ru-RU" altLang="ru-RU" sz="1400" dirty="0">
                <a:solidFill>
                  <a:srgbClr val="4D4D4D"/>
                </a:solidFill>
              </a:rPr>
              <a:t>—денежные средства, предоставляемые в течение года муниципальным образованиям в целях компенсации выпадающих доходов и дополнительных расходов, а также на выделение </a:t>
            </a:r>
            <a:r>
              <a:rPr lang="ru-RU" altLang="ru-RU" sz="1400" dirty="0" smtClean="0">
                <a:solidFill>
                  <a:srgbClr val="4D4D4D"/>
                </a:solidFill>
              </a:rPr>
              <a:t>грантов.</a:t>
            </a:r>
            <a:endParaRPr lang="en-US" altLang="ru-RU" sz="1400" dirty="0">
              <a:solidFill>
                <a:srgbClr val="4D4D4D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ru-RU" sz="1400" dirty="0"/>
          </a:p>
        </p:txBody>
      </p:sp>
    </p:spTree>
    <p:extLst>
      <p:ext uri="{BB962C8B-B14F-4D97-AF65-F5344CB8AC3E}">
        <p14:creationId xmlns:p14="http://schemas.microsoft.com/office/powerpoint/2010/main" val="1579365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404665"/>
            <a:ext cx="7086600" cy="504056"/>
          </a:xfrm>
          <a:extLst>
            <a:ext uri="{AF507438-7753-43E0-B8FC-AC1667EBCBE1}">
              <a14:hiddenEffects xmlns:a14="http://schemas.microsoft.com/office/drawing/2010/main">
                <a:effectLst>
                  <a:outerShdw algn="ctr" rotWithShape="0">
                    <a:schemeClr val="hlink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3000" b="1" dirty="0" smtClean="0"/>
              <a:t>Бюджет для граждан</a:t>
            </a:r>
            <a:endParaRPr lang="en-US" altLang="ru-RU" sz="3000" b="1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052736"/>
            <a:ext cx="8208912" cy="5688632"/>
          </a:xfrm>
        </p:spPr>
        <p:txBody>
          <a:bodyPr/>
          <a:lstStyle/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 smtClean="0">
              <a:solidFill>
                <a:srgbClr val="CC0000"/>
              </a:solidFill>
            </a:endParaRP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>
              <a:solidFill>
                <a:srgbClr val="CC0000"/>
              </a:solidFill>
            </a:endParaRPr>
          </a:p>
          <a:p>
            <a:pPr marL="12700" marR="5080" lvl="0" indent="469265" algn="just" fontAlgn="auto">
              <a:lnSpc>
                <a:spcPct val="91100"/>
              </a:lnSpc>
              <a:spcBef>
                <a:spcPts val="290"/>
              </a:spcBef>
              <a:spcAft>
                <a:spcPts val="0"/>
              </a:spcAft>
              <a:buNone/>
            </a:pPr>
            <a:r>
              <a:rPr lang="ru-RU" sz="1800" b="1" kern="12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Публичные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слушания </a:t>
            </a: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– </a:t>
            </a:r>
            <a:r>
              <a:rPr lang="ru-RU" sz="1800" b="1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форма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реализации прав </a:t>
            </a: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населения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на </a:t>
            </a: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участие в  процессе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принятия </a:t>
            </a: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решений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путем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проведения </a:t>
            </a: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собрания для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обсуждения 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общественно </a:t>
            </a:r>
            <a:r>
              <a:rPr lang="ru-RU" sz="1800" b="1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значимых</a:t>
            </a:r>
            <a:r>
              <a:rPr lang="ru-RU" sz="1800" b="1" kern="1200" spc="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вопросов.</a:t>
            </a:r>
            <a:endParaRPr lang="ru-RU" sz="18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6350" lvl="0" indent="514984" algn="just" fontAlgn="auto">
              <a:lnSpc>
                <a:spcPts val="1939"/>
              </a:lnSpc>
              <a:spcBef>
                <a:spcPts val="465"/>
              </a:spcBef>
              <a:spcAft>
                <a:spcPts val="0"/>
              </a:spcAft>
              <a:buNone/>
            </a:pP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Каждый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житель вправе </a:t>
            </a:r>
            <a:r>
              <a:rPr lang="ru-RU" sz="1800" b="1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высказать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свое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мнение, представить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материалы, 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письменные </a:t>
            </a:r>
            <a:r>
              <a:rPr lang="ru-RU" sz="1800" b="1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предложения </a:t>
            </a: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и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замечания </a:t>
            </a: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для </a:t>
            </a:r>
            <a:r>
              <a:rPr lang="ru-RU" sz="1800" b="1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включения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их </a:t>
            </a: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в </a:t>
            </a:r>
            <a:r>
              <a:rPr lang="ru-RU" sz="1800" b="1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протокол 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публичных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слушаний</a:t>
            </a:r>
            <a:r>
              <a:rPr lang="ru-RU" sz="18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endParaRPr lang="ru-RU" sz="18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149225" lvl="0" indent="469265" algn="just" fontAlgn="auto">
              <a:lnSpc>
                <a:spcPts val="1989"/>
              </a:lnSpc>
              <a:spcBef>
                <a:spcPts val="305"/>
              </a:spcBef>
              <a:spcAft>
                <a:spcPts val="0"/>
              </a:spcAft>
              <a:buNone/>
            </a:pP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На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публичные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слушания </a:t>
            </a: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в </a:t>
            </a:r>
            <a:r>
              <a:rPr lang="ru-RU" sz="1800" b="1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обязательном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порядке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выносится проект  </a:t>
            </a:r>
            <a:r>
              <a:rPr lang="ru-RU" sz="1800" b="1" kern="1200" spc="-20" dirty="0" smtClean="0">
                <a:solidFill>
                  <a:prstClr val="black"/>
                </a:solidFill>
                <a:latin typeface="Times New Roman"/>
                <a:cs typeface="Times New Roman"/>
              </a:rPr>
              <a:t>бюджета поселения </a:t>
            </a: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и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отчет </a:t>
            </a: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о </a:t>
            </a:r>
            <a:r>
              <a:rPr lang="ru-RU" sz="1800" b="1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его</a:t>
            </a:r>
            <a:r>
              <a:rPr lang="ru-RU" sz="1800" b="1" kern="1200" spc="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исполнении.</a:t>
            </a:r>
            <a:endParaRPr lang="ru-RU" sz="18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149860" lvl="0" indent="514984" algn="just" fontAlgn="auto">
              <a:spcBef>
                <a:spcPts val="5"/>
              </a:spcBef>
              <a:spcAft>
                <a:spcPts val="0"/>
              </a:spcAft>
              <a:buNone/>
            </a:pP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По </a:t>
            </a:r>
            <a:r>
              <a:rPr lang="ru-RU" sz="1800" b="1" kern="1200" spc="-20" dirty="0">
                <a:solidFill>
                  <a:prstClr val="black"/>
                </a:solidFill>
                <a:latin typeface="Times New Roman"/>
                <a:cs typeface="Times New Roman"/>
              </a:rPr>
              <a:t>результатам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публичных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слушаний </a:t>
            </a:r>
            <a:r>
              <a:rPr lang="ru-RU" sz="1800" b="1" kern="1200" spc="-20" dirty="0">
                <a:solidFill>
                  <a:prstClr val="black"/>
                </a:solidFill>
                <a:latin typeface="Times New Roman"/>
                <a:cs typeface="Times New Roman"/>
              </a:rPr>
              <a:t>готовится итоговый </a:t>
            </a:r>
            <a:r>
              <a:rPr lang="ru-RU" sz="1800" b="1" kern="1200" spc="-25" dirty="0">
                <a:solidFill>
                  <a:prstClr val="black"/>
                </a:solidFill>
                <a:latin typeface="Times New Roman"/>
                <a:cs typeface="Times New Roman"/>
              </a:rPr>
              <a:t>документ,  </a:t>
            </a:r>
            <a:r>
              <a:rPr lang="ru-RU" sz="1800" b="1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который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содержит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позицию </a:t>
            </a: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и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рекомендации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жителей </a:t>
            </a:r>
            <a:r>
              <a:rPr lang="ru-RU" sz="1800" b="1" kern="1200" spc="-5" dirty="0" smtClean="0">
                <a:solidFill>
                  <a:prstClr val="black"/>
                </a:solidFill>
                <a:latin typeface="Times New Roman"/>
                <a:cs typeface="Times New Roman"/>
              </a:rPr>
              <a:t>поселения. </a:t>
            </a:r>
            <a:r>
              <a:rPr lang="ru-RU" sz="1800" b="1" kern="1200" spc="-20" dirty="0">
                <a:solidFill>
                  <a:prstClr val="black"/>
                </a:solidFill>
                <a:latin typeface="Times New Roman"/>
                <a:cs typeface="Times New Roman"/>
              </a:rPr>
              <a:t>Итоговый 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документ публичных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слушаний </a:t>
            </a:r>
            <a:r>
              <a:rPr lang="ru-RU" sz="1800" b="1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подлежит</a:t>
            </a:r>
            <a:r>
              <a:rPr lang="ru-RU" sz="1800" b="1" kern="1200" spc="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800" b="1" kern="1200" spc="-15" dirty="0" smtClean="0">
                <a:solidFill>
                  <a:prstClr val="black"/>
                </a:solidFill>
                <a:latin typeface="Times New Roman"/>
                <a:cs typeface="Times New Roman"/>
              </a:rPr>
              <a:t>опубликованию (обнародованию).</a:t>
            </a:r>
            <a:endParaRPr lang="ru-RU" sz="18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8255" lvl="0" indent="469265" algn="just" fontAlgn="auto">
              <a:lnSpc>
                <a:spcPct val="101200"/>
              </a:lnSpc>
              <a:spcBef>
                <a:spcPts val="465"/>
              </a:spcBef>
              <a:spcAft>
                <a:spcPts val="0"/>
              </a:spcAft>
              <a:buNone/>
            </a:pP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Публичные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слушания по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проекту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решения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Совета </a:t>
            </a:r>
            <a:r>
              <a:rPr lang="ru-RU" sz="1800" b="1" kern="12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сельского поселения «</a:t>
            </a:r>
            <a:r>
              <a:rPr lang="ru-RU" sz="1800" b="1" kern="1200" spc="-10" dirty="0" err="1" smtClean="0">
                <a:solidFill>
                  <a:prstClr val="black"/>
                </a:solidFill>
                <a:latin typeface="Times New Roman"/>
                <a:cs typeface="Times New Roman"/>
              </a:rPr>
              <a:t>Иоссер</a:t>
            </a:r>
            <a:r>
              <a:rPr lang="ru-RU" sz="1800" b="1" kern="12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»</a:t>
            </a:r>
            <a:r>
              <a:rPr lang="ru-RU" sz="1800" b="1" kern="1200" spc="-15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«Об </a:t>
            </a:r>
            <a:r>
              <a:rPr lang="ru-RU" sz="1800" b="1" kern="12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исполнении </a:t>
            </a:r>
            <a:r>
              <a:rPr lang="ru-RU" sz="1800" b="1" kern="1200" spc="-20" dirty="0">
                <a:solidFill>
                  <a:prstClr val="black"/>
                </a:solidFill>
                <a:latin typeface="Times New Roman"/>
                <a:cs typeface="Times New Roman"/>
              </a:rPr>
              <a:t>бюджета </a:t>
            </a:r>
            <a:r>
              <a:rPr lang="ru-RU" sz="1800" b="1" kern="1200" spc="-20" dirty="0" smtClean="0">
                <a:solidFill>
                  <a:prstClr val="black"/>
                </a:solidFill>
                <a:latin typeface="Times New Roman"/>
                <a:cs typeface="Times New Roman"/>
              </a:rPr>
              <a:t>сельского поселения «</a:t>
            </a:r>
            <a:r>
              <a:rPr lang="ru-RU" sz="1800" b="1" kern="1200" spc="-20" dirty="0" err="1" smtClean="0">
                <a:solidFill>
                  <a:prstClr val="black"/>
                </a:solidFill>
                <a:latin typeface="Times New Roman"/>
                <a:cs typeface="Times New Roman"/>
              </a:rPr>
              <a:t>Иоссер</a:t>
            </a:r>
            <a:r>
              <a:rPr lang="ru-RU" sz="1800" b="1" kern="1200" spc="-20" dirty="0" smtClean="0">
                <a:solidFill>
                  <a:prstClr val="black"/>
                </a:solidFill>
                <a:latin typeface="Times New Roman"/>
                <a:cs typeface="Times New Roman"/>
              </a:rPr>
              <a:t>» 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за </a:t>
            </a:r>
            <a:r>
              <a:rPr lang="ru-RU" sz="1800" b="1" kern="1200" spc="-5" dirty="0" smtClean="0">
                <a:solidFill>
                  <a:prstClr val="black"/>
                </a:solidFill>
                <a:latin typeface="Times New Roman"/>
                <a:cs typeface="Times New Roman"/>
              </a:rPr>
              <a:t>2020 </a:t>
            </a:r>
            <a:r>
              <a:rPr lang="ru-RU" sz="1800" b="1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год» </a:t>
            </a:r>
            <a:r>
              <a:rPr lang="ru-RU" sz="1800" b="1" kern="12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состоялись 08</a:t>
            </a:r>
            <a:r>
              <a:rPr lang="ru-RU" sz="1800" b="1" kern="1200" spc="-5" dirty="0" smtClean="0">
                <a:solidFill>
                  <a:prstClr val="black"/>
                </a:solidFill>
                <a:latin typeface="Times New Roman"/>
                <a:cs typeface="Times New Roman"/>
              </a:rPr>
              <a:t> июня</a:t>
            </a:r>
            <a:r>
              <a:rPr lang="ru-RU" sz="1800" b="1" kern="12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800" b="1" kern="1200" spc="-5" dirty="0" smtClean="0">
                <a:solidFill>
                  <a:prstClr val="black"/>
                </a:solidFill>
                <a:latin typeface="Times New Roman"/>
                <a:cs typeface="Times New Roman"/>
              </a:rPr>
              <a:t>2021</a:t>
            </a:r>
            <a:r>
              <a:rPr lang="ru-RU" sz="1800" b="1" kern="1200" spc="110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800" b="1" kern="1200" spc="-25" dirty="0">
                <a:solidFill>
                  <a:prstClr val="black"/>
                </a:solidFill>
                <a:latin typeface="Times New Roman"/>
                <a:cs typeface="Times New Roman"/>
              </a:rPr>
              <a:t>года</a:t>
            </a:r>
            <a:r>
              <a:rPr lang="ru-RU" sz="1800" b="1" kern="1200" spc="-25" dirty="0" smtClean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</a:p>
          <a:p>
            <a:pPr marL="12700" marR="8255" lvl="0" indent="469265" algn="just" fontAlgn="auto">
              <a:lnSpc>
                <a:spcPct val="101200"/>
              </a:lnSpc>
              <a:spcBef>
                <a:spcPts val="465"/>
              </a:spcBef>
              <a:spcAft>
                <a:spcPts val="0"/>
              </a:spcAft>
              <a:buNone/>
            </a:pPr>
            <a:r>
              <a:rPr lang="ru-RU" sz="1800" b="1" kern="1200" spc="-25" dirty="0" smtClean="0">
                <a:solidFill>
                  <a:prstClr val="black"/>
                </a:solidFill>
                <a:latin typeface="Times New Roman"/>
                <a:cs typeface="Times New Roman"/>
              </a:rPr>
              <a:t>Утверждено решение «Об исполнении бюджета сельского поселения «</a:t>
            </a:r>
            <a:r>
              <a:rPr lang="ru-RU" sz="1800" b="1" kern="1200" spc="-25" dirty="0" err="1" smtClean="0">
                <a:solidFill>
                  <a:prstClr val="black"/>
                </a:solidFill>
                <a:latin typeface="Times New Roman"/>
                <a:cs typeface="Times New Roman"/>
              </a:rPr>
              <a:t>Иоссер</a:t>
            </a:r>
            <a:r>
              <a:rPr lang="ru-RU" sz="1800" b="1" kern="1200" spc="-25" dirty="0" smtClean="0">
                <a:solidFill>
                  <a:prstClr val="black"/>
                </a:solidFill>
                <a:latin typeface="Times New Roman"/>
                <a:cs typeface="Times New Roman"/>
              </a:rPr>
              <a:t>» за 2020 год» на сессии Совета сельского поселения «</a:t>
            </a:r>
            <a:r>
              <a:rPr lang="ru-RU" sz="1800" b="1" kern="1200" spc="-25" dirty="0" err="1" smtClean="0">
                <a:solidFill>
                  <a:prstClr val="black"/>
                </a:solidFill>
                <a:latin typeface="Times New Roman"/>
                <a:cs typeface="Times New Roman"/>
              </a:rPr>
              <a:t>Иоссер</a:t>
            </a:r>
            <a:r>
              <a:rPr lang="ru-RU" sz="1800" b="1" kern="1200" spc="-25" dirty="0" smtClean="0">
                <a:solidFill>
                  <a:prstClr val="black"/>
                </a:solidFill>
                <a:latin typeface="Times New Roman"/>
                <a:cs typeface="Times New Roman"/>
              </a:rPr>
              <a:t>» 29 июня 2021 года за № 4-43/1.</a:t>
            </a:r>
          </a:p>
          <a:p>
            <a:pPr marL="12700" marR="8255" lvl="0" indent="469265" algn="just" fontAlgn="auto">
              <a:lnSpc>
                <a:spcPct val="101200"/>
              </a:lnSpc>
              <a:spcBef>
                <a:spcPts val="465"/>
              </a:spcBef>
              <a:spcAft>
                <a:spcPts val="0"/>
              </a:spcAft>
              <a:buNone/>
            </a:pPr>
            <a:endParaRPr lang="ru-RU" sz="18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0" lvl="0" indent="0">
              <a:lnSpc>
                <a:spcPct val="80000"/>
              </a:lnSpc>
              <a:buNone/>
            </a:pPr>
            <a:endParaRPr lang="ru-RU" altLang="ru-RU" sz="1400" dirty="0" smtClean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287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0"/>
            <a:ext cx="1755577" cy="1443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971600" y="188640"/>
            <a:ext cx="7138795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9pPr>
          </a:lstStyle>
          <a:p>
            <a:pPr marL="18288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sz="3000" kern="0" dirty="0" smtClean="0"/>
          </a:p>
          <a:p>
            <a:pPr marL="18288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kern="0" dirty="0" smtClean="0"/>
              <a:t>Основные характеристики бюджета </a:t>
            </a:r>
          </a:p>
          <a:p>
            <a:pPr marL="18288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kern="0" dirty="0" smtClean="0"/>
              <a:t>сельского поселения «</a:t>
            </a:r>
            <a:r>
              <a:rPr lang="ru-RU" sz="2000" b="1" kern="0" dirty="0" err="1" smtClean="0"/>
              <a:t>Иоссер</a:t>
            </a:r>
            <a:r>
              <a:rPr lang="ru-RU" sz="2000" b="1" kern="0" dirty="0" smtClean="0"/>
              <a:t>»</a:t>
            </a:r>
            <a:r>
              <a:rPr lang="ru-RU" sz="3000" kern="0" dirty="0" smtClean="0"/>
              <a:t/>
            </a:r>
            <a:br>
              <a:rPr lang="ru-RU" sz="3000" kern="0" dirty="0" smtClean="0"/>
            </a:br>
            <a:endParaRPr lang="ru-RU" sz="3000" kern="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308360"/>
              </p:ext>
            </p:extLst>
          </p:nvPr>
        </p:nvGraphicFramePr>
        <p:xfrm>
          <a:off x="971600" y="1772817"/>
          <a:ext cx="7344816" cy="452337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90851"/>
                <a:gridCol w="1653565"/>
                <a:gridCol w="1764196"/>
                <a:gridCol w="1836204"/>
              </a:tblGrid>
              <a:tr h="945242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Показатели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План на 2020 г </a:t>
                      </a:r>
                    </a:p>
                    <a:p>
                      <a:pPr algn="ctr"/>
                      <a:r>
                        <a:rPr lang="ru-RU" sz="1200" b="0" dirty="0" smtClean="0"/>
                        <a:t>(решение Совета  СП «</a:t>
                      </a:r>
                      <a:r>
                        <a:rPr lang="ru-RU" sz="1200" b="0" dirty="0" err="1" smtClean="0"/>
                        <a:t>Иоссер</a:t>
                      </a:r>
                      <a:r>
                        <a:rPr lang="ru-RU" sz="1200" b="0" dirty="0" smtClean="0"/>
                        <a:t>»</a:t>
                      </a:r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Исполнение</a:t>
                      </a:r>
                    </a:p>
                    <a:p>
                      <a:pPr algn="ctr"/>
                      <a:r>
                        <a:rPr lang="ru-RU" sz="1600" b="0" dirty="0" smtClean="0"/>
                        <a:t>за 2020 г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% исполнения</a:t>
                      </a:r>
                      <a:endParaRPr lang="ru-RU" sz="1600" b="0" dirty="0"/>
                    </a:p>
                  </a:txBody>
                  <a:tcPr/>
                </a:tc>
              </a:tr>
              <a:tr h="1020861">
                <a:tc>
                  <a:txBody>
                    <a:bodyPr/>
                    <a:lstStyle/>
                    <a:p>
                      <a:r>
                        <a:rPr lang="ru-RU" dirty="0" smtClean="0"/>
                        <a:t>Доходы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6 298,389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6 311,191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100</a:t>
                      </a:r>
                    </a:p>
                  </a:txBody>
                  <a:tcPr/>
                </a:tc>
              </a:tr>
              <a:tr h="1536415">
                <a:tc>
                  <a:txBody>
                    <a:bodyPr/>
                    <a:lstStyle/>
                    <a:p>
                      <a:r>
                        <a:rPr lang="ru-RU" dirty="0" smtClean="0"/>
                        <a:t>Расходы</a:t>
                      </a:r>
                    </a:p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в том числе:</a:t>
                      </a:r>
                    </a:p>
                    <a:p>
                      <a:r>
                        <a:rPr lang="ru-RU" sz="1600" dirty="0" smtClean="0"/>
                        <a:t>на 1 жителя</a:t>
                      </a:r>
                    </a:p>
                    <a:p>
                      <a:r>
                        <a:rPr lang="ru-RU" sz="1200" dirty="0" smtClean="0"/>
                        <a:t>(172 чел. </a:t>
                      </a:r>
                      <a:r>
                        <a:rPr lang="ru-RU" sz="1200" smtClean="0"/>
                        <a:t>на 01.01.2020г)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6 303,089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36,646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6 295,210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36,600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100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 100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1020861">
                <a:tc>
                  <a:txBody>
                    <a:bodyPr/>
                    <a:lstStyle/>
                    <a:p>
                      <a:r>
                        <a:rPr lang="ru-RU" dirty="0" smtClean="0"/>
                        <a:t>Дефицит(-)/ Профицит(+)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- 4,700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15,981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-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2290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165945003"/>
              </p:ext>
            </p:extLst>
          </p:nvPr>
        </p:nvGraphicFramePr>
        <p:xfrm>
          <a:off x="107504" y="836713"/>
          <a:ext cx="8856983" cy="6021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88640"/>
            <a:ext cx="7138795" cy="1368152"/>
          </a:xfrm>
        </p:spPr>
        <p:txBody>
          <a:bodyPr>
            <a:noAutofit/>
          </a:bodyPr>
          <a:lstStyle/>
          <a:p>
            <a:pPr marL="182880" algn="ctr">
              <a:buClr>
                <a:schemeClr val="accent6">
                  <a:lumMod val="75000"/>
                </a:schemeClr>
              </a:buClr>
              <a:defRPr/>
            </a:pPr>
            <a:r>
              <a:rPr lang="ru-RU" sz="3200" dirty="0" smtClean="0">
                <a:solidFill>
                  <a:prstClr val="black"/>
                </a:solidFill>
              </a:rPr>
              <a:t/>
            </a:r>
            <a:br>
              <a:rPr lang="ru-RU" sz="3200" dirty="0" smtClean="0">
                <a:solidFill>
                  <a:prstClr val="black"/>
                </a:solidFill>
              </a:rPr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2000" dirty="0">
              <a:solidFill>
                <a:srgbClr val="7030A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51720" y="260648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altLang="ru-RU" sz="3000" b="1" dirty="0" smtClean="0">
                <a:solidFill>
                  <a:srgbClr val="4D4D4D"/>
                </a:solidFill>
              </a:rPr>
              <a:t>Доходная </a:t>
            </a:r>
            <a:r>
              <a:rPr lang="ru-RU" altLang="ru-RU" sz="3000" b="1" dirty="0">
                <a:solidFill>
                  <a:srgbClr val="4D4D4D"/>
                </a:solidFill>
              </a:rPr>
              <a:t>часть </a:t>
            </a:r>
            <a:r>
              <a:rPr lang="ru-RU" altLang="ru-RU" sz="3000" b="1" dirty="0" smtClean="0">
                <a:solidFill>
                  <a:srgbClr val="4D4D4D"/>
                </a:solidFill>
              </a:rPr>
              <a:t>бюджета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182639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 dirty="0">
                <a:solidFill>
                  <a:srgbClr val="4D4D4D"/>
                </a:solidFill>
              </a:rPr>
              <a:t>Основные характеристики бюджета </a:t>
            </a:r>
            <a:br>
              <a:rPr lang="ru-RU" altLang="ru-RU" sz="2400" b="1" dirty="0">
                <a:solidFill>
                  <a:srgbClr val="4D4D4D"/>
                </a:solidFill>
              </a:rPr>
            </a:br>
            <a:r>
              <a:rPr lang="ru-RU" altLang="ru-RU" sz="2400" b="1" dirty="0">
                <a:solidFill>
                  <a:srgbClr val="4D4D4D"/>
                </a:solidFill>
              </a:rPr>
              <a:t>(</a:t>
            </a:r>
            <a:r>
              <a:rPr lang="ru-RU" altLang="ru-RU" sz="2400" b="1" dirty="0" smtClean="0">
                <a:solidFill>
                  <a:srgbClr val="4D4D4D"/>
                </a:solidFill>
              </a:rPr>
              <a:t>доходы)</a:t>
            </a:r>
            <a:br>
              <a:rPr lang="ru-RU" altLang="ru-RU" sz="2400" b="1" dirty="0" smtClean="0">
                <a:solidFill>
                  <a:srgbClr val="4D4D4D"/>
                </a:solidFill>
              </a:rPr>
            </a:br>
            <a:r>
              <a:rPr lang="ru-RU" altLang="ru-RU" sz="2400" b="1" dirty="0" smtClean="0">
                <a:solidFill>
                  <a:srgbClr val="4D4D4D"/>
                </a:solidFill>
              </a:rPr>
              <a:t/>
            </a:r>
            <a:br>
              <a:rPr lang="ru-RU" altLang="ru-RU" sz="2400" b="1" dirty="0" smtClean="0">
                <a:solidFill>
                  <a:srgbClr val="4D4D4D"/>
                </a:solidFill>
              </a:rPr>
            </a:br>
            <a:r>
              <a:rPr lang="ru-RU" altLang="ru-RU" sz="2000" b="1" dirty="0" smtClean="0">
                <a:solidFill>
                  <a:srgbClr val="4D4D4D"/>
                </a:solidFill>
              </a:rPr>
              <a:t>тыс.руб.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5524569"/>
              </p:ext>
            </p:extLst>
          </p:nvPr>
        </p:nvGraphicFramePr>
        <p:xfrm>
          <a:off x="971600" y="2852936"/>
          <a:ext cx="7315200" cy="30690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</a:tblGrid>
              <a:tr h="43204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  <a:p>
                      <a:endParaRPr lang="ru-RU" sz="16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 </a:t>
                      </a:r>
                    </a:p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2020 год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Исполнение </a:t>
                      </a:r>
                    </a:p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 2020 год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исполнения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1750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effectLst/>
                          <a:latin typeface="Arial"/>
                        </a:rPr>
                        <a:t>Налоговые и неналоговые доходы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246,780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259,582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100</a:t>
                      </a:r>
                      <a:endParaRPr lang="ru-RU" sz="1600" dirty="0"/>
                    </a:p>
                  </a:txBody>
                  <a:tcPr/>
                </a:tc>
              </a:tr>
              <a:tr h="9064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effectLst/>
                          <a:latin typeface="Arial"/>
                        </a:rPr>
                        <a:t>Безвозмездные поступления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6 051,609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6 051,609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100</a:t>
                      </a:r>
                      <a:endParaRPr lang="ru-RU" sz="1600" dirty="0"/>
                    </a:p>
                  </a:txBody>
                  <a:tcPr/>
                </a:tc>
              </a:tr>
              <a:tr h="40845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Итого: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6 298,389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6 311,191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100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254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708920"/>
            <a:ext cx="6982125" cy="35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 dirty="0">
                <a:solidFill>
                  <a:srgbClr val="4D4D4D"/>
                </a:solidFill>
              </a:rPr>
              <a:t>Основные характеристики бюджета </a:t>
            </a:r>
            <a:br>
              <a:rPr lang="ru-RU" altLang="ru-RU" sz="2400" b="1" dirty="0">
                <a:solidFill>
                  <a:srgbClr val="4D4D4D"/>
                </a:solidFill>
              </a:rPr>
            </a:br>
            <a:r>
              <a:rPr lang="ru-RU" altLang="ru-RU" sz="2400" b="1" dirty="0">
                <a:solidFill>
                  <a:srgbClr val="4D4D4D"/>
                </a:solidFill>
              </a:rPr>
              <a:t>(</a:t>
            </a:r>
            <a:r>
              <a:rPr lang="ru-RU" altLang="ru-RU" sz="2400" b="1" dirty="0" smtClean="0">
                <a:solidFill>
                  <a:srgbClr val="4D4D4D"/>
                </a:solidFill>
              </a:rPr>
              <a:t>доходы) - исполнение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3059832" y="2908568"/>
            <a:ext cx="2210544" cy="914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Налоговые и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000" dirty="0" smtClean="0"/>
              <a:t>Неналоговые доходы: </a:t>
            </a:r>
            <a:r>
              <a:rPr lang="ru-RU" sz="1000" dirty="0" smtClean="0"/>
              <a:t>259,582; 4%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1619672" y="5013176"/>
            <a:ext cx="1906548" cy="914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Безвозмездные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Поступления: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000" dirty="0" smtClean="0"/>
              <a:t>6 051,609;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000" dirty="0" smtClean="0"/>
              <a:t>96%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192668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-template (2)">
  <a:themeElements>
    <a:clrScheme name="powerpoint-template-24 1">
      <a:dk1>
        <a:srgbClr val="4D4D4D"/>
      </a:dk1>
      <a:lt1>
        <a:srgbClr val="FFFFFF"/>
      </a:lt1>
      <a:dk2>
        <a:srgbClr val="4D4D4D"/>
      </a:dk2>
      <a:lt2>
        <a:srgbClr val="CC0000"/>
      </a:lt2>
      <a:accent1>
        <a:srgbClr val="FF9933"/>
      </a:accent1>
      <a:accent2>
        <a:srgbClr val="009900"/>
      </a:accent2>
      <a:accent3>
        <a:srgbClr val="FFFFFF"/>
      </a:accent3>
      <a:accent4>
        <a:srgbClr val="404040"/>
      </a:accent4>
      <a:accent5>
        <a:srgbClr val="FFCAAD"/>
      </a:accent5>
      <a:accent6>
        <a:srgbClr val="008A00"/>
      </a:accent6>
      <a:hlink>
        <a:srgbClr val="3366FF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2583C0"/>
        </a:lt2>
        <a:accent1>
          <a:srgbClr val="35AEE3"/>
        </a:accent1>
        <a:accent2>
          <a:srgbClr val="FCB13C"/>
        </a:accent2>
        <a:accent3>
          <a:srgbClr val="FFFFFF"/>
        </a:accent3>
        <a:accent4>
          <a:srgbClr val="404040"/>
        </a:accent4>
        <a:accent5>
          <a:srgbClr val="AED3EF"/>
        </a:accent5>
        <a:accent6>
          <a:srgbClr val="E4A035"/>
        </a:accent6>
        <a:hlink>
          <a:srgbClr val="F15F2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2583C0"/>
        </a:lt2>
        <a:accent1>
          <a:srgbClr val="2994CC"/>
        </a:accent1>
        <a:accent2>
          <a:srgbClr val="2E9FD7"/>
        </a:accent2>
        <a:accent3>
          <a:srgbClr val="FFFFFF"/>
        </a:accent3>
        <a:accent4>
          <a:srgbClr val="404040"/>
        </a:accent4>
        <a:accent5>
          <a:srgbClr val="ACC8E2"/>
        </a:accent5>
        <a:accent6>
          <a:srgbClr val="2990C3"/>
        </a:accent6>
        <a:hlink>
          <a:srgbClr val="35AEE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F15F23"/>
        </a:lt2>
        <a:accent1>
          <a:srgbClr val="F47D2B"/>
        </a:accent1>
        <a:accent2>
          <a:srgbClr val="F69230"/>
        </a:accent2>
        <a:accent3>
          <a:srgbClr val="FFFFFF"/>
        </a:accent3>
        <a:accent4>
          <a:srgbClr val="404040"/>
        </a:accent4>
        <a:accent5>
          <a:srgbClr val="F8BFAC"/>
        </a:accent5>
        <a:accent6>
          <a:srgbClr val="DF842A"/>
        </a:accent6>
        <a:hlink>
          <a:srgbClr val="FCB13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 (2)</Template>
  <TotalTime>1607</TotalTime>
  <Words>949</Words>
  <Application>Microsoft Office PowerPoint</Application>
  <PresentationFormat>Экран (4:3)</PresentationFormat>
  <Paragraphs>250</Paragraphs>
  <Slides>14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powerpoint-template (2)</vt:lpstr>
      <vt:lpstr>Исполнение бюджета сельского поселения «Иоссер»  за 2020 год </vt:lpstr>
      <vt:lpstr> ОБРАЩЕНИЕ АДМИНИСТРАЦИИ СЕЛЬСКОГО ПОСЕЛЕНИЯ «ИОССЕР» К ЖИТЕЛЯМ КНЯЖПОГОСТСКОГО РАЙОНА </vt:lpstr>
      <vt:lpstr>Бюджет для граждан</vt:lpstr>
      <vt:lpstr>Бюджет для граждан</vt:lpstr>
      <vt:lpstr>Бюджет для граждан</vt:lpstr>
      <vt:lpstr>Презентация PowerPoint</vt:lpstr>
      <vt:lpstr>  </vt:lpstr>
      <vt:lpstr>Основные характеристики бюджета  (доходы)  тыс.руб.</vt:lpstr>
      <vt:lpstr>Основные характеристики бюджета  (доходы) - исполнение</vt:lpstr>
      <vt:lpstr>    Расходная часть бюджета </vt:lpstr>
      <vt:lpstr>Основные характеристики бюджета  (расходы) 2020 год</vt:lpstr>
      <vt:lpstr>Основные характеристики бюджета  (Расходная часть бюджета)</vt:lpstr>
      <vt:lpstr>Расходная часть бюджета  (муниципальные программы)</vt:lpstr>
      <vt:lpstr>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Исполнение бюджета муниципального района «Княжпогостский» за 2020 год</dc:title>
  <dc:creator>Hlupina</dc:creator>
  <cp:lastModifiedBy>Shprengel</cp:lastModifiedBy>
  <cp:revision>149</cp:revision>
  <dcterms:created xsi:type="dcterms:W3CDTF">2020-05-18T13:28:43Z</dcterms:created>
  <dcterms:modified xsi:type="dcterms:W3CDTF">2021-07-06T07:25:14Z</dcterms:modified>
</cp:coreProperties>
</file>