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7" r:id="rId10"/>
    <p:sldId id="276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99"/>
    <a:srgbClr val="FF3399"/>
    <a:srgbClr val="FF505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716075551561379E-2"/>
          <c:y val="6.6917976297895115E-2"/>
          <c:w val="0.96158292642951659"/>
          <c:h val="0.92180275711051951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rgbClr val="6BB1C9">
                <a:lumMod val="60000"/>
                <a:lumOff val="40000"/>
              </a:srgbClr>
            </a:solidFill>
          </c:spPr>
          <c:invertIfNegative val="0"/>
          <c:dLbls>
            <c:dLbl>
              <c:idx val="0"/>
              <c:layout>
                <c:manualLayout>
                  <c:x val="-0.17222222222222222"/>
                  <c:y val="0.16199376947040506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Доходы (план)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0.18734429496761335"/>
                  <c:y val="0.55438596491228065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Расходы (план)</a:t>
                    </a:r>
                  </a:p>
                  <a:p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Лист2!$B$2:$C$2</c:f>
              <c:numCache>
                <c:formatCode>_-* #,##0.00_р_._-;\-* #,##0.00_р_._-;_-* "-"??_р_._-;_-@_-</c:formatCode>
                <c:ptCount val="2"/>
                <c:pt idx="0">
                  <c:v>623885</c:v>
                </c:pt>
                <c:pt idx="1">
                  <c:v>631769</c:v>
                </c:pt>
              </c:numCache>
            </c:numRef>
          </c:val>
        </c:ser>
        <c:ser>
          <c:idx val="1"/>
          <c:order val="1"/>
          <c:spPr>
            <a:solidFill>
              <a:srgbClr val="FF66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7C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7C80"/>
              </a:solidFill>
            </c:spPr>
          </c:dPt>
          <c:dLbls>
            <c:dLbl>
              <c:idx val="0"/>
              <c:layout>
                <c:manualLayout>
                  <c:x val="8.3333333333333332E-3"/>
                  <c:y val="-0.11214953271028037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Доходы (факт)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5.933389139380553E-2"/>
                  <c:y val="6.0012325721463387E-2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Расходы (факт)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Лист2!$B$3:$C$3</c:f>
              <c:numCache>
                <c:formatCode>_-* #,##0.00_р_._-;\-* #,##0.00_р_._-;_-* "-"??_р_._-;_-@_-</c:formatCode>
                <c:ptCount val="2"/>
                <c:pt idx="0">
                  <c:v>624320</c:v>
                </c:pt>
                <c:pt idx="1">
                  <c:v>615111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4964992"/>
        <c:axId val="34966528"/>
        <c:axId val="63385088"/>
      </c:bar3DChart>
      <c:catAx>
        <c:axId val="34964992"/>
        <c:scaling>
          <c:orientation val="minMax"/>
        </c:scaling>
        <c:delete val="1"/>
        <c:axPos val="b"/>
        <c:majorTickMark val="out"/>
        <c:minorTickMark val="none"/>
        <c:tickLblPos val="nextTo"/>
        <c:crossAx val="34966528"/>
        <c:crosses val="autoZero"/>
        <c:auto val="1"/>
        <c:lblAlgn val="ctr"/>
        <c:lblOffset val="100"/>
        <c:noMultiLvlLbl val="0"/>
      </c:catAx>
      <c:valAx>
        <c:axId val="34966528"/>
        <c:scaling>
          <c:orientation val="minMax"/>
        </c:scaling>
        <c:delete val="1"/>
        <c:axPos val="l"/>
        <c:numFmt formatCode="_-* #,##0.00_р_._-;\-* #,##0.00_р_._-;_-* &quot;-&quot;??_р_._-;_-@_-" sourceLinked="1"/>
        <c:majorTickMark val="out"/>
        <c:minorTickMark val="none"/>
        <c:tickLblPos val="nextTo"/>
        <c:crossAx val="34964992"/>
        <c:crosses val="autoZero"/>
        <c:crossBetween val="between"/>
      </c:valAx>
      <c:serAx>
        <c:axId val="63385088"/>
        <c:scaling>
          <c:orientation val="minMax"/>
        </c:scaling>
        <c:delete val="1"/>
        <c:axPos val="b"/>
        <c:majorTickMark val="out"/>
        <c:minorTickMark val="none"/>
        <c:tickLblPos val="nextTo"/>
        <c:crossAx val="34966528"/>
        <c:crosses val="autoZero"/>
      </c:ser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943B5C-5FC6-4AC7-8904-2A8C7B8C317F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55A208-12F5-4386-80EB-94E615947318}">
      <dgm:prSet phldrT="[Текст]" custT="1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ru-RU" sz="1500" dirty="0" smtClean="0"/>
            <a:t>1 Муниципальная программа -   </a:t>
          </a:r>
        </a:p>
        <a:p>
          <a:r>
            <a:rPr lang="ru-RU" sz="1500" dirty="0" smtClean="0"/>
            <a:t>    1 </a:t>
          </a:r>
          <a:r>
            <a:rPr lang="ru-RU" sz="1500" dirty="0" smtClean="0"/>
            <a:t>540,428 </a:t>
          </a:r>
          <a:r>
            <a:rPr lang="ru-RU" sz="1500" dirty="0" smtClean="0"/>
            <a:t>тыс.руб</a:t>
          </a:r>
        </a:p>
        <a:p>
          <a:r>
            <a:rPr lang="ru-RU" sz="1500" dirty="0" smtClean="0"/>
            <a:t>Непрограммные мероприятия -   </a:t>
          </a:r>
        </a:p>
        <a:p>
          <a:r>
            <a:rPr lang="ru-RU" sz="1500" dirty="0" smtClean="0"/>
            <a:t>  2 </a:t>
          </a:r>
          <a:r>
            <a:rPr lang="ru-RU" sz="1500" dirty="0" smtClean="0"/>
            <a:t>175,956</a:t>
          </a:r>
        </a:p>
        <a:p>
          <a:r>
            <a:rPr lang="ru-RU" sz="1500" dirty="0" smtClean="0"/>
            <a:t> </a:t>
          </a:r>
          <a:r>
            <a:rPr lang="ru-RU" sz="1500" dirty="0" smtClean="0"/>
            <a:t>тыс.руб</a:t>
          </a:r>
          <a:endParaRPr lang="ru-RU" sz="1500" dirty="0"/>
        </a:p>
      </dgm:t>
    </dgm:pt>
    <dgm:pt modelId="{EFE51747-32B0-4588-A274-10A1556A6493}" type="parTrans" cxnId="{A39402FA-81D0-4536-B1FC-851674837117}">
      <dgm:prSet/>
      <dgm:spPr/>
      <dgm:t>
        <a:bodyPr/>
        <a:lstStyle/>
        <a:p>
          <a:endParaRPr lang="ru-RU"/>
        </a:p>
      </dgm:t>
    </dgm:pt>
    <dgm:pt modelId="{F347CEDB-EC01-4BFB-9F33-840676181E92}" type="sibTrans" cxnId="{A39402FA-81D0-4536-B1FC-851674837117}">
      <dgm:prSet/>
      <dgm:spPr/>
      <dgm:t>
        <a:bodyPr/>
        <a:lstStyle/>
        <a:p>
          <a:endParaRPr lang="ru-RU"/>
        </a:p>
      </dgm:t>
    </dgm:pt>
    <dgm:pt modelId="{5D53D5F3-25C9-498C-BC21-03397D61FA27}">
      <dgm:prSet custT="1"/>
      <dgm:spPr/>
      <dgm:t>
        <a:bodyPr/>
        <a:lstStyle/>
        <a:p>
          <a:r>
            <a:rPr lang="ru-RU" sz="1400" dirty="0" smtClean="0"/>
            <a:t> БЮДЖЕТ сельского поселения «</a:t>
          </a:r>
          <a:r>
            <a:rPr lang="ru-RU" sz="1400" dirty="0" err="1" smtClean="0"/>
            <a:t>Иоссер</a:t>
          </a:r>
          <a:r>
            <a:rPr lang="ru-RU" sz="1400" dirty="0" smtClean="0"/>
            <a:t>»</a:t>
          </a:r>
        </a:p>
        <a:p>
          <a:r>
            <a:rPr lang="ru-RU" sz="1400" dirty="0" smtClean="0"/>
            <a:t>(расходы)</a:t>
          </a:r>
          <a:endParaRPr lang="ru-RU" sz="1400" dirty="0"/>
        </a:p>
      </dgm:t>
    </dgm:pt>
    <dgm:pt modelId="{847CD325-54C0-467F-AC4E-D82F31FE7290}" type="parTrans" cxnId="{B8363E2E-F4DD-48A6-A20B-613BF2827657}">
      <dgm:prSet/>
      <dgm:spPr/>
      <dgm:t>
        <a:bodyPr/>
        <a:lstStyle/>
        <a:p>
          <a:endParaRPr lang="ru-RU"/>
        </a:p>
      </dgm:t>
    </dgm:pt>
    <dgm:pt modelId="{7FC55110-887A-4690-9217-DFC611BF48B8}" type="sibTrans" cxnId="{B8363E2E-F4DD-48A6-A20B-613BF2827657}">
      <dgm:prSet/>
      <dgm:spPr/>
      <dgm:t>
        <a:bodyPr/>
        <a:lstStyle/>
        <a:p>
          <a:endParaRPr lang="ru-RU"/>
        </a:p>
      </dgm:t>
    </dgm:pt>
    <dgm:pt modelId="{9D4CEDEA-96A0-4D88-8026-9D5B12D10BB3}">
      <dgm:prSet custT="1"/>
      <dgm:spPr/>
      <dgm:t>
        <a:bodyPr/>
        <a:lstStyle/>
        <a:p>
          <a:r>
            <a:rPr lang="ru-RU" sz="1300" dirty="0" smtClean="0"/>
            <a:t>Пенсионное обеспечение</a:t>
          </a:r>
          <a:endParaRPr lang="ru-RU" sz="1300" dirty="0"/>
        </a:p>
      </dgm:t>
    </dgm:pt>
    <dgm:pt modelId="{C11BA66C-1AEA-4F66-9141-2AF617149337}" type="parTrans" cxnId="{0BA20FB6-FC60-4831-818A-4B3B2561F0AB}">
      <dgm:prSet/>
      <dgm:spPr/>
      <dgm:t>
        <a:bodyPr/>
        <a:lstStyle/>
        <a:p>
          <a:endParaRPr lang="ru-RU"/>
        </a:p>
      </dgm:t>
    </dgm:pt>
    <dgm:pt modelId="{62931387-3684-4599-89F5-72E45F189562}" type="sibTrans" cxnId="{0BA20FB6-FC60-4831-818A-4B3B2561F0AB}">
      <dgm:prSet/>
      <dgm:spPr/>
      <dgm:t>
        <a:bodyPr/>
        <a:lstStyle/>
        <a:p>
          <a:endParaRPr lang="ru-RU"/>
        </a:p>
      </dgm:t>
    </dgm:pt>
    <dgm:pt modelId="{C7001C66-2D31-4AAA-9AC2-E9EE030D91BE}">
      <dgm:prSet custT="1"/>
      <dgm:spPr/>
      <dgm:t>
        <a:bodyPr/>
        <a:lstStyle/>
        <a:p>
          <a:r>
            <a:rPr lang="ru-RU" sz="1400" dirty="0" smtClean="0"/>
            <a:t>Благоустройство</a:t>
          </a:r>
          <a:endParaRPr lang="ru-RU" sz="1400" dirty="0"/>
        </a:p>
      </dgm:t>
    </dgm:pt>
    <dgm:pt modelId="{718333E4-003B-4940-82E8-594A7AC2E6A8}" type="parTrans" cxnId="{B5269694-74BE-4DA0-9BBC-05FDC8AD55FE}">
      <dgm:prSet/>
      <dgm:spPr/>
      <dgm:t>
        <a:bodyPr/>
        <a:lstStyle/>
        <a:p>
          <a:endParaRPr lang="ru-RU"/>
        </a:p>
      </dgm:t>
    </dgm:pt>
    <dgm:pt modelId="{BC28192E-89CD-4C53-BBFA-1509AA4EDEDE}" type="sibTrans" cxnId="{B5269694-74BE-4DA0-9BBC-05FDC8AD55FE}">
      <dgm:prSet/>
      <dgm:spPr/>
      <dgm:t>
        <a:bodyPr/>
        <a:lstStyle/>
        <a:p>
          <a:endParaRPr lang="ru-RU"/>
        </a:p>
      </dgm:t>
    </dgm:pt>
    <dgm:pt modelId="{D4622B15-66FD-4D6A-A6A2-4BB137D85C67}">
      <dgm:prSet custT="1"/>
      <dgm:spPr/>
      <dgm:t>
        <a:bodyPr/>
        <a:lstStyle/>
        <a:p>
          <a:r>
            <a:rPr lang="ru-RU" sz="1400" dirty="0" smtClean="0"/>
            <a:t>Коммунальное хозяйство</a:t>
          </a:r>
        </a:p>
        <a:p>
          <a:endParaRPr lang="ru-RU" sz="1400" dirty="0"/>
        </a:p>
      </dgm:t>
    </dgm:pt>
    <dgm:pt modelId="{ECFF8D21-EEAF-4F9F-B270-AE0FA032F6BF}" type="parTrans" cxnId="{92AD0202-0A6C-414D-B1F5-B25772DCDBA3}">
      <dgm:prSet/>
      <dgm:spPr/>
      <dgm:t>
        <a:bodyPr/>
        <a:lstStyle/>
        <a:p>
          <a:endParaRPr lang="ru-RU"/>
        </a:p>
      </dgm:t>
    </dgm:pt>
    <dgm:pt modelId="{D192A00C-DFED-4E68-A634-9965A00BF0E7}" type="sibTrans" cxnId="{92AD0202-0A6C-414D-B1F5-B25772DCDBA3}">
      <dgm:prSet/>
      <dgm:spPr/>
      <dgm:t>
        <a:bodyPr/>
        <a:lstStyle/>
        <a:p>
          <a:endParaRPr lang="ru-RU"/>
        </a:p>
      </dgm:t>
    </dgm:pt>
    <dgm:pt modelId="{66FCE942-7095-451C-B165-E7FEC258C9FF}">
      <dgm:prSet custT="1"/>
      <dgm:spPr/>
      <dgm:t>
        <a:bodyPr/>
        <a:lstStyle/>
        <a:p>
          <a:r>
            <a:rPr lang="ru-RU" sz="1400" dirty="0" smtClean="0"/>
            <a:t>Жилищное хозяйство</a:t>
          </a:r>
        </a:p>
        <a:p>
          <a:endParaRPr lang="ru-RU" sz="1400" dirty="0"/>
        </a:p>
      </dgm:t>
    </dgm:pt>
    <dgm:pt modelId="{C14BE7C1-7D40-43DF-8B3A-48B597720B72}" type="parTrans" cxnId="{DAE9CBCA-535F-4020-86F5-278AB4FBB5D0}">
      <dgm:prSet/>
      <dgm:spPr/>
      <dgm:t>
        <a:bodyPr/>
        <a:lstStyle/>
        <a:p>
          <a:endParaRPr lang="ru-RU"/>
        </a:p>
      </dgm:t>
    </dgm:pt>
    <dgm:pt modelId="{3F920748-C66D-40D8-ABFE-73CCB6F645D2}" type="sibTrans" cxnId="{DAE9CBCA-535F-4020-86F5-278AB4FBB5D0}">
      <dgm:prSet/>
      <dgm:spPr/>
      <dgm:t>
        <a:bodyPr/>
        <a:lstStyle/>
        <a:p>
          <a:endParaRPr lang="ru-RU"/>
        </a:p>
      </dgm:t>
    </dgm:pt>
    <dgm:pt modelId="{1EC09600-BE2D-4074-A7AA-6E266EB42790}">
      <dgm:prSet custT="1"/>
      <dgm:spPr/>
      <dgm:t>
        <a:bodyPr/>
        <a:lstStyle/>
        <a:p>
          <a:r>
            <a:rPr lang="ru-RU" sz="1300" dirty="0" smtClean="0"/>
            <a:t>Другие общегосударственные вопросы</a:t>
          </a:r>
        </a:p>
        <a:p>
          <a:endParaRPr lang="ru-RU" sz="1300" dirty="0"/>
        </a:p>
      </dgm:t>
    </dgm:pt>
    <dgm:pt modelId="{F452DD2F-52DD-4E2D-9404-F73F3AA17B26}" type="parTrans" cxnId="{4C09D9B5-93FF-4103-92C4-8E07DC82C603}">
      <dgm:prSet/>
      <dgm:spPr/>
      <dgm:t>
        <a:bodyPr/>
        <a:lstStyle/>
        <a:p>
          <a:endParaRPr lang="ru-RU"/>
        </a:p>
      </dgm:t>
    </dgm:pt>
    <dgm:pt modelId="{475CEF46-4E04-4C3F-9F75-20025359044B}" type="sibTrans" cxnId="{4C09D9B5-93FF-4103-92C4-8E07DC82C603}">
      <dgm:prSet/>
      <dgm:spPr/>
      <dgm:t>
        <a:bodyPr/>
        <a:lstStyle/>
        <a:p>
          <a:endParaRPr lang="ru-RU"/>
        </a:p>
      </dgm:t>
    </dgm:pt>
    <dgm:pt modelId="{4E8B7062-3B85-44DC-9D3F-E3878170FE4A}">
      <dgm:prSet custT="1"/>
      <dgm:spPr/>
      <dgm:t>
        <a:bodyPr/>
        <a:lstStyle/>
        <a:p>
          <a:r>
            <a:rPr lang="ru-RU" sz="1300" dirty="0" smtClean="0"/>
            <a:t>Обеспечение проведения выборов и референдумов</a:t>
          </a:r>
          <a:endParaRPr lang="ru-RU" sz="1200" dirty="0"/>
        </a:p>
      </dgm:t>
    </dgm:pt>
    <dgm:pt modelId="{FA10100E-B09C-4F93-B888-496753F3DED1}" type="parTrans" cxnId="{07A57653-DD75-4C4F-A7A2-0FC7E190CCEA}">
      <dgm:prSet/>
      <dgm:spPr/>
      <dgm:t>
        <a:bodyPr/>
        <a:lstStyle/>
        <a:p>
          <a:endParaRPr lang="ru-RU"/>
        </a:p>
      </dgm:t>
    </dgm:pt>
    <dgm:pt modelId="{F32EAC82-5D31-416F-B4BF-6736B94EF401}" type="sibTrans" cxnId="{07A57653-DD75-4C4F-A7A2-0FC7E190CCEA}">
      <dgm:prSet/>
      <dgm:spPr/>
      <dgm:t>
        <a:bodyPr/>
        <a:lstStyle/>
        <a:p>
          <a:endParaRPr lang="ru-RU"/>
        </a:p>
      </dgm:t>
    </dgm:pt>
    <dgm:pt modelId="{86169282-4608-470E-AC5D-4E16492C0534}">
      <dgm:prSet custT="1"/>
      <dgm:spPr/>
      <dgm:t>
        <a:bodyPr/>
        <a:lstStyle/>
        <a:p>
          <a:r>
            <a:rPr lang="ru-RU" sz="1300" dirty="0" smtClean="0"/>
            <a:t>Обеспечение деятельности финансовых, налоговых и таможенных органов и органов финансового (финансово-бюджетного) надзора</a:t>
          </a:r>
          <a:endParaRPr lang="ru-RU" sz="1300" dirty="0"/>
        </a:p>
      </dgm:t>
    </dgm:pt>
    <dgm:pt modelId="{D53071BB-94FF-4EAD-B310-97D9C846D82D}" type="sibTrans" cxnId="{0D0E5463-7509-427C-8A3E-6CCD85CA1F24}">
      <dgm:prSet/>
      <dgm:spPr/>
      <dgm:t>
        <a:bodyPr/>
        <a:lstStyle/>
        <a:p>
          <a:endParaRPr lang="ru-RU"/>
        </a:p>
      </dgm:t>
    </dgm:pt>
    <dgm:pt modelId="{3F89463F-CCA9-44C3-82BF-7AAAEE450061}" type="parTrans" cxnId="{0D0E5463-7509-427C-8A3E-6CCD85CA1F24}">
      <dgm:prSet/>
      <dgm:spPr/>
      <dgm:t>
        <a:bodyPr/>
        <a:lstStyle/>
        <a:p>
          <a:endParaRPr lang="ru-RU"/>
        </a:p>
      </dgm:t>
    </dgm:pt>
    <dgm:pt modelId="{DB45F910-E5E9-48D5-A703-1E0E6698DCB6}">
      <dgm:prSet custT="1"/>
      <dgm:spPr/>
      <dgm:t>
        <a:bodyPr/>
        <a:lstStyle/>
        <a:p>
          <a:r>
            <a:rPr lang="ru-RU" sz="1300" dirty="0" smtClean="0"/>
            <a:t>Функционирование Правительства РФ, высших </a:t>
          </a:r>
          <a:r>
            <a:rPr lang="ru-RU" sz="1300" dirty="0" err="1" smtClean="0"/>
            <a:t>исполнит.органов</a:t>
          </a:r>
          <a:r>
            <a:rPr lang="ru-RU" sz="1300" dirty="0" smtClean="0"/>
            <a:t> </a:t>
          </a:r>
          <a:r>
            <a:rPr lang="ru-RU" sz="1300" dirty="0" err="1" smtClean="0"/>
            <a:t>гос.власти</a:t>
          </a:r>
          <a:r>
            <a:rPr lang="ru-RU" sz="1300" dirty="0" smtClean="0"/>
            <a:t> субъектов РФ, местных администраций</a:t>
          </a:r>
          <a:endParaRPr lang="ru-RU" sz="1400" dirty="0"/>
        </a:p>
      </dgm:t>
    </dgm:pt>
    <dgm:pt modelId="{7B842AF4-8412-4193-A276-084F4D291DAF}" type="sibTrans" cxnId="{28241630-CB89-485A-8487-137A1E7FEB0D}">
      <dgm:prSet/>
      <dgm:spPr/>
      <dgm:t>
        <a:bodyPr/>
        <a:lstStyle/>
        <a:p>
          <a:endParaRPr lang="ru-RU"/>
        </a:p>
      </dgm:t>
    </dgm:pt>
    <dgm:pt modelId="{FE208F38-E7C1-4D0D-874F-623AD238AC75}" type="parTrans" cxnId="{28241630-CB89-485A-8487-137A1E7FEB0D}">
      <dgm:prSet/>
      <dgm:spPr/>
      <dgm:t>
        <a:bodyPr/>
        <a:lstStyle/>
        <a:p>
          <a:endParaRPr lang="ru-RU"/>
        </a:p>
      </dgm:t>
    </dgm:pt>
    <dgm:pt modelId="{FA8F8C97-C69E-4080-8972-F4091A315365}">
      <dgm:prSet phldrT="[Текст]" custT="1"/>
      <dgm:spPr/>
      <dgm:t>
        <a:bodyPr/>
        <a:lstStyle/>
        <a:p>
          <a:r>
            <a:rPr lang="ru-RU" sz="1300" dirty="0" smtClean="0"/>
            <a:t>Функционирование высшего должностного лица субъекта РФ и муниципального образования</a:t>
          </a:r>
          <a:endParaRPr lang="ru-RU" sz="1300" dirty="0"/>
        </a:p>
      </dgm:t>
    </dgm:pt>
    <dgm:pt modelId="{4C12275D-489A-4E88-8C54-CCC3BB903B6D}" type="sibTrans" cxnId="{C30F6C00-4AFE-42F7-9948-22C9B6BE8F5A}">
      <dgm:prSet/>
      <dgm:spPr/>
      <dgm:t>
        <a:bodyPr/>
        <a:lstStyle/>
        <a:p>
          <a:endParaRPr lang="ru-RU"/>
        </a:p>
      </dgm:t>
    </dgm:pt>
    <dgm:pt modelId="{A806FF12-CF23-4A8B-A65C-47DE4FF38037}" type="parTrans" cxnId="{C30F6C00-4AFE-42F7-9948-22C9B6BE8F5A}">
      <dgm:prSet/>
      <dgm:spPr/>
      <dgm:t>
        <a:bodyPr/>
        <a:lstStyle/>
        <a:p>
          <a:endParaRPr lang="ru-RU"/>
        </a:p>
      </dgm:t>
    </dgm:pt>
    <dgm:pt modelId="{E59229E0-CB31-42E4-8DEF-6F143C359A9D}">
      <dgm:prSet custScaleX="124661" custScaleY="52523" custRadScaleRad="105758" custRadScaleInc="-1774"/>
      <dgm:spPr/>
    </dgm:pt>
    <dgm:pt modelId="{688EC097-84EB-496F-93C4-BF711C63EEB5}" type="parTrans" cxnId="{4288DA2D-C7E7-461D-BDB6-F871E0BA2222}">
      <dgm:prSet/>
      <dgm:spPr/>
      <dgm:t>
        <a:bodyPr/>
        <a:lstStyle/>
        <a:p>
          <a:endParaRPr lang="ru-RU"/>
        </a:p>
      </dgm:t>
    </dgm:pt>
    <dgm:pt modelId="{DDD14545-5E64-4AA6-97C1-7C025C02AEA9}" type="sibTrans" cxnId="{4288DA2D-C7E7-461D-BDB6-F871E0BA2222}">
      <dgm:prSet/>
      <dgm:spPr/>
      <dgm:t>
        <a:bodyPr/>
        <a:lstStyle/>
        <a:p>
          <a:endParaRPr lang="ru-RU"/>
        </a:p>
      </dgm:t>
    </dgm:pt>
    <dgm:pt modelId="{D1EF46A3-D8AF-4121-B1BC-6C42AC115C30}" type="pres">
      <dgm:prSet presAssocID="{7F943B5C-5FC6-4AC7-8904-2A8C7B8C317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2CCC0B-D284-4264-83B0-FC90F2F5C468}" type="pres">
      <dgm:prSet presAssocID="{7F943B5C-5FC6-4AC7-8904-2A8C7B8C317F}" presName="radial" presStyleCnt="0">
        <dgm:presLayoutVars>
          <dgm:animLvl val="ctr"/>
        </dgm:presLayoutVars>
      </dgm:prSet>
      <dgm:spPr/>
    </dgm:pt>
    <dgm:pt modelId="{7A06D398-3E3C-42EB-94A9-5696B8AA8B54}" type="pres">
      <dgm:prSet presAssocID="{3A55A208-12F5-4386-80EB-94E615947318}" presName="centerShape" presStyleLbl="vennNode1" presStyleIdx="0" presStyleCnt="11" custScaleX="80814" custLinFactNeighborX="220" custLinFactNeighborY="-618"/>
      <dgm:spPr/>
      <dgm:t>
        <a:bodyPr/>
        <a:lstStyle/>
        <a:p>
          <a:endParaRPr lang="ru-RU"/>
        </a:p>
      </dgm:t>
    </dgm:pt>
    <dgm:pt modelId="{2ECD8DE4-6A26-4A81-AEE9-F9F7C9AA47AF}" type="pres">
      <dgm:prSet presAssocID="{5D53D5F3-25C9-498C-BC21-03397D61FA27}" presName="node" presStyleLbl="vennNode1" presStyleIdx="1" presStyleCnt="11" custScaleX="128908" custScaleY="100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7FF73-353F-48C1-A0AA-A399E02CDCAA}" type="pres">
      <dgm:prSet presAssocID="{FA8F8C97-C69E-4080-8972-F4091A315365}" presName="node" presStyleLbl="vennNode1" presStyleIdx="2" presStyleCnt="11" custScaleX="168653" custScaleY="99998" custRadScaleRad="127266" custRadScaleInc="51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105CF-4645-4AC5-BB17-CE0DBD5AC6B1}" type="pres">
      <dgm:prSet presAssocID="{DB45F910-E5E9-48D5-A703-1E0E6698DCB6}" presName="node" presStyleLbl="vennNode1" presStyleIdx="3" presStyleCnt="11" custScaleX="199338" custScaleY="99999" custRadScaleRad="133964" custRadScaleInc="40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EF0E47-C6E7-4D44-890C-9BF2F0E45865}" type="pres">
      <dgm:prSet presAssocID="{86169282-4608-470E-AC5D-4E16492C0534}" presName="node" presStyleLbl="vennNode1" presStyleIdx="4" presStyleCnt="11" custScaleX="196238" custScaleY="96643" custRadScaleRad="129766" custRadScaleInc="286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26479-25E2-4E23-8E9B-EECE66A102C2}" type="pres">
      <dgm:prSet presAssocID="{4E8B7062-3B85-44DC-9D3F-E3878170FE4A}" presName="node" presStyleLbl="vennNode1" presStyleIdx="5" presStyleCnt="11" custScaleX="170103" custScaleY="71403" custRadScaleRad="96590" custRadScaleInc="667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ACD81D-6589-48BB-A8AF-BFF18913190A}" type="pres">
      <dgm:prSet presAssocID="{1EC09600-BE2D-4074-A7AA-6E266EB42790}" presName="node" presStyleLbl="vennNode1" presStyleIdx="6" presStyleCnt="11" custScaleX="147850" custScaleY="71587" custRadScaleRad="115688" custRadScaleInc="1397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72172-934E-421C-B705-D98C2803D8DA}" type="pres">
      <dgm:prSet presAssocID="{66FCE942-7095-451C-B165-E7FEC258C9FF}" presName="node" presStyleLbl="vennNode1" presStyleIdx="7" presStyleCnt="11" custScaleX="124694" custScaleY="63187" custRadScaleRad="108982" custRadScaleInc="99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6FAC6D-57B9-41B5-A28E-9CAAE822A5C2}" type="pres">
      <dgm:prSet presAssocID="{D4622B15-66FD-4D6A-A6A2-4BB137D85C67}" presName="node" presStyleLbl="vennNode1" presStyleIdx="8" presStyleCnt="11" custScaleX="149171" custScaleY="63145" custRadScaleRad="109162" custRadScaleInc="63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9863C-C7B7-4F26-ADCA-3D337D50EBB6}" type="pres">
      <dgm:prSet presAssocID="{C7001C66-2D31-4AAA-9AC2-E9EE030D91BE}" presName="node" presStyleLbl="vennNode1" presStyleIdx="9" presStyleCnt="11" custAng="0" custScaleX="140315" custScaleY="64206" custRadScaleRad="106091" custRadScaleInc="26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1F8D7-1FA2-4756-98B4-9A9FDD0B0692}" type="pres">
      <dgm:prSet presAssocID="{9D4CEDEA-96A0-4D88-8026-9D5B12D10BB3}" presName="node" presStyleLbl="vennNode1" presStyleIdx="10" presStyleCnt="11" custScaleX="108818" custScaleY="75572" custRadScaleRad="123588" custRadScaleInc="-15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241630-CB89-485A-8487-137A1E7FEB0D}" srcId="{3A55A208-12F5-4386-80EB-94E615947318}" destId="{DB45F910-E5E9-48D5-A703-1E0E6698DCB6}" srcOrd="2" destOrd="0" parTransId="{FE208F38-E7C1-4D0D-874F-623AD238AC75}" sibTransId="{7B842AF4-8412-4193-A276-084F4D291DAF}"/>
    <dgm:cxn modelId="{EDD28829-DF36-4913-A5AD-6693E8FBAFE9}" type="presOf" srcId="{1EC09600-BE2D-4074-A7AA-6E266EB42790}" destId="{46ACD81D-6589-48BB-A8AF-BFF18913190A}" srcOrd="0" destOrd="0" presId="urn:microsoft.com/office/officeart/2005/8/layout/radial3"/>
    <dgm:cxn modelId="{C30F6C00-4AFE-42F7-9948-22C9B6BE8F5A}" srcId="{3A55A208-12F5-4386-80EB-94E615947318}" destId="{FA8F8C97-C69E-4080-8972-F4091A315365}" srcOrd="1" destOrd="0" parTransId="{A806FF12-CF23-4A8B-A65C-47DE4FF38037}" sibTransId="{4C12275D-489A-4E88-8C54-CCC3BB903B6D}"/>
    <dgm:cxn modelId="{F87582E9-E1FA-4C72-BAA2-6C5CEB97C7D3}" type="presOf" srcId="{DB45F910-E5E9-48D5-A703-1E0E6698DCB6}" destId="{9D3105CF-4645-4AC5-BB17-CE0DBD5AC6B1}" srcOrd="0" destOrd="0" presId="urn:microsoft.com/office/officeart/2005/8/layout/radial3"/>
    <dgm:cxn modelId="{A39402FA-81D0-4536-B1FC-851674837117}" srcId="{7F943B5C-5FC6-4AC7-8904-2A8C7B8C317F}" destId="{3A55A208-12F5-4386-80EB-94E615947318}" srcOrd="0" destOrd="0" parTransId="{EFE51747-32B0-4588-A274-10A1556A6493}" sibTransId="{F347CEDB-EC01-4BFB-9F33-840676181E92}"/>
    <dgm:cxn modelId="{27965AF4-30EA-474F-96CE-7A2D170D9057}" type="presOf" srcId="{3A55A208-12F5-4386-80EB-94E615947318}" destId="{7A06D398-3E3C-42EB-94A9-5696B8AA8B54}" srcOrd="0" destOrd="0" presId="urn:microsoft.com/office/officeart/2005/8/layout/radial3"/>
    <dgm:cxn modelId="{0D0E5463-7509-427C-8A3E-6CCD85CA1F24}" srcId="{3A55A208-12F5-4386-80EB-94E615947318}" destId="{86169282-4608-470E-AC5D-4E16492C0534}" srcOrd="3" destOrd="0" parTransId="{3F89463F-CCA9-44C3-82BF-7AAAEE450061}" sibTransId="{D53071BB-94FF-4EAD-B310-97D9C846D82D}"/>
    <dgm:cxn modelId="{4288DA2D-C7E7-461D-BDB6-F871E0BA2222}" srcId="{7F943B5C-5FC6-4AC7-8904-2A8C7B8C317F}" destId="{E59229E0-CB31-42E4-8DEF-6F143C359A9D}" srcOrd="1" destOrd="0" parTransId="{688EC097-84EB-496F-93C4-BF711C63EEB5}" sibTransId="{DDD14545-5E64-4AA6-97C1-7C025C02AEA9}"/>
    <dgm:cxn modelId="{B5269694-74BE-4DA0-9BBC-05FDC8AD55FE}" srcId="{3A55A208-12F5-4386-80EB-94E615947318}" destId="{C7001C66-2D31-4AAA-9AC2-E9EE030D91BE}" srcOrd="8" destOrd="0" parTransId="{718333E4-003B-4940-82E8-594A7AC2E6A8}" sibTransId="{BC28192E-89CD-4C53-BBFA-1509AA4EDEDE}"/>
    <dgm:cxn modelId="{DAE9CBCA-535F-4020-86F5-278AB4FBB5D0}" srcId="{3A55A208-12F5-4386-80EB-94E615947318}" destId="{66FCE942-7095-451C-B165-E7FEC258C9FF}" srcOrd="6" destOrd="0" parTransId="{C14BE7C1-7D40-43DF-8B3A-48B597720B72}" sibTransId="{3F920748-C66D-40D8-ABFE-73CCB6F645D2}"/>
    <dgm:cxn modelId="{9E7D3C29-D157-4983-9E62-FA5D38AF3775}" type="presOf" srcId="{FA8F8C97-C69E-4080-8972-F4091A315365}" destId="{0367FF73-353F-48C1-A0AA-A399E02CDCAA}" srcOrd="0" destOrd="0" presId="urn:microsoft.com/office/officeart/2005/8/layout/radial3"/>
    <dgm:cxn modelId="{83427B92-E1EE-48A9-BFD7-CF76A3181CE5}" type="presOf" srcId="{7F943B5C-5FC6-4AC7-8904-2A8C7B8C317F}" destId="{D1EF46A3-D8AF-4121-B1BC-6C42AC115C30}" srcOrd="0" destOrd="0" presId="urn:microsoft.com/office/officeart/2005/8/layout/radial3"/>
    <dgm:cxn modelId="{FEC52B3B-DC7C-4435-8430-4EA92E539DF7}" type="presOf" srcId="{86169282-4608-470E-AC5D-4E16492C0534}" destId="{9CEF0E47-C6E7-4D44-890C-9BF2F0E45865}" srcOrd="0" destOrd="0" presId="urn:microsoft.com/office/officeart/2005/8/layout/radial3"/>
    <dgm:cxn modelId="{07A57653-DD75-4C4F-A7A2-0FC7E190CCEA}" srcId="{3A55A208-12F5-4386-80EB-94E615947318}" destId="{4E8B7062-3B85-44DC-9D3F-E3878170FE4A}" srcOrd="4" destOrd="0" parTransId="{FA10100E-B09C-4F93-B888-496753F3DED1}" sibTransId="{F32EAC82-5D31-416F-B4BF-6736B94EF401}"/>
    <dgm:cxn modelId="{E59EA1A8-F7A5-464B-9CBD-EACAEE51C45D}" type="presOf" srcId="{9D4CEDEA-96A0-4D88-8026-9D5B12D10BB3}" destId="{1AB1F8D7-1FA2-4756-98B4-9A9FDD0B0692}" srcOrd="0" destOrd="0" presId="urn:microsoft.com/office/officeart/2005/8/layout/radial3"/>
    <dgm:cxn modelId="{0BA20FB6-FC60-4831-818A-4B3B2561F0AB}" srcId="{3A55A208-12F5-4386-80EB-94E615947318}" destId="{9D4CEDEA-96A0-4D88-8026-9D5B12D10BB3}" srcOrd="9" destOrd="0" parTransId="{C11BA66C-1AEA-4F66-9141-2AF617149337}" sibTransId="{62931387-3684-4599-89F5-72E45F189562}"/>
    <dgm:cxn modelId="{541DDAA1-3DF7-4DDB-BA0D-222577CFD1D9}" type="presOf" srcId="{C7001C66-2D31-4AAA-9AC2-E9EE030D91BE}" destId="{C149863C-C7B7-4F26-ADCA-3D337D50EBB6}" srcOrd="0" destOrd="0" presId="urn:microsoft.com/office/officeart/2005/8/layout/radial3"/>
    <dgm:cxn modelId="{4C09D9B5-93FF-4103-92C4-8E07DC82C603}" srcId="{3A55A208-12F5-4386-80EB-94E615947318}" destId="{1EC09600-BE2D-4074-A7AA-6E266EB42790}" srcOrd="5" destOrd="0" parTransId="{F452DD2F-52DD-4E2D-9404-F73F3AA17B26}" sibTransId="{475CEF46-4E04-4C3F-9F75-20025359044B}"/>
    <dgm:cxn modelId="{C1125EBE-7801-421E-A7DA-087D1106F2A8}" type="presOf" srcId="{66FCE942-7095-451C-B165-E7FEC258C9FF}" destId="{AFD72172-934E-421C-B705-D98C2803D8DA}" srcOrd="0" destOrd="0" presId="urn:microsoft.com/office/officeart/2005/8/layout/radial3"/>
    <dgm:cxn modelId="{92AD0202-0A6C-414D-B1F5-B25772DCDBA3}" srcId="{3A55A208-12F5-4386-80EB-94E615947318}" destId="{D4622B15-66FD-4D6A-A6A2-4BB137D85C67}" srcOrd="7" destOrd="0" parTransId="{ECFF8D21-EEAF-4F9F-B270-AE0FA032F6BF}" sibTransId="{D192A00C-DFED-4E68-A634-9965A00BF0E7}"/>
    <dgm:cxn modelId="{3095D57C-AB3A-41AA-A26C-8A4A247C4491}" type="presOf" srcId="{4E8B7062-3B85-44DC-9D3F-E3878170FE4A}" destId="{38226479-25E2-4E23-8E9B-EECE66A102C2}" srcOrd="0" destOrd="0" presId="urn:microsoft.com/office/officeart/2005/8/layout/radial3"/>
    <dgm:cxn modelId="{986187C1-E109-4D4B-BAC3-C4C6B017AC2A}" type="presOf" srcId="{D4622B15-66FD-4D6A-A6A2-4BB137D85C67}" destId="{E86FAC6D-57B9-41B5-A28E-9CAAE822A5C2}" srcOrd="0" destOrd="0" presId="urn:microsoft.com/office/officeart/2005/8/layout/radial3"/>
    <dgm:cxn modelId="{5AEBEEA8-4B0C-483D-8DD7-8719C67A9CF6}" type="presOf" srcId="{5D53D5F3-25C9-498C-BC21-03397D61FA27}" destId="{2ECD8DE4-6A26-4A81-AEE9-F9F7C9AA47AF}" srcOrd="0" destOrd="0" presId="urn:microsoft.com/office/officeart/2005/8/layout/radial3"/>
    <dgm:cxn modelId="{B8363E2E-F4DD-48A6-A20B-613BF2827657}" srcId="{3A55A208-12F5-4386-80EB-94E615947318}" destId="{5D53D5F3-25C9-498C-BC21-03397D61FA27}" srcOrd="0" destOrd="0" parTransId="{847CD325-54C0-467F-AC4E-D82F31FE7290}" sibTransId="{7FC55110-887A-4690-9217-DFC611BF48B8}"/>
    <dgm:cxn modelId="{30DC60D7-CF08-4A03-A16C-6D0A75001A3D}" type="presParOf" srcId="{D1EF46A3-D8AF-4121-B1BC-6C42AC115C30}" destId="{222CCC0B-D284-4264-83B0-FC90F2F5C468}" srcOrd="0" destOrd="0" presId="urn:microsoft.com/office/officeart/2005/8/layout/radial3"/>
    <dgm:cxn modelId="{3D9F0F62-2A5F-4D12-A91D-51E36A938E7C}" type="presParOf" srcId="{222CCC0B-D284-4264-83B0-FC90F2F5C468}" destId="{7A06D398-3E3C-42EB-94A9-5696B8AA8B54}" srcOrd="0" destOrd="0" presId="urn:microsoft.com/office/officeart/2005/8/layout/radial3"/>
    <dgm:cxn modelId="{4EE8DF28-79C7-4E19-8D44-61FBC89C0286}" type="presParOf" srcId="{222CCC0B-D284-4264-83B0-FC90F2F5C468}" destId="{2ECD8DE4-6A26-4A81-AEE9-F9F7C9AA47AF}" srcOrd="1" destOrd="0" presId="urn:microsoft.com/office/officeart/2005/8/layout/radial3"/>
    <dgm:cxn modelId="{2EB510EB-F6E6-40FE-B1B4-435E200DC791}" type="presParOf" srcId="{222CCC0B-D284-4264-83B0-FC90F2F5C468}" destId="{0367FF73-353F-48C1-A0AA-A399E02CDCAA}" srcOrd="2" destOrd="0" presId="urn:microsoft.com/office/officeart/2005/8/layout/radial3"/>
    <dgm:cxn modelId="{23E7EF37-C95C-47A7-98D2-94D96D2F2A4E}" type="presParOf" srcId="{222CCC0B-D284-4264-83B0-FC90F2F5C468}" destId="{9D3105CF-4645-4AC5-BB17-CE0DBD5AC6B1}" srcOrd="3" destOrd="0" presId="urn:microsoft.com/office/officeart/2005/8/layout/radial3"/>
    <dgm:cxn modelId="{1781CF09-EF56-4CB9-AECD-9CA5D35D022E}" type="presParOf" srcId="{222CCC0B-D284-4264-83B0-FC90F2F5C468}" destId="{9CEF0E47-C6E7-4D44-890C-9BF2F0E45865}" srcOrd="4" destOrd="0" presId="urn:microsoft.com/office/officeart/2005/8/layout/radial3"/>
    <dgm:cxn modelId="{282BCF02-70BE-4265-BAA8-41395F2866F4}" type="presParOf" srcId="{222CCC0B-D284-4264-83B0-FC90F2F5C468}" destId="{38226479-25E2-4E23-8E9B-EECE66A102C2}" srcOrd="5" destOrd="0" presId="urn:microsoft.com/office/officeart/2005/8/layout/radial3"/>
    <dgm:cxn modelId="{3E4FCE4B-F481-478D-ACD4-5CA301925FCA}" type="presParOf" srcId="{222CCC0B-D284-4264-83B0-FC90F2F5C468}" destId="{46ACD81D-6589-48BB-A8AF-BFF18913190A}" srcOrd="6" destOrd="0" presId="urn:microsoft.com/office/officeart/2005/8/layout/radial3"/>
    <dgm:cxn modelId="{63905831-C8C2-4161-A338-F0274BB17E7A}" type="presParOf" srcId="{222CCC0B-D284-4264-83B0-FC90F2F5C468}" destId="{AFD72172-934E-421C-B705-D98C2803D8DA}" srcOrd="7" destOrd="0" presId="urn:microsoft.com/office/officeart/2005/8/layout/radial3"/>
    <dgm:cxn modelId="{CB1CC473-199D-4052-8422-FE08FE276D45}" type="presParOf" srcId="{222CCC0B-D284-4264-83B0-FC90F2F5C468}" destId="{E86FAC6D-57B9-41B5-A28E-9CAAE822A5C2}" srcOrd="8" destOrd="0" presId="urn:microsoft.com/office/officeart/2005/8/layout/radial3"/>
    <dgm:cxn modelId="{25344CCF-29BF-4BDE-9644-964CD34B4BCD}" type="presParOf" srcId="{222CCC0B-D284-4264-83B0-FC90F2F5C468}" destId="{C149863C-C7B7-4F26-ADCA-3D337D50EBB6}" srcOrd="9" destOrd="0" presId="urn:microsoft.com/office/officeart/2005/8/layout/radial3"/>
    <dgm:cxn modelId="{2365EEE1-15AD-41A1-8647-A0F74C892880}" type="presParOf" srcId="{222CCC0B-D284-4264-83B0-FC90F2F5C468}" destId="{1AB1F8D7-1FA2-4756-98B4-9A9FDD0B0692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6D398-3E3C-42EB-94A9-5696B8AA8B54}">
      <dsp:nvSpPr>
        <dsp:cNvPr id="0" name=""/>
        <dsp:cNvSpPr/>
      </dsp:nvSpPr>
      <dsp:spPr>
        <a:xfrm>
          <a:off x="2558713" y="1296126"/>
          <a:ext cx="2441815" cy="3021525"/>
        </a:xfrm>
        <a:prstGeom prst="ellipse">
          <a:avLst/>
        </a:prstGeom>
        <a:solidFill>
          <a:schemeClr val="accent2">
            <a:alpha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1 Муниципальная программа -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   1 </a:t>
          </a:r>
          <a:r>
            <a:rPr lang="ru-RU" sz="1500" kern="1200" dirty="0" smtClean="0"/>
            <a:t>540,428 </a:t>
          </a:r>
          <a:r>
            <a:rPr lang="ru-RU" sz="1500" kern="1200" dirty="0" smtClean="0"/>
            <a:t>тыс.руб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Непрограммные мероприятия -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 2 </a:t>
          </a:r>
          <a:r>
            <a:rPr lang="ru-RU" sz="1500" kern="1200" dirty="0" smtClean="0"/>
            <a:t>175,956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</a:t>
          </a:r>
          <a:r>
            <a:rPr lang="ru-RU" sz="1500" kern="1200" dirty="0" smtClean="0"/>
            <a:t>тыс.руб</a:t>
          </a:r>
          <a:endParaRPr lang="ru-RU" sz="1500" kern="1200" dirty="0"/>
        </a:p>
      </dsp:txBody>
      <dsp:txXfrm>
        <a:off x="2916309" y="1738618"/>
        <a:ext cx="1726623" cy="2136541"/>
      </dsp:txXfrm>
    </dsp:sp>
    <dsp:sp modelId="{2ECD8DE4-6A26-4A81-AEE9-F9F7C9AA47AF}">
      <dsp:nvSpPr>
        <dsp:cNvPr id="0" name=""/>
        <dsp:cNvSpPr/>
      </dsp:nvSpPr>
      <dsp:spPr>
        <a:xfrm>
          <a:off x="2797216" y="107584"/>
          <a:ext cx="1947494" cy="151183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БЮДЖЕТ сельского поселения «</a:t>
          </a:r>
          <a:r>
            <a:rPr lang="ru-RU" sz="1400" kern="1200" dirty="0" err="1" smtClean="0"/>
            <a:t>Иоссер</a:t>
          </a:r>
          <a:r>
            <a:rPr lang="ru-RU" sz="1400" kern="1200" dirty="0" smtClean="0"/>
            <a:t>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(расходы)</a:t>
          </a:r>
          <a:endParaRPr lang="ru-RU" sz="1400" kern="1200" dirty="0"/>
        </a:p>
      </dsp:txBody>
      <dsp:txXfrm>
        <a:off x="3082420" y="328987"/>
        <a:ext cx="1377086" cy="1069029"/>
      </dsp:txXfrm>
    </dsp:sp>
    <dsp:sp modelId="{0367FF73-353F-48C1-A0AA-A399E02CDCAA}">
      <dsp:nvSpPr>
        <dsp:cNvPr id="0" name=""/>
        <dsp:cNvSpPr/>
      </dsp:nvSpPr>
      <dsp:spPr>
        <a:xfrm>
          <a:off x="4536494" y="622724"/>
          <a:ext cx="2547947" cy="151073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Функционирование высшего должностного лица субъекта РФ и муниципального образования</a:t>
          </a:r>
          <a:endParaRPr lang="ru-RU" sz="1300" kern="1200" dirty="0"/>
        </a:p>
      </dsp:txBody>
      <dsp:txXfrm>
        <a:off x="4909632" y="843966"/>
        <a:ext cx="1801671" cy="1068248"/>
      </dsp:txXfrm>
    </dsp:sp>
    <dsp:sp modelId="{9D3105CF-4645-4AC5-BB17-CE0DBD5AC6B1}">
      <dsp:nvSpPr>
        <dsp:cNvPr id="0" name=""/>
        <dsp:cNvSpPr/>
      </dsp:nvSpPr>
      <dsp:spPr>
        <a:xfrm>
          <a:off x="4896544" y="1918866"/>
          <a:ext cx="3011524" cy="151074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Функционирование Правительства РФ, высших </a:t>
          </a:r>
          <a:r>
            <a:rPr lang="ru-RU" sz="1300" kern="1200" dirty="0" err="1" smtClean="0"/>
            <a:t>исполнит.органов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гос.власти</a:t>
          </a:r>
          <a:r>
            <a:rPr lang="ru-RU" sz="1300" kern="1200" dirty="0" smtClean="0"/>
            <a:t> субъектов РФ, местных администраций</a:t>
          </a:r>
          <a:endParaRPr lang="ru-RU" sz="1400" kern="1200" dirty="0"/>
        </a:p>
      </dsp:txBody>
      <dsp:txXfrm>
        <a:off x="5337571" y="2140110"/>
        <a:ext cx="2129470" cy="1068259"/>
      </dsp:txXfrm>
    </dsp:sp>
    <dsp:sp modelId="{9CEF0E47-C6E7-4D44-890C-9BF2F0E45865}">
      <dsp:nvSpPr>
        <dsp:cNvPr id="0" name=""/>
        <dsp:cNvSpPr/>
      </dsp:nvSpPr>
      <dsp:spPr>
        <a:xfrm>
          <a:off x="4536502" y="3312365"/>
          <a:ext cx="2964691" cy="1460046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Обеспечение деятельности финансовых, налоговых и таможенных органов и органов финансового (финансово-бюджетного) надзора</a:t>
          </a:r>
          <a:endParaRPr lang="ru-RU" sz="1300" kern="1200" dirty="0"/>
        </a:p>
      </dsp:txBody>
      <dsp:txXfrm>
        <a:off x="4970671" y="3526184"/>
        <a:ext cx="2096353" cy="1032408"/>
      </dsp:txXfrm>
    </dsp:sp>
    <dsp:sp modelId="{38226479-25E2-4E23-8E9B-EECE66A102C2}">
      <dsp:nvSpPr>
        <dsp:cNvPr id="0" name=""/>
        <dsp:cNvSpPr/>
      </dsp:nvSpPr>
      <dsp:spPr>
        <a:xfrm>
          <a:off x="2880316" y="4151108"/>
          <a:ext cx="2569853" cy="107873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Обеспечение проведения выборов и референдумов</a:t>
          </a:r>
          <a:endParaRPr lang="ru-RU" sz="1200" kern="1200" dirty="0"/>
        </a:p>
      </dsp:txBody>
      <dsp:txXfrm>
        <a:off x="3256662" y="4309084"/>
        <a:ext cx="1817161" cy="762778"/>
      </dsp:txXfrm>
    </dsp:sp>
    <dsp:sp modelId="{46ACD81D-6589-48BB-A8AF-BFF18913190A}">
      <dsp:nvSpPr>
        <dsp:cNvPr id="0" name=""/>
        <dsp:cNvSpPr/>
      </dsp:nvSpPr>
      <dsp:spPr>
        <a:xfrm>
          <a:off x="902552" y="3744407"/>
          <a:ext cx="2233663" cy="108150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Другие общегосударственные вопросы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1229664" y="3902790"/>
        <a:ext cx="1579439" cy="764743"/>
      </dsp:txXfrm>
    </dsp:sp>
    <dsp:sp modelId="{AFD72172-934E-421C-B705-D98C2803D8DA}">
      <dsp:nvSpPr>
        <dsp:cNvPr id="0" name=""/>
        <dsp:cNvSpPr/>
      </dsp:nvSpPr>
      <dsp:spPr>
        <a:xfrm>
          <a:off x="792095" y="3024339"/>
          <a:ext cx="1883830" cy="95460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Жилищное хозяйство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1067976" y="3164138"/>
        <a:ext cx="1332068" cy="675007"/>
      </dsp:txXfrm>
    </dsp:sp>
    <dsp:sp modelId="{E86FAC6D-57B9-41B5-A28E-9CAAE822A5C2}">
      <dsp:nvSpPr>
        <dsp:cNvPr id="0" name=""/>
        <dsp:cNvSpPr/>
      </dsp:nvSpPr>
      <dsp:spPr>
        <a:xfrm>
          <a:off x="504061" y="2170200"/>
          <a:ext cx="2253620" cy="953971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Коммунальное хозяйство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834096" y="2309906"/>
        <a:ext cx="1593550" cy="674559"/>
      </dsp:txXfrm>
    </dsp:sp>
    <dsp:sp modelId="{C149863C-C7B7-4F26-ADCA-3D337D50EBB6}">
      <dsp:nvSpPr>
        <dsp:cNvPr id="0" name=""/>
        <dsp:cNvSpPr/>
      </dsp:nvSpPr>
      <dsp:spPr>
        <a:xfrm>
          <a:off x="861540" y="1378106"/>
          <a:ext cx="2119827" cy="970000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Благоустройство</a:t>
          </a:r>
          <a:endParaRPr lang="ru-RU" sz="1400" kern="1200" dirty="0"/>
        </a:p>
      </dsp:txBody>
      <dsp:txXfrm>
        <a:off x="1171981" y="1520159"/>
        <a:ext cx="1498945" cy="685894"/>
      </dsp:txXfrm>
    </dsp:sp>
    <dsp:sp modelId="{1AB1F8D7-1FA2-4756-98B4-9A9FDD0B0692}">
      <dsp:nvSpPr>
        <dsp:cNvPr id="0" name=""/>
        <dsp:cNvSpPr/>
      </dsp:nvSpPr>
      <dsp:spPr>
        <a:xfrm>
          <a:off x="1334192" y="442006"/>
          <a:ext cx="1643982" cy="114171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Пенсионное обеспечение</a:t>
          </a:r>
          <a:endParaRPr lang="ru-RU" sz="1300" kern="1200" dirty="0"/>
        </a:p>
      </dsp:txBody>
      <dsp:txXfrm>
        <a:off x="1574948" y="609206"/>
        <a:ext cx="1162470" cy="807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4400" dirty="0" smtClean="0"/>
              <a:t>Отчет </a:t>
            </a:r>
          </a:p>
          <a:p>
            <a:pPr marL="0" indent="0" algn="ctr">
              <a:buNone/>
            </a:pPr>
            <a:r>
              <a:rPr lang="ru-RU" sz="4400" dirty="0" smtClean="0"/>
              <a:t>об исполнении бюджета сельского поселения «</a:t>
            </a:r>
            <a:r>
              <a:rPr lang="ru-RU" sz="4400" dirty="0" err="1" smtClean="0"/>
              <a:t>Иоссер</a:t>
            </a:r>
            <a:r>
              <a:rPr lang="ru-RU" sz="4400" dirty="0" smtClean="0"/>
              <a:t>»</a:t>
            </a:r>
          </a:p>
          <a:p>
            <a:pPr marL="0" indent="0" algn="ctr">
              <a:buNone/>
            </a:pPr>
            <a:r>
              <a:rPr lang="ru-RU" sz="4400" dirty="0" smtClean="0"/>
              <a:t>за 2016 год</a:t>
            </a:r>
            <a:endParaRPr lang="ru-RU" sz="4400" dirty="0"/>
          </a:p>
        </p:txBody>
      </p:sp>
      <p:pic>
        <p:nvPicPr>
          <p:cNvPr id="4" name="Рисунок 3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748" y="692696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1503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970856"/>
              </p:ext>
            </p:extLst>
          </p:nvPr>
        </p:nvGraphicFramePr>
        <p:xfrm>
          <a:off x="1403648" y="1700807"/>
          <a:ext cx="6408712" cy="3398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712"/>
                <a:gridCol w="810297"/>
                <a:gridCol w="957624"/>
                <a:gridCol w="1007079"/>
              </a:tblGrid>
              <a:tr h="1012025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расходах по разделам и подразделам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по сельскому поселению «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Иоссер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22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направления расходов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ОБЩЕГОСУДАРСТВЕННЫЕ ВОПРОСЫ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082,531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058,233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ЖИЛИЩНО_КОММУНАЛЬНОЕ ХОЗЯЙСТВО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560,144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540,428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СОЦИАЛЬНАЯ ПОЛИТИКА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126,640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117,723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769,315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716,384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1187624" y="1988840"/>
            <a:ext cx="6400800" cy="347472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68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690336"/>
            <a:ext cx="52383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/>
              <a:t>Спасибо </a:t>
            </a:r>
          </a:p>
          <a:p>
            <a:r>
              <a:rPr lang="ru-RU" sz="6000" dirty="0" smtClean="0"/>
              <a:t>за внимание!</a:t>
            </a:r>
          </a:p>
          <a:p>
            <a:endParaRPr lang="ru-RU" sz="6000" dirty="0"/>
          </a:p>
          <a:p>
            <a:pPr>
              <a:lnSpc>
                <a:spcPct val="150000"/>
              </a:lnSpc>
            </a:pPr>
            <a:r>
              <a:rPr lang="ru-RU" sz="1000" dirty="0" smtClean="0"/>
              <a:t>Разработчик: </a:t>
            </a:r>
            <a:r>
              <a:rPr lang="ru-RU" sz="1200" dirty="0" smtClean="0"/>
              <a:t>Финансовое управление АМР «</a:t>
            </a:r>
            <a:r>
              <a:rPr lang="ru-RU" sz="1200" dirty="0" err="1" smtClean="0"/>
              <a:t>Княжпогостский</a:t>
            </a:r>
            <a:r>
              <a:rPr lang="ru-RU" sz="1200" dirty="0" smtClean="0"/>
              <a:t>», адрес 169200г. Емва ул. Дзержинского 81 тел. 882139-21153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4737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2800" dirty="0" smtClean="0"/>
              <a:t>Бюджет сельского поселения «</a:t>
            </a:r>
            <a:r>
              <a:rPr lang="ru-RU" sz="2800" dirty="0" err="1" smtClean="0"/>
              <a:t>Иоссер</a:t>
            </a:r>
            <a:r>
              <a:rPr lang="ru-RU" sz="2800" dirty="0" smtClean="0"/>
              <a:t>» на 2016 год и плановый период 2017 и 2018 годов</a:t>
            </a:r>
          </a:p>
          <a:p>
            <a:pPr marL="0" indent="0" algn="ctr">
              <a:buNone/>
            </a:pPr>
            <a:r>
              <a:rPr lang="ru-RU" sz="2800" dirty="0" smtClean="0"/>
              <a:t> утвержден Решением Совета сельского поселения «</a:t>
            </a:r>
            <a:r>
              <a:rPr lang="ru-RU" sz="2800" dirty="0" err="1" smtClean="0"/>
              <a:t>Иоссер</a:t>
            </a:r>
            <a:r>
              <a:rPr lang="ru-RU" sz="2800" dirty="0" smtClean="0"/>
              <a:t>» </a:t>
            </a:r>
            <a:r>
              <a:rPr lang="ru-RU" sz="2800" dirty="0"/>
              <a:t>от </a:t>
            </a:r>
            <a:r>
              <a:rPr lang="ru-RU" sz="2800" dirty="0" smtClean="0"/>
              <a:t>23.12.2015 </a:t>
            </a:r>
            <a:r>
              <a:rPr lang="ru-RU" sz="2800" dirty="0"/>
              <a:t>г. </a:t>
            </a:r>
            <a:r>
              <a:rPr lang="ru-RU" sz="2800" dirty="0" smtClean="0"/>
              <a:t>№ 3-32/1</a:t>
            </a:r>
          </a:p>
          <a:p>
            <a:pPr marL="0" indent="0" algn="ctr">
              <a:buNone/>
            </a:pPr>
            <a:r>
              <a:rPr lang="ru-RU" sz="2800" dirty="0" smtClean="0"/>
              <a:t>(изменения в 2016 году вносились 5 раз)</a:t>
            </a:r>
          </a:p>
        </p:txBody>
      </p:sp>
      <p:pic>
        <p:nvPicPr>
          <p:cNvPr id="7" name="Рисунок 6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41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143000" y="1294110"/>
            <a:ext cx="7533456" cy="4871194"/>
          </a:xfrm>
        </p:spPr>
        <p:txBody>
          <a:bodyPr/>
          <a:lstStyle/>
          <a:p>
            <a:pPr marL="45720" indent="0" algn="ctr">
              <a:buNone/>
            </a:pPr>
            <a:r>
              <a:rPr lang="ru-RU" dirty="0" smtClean="0"/>
              <a:t>Основные параметры:</a:t>
            </a:r>
          </a:p>
          <a:p>
            <a:pPr marL="45720" indent="0" algn="ctr">
              <a:buNone/>
            </a:pPr>
            <a:r>
              <a:rPr lang="ru-RU" dirty="0" smtClean="0"/>
              <a:t>Доходы (факт)- 3 752,839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Расходы (факт)- 3 716,384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Профицит- </a:t>
            </a:r>
            <a:r>
              <a:rPr lang="ru-RU" dirty="0" smtClean="0"/>
              <a:t>36,455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01008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0740" cy="8667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Блок-схема: магнитный диск 2"/>
          <p:cNvSpPr/>
          <p:nvPr/>
        </p:nvSpPr>
        <p:spPr>
          <a:xfrm>
            <a:off x="5940152" y="5589240"/>
            <a:ext cx="72008" cy="4571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75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040034"/>
              </p:ext>
            </p:extLst>
          </p:nvPr>
        </p:nvGraphicFramePr>
        <p:xfrm>
          <a:off x="1403648" y="3284984"/>
          <a:ext cx="7272808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55190151"/>
              </p:ext>
            </p:extLst>
          </p:nvPr>
        </p:nvGraphicFramePr>
        <p:xfrm>
          <a:off x="1143000" y="1294109"/>
          <a:ext cx="6400799" cy="2350915"/>
        </p:xfrm>
        <a:graphic>
          <a:graphicData uri="http://schemas.openxmlformats.org/drawingml/2006/table">
            <a:tbl>
              <a:tblPr/>
              <a:tblGrid>
                <a:gridCol w="2000703"/>
                <a:gridCol w="1295141"/>
                <a:gridCol w="1072841"/>
                <a:gridCol w="937527"/>
                <a:gridCol w="1094587"/>
              </a:tblGrid>
              <a:tr h="3014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Процент исполнения доходной и расходной части бюджета за 2017год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11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тыс.рублей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Плановые назначения               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год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Исполнение               за 2017 год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исполнения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Фактическое отклонение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Доходы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3 749,615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752,839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3,224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Расходы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3 769,315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3 716,384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-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52,931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Дефицит (-) / Профицит (+)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-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19 ,700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Х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Х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pic>
        <p:nvPicPr>
          <p:cNvPr id="8" name="Рисунок 7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752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28961550"/>
              </p:ext>
            </p:extLst>
          </p:nvPr>
        </p:nvGraphicFramePr>
        <p:xfrm>
          <a:off x="1143000" y="1736151"/>
          <a:ext cx="6400800" cy="1466410"/>
        </p:xfrm>
        <a:graphic>
          <a:graphicData uri="http://schemas.openxmlformats.org/drawingml/2006/table">
            <a:tbl>
              <a:tblPr/>
              <a:tblGrid>
                <a:gridCol w="2928302"/>
                <a:gridCol w="1356175"/>
                <a:gridCol w="1045204"/>
                <a:gridCol w="1071119"/>
              </a:tblGrid>
              <a:tr h="21585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 исполнения от плана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7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поступления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238,300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238,808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Неналоговые поступления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42,912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45,62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перечисления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3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468,403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468,403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3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749,615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3 752,839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93048"/>
              </p:ext>
            </p:extLst>
          </p:nvPr>
        </p:nvGraphicFramePr>
        <p:xfrm>
          <a:off x="1331144" y="3861048"/>
          <a:ext cx="6400800" cy="1728192"/>
        </p:xfrm>
        <a:graphic>
          <a:graphicData uri="http://schemas.openxmlformats.org/drawingml/2006/table">
            <a:tbl>
              <a:tblPr/>
              <a:tblGrid>
                <a:gridCol w="2489336"/>
                <a:gridCol w="1152878"/>
                <a:gridCol w="888524"/>
                <a:gridCol w="910554"/>
                <a:gridCol w="959508"/>
              </a:tblGrid>
              <a:tr h="41147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Анализ основных налоговых и неналоговых доходов за 3 года</a:t>
                      </a:r>
                    </a:p>
                  </a:txBody>
                  <a:tcPr marL="7340" marR="7340" marT="7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налоговых/ неналоговых доходов поступлений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отношения к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534,88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168,06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228,432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 на имущество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78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294110"/>
            <a:ext cx="8208912" cy="5159226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Налоговые </a:t>
            </a:r>
            <a:r>
              <a:rPr lang="ru-RU" sz="3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доходы –</a:t>
            </a: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238,808 </a:t>
            </a: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тыс.руб</a:t>
            </a:r>
            <a:endParaRPr lang="ru-RU" sz="3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2600" dirty="0" smtClean="0"/>
              <a:t>НДФЛ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Налог </a:t>
            </a:r>
            <a:r>
              <a:rPr lang="ru-RU" sz="2600" dirty="0"/>
              <a:t>на имущество физических </a:t>
            </a:r>
            <a:r>
              <a:rPr lang="ru-RU" sz="2600" dirty="0" smtClean="0"/>
              <a:t>лиц</a:t>
            </a:r>
            <a:endParaRPr lang="ru-RU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</a:t>
            </a:r>
            <a:r>
              <a:rPr lang="ru-RU" sz="2600" dirty="0" smtClean="0"/>
              <a:t>Земельный налог</a:t>
            </a:r>
            <a:endParaRPr lang="ru-RU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</a:t>
            </a:r>
            <a:r>
              <a:rPr lang="ru-RU" sz="2600" dirty="0" smtClean="0"/>
              <a:t>Государственная пошлина</a:t>
            </a:r>
            <a:endParaRPr lang="ru-RU" sz="2600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sz="2600" dirty="0" smtClean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223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96752"/>
            <a:ext cx="8496944" cy="5256584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4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Неналоговые </a:t>
            </a:r>
            <a:r>
              <a:rPr lang="ru-RU" sz="4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доходы –</a:t>
            </a: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4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45,628 </a:t>
            </a:r>
            <a:r>
              <a:rPr lang="ru-RU" sz="4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тыс.руб</a:t>
            </a:r>
            <a:endParaRPr lang="ru-RU" sz="4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Доходы от использования имущества, находящегося в государственной и муниципальной собственности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</a:t>
            </a:r>
            <a:r>
              <a:rPr lang="ru-RU" sz="2600" dirty="0" smtClean="0"/>
              <a:t>Прочие неналоговые доходы</a:t>
            </a:r>
          </a:p>
        </p:txBody>
      </p:sp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075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94110"/>
            <a:ext cx="8784976" cy="5159226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Безвозмездные поступления–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 </a:t>
            </a: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468,403 </a:t>
            </a: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тыс.руб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 smtClean="0"/>
          </a:p>
          <a:p>
            <a:pPr marL="45720" indent="0" algn="ctr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3200" dirty="0" smtClean="0"/>
              <a:t>Субвенции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 Дотации</a:t>
            </a:r>
          </a:p>
          <a:p>
            <a:pPr marL="45720" indent="0">
              <a:buNone/>
            </a:pPr>
            <a:endParaRPr lang="ru-RU" sz="3200" dirty="0" smtClean="0"/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6517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28852316"/>
              </p:ext>
            </p:extLst>
          </p:nvPr>
        </p:nvGraphicFramePr>
        <p:xfrm>
          <a:off x="501100" y="1124744"/>
          <a:ext cx="7920880" cy="5447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494011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949</TotalTime>
  <Words>478</Words>
  <Application>Microsoft Office PowerPoint</Application>
  <PresentationFormat>Экран (4:3)</PresentationFormat>
  <Paragraphs>148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    Отчет об исполнении бюджета </vt:lpstr>
      <vt:lpstr>    Отчет об исполнении бюджета </vt:lpstr>
      <vt:lpstr>Презентация PowerPoint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Hlupina</dc:creator>
  <cp:lastModifiedBy>Shprengel</cp:lastModifiedBy>
  <cp:revision>149</cp:revision>
  <dcterms:created xsi:type="dcterms:W3CDTF">2016-03-09T09:58:10Z</dcterms:created>
  <dcterms:modified xsi:type="dcterms:W3CDTF">2019-08-26T09:40:59Z</dcterms:modified>
</cp:coreProperties>
</file>