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76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  <a:srgbClr val="FF33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13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716075551561379E-2"/>
          <c:y val="6.6917976297895115E-2"/>
          <c:w val="0.96158292642951659"/>
          <c:h val="0.92180275711051951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rgbClr val="6BB1C9">
                <a:lumMod val="60000"/>
                <a:lumOff val="4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0.17222222222222222"/>
                  <c:y val="0.16199376947040506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(план)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8734429496761335"/>
                  <c:y val="0.55438596491228065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(план)</a:t>
                    </a:r>
                  </a:p>
                  <a:p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Лист2!$B$2:$C$2</c:f>
              <c:numCache>
                <c:formatCode>_-* #,##0.00_р_._-;\-* #,##0.00_р_._-;_-* "-"??_р_._-;_-@_-</c:formatCode>
                <c:ptCount val="2"/>
                <c:pt idx="0">
                  <c:v>623885</c:v>
                </c:pt>
                <c:pt idx="1">
                  <c:v>631769</c:v>
                </c:pt>
              </c:numCache>
            </c:numRef>
          </c:val>
        </c:ser>
        <c:ser>
          <c:idx val="1"/>
          <c:order val="1"/>
          <c:spPr>
            <a:solidFill>
              <a:srgbClr val="FF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7C80"/>
              </a:solidFill>
            </c:spPr>
          </c:dPt>
          <c:dLbls>
            <c:dLbl>
              <c:idx val="0"/>
              <c:layout>
                <c:manualLayout>
                  <c:x val="8.3333333333333332E-3"/>
                  <c:y val="-0.11214953271028037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5.933389139380553E-2"/>
                  <c:y val="6.0012325721463387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Лист2!$B$3:$C$3</c:f>
              <c:numCache>
                <c:formatCode>_-* #,##0.00_р_._-;\-* #,##0.00_р_._-;_-* "-"??_р_._-;_-@_-</c:formatCode>
                <c:ptCount val="2"/>
                <c:pt idx="0">
                  <c:v>624320</c:v>
                </c:pt>
                <c:pt idx="1">
                  <c:v>615111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43072"/>
        <c:axId val="32507008"/>
        <c:axId val="32282368"/>
      </c:bar3DChart>
      <c:catAx>
        <c:axId val="32243072"/>
        <c:scaling>
          <c:orientation val="minMax"/>
        </c:scaling>
        <c:delete val="1"/>
        <c:axPos val="b"/>
        <c:majorTickMark val="out"/>
        <c:minorTickMark val="none"/>
        <c:tickLblPos val="nextTo"/>
        <c:crossAx val="32507008"/>
        <c:crosses val="autoZero"/>
        <c:auto val="1"/>
        <c:lblAlgn val="ctr"/>
        <c:lblOffset val="100"/>
        <c:noMultiLvlLbl val="0"/>
      </c:catAx>
      <c:valAx>
        <c:axId val="32507008"/>
        <c:scaling>
          <c:orientation val="minMax"/>
        </c:scaling>
        <c:delete val="1"/>
        <c:axPos val="l"/>
        <c:numFmt formatCode="_-* #,##0.00_р_._-;\-* #,##0.00_р_._-;_-* &quot;-&quot;??_р_._-;_-@_-" sourceLinked="1"/>
        <c:majorTickMark val="out"/>
        <c:minorTickMark val="none"/>
        <c:tickLblPos val="nextTo"/>
        <c:crossAx val="32243072"/>
        <c:crosses val="autoZero"/>
        <c:crossBetween val="between"/>
      </c:valAx>
      <c:serAx>
        <c:axId val="32282368"/>
        <c:scaling>
          <c:orientation val="minMax"/>
        </c:scaling>
        <c:delete val="1"/>
        <c:axPos val="b"/>
        <c:majorTickMark val="out"/>
        <c:minorTickMark val="none"/>
        <c:tickLblPos val="nextTo"/>
        <c:crossAx val="32507008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 custT="1"/>
      <dgm:spPr/>
      <dgm:t>
        <a:bodyPr/>
        <a:lstStyle/>
        <a:p>
          <a:r>
            <a:rPr lang="ru-RU" sz="1500" dirty="0" smtClean="0"/>
            <a:t>1 Муниципальная программа -   </a:t>
          </a:r>
        </a:p>
        <a:p>
          <a:r>
            <a:rPr lang="ru-RU" sz="1500" dirty="0" smtClean="0"/>
            <a:t>    1 390,629 тыс.руб</a:t>
          </a:r>
        </a:p>
        <a:p>
          <a:r>
            <a:rPr lang="ru-RU" sz="1500" dirty="0" smtClean="0"/>
            <a:t>Непрограммные мероприятия -   </a:t>
          </a:r>
        </a:p>
        <a:p>
          <a:r>
            <a:rPr lang="ru-RU" sz="1500" dirty="0" smtClean="0"/>
            <a:t>  2 121 ,303 тыс.руб</a:t>
          </a:r>
          <a:endParaRPr lang="ru-RU" sz="1500" dirty="0"/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/>
      <dgm:t>
        <a:bodyPr/>
        <a:lstStyle/>
        <a:p>
          <a:r>
            <a:rPr lang="ru-RU" sz="1400" dirty="0" smtClean="0"/>
            <a:t> БЮДЖЕТ сельского поселения «</a:t>
          </a:r>
          <a:r>
            <a:rPr lang="ru-RU" sz="1400" dirty="0" err="1" smtClean="0"/>
            <a:t>Иоссер</a:t>
          </a:r>
          <a:r>
            <a:rPr lang="ru-RU" sz="1400" dirty="0" smtClean="0"/>
            <a:t>»</a:t>
          </a:r>
          <a:endParaRPr lang="ru-RU" sz="1400" dirty="0"/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/>
      <dgm:t>
        <a:bodyPr/>
        <a:lstStyle/>
        <a:p>
          <a:r>
            <a:rPr lang="ru-RU" sz="1300" dirty="0" smtClean="0"/>
            <a:t>Пенсионное обеспечение</a:t>
          </a:r>
          <a:endParaRPr lang="ru-RU" sz="1300" dirty="0"/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/>
      <dgm:t>
        <a:bodyPr/>
        <a:lstStyle/>
        <a:p>
          <a:r>
            <a:rPr lang="ru-RU" sz="1400" dirty="0" smtClean="0"/>
            <a:t>Благоустройство</a:t>
          </a:r>
          <a:endParaRPr lang="ru-RU" sz="1400" dirty="0"/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/>
      <dgm:t>
        <a:bodyPr/>
        <a:lstStyle/>
        <a:p>
          <a:r>
            <a:rPr lang="ru-RU" sz="1400" dirty="0" smtClean="0"/>
            <a:t>Коммунальное хозяйство</a:t>
          </a:r>
        </a:p>
        <a:p>
          <a:endParaRPr lang="ru-RU" sz="1400" dirty="0"/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/>
      <dgm:t>
        <a:bodyPr/>
        <a:lstStyle/>
        <a:p>
          <a:r>
            <a:rPr lang="ru-RU" sz="1400" dirty="0" smtClean="0"/>
            <a:t>Жилищное хозяйство</a:t>
          </a:r>
        </a:p>
        <a:p>
          <a:endParaRPr lang="ru-RU" sz="1400" dirty="0"/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/>
      <dgm:t>
        <a:bodyPr/>
        <a:lstStyle/>
        <a:p>
          <a:r>
            <a:rPr lang="ru-RU" sz="1300" dirty="0" smtClean="0"/>
            <a:t>Другие общегосударственные вопросы</a:t>
          </a:r>
        </a:p>
        <a:p>
          <a:endParaRPr lang="ru-RU" sz="1300" dirty="0"/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/>
      <dgm:t>
        <a:bodyPr/>
        <a:lstStyle/>
        <a:p>
          <a:r>
            <a:rPr lang="ru-RU" sz="1300" dirty="0" smtClean="0"/>
            <a:t>Обеспечение деятельности </a:t>
          </a:r>
          <a:r>
            <a:rPr lang="ru-RU" sz="1300" dirty="0" err="1" smtClean="0"/>
            <a:t>финансовых,налоговых</a:t>
          </a:r>
          <a:r>
            <a:rPr lang="ru-RU" sz="1300" dirty="0" smtClean="0"/>
            <a:t> и </a:t>
          </a:r>
          <a:r>
            <a:rPr lang="ru-RU" sz="1300" dirty="0" err="1" smtClean="0"/>
            <a:t>тамож.органов</a:t>
          </a:r>
          <a:r>
            <a:rPr lang="ru-RU" sz="1300" dirty="0" smtClean="0"/>
            <a:t> и </a:t>
          </a:r>
          <a:r>
            <a:rPr lang="ru-RU" sz="1300" dirty="0" err="1" smtClean="0"/>
            <a:t>орг.финансового</a:t>
          </a:r>
          <a:r>
            <a:rPr lang="ru-RU" sz="1300" dirty="0" smtClean="0"/>
            <a:t> надзора</a:t>
          </a:r>
        </a:p>
        <a:p>
          <a:endParaRPr lang="ru-RU" sz="1200" dirty="0"/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/>
      <dgm:t>
        <a:bodyPr/>
        <a:lstStyle/>
        <a:p>
          <a:r>
            <a:rPr lang="ru-RU" sz="1300" dirty="0" smtClean="0"/>
            <a:t>Функционирование органов </a:t>
          </a:r>
          <a:r>
            <a:rPr lang="ru-RU" sz="1300" dirty="0" err="1" smtClean="0"/>
            <a:t>гос.власти</a:t>
          </a:r>
          <a:r>
            <a:rPr lang="ru-RU" sz="1300" dirty="0" smtClean="0"/>
            <a:t>, местных администраций</a:t>
          </a:r>
        </a:p>
        <a:p>
          <a:endParaRPr lang="ru-RU" sz="1300" dirty="0"/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/>
      <dgm:t>
        <a:bodyPr/>
        <a:lstStyle/>
        <a:p>
          <a:r>
            <a:rPr lang="ru-RU" sz="1300" dirty="0" smtClean="0"/>
            <a:t>Функционирование высшего должностного лица</a:t>
          </a:r>
        </a:p>
        <a:p>
          <a:endParaRPr lang="ru-RU" sz="1400" dirty="0"/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/>
      <dgm:t>
        <a:bodyPr/>
        <a:lstStyle/>
        <a:p>
          <a:r>
            <a:rPr lang="ru-RU" sz="1400" dirty="0" smtClean="0"/>
            <a:t>РАСХОДЫ</a:t>
          </a:r>
          <a:endParaRPr lang="ru-RU" sz="1400" dirty="0"/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</dgm:pt>
    <dgm:pt modelId="{7A06D398-3E3C-42EB-94A9-5696B8AA8B54}" type="pres">
      <dgm:prSet presAssocID="{3A55A208-12F5-4386-80EB-94E615947318}" presName="centerShape" presStyleLbl="vennNode1" presStyleIdx="0" presStyleCnt="11" custScaleX="80814"/>
      <dgm:spPr/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1" custScaleX="128908" custScaleY="100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1" custScaleX="120989" custScaleY="90467" custRadScaleRad="113797" custRadScaleInc="34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1" custScaleX="149452" custRadScaleRad="105760" custRadScaleInc="7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1" custScaleX="168128" custRadScaleRad="100657" custRadScaleInc="-1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1" custScaleX="192138" custScaleY="100001" custRadScaleRad="119015" custRadScaleInc="-22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1" custScaleX="119252" custRadScaleRad="103852" custRadScaleInc="11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7" presStyleCnt="11" custScaleX="124694" custRadScaleRad="99199" custRadScaleInc="-3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8" presStyleCnt="11" custScaleX="120031" custScaleY="79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9" presStyleCnt="11" custAng="0" custScaleX="102119" custScaleY="83272" custRadScaleRad="99704" custRadScaleInc="-3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0" presStyleCnt="11" custScaleX="108818" custScaleY="75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EDD28829-DF36-4913-A5AD-6693E8FBAFE9}" type="presOf" srcId="{1EC09600-BE2D-4074-A7AA-6E266EB42790}" destId="{46ACD81D-6589-48BB-A8AF-BFF18913190A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F87582E9-E1FA-4C72-BAA2-6C5CEB97C7D3}" type="presOf" srcId="{DB45F910-E5E9-48D5-A703-1E0E6698DCB6}" destId="{9D3105CF-4645-4AC5-BB17-CE0DBD5AC6B1}" srcOrd="0" destOrd="0" presId="urn:microsoft.com/office/officeart/2005/8/layout/radial3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27965AF4-30EA-474F-96CE-7A2D170D9057}" type="presOf" srcId="{3A55A208-12F5-4386-80EB-94E615947318}" destId="{7A06D398-3E3C-42EB-94A9-5696B8AA8B54}" srcOrd="0" destOrd="0" presId="urn:microsoft.com/office/officeart/2005/8/layout/radial3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B5269694-74BE-4DA0-9BBC-05FDC8AD55FE}" srcId="{3A55A208-12F5-4386-80EB-94E615947318}" destId="{C7001C66-2D31-4AAA-9AC2-E9EE030D91BE}" srcOrd="8" destOrd="0" parTransId="{718333E4-003B-4940-82E8-594A7AC2E6A8}" sibTransId="{BC28192E-89CD-4C53-BBFA-1509AA4EDEDE}"/>
    <dgm:cxn modelId="{DAE9CBCA-535F-4020-86F5-278AB4FBB5D0}" srcId="{3A55A208-12F5-4386-80EB-94E615947318}" destId="{66FCE942-7095-451C-B165-E7FEC258C9FF}" srcOrd="6" destOrd="0" parTransId="{C14BE7C1-7D40-43DF-8B3A-48B597720B72}" sibTransId="{3F920748-C66D-40D8-ABFE-73CCB6F645D2}"/>
    <dgm:cxn modelId="{9E7D3C29-D157-4983-9E62-FA5D38AF3775}" type="presOf" srcId="{FA8F8C97-C69E-4080-8972-F4091A315365}" destId="{0367FF73-353F-48C1-A0AA-A399E02CDCAA}" srcOrd="0" destOrd="0" presId="urn:microsoft.com/office/officeart/2005/8/layout/radial3"/>
    <dgm:cxn modelId="{83427B92-E1EE-48A9-BFD7-CF76A3181CE5}" type="presOf" srcId="{7F943B5C-5FC6-4AC7-8904-2A8C7B8C317F}" destId="{D1EF46A3-D8AF-4121-B1BC-6C42AC115C30}" srcOrd="0" destOrd="0" presId="urn:microsoft.com/office/officeart/2005/8/layout/radial3"/>
    <dgm:cxn modelId="{FEC52B3B-DC7C-4435-8430-4EA92E539DF7}" type="presOf" srcId="{86169282-4608-470E-AC5D-4E16492C0534}" destId="{9CEF0E47-C6E7-4D44-890C-9BF2F0E45865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E59EA1A8-F7A5-464B-9CBD-EACAEE51C45D}" type="presOf" srcId="{9D4CEDEA-96A0-4D88-8026-9D5B12D10BB3}" destId="{1AB1F8D7-1FA2-4756-98B4-9A9FDD0B0692}" srcOrd="0" destOrd="0" presId="urn:microsoft.com/office/officeart/2005/8/layout/radial3"/>
    <dgm:cxn modelId="{0BA20FB6-FC60-4831-818A-4B3B2561F0AB}" srcId="{3A55A208-12F5-4386-80EB-94E615947318}" destId="{9D4CEDEA-96A0-4D88-8026-9D5B12D10BB3}" srcOrd="9" destOrd="0" parTransId="{C11BA66C-1AEA-4F66-9141-2AF617149337}" sibTransId="{62931387-3684-4599-89F5-72E45F189562}"/>
    <dgm:cxn modelId="{541DDAA1-3DF7-4DDB-BA0D-222577CFD1D9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C1125EBE-7801-421E-A7DA-087D1106F2A8}" type="presOf" srcId="{66FCE942-7095-451C-B165-E7FEC258C9FF}" destId="{AFD72172-934E-421C-B705-D98C2803D8DA}" srcOrd="0" destOrd="0" presId="urn:microsoft.com/office/officeart/2005/8/layout/radial3"/>
    <dgm:cxn modelId="{92AD0202-0A6C-414D-B1F5-B25772DCDBA3}" srcId="{3A55A208-12F5-4386-80EB-94E615947318}" destId="{D4622B15-66FD-4D6A-A6A2-4BB137D85C67}" srcOrd="7" destOrd="0" parTransId="{ECFF8D21-EEAF-4F9F-B270-AE0FA032F6BF}" sibTransId="{D192A00C-DFED-4E68-A634-9965A00BF0E7}"/>
    <dgm:cxn modelId="{3095D57C-AB3A-41AA-A26C-8A4A247C4491}" type="presOf" srcId="{4E8B7062-3B85-44DC-9D3F-E3878170FE4A}" destId="{38226479-25E2-4E23-8E9B-EECE66A102C2}" srcOrd="0" destOrd="0" presId="urn:microsoft.com/office/officeart/2005/8/layout/radial3"/>
    <dgm:cxn modelId="{986187C1-E109-4D4B-BAC3-C4C6B017AC2A}" type="presOf" srcId="{D4622B15-66FD-4D6A-A6A2-4BB137D85C67}" destId="{E86FAC6D-57B9-41B5-A28E-9CAAE822A5C2}" srcOrd="0" destOrd="0" presId="urn:microsoft.com/office/officeart/2005/8/layout/radial3"/>
    <dgm:cxn modelId="{5AEBEEA8-4B0C-483D-8DD7-8719C67A9CF6}" type="presOf" srcId="{5D53D5F3-25C9-498C-BC21-03397D61FA27}" destId="{2ECD8DE4-6A26-4A81-AEE9-F9F7C9AA47AF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30DC60D7-CF08-4A03-A16C-6D0A75001A3D}" type="presParOf" srcId="{D1EF46A3-D8AF-4121-B1BC-6C42AC115C30}" destId="{222CCC0B-D284-4264-83B0-FC90F2F5C468}" srcOrd="0" destOrd="0" presId="urn:microsoft.com/office/officeart/2005/8/layout/radial3"/>
    <dgm:cxn modelId="{3D9F0F62-2A5F-4D12-A91D-51E36A938E7C}" type="presParOf" srcId="{222CCC0B-D284-4264-83B0-FC90F2F5C468}" destId="{7A06D398-3E3C-42EB-94A9-5696B8AA8B54}" srcOrd="0" destOrd="0" presId="urn:microsoft.com/office/officeart/2005/8/layout/radial3"/>
    <dgm:cxn modelId="{4EE8DF28-79C7-4E19-8D44-61FBC89C0286}" type="presParOf" srcId="{222CCC0B-D284-4264-83B0-FC90F2F5C468}" destId="{2ECD8DE4-6A26-4A81-AEE9-F9F7C9AA47AF}" srcOrd="1" destOrd="0" presId="urn:microsoft.com/office/officeart/2005/8/layout/radial3"/>
    <dgm:cxn modelId="{2EB510EB-F6E6-40FE-B1B4-435E200DC791}" type="presParOf" srcId="{222CCC0B-D284-4264-83B0-FC90F2F5C468}" destId="{0367FF73-353F-48C1-A0AA-A399E02CDCAA}" srcOrd="2" destOrd="0" presId="urn:microsoft.com/office/officeart/2005/8/layout/radial3"/>
    <dgm:cxn modelId="{23E7EF37-C95C-47A7-98D2-94D96D2F2A4E}" type="presParOf" srcId="{222CCC0B-D284-4264-83B0-FC90F2F5C468}" destId="{9D3105CF-4645-4AC5-BB17-CE0DBD5AC6B1}" srcOrd="3" destOrd="0" presId="urn:microsoft.com/office/officeart/2005/8/layout/radial3"/>
    <dgm:cxn modelId="{1781CF09-EF56-4CB9-AECD-9CA5D35D022E}" type="presParOf" srcId="{222CCC0B-D284-4264-83B0-FC90F2F5C468}" destId="{9CEF0E47-C6E7-4D44-890C-9BF2F0E45865}" srcOrd="4" destOrd="0" presId="urn:microsoft.com/office/officeart/2005/8/layout/radial3"/>
    <dgm:cxn modelId="{282BCF02-70BE-4265-BAA8-41395F2866F4}" type="presParOf" srcId="{222CCC0B-D284-4264-83B0-FC90F2F5C468}" destId="{38226479-25E2-4E23-8E9B-EECE66A102C2}" srcOrd="5" destOrd="0" presId="urn:microsoft.com/office/officeart/2005/8/layout/radial3"/>
    <dgm:cxn modelId="{3E4FCE4B-F481-478D-ACD4-5CA301925FCA}" type="presParOf" srcId="{222CCC0B-D284-4264-83B0-FC90F2F5C468}" destId="{46ACD81D-6589-48BB-A8AF-BFF18913190A}" srcOrd="6" destOrd="0" presId="urn:microsoft.com/office/officeart/2005/8/layout/radial3"/>
    <dgm:cxn modelId="{63905831-C8C2-4161-A338-F0274BB17E7A}" type="presParOf" srcId="{222CCC0B-D284-4264-83B0-FC90F2F5C468}" destId="{AFD72172-934E-421C-B705-D98C2803D8DA}" srcOrd="7" destOrd="0" presId="urn:microsoft.com/office/officeart/2005/8/layout/radial3"/>
    <dgm:cxn modelId="{CB1CC473-199D-4052-8422-FE08FE276D45}" type="presParOf" srcId="{222CCC0B-D284-4264-83B0-FC90F2F5C468}" destId="{E86FAC6D-57B9-41B5-A28E-9CAAE822A5C2}" srcOrd="8" destOrd="0" presId="urn:microsoft.com/office/officeart/2005/8/layout/radial3"/>
    <dgm:cxn modelId="{25344CCF-29BF-4BDE-9644-964CD34B4BCD}" type="presParOf" srcId="{222CCC0B-D284-4264-83B0-FC90F2F5C468}" destId="{C149863C-C7B7-4F26-ADCA-3D337D50EBB6}" srcOrd="9" destOrd="0" presId="urn:microsoft.com/office/officeart/2005/8/layout/radial3"/>
    <dgm:cxn modelId="{2365EEE1-15AD-41A1-8647-A0F74C892880}" type="presParOf" srcId="{222CCC0B-D284-4264-83B0-FC90F2F5C468}" destId="{1AB1F8D7-1FA2-4756-98B4-9A9FDD0B069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Отчет </a:t>
            </a:r>
          </a:p>
          <a:p>
            <a:pPr marL="0" indent="0" algn="ctr">
              <a:buNone/>
            </a:pPr>
            <a:r>
              <a:rPr lang="ru-RU" sz="4400" dirty="0" smtClean="0"/>
              <a:t>об исполнении бюджета сельского поселения «</a:t>
            </a:r>
            <a:r>
              <a:rPr lang="ru-RU" sz="4400" dirty="0" err="1" smtClean="0"/>
              <a:t>Иоссер</a:t>
            </a:r>
            <a:r>
              <a:rPr lang="ru-RU" sz="4400" dirty="0" smtClean="0"/>
              <a:t>»</a:t>
            </a:r>
          </a:p>
          <a:p>
            <a:pPr marL="0" indent="0" algn="ctr">
              <a:buNone/>
            </a:pPr>
            <a:r>
              <a:rPr lang="ru-RU" sz="4400" dirty="0" smtClean="0"/>
              <a:t>за 2017 год</a:t>
            </a:r>
            <a:endParaRPr lang="ru-RU" sz="4400" dirty="0"/>
          </a:p>
        </p:txBody>
      </p:sp>
      <p:pic>
        <p:nvPicPr>
          <p:cNvPr id="4" name="Рисунок 3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48" y="69269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503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9893"/>
              </p:ext>
            </p:extLst>
          </p:nvPr>
        </p:nvGraphicFramePr>
        <p:xfrm>
          <a:off x="1403648" y="1700807"/>
          <a:ext cx="6408712" cy="3398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712"/>
                <a:gridCol w="810297"/>
                <a:gridCol w="957624"/>
                <a:gridCol w="1007079"/>
              </a:tblGrid>
              <a:tr h="101202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расходах по разделам и подразделам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2017 год по сельскому поселению «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Иоссер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2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направления расходов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ОБЩЕГОСУДАРСТВЕННЫЕ ВОПРОСЫ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2 086,465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2 060,465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ЖИЛИЩНО_КОММУНАЛЬНОЕ ХОЗЯЙСТВО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1 390,732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1 390,629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СОЦИАЛЬНАЯ ПОЛИТИКА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60,839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3 538,036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3 511,932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187624" y="1988840"/>
            <a:ext cx="6400800" cy="34747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8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690336"/>
            <a:ext cx="5238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/>
              <a:t>Спасибо </a:t>
            </a:r>
          </a:p>
          <a:p>
            <a:r>
              <a:rPr lang="ru-RU" sz="6000" dirty="0" smtClean="0"/>
              <a:t>за внимание!</a:t>
            </a:r>
          </a:p>
          <a:p>
            <a:endParaRPr lang="ru-RU" sz="6000" dirty="0"/>
          </a:p>
          <a:p>
            <a:pPr>
              <a:lnSpc>
                <a:spcPct val="150000"/>
              </a:lnSpc>
            </a:pPr>
            <a:r>
              <a:rPr lang="ru-RU" sz="1000" dirty="0" smtClean="0"/>
              <a:t>Разработчик: </a:t>
            </a:r>
            <a:r>
              <a:rPr lang="ru-RU" sz="1200" dirty="0" smtClean="0"/>
              <a:t>Финансовое управление АМР «</a:t>
            </a:r>
            <a:r>
              <a:rPr lang="ru-RU" sz="1200" dirty="0" err="1" smtClean="0"/>
              <a:t>Княжпогостский</a:t>
            </a:r>
            <a:r>
              <a:rPr lang="ru-RU" sz="1200" dirty="0" smtClean="0"/>
              <a:t>», адрес 169200г. Емва ул. Дзержинского 81 тел. 882139-21153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4737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Бюджет сельского поселения «</a:t>
            </a:r>
            <a:r>
              <a:rPr lang="ru-RU" sz="2800" dirty="0" err="1" smtClean="0"/>
              <a:t>Иоссер</a:t>
            </a:r>
            <a:r>
              <a:rPr lang="ru-RU" sz="2800" dirty="0" smtClean="0"/>
              <a:t>» на 2017 год и плановый период 2018-2019 годов</a:t>
            </a:r>
          </a:p>
          <a:p>
            <a:pPr marL="0" indent="0" algn="ctr">
              <a:buNone/>
            </a:pPr>
            <a:r>
              <a:rPr lang="ru-RU" sz="2800" dirty="0" smtClean="0"/>
              <a:t> утвержден Решением Совета сельского поселения «</a:t>
            </a:r>
            <a:r>
              <a:rPr lang="ru-RU" sz="2800" dirty="0" err="1" smtClean="0"/>
              <a:t>Иоссер</a:t>
            </a:r>
            <a:r>
              <a:rPr lang="ru-RU" sz="2800" dirty="0" smtClean="0"/>
              <a:t>» </a:t>
            </a:r>
            <a:r>
              <a:rPr lang="ru-RU" sz="2800" dirty="0"/>
              <a:t>от </a:t>
            </a:r>
            <a:r>
              <a:rPr lang="ru-RU" sz="2800" dirty="0" smtClean="0"/>
              <a:t>26.12.2016 </a:t>
            </a:r>
            <a:r>
              <a:rPr lang="ru-RU" sz="2800" dirty="0"/>
              <a:t>г. </a:t>
            </a:r>
            <a:r>
              <a:rPr lang="ru-RU" sz="2800" dirty="0" smtClean="0"/>
              <a:t>№ 4-13/1</a:t>
            </a:r>
          </a:p>
          <a:p>
            <a:pPr marL="0" indent="0" algn="ctr">
              <a:buNone/>
            </a:pPr>
            <a:r>
              <a:rPr lang="ru-RU" sz="2800" dirty="0" smtClean="0"/>
              <a:t>(изменения в 2017 году вносились 6 раз)</a:t>
            </a:r>
          </a:p>
        </p:txBody>
      </p:sp>
      <p:pic>
        <p:nvPicPr>
          <p:cNvPr id="6" name="Рисунок 5" descr="http://itd3.mycdn.me/image?id=849454513137&amp;t=20&amp;plc=WEB&amp;tkn=*tBkOn99ugh_jDZhabE8CjSJruGI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183" y="4221088"/>
            <a:ext cx="3187700" cy="2107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41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43000" y="1294110"/>
            <a:ext cx="7533456" cy="4871194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Основные параметры:</a:t>
            </a:r>
          </a:p>
          <a:p>
            <a:pPr marL="45720" indent="0" algn="ctr">
              <a:buNone/>
            </a:pPr>
            <a:r>
              <a:rPr lang="ru-RU" dirty="0" smtClean="0"/>
              <a:t>Доходы (факт)- 3 438,969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Расходы (факт)- 3 511,932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Дефицит- 72,963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Блок-схема: магнитный диск 2"/>
          <p:cNvSpPr/>
          <p:nvPr/>
        </p:nvSpPr>
        <p:spPr>
          <a:xfrm>
            <a:off x="5940152" y="5589240"/>
            <a:ext cx="72008" cy="4571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5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040034"/>
              </p:ext>
            </p:extLst>
          </p:nvPr>
        </p:nvGraphicFramePr>
        <p:xfrm>
          <a:off x="1403648" y="3284984"/>
          <a:ext cx="727280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97984682"/>
              </p:ext>
            </p:extLst>
          </p:nvPr>
        </p:nvGraphicFramePr>
        <p:xfrm>
          <a:off x="1143000" y="1294109"/>
          <a:ext cx="6400799" cy="2350915"/>
        </p:xfrm>
        <a:graphic>
          <a:graphicData uri="http://schemas.openxmlformats.org/drawingml/2006/table">
            <a:tbl>
              <a:tblPr/>
              <a:tblGrid>
                <a:gridCol w="2000703"/>
                <a:gridCol w="1295141"/>
                <a:gridCol w="1072841"/>
                <a:gridCol w="937527"/>
                <a:gridCol w="1094587"/>
              </a:tblGrid>
              <a:tr h="3014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исполнения доходной и расходной части бюджета за 2017год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11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тыс.рублей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Плановые назначения                на 2017 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Исполнение               за 2017 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исполнения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Фактическое отклонение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3 441,005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3 438,969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- 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2,036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3 538,036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3 511,932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-  155,111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Дефицит (-) / Профицит (+)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- 97 ,031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72,963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52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7525218"/>
              </p:ext>
            </p:extLst>
          </p:nvPr>
        </p:nvGraphicFramePr>
        <p:xfrm>
          <a:off x="1143000" y="1736151"/>
          <a:ext cx="6400800" cy="1466410"/>
        </p:xfrm>
        <a:graphic>
          <a:graphicData uri="http://schemas.openxmlformats.org/drawingml/2006/table">
            <a:tbl>
              <a:tblPr/>
              <a:tblGrid>
                <a:gridCol w="2928302"/>
                <a:gridCol w="1356175"/>
                <a:gridCol w="1045204"/>
                <a:gridCol w="1071119"/>
              </a:tblGrid>
              <a:tr h="21585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 исполнения от плана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7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232,231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230,055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41,398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41,538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перечисления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3 167,376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3 167,376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3 441,005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3 438,969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875449"/>
              </p:ext>
            </p:extLst>
          </p:nvPr>
        </p:nvGraphicFramePr>
        <p:xfrm>
          <a:off x="1331144" y="3861048"/>
          <a:ext cx="6400800" cy="1728192"/>
        </p:xfrm>
        <a:graphic>
          <a:graphicData uri="http://schemas.openxmlformats.org/drawingml/2006/table">
            <a:tbl>
              <a:tblPr/>
              <a:tblGrid>
                <a:gridCol w="2489336"/>
                <a:gridCol w="1152878"/>
                <a:gridCol w="888524"/>
                <a:gridCol w="910554"/>
                <a:gridCol w="959508"/>
              </a:tblGrid>
              <a:tr h="41147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Анализ основных налоговых и неналоговых доходов за 3 года</a:t>
                      </a:r>
                    </a:p>
                  </a:txBody>
                  <a:tcPr marL="7340" marR="7340" marT="7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налоговых/ неналоговых доходов поступлений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отношения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228,432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217,493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имущество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78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94110"/>
            <a:ext cx="8208912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Налоговые </a:t>
            </a:r>
            <a:r>
              <a:rPr lang="ru-RU" sz="3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230,055 тыс.руб</a:t>
            </a:r>
            <a:endParaRPr lang="ru-RU" sz="3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НДФЛ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Единый сельскохозяйственный налог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Налог на имущество физических лиц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Земельный налог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23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496944" cy="5256584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Неналоговые </a:t>
            </a:r>
            <a:r>
              <a:rPr lang="ru-RU" sz="4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41,538 тыс.руб</a:t>
            </a:r>
            <a:endParaRPr lang="ru-RU" sz="4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Государственная пошлина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Доходы от использования имущества, находящегося в государственной и муниципальной собственности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Прочие неналоговые доходы</a:t>
            </a:r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75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94110"/>
            <a:ext cx="8784976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Безвозмездные поступления–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3 167,376 тыс.руб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 smtClean="0"/>
          </a:p>
          <a:p>
            <a:pPr marL="45720" indent="0" algn="ctr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3200" dirty="0" smtClean="0"/>
              <a:t>Субвенции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 Дотации</a:t>
            </a:r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517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50821688"/>
              </p:ext>
            </p:extLst>
          </p:nvPr>
        </p:nvGraphicFramePr>
        <p:xfrm>
          <a:off x="611560" y="1294110"/>
          <a:ext cx="7920880" cy="544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9401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728</TotalTime>
  <Words>458</Words>
  <Application>Microsoft Office PowerPoint</Application>
  <PresentationFormat>Экран (4:3)</PresentationFormat>
  <Paragraphs>145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    Отчет об исполнении бюджета </vt:lpstr>
      <vt:lpstr>    Отчет об исполнении бюджета </vt:lpstr>
      <vt:lpstr>Презентация PowerPoint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Hlupina</dc:creator>
  <cp:lastModifiedBy>Ковригина</cp:lastModifiedBy>
  <cp:revision>124</cp:revision>
  <dcterms:created xsi:type="dcterms:W3CDTF">2016-03-09T09:58:10Z</dcterms:created>
  <dcterms:modified xsi:type="dcterms:W3CDTF">2018-12-21T08:27:03Z</dcterms:modified>
</cp:coreProperties>
</file>