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6"/>
  </p:notesMasterIdLst>
  <p:sldIdLst>
    <p:sldId id="256" r:id="rId2"/>
    <p:sldId id="291" r:id="rId3"/>
    <p:sldId id="303" r:id="rId4"/>
    <p:sldId id="259" r:id="rId5"/>
    <p:sldId id="258" r:id="rId6"/>
    <p:sldId id="293" r:id="rId7"/>
    <p:sldId id="299" r:id="rId8"/>
    <p:sldId id="269" r:id="rId9"/>
    <p:sldId id="300" r:id="rId10"/>
    <p:sldId id="263" r:id="rId11"/>
    <p:sldId id="271" r:id="rId12"/>
    <p:sldId id="273" r:id="rId13"/>
    <p:sldId id="274" r:id="rId14"/>
    <p:sldId id="290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8FA096-D6C8-4434-B0FE-0E5865F9F048}">
          <p14:sldIdLst>
            <p14:sldId id="256"/>
            <p14:sldId id="291"/>
            <p14:sldId id="303"/>
            <p14:sldId id="259"/>
            <p14:sldId id="258"/>
            <p14:sldId id="293"/>
            <p14:sldId id="299"/>
            <p14:sldId id="269"/>
            <p14:sldId id="300"/>
            <p14:sldId id="263"/>
            <p14:sldId id="271"/>
          </p14:sldIdLst>
        </p14:section>
        <p14:section name="Раздел без заголовка" id="{B75D9C14-6D6D-446E-8E5D-D5D5A9ECEFE5}">
          <p14:sldIdLst>
            <p14:sldId id="273"/>
            <p14:sldId id="274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1DE"/>
    <a:srgbClr val="C4D79B"/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883" autoAdjust="0"/>
  </p:normalViewPr>
  <p:slideViewPr>
    <p:cSldViewPr>
      <p:cViewPr varScale="1">
        <p:scale>
          <a:sx n="77" d="100"/>
          <a:sy n="77" d="100"/>
        </p:scale>
        <p:origin x="-1618" y="-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</a:t>
          </a:r>
        </a:p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(+) Профицит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 custLinFactNeighborX="-4446" custLinFactNeighborY="2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-58006" custLinFactNeighborY="8433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 custLinFactX="-4236" custLinFactNeighborX="-100000" custLinFactNeighborY="7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 custLinFactX="-12402" custLinFactNeighborX="-100000" custLinFactNeighborY="8433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217296" custScaleY="86480" custLinFactX="-13518" custLinFactNeighborX="-100000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B30C7D71-A261-408C-B4BE-63CB9798D5D1}" type="presOf" srcId="{4E7CB679-5A70-4D19-B9FE-B35165ACC3D3}" destId="{32775538-2AC3-4373-B014-5A44732CBC7F}" srcOrd="0" destOrd="0" presId="urn:microsoft.com/office/officeart/2005/8/layout/equation1"/>
    <dgm:cxn modelId="{3E943213-88A5-4BD6-8890-F094091CE760}" type="presOf" srcId="{65EBFEF0-9C89-4A4C-BA89-C4D7B4B700F7}" destId="{7FAC88BC-C8FF-402F-AB2A-11AC4BBF48B7}" srcOrd="0" destOrd="0" presId="urn:microsoft.com/office/officeart/2005/8/layout/equation1"/>
    <dgm:cxn modelId="{4A6A171D-ADE1-4117-9748-A661BA6930A5}" type="presOf" srcId="{D36948F7-83BC-4220-85A0-DE21D57BD41D}" destId="{1816D16A-814C-4C22-A6CC-12105B3989BB}" srcOrd="0" destOrd="0" presId="urn:microsoft.com/office/officeart/2005/8/layout/equation1"/>
    <dgm:cxn modelId="{C1361D1D-299C-4452-89AD-C999A498738F}" type="presOf" srcId="{FEA73179-04A7-4795-AF97-EAF1F3F2AA68}" destId="{4B955819-9EB5-4C61-BE5E-7CE7027DF3F0}" srcOrd="0" destOrd="0" presId="urn:microsoft.com/office/officeart/2005/8/layout/equation1"/>
    <dgm:cxn modelId="{864BA6F2-6313-4F0A-A134-2375AD0B8A5C}" type="presOf" srcId="{ADB1419B-AC29-439A-9A52-52A4D8AD4433}" destId="{A84245DF-C8CC-47D2-83AC-15EF153255E0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0BB6CEA-A4BA-4038-8BD8-4F33C695D0F6}" type="presOf" srcId="{6CD1DB72-7F8F-4E2A-A00A-E83DF7CE947F}" destId="{22696057-B287-4EFB-96CD-3F248CB196C8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12139869-0DC0-4367-AFB3-65CF790A004A}" type="presParOf" srcId="{22696057-B287-4EFB-96CD-3F248CB196C8}" destId="{7FAC88BC-C8FF-402F-AB2A-11AC4BBF48B7}" srcOrd="0" destOrd="0" presId="urn:microsoft.com/office/officeart/2005/8/layout/equation1"/>
    <dgm:cxn modelId="{96FAFE18-6B66-4DD6-925D-3EA2C74EF21B}" type="presParOf" srcId="{22696057-B287-4EFB-96CD-3F248CB196C8}" destId="{2E3F7D03-16FC-4BE4-943C-EE4202A7666A}" srcOrd="1" destOrd="0" presId="urn:microsoft.com/office/officeart/2005/8/layout/equation1"/>
    <dgm:cxn modelId="{79CAA594-E59B-4893-84D3-F3C1091585BE}" type="presParOf" srcId="{22696057-B287-4EFB-96CD-3F248CB196C8}" destId="{1816D16A-814C-4C22-A6CC-12105B3989BB}" srcOrd="2" destOrd="0" presId="urn:microsoft.com/office/officeart/2005/8/layout/equation1"/>
    <dgm:cxn modelId="{317AE1F6-50A1-49A6-8C29-6A32DAAABE90}" type="presParOf" srcId="{22696057-B287-4EFB-96CD-3F248CB196C8}" destId="{5A3AD51A-CA0C-4D60-85EB-AFC0F3AEFCE4}" srcOrd="3" destOrd="0" presId="urn:microsoft.com/office/officeart/2005/8/layout/equation1"/>
    <dgm:cxn modelId="{3ABC202B-BB9D-419D-9EAA-F77D907F9ACE}" type="presParOf" srcId="{22696057-B287-4EFB-96CD-3F248CB196C8}" destId="{32775538-2AC3-4373-B014-5A44732CBC7F}" srcOrd="4" destOrd="0" presId="urn:microsoft.com/office/officeart/2005/8/layout/equation1"/>
    <dgm:cxn modelId="{54E1E7C9-CB1F-492B-A370-FF4D942A4B37}" type="presParOf" srcId="{22696057-B287-4EFB-96CD-3F248CB196C8}" destId="{EDA2439C-BAC0-499A-8F57-8D66EBFA7D82}" srcOrd="5" destOrd="0" presId="urn:microsoft.com/office/officeart/2005/8/layout/equation1"/>
    <dgm:cxn modelId="{65997555-9B17-439B-B828-83A03BBAEB8D}" type="presParOf" srcId="{22696057-B287-4EFB-96CD-3F248CB196C8}" destId="{4B955819-9EB5-4C61-BE5E-7CE7027DF3F0}" srcOrd="6" destOrd="0" presId="urn:microsoft.com/office/officeart/2005/8/layout/equation1"/>
    <dgm:cxn modelId="{886CA35A-3BC5-4080-8E0E-0B813D0085EC}" type="presParOf" srcId="{22696057-B287-4EFB-96CD-3F248CB196C8}" destId="{EE572389-320D-4E27-B728-8E274B326BA1}" srcOrd="7" destOrd="0" presId="urn:microsoft.com/office/officeart/2005/8/layout/equation1"/>
    <dgm:cxn modelId="{B9382C93-E599-4BBC-A938-F0C1D5872F87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неналоговые доходы</a:t>
          </a:r>
          <a:endParaRPr lang="ru-RU" sz="15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B662C747-5E60-4637-96F2-33C13F96C9C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C9ADE4FA-4FF2-4040-A843-FFD8B58BC328}" type="parTrans" cxnId="{EB829E8B-1591-4013-AC0D-7897E923FB0A}">
      <dgm:prSet/>
      <dgm:spPr/>
    </dgm:pt>
    <dgm:pt modelId="{3AF3F38E-1A7C-45E4-BC64-2CDB45A55B7B}" type="sibTrans" cxnId="{EB829E8B-1591-4013-AC0D-7897E923FB0A}">
      <dgm:prSet/>
      <dgm:spPr/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</dgm:pt>
    <dgm:pt modelId="{EEA7DB91-4FD3-4728-86FD-4E85665457AA}" type="sibTrans" cxnId="{977754D0-55B2-4644-BDCB-16318D90DEAF}">
      <dgm:prSet/>
      <dgm:spPr/>
    </dgm:pt>
    <dgm:pt modelId="{DB5BE581-0777-4381-9DE5-7C46418A428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52B65461-4195-47A3-A776-0EA9CED5DC27}" type="parTrans" cxnId="{60B384FB-C959-4862-AAC3-0A1718457CA1}">
      <dgm:prSet/>
      <dgm:spPr/>
    </dgm:pt>
    <dgm:pt modelId="{0C4B6917-C2E1-4A58-B1CB-9F0FDE0C97D2}" type="sibTrans" cxnId="{60B384FB-C959-4862-AAC3-0A1718457CA1}">
      <dgm:prSet/>
      <dgm:spPr/>
    </dgm:pt>
    <dgm:pt modelId="{B606E113-02BC-46D4-BF6C-FDA350334E8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Доходы от использования имущества</a:t>
          </a:r>
          <a:endParaRPr lang="ru-RU" sz="1500" dirty="0">
            <a:solidFill>
              <a:srgbClr val="7030A0"/>
            </a:solidFill>
          </a:endParaRPr>
        </a:p>
      </dgm:t>
    </dgm:pt>
    <dgm:pt modelId="{AD55A2BB-A030-480A-88D8-68A43C16B6FC}" type="parTrans" cxnId="{0D6C2E36-B520-404C-BB0D-185DB8AC6120}">
      <dgm:prSet/>
      <dgm:spPr/>
    </dgm:pt>
    <dgm:pt modelId="{AE23D3B6-8334-4955-8778-BDEE9B768EFD}" type="sibTrans" cxnId="{0D6C2E36-B520-404C-BB0D-185DB8AC6120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3FCC3B42-9D18-4355-9C5F-0C74C6E406E1}" type="presOf" srcId="{86010910-4EC4-45C0-A727-19B204A314B4}" destId="{73BE221E-7E04-47CE-B2D5-CA7B040A95EE}" srcOrd="0" destOrd="3" presId="urn:microsoft.com/office/officeart/2005/8/layout/hList1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EB829E8B-1591-4013-AC0D-7897E923FB0A}" srcId="{A762076E-A8EC-4B7F-B41D-9CC2E4E61E6D}" destId="{B662C747-5E60-4637-96F2-33C13F96C9C2}" srcOrd="1" destOrd="0" parTransId="{C9ADE4FA-4FF2-4040-A843-FFD8B58BC328}" sibTransId="{3AF3F38E-1A7C-45E4-BC64-2CDB45A55B7B}"/>
    <dgm:cxn modelId="{4F160A3C-BF7D-490E-89EC-0F821995470A}" type="presOf" srcId="{B662C747-5E60-4637-96F2-33C13F96C9C2}" destId="{73BE221E-7E04-47CE-B2D5-CA7B040A95EE}" srcOrd="0" destOrd="1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EBFB027B-DA4C-4139-977E-5D2853489126}" srcId="{A8BCBA04-C4C1-471F-B3D5-DF4691525E22}" destId="{1D16D560-C542-4545-ADF9-1F9F5C8F40F7}" srcOrd="1" destOrd="0" parTransId="{3259684C-EB95-42EB-8EDA-F4CB16489F08}" sibTransId="{06E4867F-5F59-4953-B1EB-0A3B37C40573}"/>
    <dgm:cxn modelId="{5C1390BF-216F-4985-B2B3-C782C6B5DD58}" type="presOf" srcId="{91C23C6C-BE7A-49CB-8895-735DE5A02E56}" destId="{322CFEFD-4518-4BB0-BDCF-8849EDEBC7D5}" srcOrd="0" destOrd="2" presId="urn:microsoft.com/office/officeart/2005/8/layout/hList1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6159BEDA-DE31-4341-8C74-690C9B60C03E}" type="presOf" srcId="{3F7DADBB-6970-4670-B27F-5C52A973D3FC}" destId="{322CFEFD-4518-4BB0-BDCF-8849EDEBC7D5}" srcOrd="0" destOrd="4" presId="urn:microsoft.com/office/officeart/2005/8/layout/hList1"/>
    <dgm:cxn modelId="{60B384FB-C959-4862-AAC3-0A1718457CA1}" srcId="{98CE632A-9F22-44D3-8FF7-1AE34BEEE7B1}" destId="{DB5BE581-0777-4381-9DE5-7C46418A4284}" srcOrd="1" destOrd="0" parTransId="{52B65461-4195-47A3-A776-0EA9CED5DC27}" sibTransId="{0C4B6917-C2E1-4A58-B1CB-9F0FDE0C97D2}"/>
    <dgm:cxn modelId="{B88A4B91-2BFF-4795-A324-0A4346738928}" type="presOf" srcId="{DB5BE581-0777-4381-9DE5-7C46418A4284}" destId="{322CFEFD-4518-4BB0-BDCF-8849EDEBC7D5}" srcOrd="0" destOrd="1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59DDA79-1C71-46B1-B6FF-1FBD8E702465}" type="presOf" srcId="{1FF62CBD-947C-4C8F-A871-0365E0497229}" destId="{322CFEFD-4518-4BB0-BDCF-8849EDEBC7D5}" srcOrd="0" destOrd="3" presId="urn:microsoft.com/office/officeart/2005/8/layout/hList1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B27F5277-D533-4F8F-951D-16C8E33D865F}" srcId="{98CE632A-9F22-44D3-8FF7-1AE34BEEE7B1}" destId="{1FF62CBD-947C-4C8F-A871-0365E0497229}" srcOrd="3" destOrd="0" parTransId="{30FE7B4C-DC06-4F2C-B6B9-2FBF46A17F2C}" sibTransId="{C7D40071-C832-462E-A2A3-8878E225A874}"/>
    <dgm:cxn modelId="{74ACD0FE-BEA9-498F-861D-B11C8400F344}" type="presOf" srcId="{B606E113-02BC-46D4-BF6C-FDA350334E8C}" destId="{DD1FF82A-8571-4949-9B53-8D3D55E4B826}" srcOrd="0" destOrd="0" presId="urn:microsoft.com/office/officeart/2005/8/layout/hList1"/>
    <dgm:cxn modelId="{A30CFBEF-C71D-4589-8E3D-D3118D5A9ECC}" srcId="{98CE632A-9F22-44D3-8FF7-1AE34BEEE7B1}" destId="{91C23C6C-BE7A-49CB-8895-735DE5A02E56}" srcOrd="2" destOrd="0" parTransId="{3E2D3F96-1B12-4F76-901C-ABF7D25E8EFD}" sibTransId="{DF3B1F7C-6E8F-4C5D-B9CC-24BC38DBF5BD}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0D6C2E36-B520-404C-BB0D-185DB8AC6120}" srcId="{A8BCBA04-C4C1-471F-B3D5-DF4691525E22}" destId="{B606E113-02BC-46D4-BF6C-FDA350334E8C}" srcOrd="0" destOrd="0" parTransId="{AD55A2BB-A030-480A-88D8-68A43C16B6FC}" sibTransId="{AE23D3B6-8334-4955-8778-BDEE9B768EFD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20025A77-4E66-421A-94E8-897A8C22B5C5}" type="presOf" srcId="{1D16D560-C542-4545-ADF9-1F9F5C8F40F7}" destId="{DD1FF82A-8571-4949-9B53-8D3D55E4B826}" srcOrd="0" destOrd="1" presId="urn:microsoft.com/office/officeart/2005/8/layout/hList1"/>
    <dgm:cxn modelId="{98D17D40-6C91-4374-B21C-21C0CEDD69AB}" type="presOf" srcId="{676F481A-4B86-4E0F-9894-A23D54109B22}" destId="{322CFEFD-4518-4BB0-BDCF-8849EDEBC7D5}" srcOrd="0" destOrd="5" presId="urn:microsoft.com/office/officeart/2005/8/layout/hList1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0" y="288027"/>
          <a:ext cx="1613317" cy="837758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6265" y="410714"/>
        <a:ext cx="1140787" cy="592384"/>
      </dsp:txXfrm>
    </dsp:sp>
    <dsp:sp modelId="{1816D16A-814C-4C22-A6CC-12105B3989BB}">
      <dsp:nvSpPr>
        <dsp:cNvPr id="0" name=""/>
        <dsp:cNvSpPr/>
      </dsp:nvSpPr>
      <dsp:spPr>
        <a:xfrm>
          <a:off x="1652737" y="432049"/>
          <a:ext cx="606313" cy="606313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1733104" y="663903"/>
        <a:ext cx="445579" cy="142605"/>
      </dsp:txXfrm>
    </dsp:sp>
    <dsp:sp modelId="{32775538-2AC3-4373-B014-5A44732CBC7F}">
      <dsp:nvSpPr>
        <dsp:cNvPr id="0" name=""/>
        <dsp:cNvSpPr/>
      </dsp:nvSpPr>
      <dsp:spPr>
        <a:xfrm>
          <a:off x="2264007" y="360043"/>
          <a:ext cx="1551881" cy="813694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91275" y="479206"/>
        <a:ext cx="1097345" cy="575368"/>
      </dsp:txXfrm>
    </dsp:sp>
    <dsp:sp modelId="{4B955819-9EB5-4C61-BE5E-7CE7027DF3F0}">
      <dsp:nvSpPr>
        <dsp:cNvPr id="0" name=""/>
        <dsp:cNvSpPr/>
      </dsp:nvSpPr>
      <dsp:spPr>
        <a:xfrm>
          <a:off x="3869859" y="432049"/>
          <a:ext cx="606313" cy="606313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3950226" y="556949"/>
        <a:ext cx="445579" cy="356513"/>
      </dsp:txXfrm>
    </dsp:sp>
    <dsp:sp modelId="{A84245DF-C8CC-47D2-83AC-15EF153255E0}">
      <dsp:nvSpPr>
        <dsp:cNvPr id="0" name=""/>
        <dsp:cNvSpPr/>
      </dsp:nvSpPr>
      <dsp:spPr>
        <a:xfrm>
          <a:off x="4494938" y="260879"/>
          <a:ext cx="2271544" cy="904034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(+) Профицит</a:t>
          </a:r>
        </a:p>
      </dsp:txBody>
      <dsp:txXfrm>
        <a:off x="4827598" y="393272"/>
        <a:ext cx="1606224" cy="639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1015747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1015747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321149"/>
          <a:ext cx="2715910" cy="2878706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321149"/>
        <a:ext cx="2715910" cy="2878706"/>
      </dsp:txXfrm>
    </dsp:sp>
    <dsp:sp modelId="{B2310FB7-EA56-4FE0-A40A-3378F82B36F7}">
      <dsp:nvSpPr>
        <dsp:cNvPr id="0" name=""/>
        <dsp:cNvSpPr/>
      </dsp:nvSpPr>
      <dsp:spPr>
        <a:xfrm>
          <a:off x="3187999" y="1050584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1050584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68363" y="2232247"/>
          <a:ext cx="2715910" cy="287693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Доходы от использования имущества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Прочие неналоговые доходы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168363" y="2232247"/>
        <a:ext cx="2715910" cy="2876935"/>
      </dsp:txXfrm>
    </dsp:sp>
    <dsp:sp modelId="{BB1FB0B0-77C5-4A8C-A3B5-AA7C21AAAFB3}">
      <dsp:nvSpPr>
        <dsp:cNvPr id="0" name=""/>
        <dsp:cNvSpPr/>
      </dsp:nvSpPr>
      <dsp:spPr>
        <a:xfrm>
          <a:off x="6131530" y="961142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961142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20680" y="2304252"/>
          <a:ext cx="2560044" cy="291746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20680" y="2304252"/>
        <a:ext cx="2560044" cy="291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30.12.2022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900B-68BD-4504-AEB2-D2B09876F20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5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30.12.2022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30.12.2022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30.12.2022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30.12.2022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30.12.2022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30.12.2022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30.12.2022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30.12.2022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30.12.2022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30.12.2022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30.12.2022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30.12.2022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8" y="3573016"/>
            <a:ext cx="370986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7"/>
            <a:ext cx="7848872" cy="2952329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500" dirty="0" smtClean="0">
                <a:solidFill>
                  <a:srgbClr val="0070C0"/>
                </a:solidFill>
              </a:rPr>
              <a:t>Бюджет для граждан на </a:t>
            </a:r>
            <a:r>
              <a:rPr lang="ru-RU" sz="3200" dirty="0" smtClean="0">
                <a:solidFill>
                  <a:srgbClr val="0070C0"/>
                </a:solidFill>
              </a:rPr>
              <a:t>2023 год и плановый период 2024 и 2025 годов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5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(Решение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совета сельского поселения «</a:t>
            </a:r>
            <a:r>
              <a:rPr lang="ru-RU" sz="2000" dirty="0" err="1" smtClean="0">
                <a:solidFill>
                  <a:srgbClr val="0070C0"/>
                </a:solidFill>
                <a:effectLst/>
              </a:rPr>
              <a:t>Иоссер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» на 2023 год и плановый период 2024 и 2025 годов)</a:t>
            </a:r>
            <a:endParaRPr lang="ru-RU" sz="2000" dirty="0">
              <a:solidFill>
                <a:srgbClr val="0070C0"/>
              </a:solidFill>
              <a:effectLst/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1" y="5053013"/>
            <a:ext cx="8208465" cy="1544637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Княжпогостский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Емва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://www.vseflagi.ru/upload/symbolics/vect/coa/komi_co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30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39801589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19268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</a:t>
            </a:r>
            <a:r>
              <a:rPr kumimoji="0" lang="ru-RU" sz="2400" b="0" i="0" u="sng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Иоссер</a:t>
            </a: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	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2023 год –  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57,1%                             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2023 год –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42,9%</a:t>
            </a:r>
            <a:endParaRPr kumimoji="0" lang="ru-RU" sz="21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2024 год –    </a:t>
            </a: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39,9 </a:t>
            </a: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%                               2024 год – </a:t>
            </a: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60,1 </a:t>
            </a: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%  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2025 год –   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39,7%                               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2025 год –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60,3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%</a:t>
            </a: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4509120"/>
            <a:ext cx="0" cy="28803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45175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Принятые муниципальные программы на уровне сельского поселения «</a:t>
            </a:r>
            <a:r>
              <a:rPr lang="ru-RU" sz="1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Иоссер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023218"/>
              </p:ext>
            </p:extLst>
          </p:nvPr>
        </p:nvGraphicFramePr>
        <p:xfrm>
          <a:off x="1403648" y="1484784"/>
          <a:ext cx="6817404" cy="4210015"/>
        </p:xfrm>
        <a:graphic>
          <a:graphicData uri="http://schemas.openxmlformats.org/drawingml/2006/table">
            <a:tbl>
              <a:tblPr/>
              <a:tblGrid>
                <a:gridCol w="3539104"/>
                <a:gridCol w="1118060"/>
                <a:gridCol w="1080120"/>
                <a:gridCol w="1080120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2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0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2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0" i="0" u="none" strike="noStrike" dirty="0" smtClean="0">
                          <a:effectLst/>
                          <a:latin typeface="MS Sans Serif"/>
                        </a:rPr>
                        <a:t>2024 год</a:t>
                      </a:r>
                      <a:endParaRPr lang="ru-RU" sz="12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0" i="0" u="none" strike="noStrike" dirty="0" smtClean="0">
                          <a:effectLst/>
                          <a:latin typeface="MS Sans Serif"/>
                        </a:rPr>
                        <a:t>2025 </a:t>
                      </a:r>
                      <a:r>
                        <a:rPr lang="ru-RU" sz="12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51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ПРОГРАММНЫЕ РАСХОДЫ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3 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468,252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861,002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855,002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973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 Cyr"/>
                        </a:rPr>
                        <a:t> «</a:t>
                      </a:r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Развитие жилищно-коммунального </a:t>
                      </a:r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хозяйства и </a:t>
                      </a:r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благоустройства сельского </a:t>
                      </a:r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поселения </a:t>
                      </a:r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«</a:t>
                      </a:r>
                      <a:r>
                        <a:rPr lang="ru-RU" sz="1200" b="0" i="0" u="none" strike="noStrike" dirty="0" err="1" smtClean="0">
                          <a:effectLst/>
                          <a:latin typeface="Arial Cyr"/>
                        </a:rPr>
                        <a:t>Иоссер</a:t>
                      </a:r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3 </a:t>
                      </a:r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456,452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1 449,202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1 443,202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61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- расходы на содержание уличного освещения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240,000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240,000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240,000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- благоустройство территории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15,000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- содержание улично-дорожной сети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600,000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603,202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603,202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077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- оказание услуг по вывозу ТКО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12,000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6,000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- содержание бани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600,000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600,000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600,000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- осуществление полномочий района (отчисления регион. оператору на кап. ремонт)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419,650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447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- осуществление полномочий района (оплата коммунальных услуг по МЖФ)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1 569,802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317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 Cyr"/>
                        </a:rPr>
                        <a:t> «Пожарная безопасность в населенных пунктах на территории сельского поселения </a:t>
                      </a:r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«</a:t>
                      </a:r>
                      <a:r>
                        <a:rPr lang="ru-RU" sz="1200" b="0" i="0" u="none" strike="noStrike" dirty="0" err="1" smtClean="0">
                          <a:effectLst/>
                          <a:latin typeface="Arial Cyr"/>
                        </a:rPr>
                        <a:t>Иоссер</a:t>
                      </a:r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11,800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11,800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baseline="0" dirty="0" smtClean="0">
                          <a:effectLst/>
                          <a:latin typeface="Arial Cyr"/>
                        </a:rPr>
                        <a:t>11,800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75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- реализация противопожарных мероприятий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11,800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11,800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50" b="0" i="0" u="none" strike="noStrike" dirty="0" smtClean="0">
                          <a:effectLst/>
                          <a:latin typeface="Arial Cyr"/>
                        </a:rPr>
                        <a:t>11,800</a:t>
                      </a:r>
                      <a:endParaRPr lang="ru-RU" sz="115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prstClr val="black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сельского поселения «</a:t>
            </a:r>
            <a:r>
              <a:rPr lang="ru-RU" sz="1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Иоссер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427280"/>
              </p:ext>
            </p:extLst>
          </p:nvPr>
        </p:nvGraphicFramePr>
        <p:xfrm>
          <a:off x="179513" y="1484784"/>
          <a:ext cx="8568953" cy="4896544"/>
        </p:xfrm>
        <a:graphic>
          <a:graphicData uri="http://schemas.openxmlformats.org/drawingml/2006/table">
            <a:tbl>
              <a:tblPr/>
              <a:tblGrid>
                <a:gridCol w="5760641"/>
                <a:gridCol w="936104"/>
                <a:gridCol w="864095"/>
                <a:gridCol w="1008113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3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1" i="0" u="none" strike="noStrike" dirty="0" smtClean="0">
                          <a:effectLst/>
                          <a:latin typeface="MS Sans Serif"/>
                        </a:rPr>
                        <a:t>2023</a:t>
                      </a:r>
                    </a:p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MS Sans Serif"/>
                        </a:rPr>
                        <a:t> </a:t>
                      </a:r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1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1" i="0" u="none" strike="noStrike" dirty="0" smtClean="0">
                          <a:effectLst/>
                          <a:latin typeface="MS Sans Serif"/>
                        </a:rPr>
                        <a:t>2025 </a:t>
                      </a:r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 (0102)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691,014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691,014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691,014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6693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 (0104)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828,742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1416,361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423,183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</a:t>
                      </a:r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надзора (0106)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0,280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0,280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0,280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 (0111)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</a:t>
                      </a:r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(0113)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614,140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604,140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604,140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оборона (0310)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 (0501)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1 989,452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(0503)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852,000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849,202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843,202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Сбор, удаление отходов и очистка </a:t>
                      </a:r>
                      <a:r>
                        <a:rPr lang="ru-RU" sz="1300" b="0" i="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сточных </a:t>
                      </a:r>
                      <a:r>
                        <a:rPr lang="ru-RU" sz="1300" b="0" i="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 (0602)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 (1001)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78,363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78,363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78,363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071,791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658,160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664,982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r>
              <a:rPr lang="ru-RU" sz="3500" dirty="0" smtClean="0">
                <a:solidFill>
                  <a:srgbClr val="0070C0"/>
                </a:solidFill>
              </a:rPr>
              <a:t>СПАСИБО </a:t>
            </a:r>
            <a:r>
              <a:rPr lang="ru-RU" sz="3500" dirty="0">
                <a:solidFill>
                  <a:srgbClr val="0070C0"/>
                </a:solidFill>
              </a:rPr>
              <a:t>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Исполнитель</a:t>
            </a:r>
            <a:r>
              <a:rPr lang="ru-RU" dirty="0">
                <a:solidFill>
                  <a:srgbClr val="7030A0"/>
                </a:solidFill>
              </a:rPr>
              <a:t>: Финансовое управление администрации МР «</a:t>
            </a:r>
            <a:r>
              <a:rPr lang="ru-RU" dirty="0" err="1">
                <a:solidFill>
                  <a:srgbClr val="7030A0"/>
                </a:solidFill>
              </a:rPr>
              <a:t>Княжпогостский</a:t>
            </a:r>
            <a:r>
              <a:rPr lang="ru-RU" dirty="0">
                <a:solidFill>
                  <a:srgbClr val="7030A0"/>
                </a:solidFill>
              </a:rPr>
              <a:t>»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Адрес: г. </a:t>
            </a:r>
            <a:r>
              <a:rPr lang="ru-RU" dirty="0" err="1">
                <a:solidFill>
                  <a:srgbClr val="7030A0"/>
                </a:solidFill>
              </a:rPr>
              <a:t>Емва</a:t>
            </a:r>
            <a:r>
              <a:rPr lang="ru-RU" dirty="0">
                <a:solidFill>
                  <a:srgbClr val="7030A0"/>
                </a:solidFill>
              </a:rPr>
              <a:t> ул. Дзержинского 81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Тел. </a:t>
            </a:r>
            <a:r>
              <a:rPr lang="ru-RU" dirty="0" smtClean="0">
                <a:solidFill>
                  <a:srgbClr val="7030A0"/>
                </a:solidFill>
              </a:rPr>
              <a:t>82139-21153</a:t>
            </a:r>
            <a:endParaRPr lang="ru-RU" dirty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63688" y="260648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</a:t>
            </a:r>
            <a:r>
              <a:rPr lang="ru-RU" sz="4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РАЖДАН</a:t>
            </a:r>
            <a:r>
              <a:rPr lang="ru-RU" sz="4500" dirty="0"/>
              <a:t/>
            </a:r>
            <a:br>
              <a:rPr lang="ru-RU" sz="4500" dirty="0"/>
            </a:b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9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483768" y="306896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156176" y="3077783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914938103"/>
              </p:ext>
            </p:extLst>
          </p:nvPr>
        </p:nvGraphicFramePr>
        <p:xfrm>
          <a:off x="1175946" y="4149080"/>
          <a:ext cx="6996454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513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5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35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Иоссер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Иоссер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Иоссер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1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l" fontAlgn="auto">
              <a:buClr>
                <a:srgbClr val="441ABA"/>
              </a:buClr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района</a:t>
            </a: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563045"/>
              </p:ext>
            </p:extLst>
          </p:nvPr>
        </p:nvGraphicFramePr>
        <p:xfrm>
          <a:off x="1619672" y="1916832"/>
          <a:ext cx="6072336" cy="4379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 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6 </a:t>
                      </a:r>
                      <a:r>
                        <a:rPr lang="ru-RU" baseline="0" dirty="0" smtClean="0"/>
                        <a:t>070,790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3 </a:t>
                      </a:r>
                      <a:r>
                        <a:rPr lang="ru-RU" dirty="0" smtClean="0"/>
                        <a:t>657,161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3 </a:t>
                      </a:r>
                      <a:r>
                        <a:rPr lang="ru-RU" dirty="0" smtClean="0"/>
                        <a:t>663,981</a:t>
                      </a:r>
                      <a:endParaRPr lang="ru-RU" dirty="0" smtClean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 том числе:</a:t>
                      </a:r>
                    </a:p>
                    <a:p>
                      <a:r>
                        <a:rPr lang="ru-RU" sz="1600" dirty="0" smtClean="0"/>
                        <a:t>на 1 жителя</a:t>
                      </a:r>
                    </a:p>
                    <a:p>
                      <a:r>
                        <a:rPr lang="ru-RU" sz="1200" dirty="0" smtClean="0"/>
                        <a:t>(140 чел. на 01.01.2022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</a:t>
                      </a:r>
                      <a:r>
                        <a:rPr lang="ru-RU" dirty="0" smtClean="0"/>
                        <a:t>071,791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43,370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</a:t>
                      </a:r>
                      <a:r>
                        <a:rPr lang="ru-RU" dirty="0" smtClean="0"/>
                        <a:t>3 </a:t>
                      </a:r>
                      <a:r>
                        <a:rPr lang="ru-RU" dirty="0" smtClean="0"/>
                        <a:t>658,160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26,130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</a:t>
                      </a:r>
                      <a:r>
                        <a:rPr lang="ru-RU" dirty="0" smtClean="0"/>
                        <a:t>3 </a:t>
                      </a:r>
                      <a:r>
                        <a:rPr lang="ru-RU" dirty="0" smtClean="0"/>
                        <a:t>664,982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26,178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- 1,001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- 0,999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- 1,001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6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3846</TotalTime>
  <Words>703</Words>
  <Application>Microsoft Office PowerPoint</Application>
  <PresentationFormat>Экран (4:3)</PresentationFormat>
  <Paragraphs>247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Бюджет для граждан на 2023 год и плановый период 2024 и 2025 годов  (Решение совета сельского поселения «Иоссер» на 2023 год и плановый период 2024 и 2025 годов)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</vt:lpstr>
      <vt:lpstr>БЮДЖЕТ ДЛЯ ГРАЖДАН  Доходы бюджета</vt:lpstr>
      <vt:lpstr>       </vt:lpstr>
      <vt:lpstr>БЮДЖЕТ ДЛЯ ГРАЖДАН </vt:lpstr>
      <vt:lpstr> БЮДЖЕТ ДЛЯ ГРАЖДАН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Shprengel</cp:lastModifiedBy>
  <cp:revision>355</cp:revision>
  <cp:lastPrinted>2016-01-27T07:32:03Z</cp:lastPrinted>
  <dcterms:created xsi:type="dcterms:W3CDTF">2014-01-31T09:07:24Z</dcterms:created>
  <dcterms:modified xsi:type="dcterms:W3CDTF">2022-12-30T10:26:49Z</dcterms:modified>
</cp:coreProperties>
</file>