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303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303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B30C7D71-A261-408C-B4BE-63CB9798D5D1}" type="presOf" srcId="{4E7CB679-5A70-4D19-B9FE-B35165ACC3D3}" destId="{32775538-2AC3-4373-B014-5A44732CBC7F}" srcOrd="0" destOrd="0" presId="urn:microsoft.com/office/officeart/2005/8/layout/equation1"/>
    <dgm:cxn modelId="{3E943213-88A5-4BD6-8890-F094091CE760}" type="presOf" srcId="{65EBFEF0-9C89-4A4C-BA89-C4D7B4B700F7}" destId="{7FAC88BC-C8FF-402F-AB2A-11AC4BBF48B7}" srcOrd="0" destOrd="0" presId="urn:microsoft.com/office/officeart/2005/8/layout/equation1"/>
    <dgm:cxn modelId="{4A6A171D-ADE1-4117-9748-A661BA6930A5}" type="presOf" srcId="{D36948F7-83BC-4220-85A0-DE21D57BD41D}" destId="{1816D16A-814C-4C22-A6CC-12105B3989BB}" srcOrd="0" destOrd="0" presId="urn:microsoft.com/office/officeart/2005/8/layout/equation1"/>
    <dgm:cxn modelId="{C1361D1D-299C-4452-89AD-C999A498738F}" type="presOf" srcId="{FEA73179-04A7-4795-AF97-EAF1F3F2AA68}" destId="{4B955819-9EB5-4C61-BE5E-7CE7027DF3F0}" srcOrd="0" destOrd="0" presId="urn:microsoft.com/office/officeart/2005/8/layout/equation1"/>
    <dgm:cxn modelId="{864BA6F2-6313-4F0A-A134-2375AD0B8A5C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0BB6CEA-A4BA-4038-8BD8-4F33C695D0F6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12139869-0DC0-4367-AFB3-65CF790A004A}" type="presParOf" srcId="{22696057-B287-4EFB-96CD-3F248CB196C8}" destId="{7FAC88BC-C8FF-402F-AB2A-11AC4BBF48B7}" srcOrd="0" destOrd="0" presId="urn:microsoft.com/office/officeart/2005/8/layout/equation1"/>
    <dgm:cxn modelId="{96FAFE18-6B66-4DD6-925D-3EA2C74EF21B}" type="presParOf" srcId="{22696057-B287-4EFB-96CD-3F248CB196C8}" destId="{2E3F7D03-16FC-4BE4-943C-EE4202A7666A}" srcOrd="1" destOrd="0" presId="urn:microsoft.com/office/officeart/2005/8/layout/equation1"/>
    <dgm:cxn modelId="{79CAA594-E59B-4893-84D3-F3C1091585BE}" type="presParOf" srcId="{22696057-B287-4EFB-96CD-3F248CB196C8}" destId="{1816D16A-814C-4C22-A6CC-12105B3989BB}" srcOrd="2" destOrd="0" presId="urn:microsoft.com/office/officeart/2005/8/layout/equation1"/>
    <dgm:cxn modelId="{317AE1F6-50A1-49A6-8C29-6A32DAAABE90}" type="presParOf" srcId="{22696057-B287-4EFB-96CD-3F248CB196C8}" destId="{5A3AD51A-CA0C-4D60-85EB-AFC0F3AEFCE4}" srcOrd="3" destOrd="0" presId="urn:microsoft.com/office/officeart/2005/8/layout/equation1"/>
    <dgm:cxn modelId="{3ABC202B-BB9D-419D-9EAA-F77D907F9ACE}" type="presParOf" srcId="{22696057-B287-4EFB-96CD-3F248CB196C8}" destId="{32775538-2AC3-4373-B014-5A44732CBC7F}" srcOrd="4" destOrd="0" presId="urn:microsoft.com/office/officeart/2005/8/layout/equation1"/>
    <dgm:cxn modelId="{54E1E7C9-CB1F-492B-A370-FF4D942A4B37}" type="presParOf" srcId="{22696057-B287-4EFB-96CD-3F248CB196C8}" destId="{EDA2439C-BAC0-499A-8F57-8D66EBFA7D82}" srcOrd="5" destOrd="0" presId="urn:microsoft.com/office/officeart/2005/8/layout/equation1"/>
    <dgm:cxn modelId="{65997555-9B17-439B-B828-83A03BBAEB8D}" type="presParOf" srcId="{22696057-B287-4EFB-96CD-3F248CB196C8}" destId="{4B955819-9EB5-4C61-BE5E-7CE7027DF3F0}" srcOrd="6" destOrd="0" presId="urn:microsoft.com/office/officeart/2005/8/layout/equation1"/>
    <dgm:cxn modelId="{886CA35A-3BC5-4080-8E0E-0B813D0085EC}" type="presParOf" srcId="{22696057-B287-4EFB-96CD-3F248CB196C8}" destId="{EE572389-320D-4E27-B728-8E274B326BA1}" srcOrd="7" destOrd="0" presId="urn:microsoft.com/office/officeart/2005/8/layout/equation1"/>
    <dgm:cxn modelId="{B9382C93-E599-4BBC-A938-F0C1D5872F87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DB5BE581-0777-4381-9DE5-7C46418A428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52B65461-4195-47A3-A776-0EA9CED5DC27}" type="parTrans" cxnId="{60B384FB-C959-4862-AAC3-0A1718457CA1}">
      <dgm:prSet/>
      <dgm:spPr/>
    </dgm:pt>
    <dgm:pt modelId="{0C4B6917-C2E1-4A58-B1CB-9F0FDE0C97D2}" type="sibTrans" cxnId="{60B384FB-C959-4862-AAC3-0A1718457CA1}">
      <dgm:prSet/>
      <dgm:spPr/>
    </dgm:pt>
    <dgm:pt modelId="{B606E113-02BC-46D4-BF6C-FDA350334E8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AD55A2BB-A030-480A-88D8-68A43C16B6FC}" type="parTrans" cxnId="{0D6C2E36-B520-404C-BB0D-185DB8AC6120}">
      <dgm:prSet/>
      <dgm:spPr/>
    </dgm:pt>
    <dgm:pt modelId="{AE23D3B6-8334-4955-8778-BDEE9B768EFD}" type="sibTrans" cxnId="{0D6C2E36-B520-404C-BB0D-185DB8AC612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1" destOrd="0" parTransId="{3259684C-EB95-42EB-8EDA-F4CB16489F08}" sibTransId="{06E4867F-5F59-4953-B1EB-0A3B37C40573}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60B384FB-C959-4862-AAC3-0A1718457CA1}" srcId="{98CE632A-9F22-44D3-8FF7-1AE34BEEE7B1}" destId="{DB5BE581-0777-4381-9DE5-7C46418A4284}" srcOrd="1" destOrd="0" parTransId="{52B65461-4195-47A3-A776-0EA9CED5DC27}" sibTransId="{0C4B6917-C2E1-4A58-B1CB-9F0FDE0C97D2}"/>
    <dgm:cxn modelId="{B88A4B91-2BFF-4795-A324-0A4346738928}" type="presOf" srcId="{DB5BE581-0777-4381-9DE5-7C46418A4284}" destId="{322CFEFD-4518-4BB0-BDCF-8849EDEBC7D5}" srcOrd="0" destOrd="1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74ACD0FE-BEA9-498F-861D-B11C8400F344}" type="presOf" srcId="{B606E113-02BC-46D4-BF6C-FDA350334E8C}" destId="{DD1FF82A-8571-4949-9B53-8D3D55E4B826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0D6C2E36-B520-404C-BB0D-185DB8AC6120}" srcId="{A8BCBA04-C4C1-471F-B3D5-DF4691525E22}" destId="{B606E113-02BC-46D4-BF6C-FDA350334E8C}" srcOrd="0" destOrd="0" parTransId="{AD55A2BB-A030-480A-88D8-68A43C16B6FC}" sibTransId="{AE23D3B6-8334-4955-8778-BDEE9B768EFD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1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2024 год и плановый период 2025 и 2026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2024 год и плановый период 2025 и 2026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801589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  60,9%                                2024 год – 39,1%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2025 год –    41,8 %                               2025 год – 58,2 %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2026 год –    38,9%                                2026 год – 61,1 %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40247"/>
              </p:ext>
            </p:extLst>
          </p:nvPr>
        </p:nvGraphicFramePr>
        <p:xfrm>
          <a:off x="1403648" y="1484784"/>
          <a:ext cx="6817404" cy="4930105"/>
        </p:xfrm>
        <a:graphic>
          <a:graphicData uri="http://schemas.openxmlformats.org/drawingml/2006/table">
            <a:tbl>
              <a:tblPr/>
              <a:tblGrid>
                <a:gridCol w="3539104"/>
                <a:gridCol w="1118060"/>
                <a:gridCol w="1080120"/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2025 год</a:t>
                      </a:r>
                      <a:endParaRPr lang="ru-RU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4 194,796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1 644,776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1473,000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73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4 182,796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1 461,000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1 461,000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211,000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211,000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211,000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111,112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650,000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650,000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650,000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оказание услуг по вывозу ТКО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5,374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содержание бани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осуществление полномочий района (отчисления регион. оператору на кап. ремонт)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574,719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4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осуществление полномочий района (оплата коммунальных услуг по МЖФ)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2 020,591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1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183,776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Обеспечение первичных мер пожарной безопасности (обустройство и (или) ремонт пожарных водоемов)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171,776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38147"/>
              </p:ext>
            </p:extLst>
          </p:nvPr>
        </p:nvGraphicFramePr>
        <p:xfrm>
          <a:off x="179513" y="1484784"/>
          <a:ext cx="8568953" cy="4896544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69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1 912,572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1 505,095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1 518,516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604,148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604,148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605,142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183,776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 (0501)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2 595,310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977,486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</a:t>
                      </a:r>
                      <a:r>
                        <a:rPr lang="ru-RU" sz="13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сточных вод (0602)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6 887,189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3 938,992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3 790,131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14938103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1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21991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6 886,189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3 937,992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3 789,131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(148 чел. на 01.04.2023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6 887,189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46,535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3 938,992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26,615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3 790,131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25,609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4001</TotalTime>
  <Words>731</Words>
  <Application>Microsoft Office PowerPoint</Application>
  <PresentationFormat>Экран (4:3)</PresentationFormat>
  <Paragraphs>256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2024 год и плановый период 2025 и 2026 годов  (Решение совета сельского поселения «Иоссер» на 2024 год и плановый период 2025 и 2026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370</cp:revision>
  <cp:lastPrinted>2016-01-27T07:32:03Z</cp:lastPrinted>
  <dcterms:created xsi:type="dcterms:W3CDTF">2014-01-31T09:07:24Z</dcterms:created>
  <dcterms:modified xsi:type="dcterms:W3CDTF">2024-01-18T12:00:46Z</dcterms:modified>
</cp:coreProperties>
</file>