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4" r:id="rId2"/>
    <p:sldId id="265" r:id="rId3"/>
    <p:sldId id="266" r:id="rId4"/>
    <p:sldId id="267" r:id="rId5"/>
    <p:sldId id="268" r:id="rId6"/>
    <p:sldId id="293" r:id="rId7"/>
    <p:sldId id="294" r:id="rId8"/>
    <p:sldId id="269" r:id="rId9"/>
    <p:sldId id="298" r:id="rId10"/>
    <p:sldId id="291" r:id="rId11"/>
    <p:sldId id="271" r:id="rId12"/>
    <p:sldId id="272" r:id="rId13"/>
    <p:sldId id="274" r:id="rId14"/>
    <p:sldId id="275" r:id="rId15"/>
    <p:sldId id="276" r:id="rId16"/>
    <p:sldId id="278" r:id="rId17"/>
    <p:sldId id="273" r:id="rId18"/>
    <p:sldId id="280" r:id="rId19"/>
    <p:sldId id="281" r:id="rId20"/>
    <p:sldId id="290" r:id="rId21"/>
    <p:sldId id="29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2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2000"/>
            </a:pPr>
            <a:r>
              <a:rPr lang="ru-RU" sz="2000" dirty="0" smtClean="0"/>
              <a:t>Доходы бюджета сельского поселения «</a:t>
            </a:r>
            <a:r>
              <a:rPr lang="ru-RU" sz="2000" dirty="0" err="1" smtClean="0"/>
              <a:t>Иоссер</a:t>
            </a:r>
            <a:r>
              <a:rPr lang="ru-RU" sz="2000" dirty="0" smtClean="0"/>
              <a:t>» </a:t>
            </a:r>
          </a:p>
          <a:p>
            <a:pPr algn="ctr">
              <a:defRPr sz="2000"/>
            </a:pPr>
            <a:r>
              <a:rPr lang="ru-RU" sz="2000" dirty="0" smtClean="0"/>
              <a:t>на </a:t>
            </a:r>
            <a:r>
              <a:rPr lang="ru-RU" sz="2000" dirty="0"/>
              <a:t>2019 год</a:t>
            </a:r>
          </a:p>
        </c:rich>
      </c:tx>
      <c:layout>
        <c:manualLayout>
          <c:xMode val="edge"/>
          <c:yMode val="edge"/>
          <c:x val="0.13502359331213912"/>
          <c:y val="4.636418961420248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236046914001701"/>
          <c:y val="0.26358206078235735"/>
          <c:w val="0.49873133578768541"/>
          <c:h val="0.78961793210751707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доходы!$A$14:$A$17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трасферты</c:v>
                </c:pt>
              </c:strCache>
            </c:strRef>
          </c:cat>
          <c:val>
            <c:numRef>
              <c:f>доходы!$B$14:$B$17</c:f>
            </c:numRef>
          </c:val>
        </c:ser>
        <c:ser>
          <c:idx val="1"/>
          <c:order val="1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0.11820453915258616"/>
                  <c:y val="-4.6364189614202479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Безвозмездные поступления;  </a:t>
                    </a:r>
                  </a:p>
                  <a:p>
                    <a:r>
                      <a:rPr lang="ru-RU" sz="1200" dirty="0" smtClean="0"/>
                      <a:t>2 885,005 (92,6%)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0723870923210556E-2"/>
                  <c:y val="-0.2390221333757734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9880328548847084"/>
                  <c:y val="3.9217533111150296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Налоговые и неналоговые доходы;  231,500 (7,4%)</a:t>
                    </a:r>
                    <a:endParaRPr lang="ru-RU" sz="12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9980875922733788E-2"/>
                  <c:y val="1.293690169011859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доходы!$A$14:$A$17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трасферты</c:v>
                </c:pt>
              </c:strCache>
            </c:strRef>
          </c:cat>
          <c:val>
            <c:numRef>
              <c:f>доходы!$C$14:$C$17</c:f>
              <c:numCache>
                <c:formatCode>General</c:formatCode>
                <c:ptCount val="4"/>
                <c:pt idx="0" formatCode="_-* #,##0.0\ _₽_-;\-* #,##0.0\ _₽_-;_-* &quot;-&quot;??\ _₽_-;_-@_-">
                  <c:v>2814.1</c:v>
                </c:pt>
                <c:pt idx="2" formatCode="_-* #,##0.0\ _₽_-;\-* #,##0.0\ _₽_-;_-* &quot;-&quot;??\ _₽_-;_-@_-">
                  <c:v>70.900000000000006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Непрограммные мероприятия</c:v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3"/>
              <c:pt idx="0">
                <c:v>2019</c:v>
              </c:pt>
              <c:pt idx="1">
                <c:v>2020</c:v>
              </c:pt>
              <c:pt idx="2">
                <c:v>2021</c:v>
              </c:pt>
            </c:numLit>
          </c:cat>
          <c:val>
            <c:numRef>
              <c:f>расходы!$B$3:$D$3</c:f>
              <c:numCache>
                <c:formatCode>_-* #,##0.000\ _₽_-;\-* #,##0.000\ _₽_-;_-* "-"??\ _₽_-;_-@_-</c:formatCode>
                <c:ptCount val="3"/>
                <c:pt idx="0">
                  <c:v>2283.08</c:v>
                </c:pt>
                <c:pt idx="1">
                  <c:v>2421.5250000000001</c:v>
                </c:pt>
                <c:pt idx="2">
                  <c:v>2510.6669999999999</c:v>
                </c:pt>
              </c:numCache>
            </c:numRef>
          </c:val>
        </c:ser>
        <c:ser>
          <c:idx val="1"/>
          <c:order val="1"/>
          <c:tx>
            <c:v>Расходы по муниципальным программам</c:v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3"/>
              <c:pt idx="0">
                <c:v>2019</c:v>
              </c:pt>
              <c:pt idx="1">
                <c:v>2020</c:v>
              </c:pt>
              <c:pt idx="2">
                <c:v>2021</c:v>
              </c:pt>
            </c:numLit>
          </c:cat>
          <c:val>
            <c:numRef>
              <c:f>расходы!$B$4:$D$4</c:f>
              <c:numCache>
                <c:formatCode>_-* #,##0.000\ _₽_-;\-* #,##0.000\ _₽_-;_-* "-"??\ _₽_-;_-@_-</c:formatCode>
                <c:ptCount val="3"/>
                <c:pt idx="0">
                  <c:v>845</c:v>
                </c:pt>
                <c:pt idx="1">
                  <c:v>1215.788</c:v>
                </c:pt>
                <c:pt idx="2">
                  <c:v>1126.4459999999999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5358592"/>
        <c:axId val="35360128"/>
      </c:barChart>
      <c:catAx>
        <c:axId val="35358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360128"/>
        <c:crosses val="autoZero"/>
        <c:auto val="1"/>
        <c:lblAlgn val="ctr"/>
        <c:lblOffset val="100"/>
        <c:noMultiLvlLbl val="0"/>
      </c:catAx>
      <c:valAx>
        <c:axId val="35360128"/>
        <c:scaling>
          <c:orientation val="minMax"/>
        </c:scaling>
        <c:delete val="1"/>
        <c:axPos val="l"/>
        <c:majorGridlines/>
        <c:numFmt formatCode="_-* #,##0.000\ _₽_-;\-* #,##0.000\ _₽_-;_-* &quot;-&quot;??\ _₽_-;_-@_-" sourceLinked="1"/>
        <c:majorTickMark val="out"/>
        <c:minorTickMark val="none"/>
        <c:tickLblPos val="nextTo"/>
        <c:crossAx val="35358592"/>
        <c:crosses val="autoZero"/>
        <c:crossBetween val="between"/>
      </c:valAx>
    </c:plotArea>
    <c:legend>
      <c:legendPos val="b"/>
      <c:layout/>
      <c:overlay val="0"/>
      <c:spPr>
        <a:solidFill>
          <a:schemeClr val="accent6">
            <a:lumMod val="20000"/>
            <a:lumOff val="80000"/>
          </a:schemeClr>
        </a:solidFill>
      </c:spPr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2708-15C0-40AA-B4AE-E27CBFD6952F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6712-79E0-40C9-9340-CF417CA35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2708-15C0-40AA-B4AE-E27CBFD6952F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6712-79E0-40C9-9340-CF417CA35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2708-15C0-40AA-B4AE-E27CBFD6952F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6712-79E0-40C9-9340-CF417CA3515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2708-15C0-40AA-B4AE-E27CBFD6952F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6712-79E0-40C9-9340-CF417CA3515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2708-15C0-40AA-B4AE-E27CBFD6952F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6712-79E0-40C9-9340-CF417CA35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2708-15C0-40AA-B4AE-E27CBFD6952F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6712-79E0-40C9-9340-CF417CA3515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2708-15C0-40AA-B4AE-E27CBFD6952F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6712-79E0-40C9-9340-CF417CA35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2708-15C0-40AA-B4AE-E27CBFD6952F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6712-79E0-40C9-9340-CF417CA35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2708-15C0-40AA-B4AE-E27CBFD6952F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6712-79E0-40C9-9340-CF417CA35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2708-15C0-40AA-B4AE-E27CBFD6952F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6712-79E0-40C9-9340-CF417CA3515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2708-15C0-40AA-B4AE-E27CBFD6952F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6712-79E0-40C9-9340-CF417CA3515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91C2708-15C0-40AA-B4AE-E27CBFD6952F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8336712-79E0-40C9-9340-CF417CA3515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556792"/>
            <a:ext cx="7272808" cy="4410824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на </a:t>
            </a:r>
          </a:p>
          <a:p>
            <a:pPr marL="4572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и плановый период 2020-2021 годов</a:t>
            </a:r>
          </a:p>
          <a:p>
            <a:pPr marL="4572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(Решение Совета сельского поселения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Иоссер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4572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2019 год и плановый период 2020-2021 годов от 26.12.2018 № 4-21/1)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560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397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328" y="908720"/>
            <a:ext cx="7777112" cy="521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1"/>
            <a:ext cx="7632848" cy="72008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>Бюджет для граждан</a:t>
            </a:r>
            <a:endParaRPr lang="ru-RU" dirty="0"/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5781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086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125264"/>
            <a:ext cx="8208912" cy="500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39"/>
            <a:ext cx="7632848" cy="72008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>Бюджет для граждан</a:t>
            </a:r>
            <a:endParaRPr lang="ru-RU" dirty="0"/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5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263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38795" cy="980729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836613"/>
            <a:ext cx="8856663" cy="5761037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 smtClean="0">
                <a:ln>
                  <a:noFill/>
                </a:ln>
                <a:solidFill>
                  <a:srgbClr val="7030A0"/>
                </a:solidFill>
              </a:rPr>
              <a:t>Мы, граждане, все являемся налогоплательщиками.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>
                  <a:noFill/>
                </a:ln>
                <a:solidFill>
                  <a:srgbClr val="7030A0"/>
                </a:solidFill>
              </a:rPr>
              <a:t>Структура зачисления налогов уплачиваемых гражданами в разрезе бюджетов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944" y="1876840"/>
            <a:ext cx="8136904" cy="474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5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17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38795" cy="980729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1"/>
            <a:ext cx="8496944" cy="511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http://www.vseflagi.ru/upload/symbolics/vect/coa/komi_co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997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15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76456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38795" cy="980729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836613"/>
            <a:ext cx="8856663" cy="5761037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b="1" dirty="0" smtClean="0">
              <a:ln>
                <a:noFill/>
              </a:ln>
              <a:solidFill>
                <a:srgbClr val="7030A0"/>
              </a:solidFill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0022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287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26818"/>
            <a:ext cx="7210803" cy="653911"/>
          </a:xfrm>
        </p:spPr>
        <p:txBody>
          <a:bodyPr>
            <a:normAutofit fontScale="90000"/>
          </a:bodyPr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b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716708"/>
              </p:ext>
            </p:extLst>
          </p:nvPr>
        </p:nvGraphicFramePr>
        <p:xfrm>
          <a:off x="1187624" y="1052736"/>
          <a:ext cx="7272808" cy="3713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720080"/>
                <a:gridCol w="792088"/>
                <a:gridCol w="720080"/>
                <a:gridCol w="1080120"/>
              </a:tblGrid>
              <a:tr h="54531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Соотношение 2019 к 2018 годам (%)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351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 (тыс.руб.)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231,500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235,500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239,500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64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прибыль, доходы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220,000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224,000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228,000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64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64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646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(тыс.руб.)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2885,005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3390,038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3385,638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64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2814,100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3318,800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3314,400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64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70,905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71,238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71,238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45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38795" cy="980729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9257521"/>
              </p:ext>
            </p:extLst>
          </p:nvPr>
        </p:nvGraphicFramePr>
        <p:xfrm>
          <a:off x="1043608" y="620688"/>
          <a:ext cx="7504881" cy="5478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5302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004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642092" cy="583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38795" cy="980729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906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877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38795" cy="980729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1800" dirty="0" smtClean="0">
                <a:solidFill>
                  <a:srgbClr val="7030A0"/>
                </a:solidFill>
              </a:rPr>
              <a:t>Бюджет сельского поселения «</a:t>
            </a:r>
            <a:r>
              <a:rPr lang="ru-RU" sz="1800" dirty="0" err="1" smtClean="0">
                <a:solidFill>
                  <a:srgbClr val="7030A0"/>
                </a:solidFill>
              </a:rPr>
              <a:t>Иоссер</a:t>
            </a:r>
            <a:r>
              <a:rPr lang="ru-RU" sz="1800" dirty="0" smtClean="0">
                <a:solidFill>
                  <a:srgbClr val="7030A0"/>
                </a:solidFill>
              </a:rPr>
              <a:t>» сформирован на основании непрограммных расходов и муниципальных программ </a:t>
            </a:r>
            <a:endParaRPr lang="ru-RU" sz="1800" dirty="0">
              <a:solidFill>
                <a:srgbClr val="7030A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877384"/>
              </p:ext>
            </p:extLst>
          </p:nvPr>
        </p:nvGraphicFramePr>
        <p:xfrm>
          <a:off x="251520" y="1124742"/>
          <a:ext cx="8568952" cy="2106614"/>
        </p:xfrm>
        <a:graphic>
          <a:graphicData uri="http://schemas.openxmlformats.org/drawingml/2006/table">
            <a:tbl>
              <a:tblPr/>
              <a:tblGrid>
                <a:gridCol w="3398118"/>
                <a:gridCol w="1591026"/>
                <a:gridCol w="1753075"/>
                <a:gridCol w="1826733"/>
              </a:tblGrid>
              <a:tr h="526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Направление расходной части бюджета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633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Непрограммные расходы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2 283,080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2 421,525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2 510,667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33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 муниципальным программам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845,000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1 215,788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1 126,446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633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3 128,08 0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3 637,313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3 637,113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7899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Расходной части по программному бюджету от общего объема расходов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5059464"/>
              </p:ext>
            </p:extLst>
          </p:nvPr>
        </p:nvGraphicFramePr>
        <p:xfrm>
          <a:off x="1547664" y="3356992"/>
          <a:ext cx="597666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657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91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764" y="4797152"/>
            <a:ext cx="2921024" cy="194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3950"/>
            <a:ext cx="8424936" cy="539737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600" dirty="0" smtClean="0">
                <a:solidFill>
                  <a:srgbClr val="7030A0"/>
                </a:solidFill>
              </a:rPr>
              <a:t>Муниципальная программа «Развитие жилищно-коммунального хозяйства и благоустройства сельского поселения «</a:t>
            </a:r>
            <a:r>
              <a:rPr lang="ru-RU" sz="2600" dirty="0" err="1" smtClean="0">
                <a:solidFill>
                  <a:srgbClr val="7030A0"/>
                </a:solidFill>
              </a:rPr>
              <a:t>Иоссер</a:t>
            </a:r>
            <a:r>
              <a:rPr lang="ru-RU" sz="2600" dirty="0" smtClean="0">
                <a:solidFill>
                  <a:srgbClr val="7030A0"/>
                </a:solidFill>
              </a:rPr>
              <a:t>» на </a:t>
            </a:r>
            <a:r>
              <a:rPr lang="ru-RU" sz="2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ru-RU" sz="2600" dirty="0" smtClean="0">
                <a:solidFill>
                  <a:srgbClr val="7030A0"/>
                </a:solidFill>
              </a:rPr>
              <a:t> год планируется:</a:t>
            </a:r>
          </a:p>
          <a:p>
            <a:pPr marL="45720" indent="0" algn="ctr">
              <a:buNone/>
            </a:pPr>
            <a:endParaRPr lang="ru-RU" sz="2600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На содержание уличного освещения -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250,000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тыс.рублей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На благоустройство территории -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100,000 </a:t>
            </a:r>
            <a:r>
              <a:rPr lang="ru-RU" dirty="0" err="1" smtClean="0">
                <a:solidFill>
                  <a:schemeClr val="tx1"/>
                </a:solidFill>
              </a:rPr>
              <a:t>тыс.рублей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На содержание улично-дорожной сети –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225,000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тыс.рублей</a:t>
            </a:r>
            <a:endParaRPr lang="ru-RU" sz="22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На содержание бани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- 200,000 </a:t>
            </a:r>
            <a:r>
              <a:rPr lang="ru-RU" dirty="0" err="1" smtClean="0">
                <a:solidFill>
                  <a:schemeClr val="tx1"/>
                </a:solidFill>
              </a:rPr>
              <a:t>тыс.рублей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Отчисление региональному оператору на капитальный ремонт -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70,000 </a:t>
            </a:r>
            <a:r>
              <a:rPr lang="ru-RU" dirty="0" err="1" smtClean="0">
                <a:solidFill>
                  <a:schemeClr val="tx1"/>
                </a:solidFill>
              </a:rPr>
              <a:t>тыс.рублей</a:t>
            </a:r>
            <a:endParaRPr lang="ru-RU" dirty="0" smtClean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12511" cy="1143000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71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656951"/>
            <a:ext cx="8712968" cy="5940401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граждане сельского поселения «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Иоссер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»!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познакомит Вас с положениями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основного финансового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Иоссер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–  решение Совета сельского поселения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Иоссер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бюджете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на 2019 и плановый период 2020-2021 годов.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информация предназначена для широкого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круга пользователей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будет интересна и полезна как студентам, педагогам,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 культуры, молодым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семьям, так и пенсионерам и другим категориям населения, так как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сельского поселения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затрагивает интересы каждого жителя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— и как налогоплательщики, и как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потребители общественных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уверены в том, что передаваемые ими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распоряжение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 средства используются прозрачно и эффективно,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приносят конкретные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как для общества в целом, так и для каждой семьи,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сельского поселения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Иоссер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входит в состав консолидированного бюджета муниципального района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Княжпогостский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4572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постарались в доступной и понятной для граждан форме показать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сельского поселения.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632848" cy="93662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Бюджет для </a:t>
            </a:r>
            <a:r>
              <a:rPr lang="ru-RU" dirty="0" err="1" smtClean="0"/>
              <a:t>гражан</a:t>
            </a:r>
            <a:endParaRPr lang="ru-RU" dirty="0"/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657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977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3" y="1340768"/>
            <a:ext cx="9013715" cy="54006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По непрограммным мероприятиям на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ru-RU" sz="2400" dirty="0" smtClean="0">
                <a:solidFill>
                  <a:srgbClr val="7030A0"/>
                </a:solidFill>
              </a:rPr>
              <a:t> год планируется: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</a:rPr>
              <a:t>Расходы на содержание главы сельского поселения и администрации сельского поселения «</a:t>
            </a:r>
            <a:r>
              <a:rPr lang="ru-RU" sz="2000" dirty="0" err="1" smtClean="0">
                <a:solidFill>
                  <a:schemeClr val="tx1"/>
                </a:solidFill>
              </a:rPr>
              <a:t>Иоссер</a:t>
            </a:r>
            <a:r>
              <a:rPr lang="ru-RU" sz="2000" dirty="0" smtClean="0">
                <a:solidFill>
                  <a:schemeClr val="tx1"/>
                </a:solidFill>
              </a:rPr>
              <a:t>» -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2 133,657 </a:t>
            </a:r>
            <a:r>
              <a:rPr lang="ru-RU" sz="2000" dirty="0" err="1" smtClean="0">
                <a:solidFill>
                  <a:schemeClr val="tx1"/>
                </a:solidFill>
              </a:rPr>
              <a:t>тыс.рублей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</a:rPr>
              <a:t>Расходы на </a:t>
            </a:r>
            <a:r>
              <a:rPr lang="ru-RU" sz="2000" dirty="0">
                <a:solidFill>
                  <a:schemeClr val="tx1"/>
                </a:solidFill>
              </a:rPr>
              <a:t>о</a:t>
            </a:r>
            <a:r>
              <a:rPr lang="ru-RU" sz="2000" dirty="0" smtClean="0">
                <a:solidFill>
                  <a:schemeClr val="tx1"/>
                </a:solidFill>
              </a:rPr>
              <a:t>существление полномочий по формированию, исполнению и контролю за исполнением бюджета поселений –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0,364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тыс.рублей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</a:rPr>
              <a:t>Расходы по переданным полномочиям (ЗАГС, ВУС и другие </a:t>
            </a:r>
            <a:r>
              <a:rPr lang="ru-RU" sz="1800" dirty="0" smtClean="0">
                <a:solidFill>
                  <a:schemeClr val="tx1"/>
                </a:solidFill>
              </a:rPr>
              <a:t>государственные </a:t>
            </a:r>
            <a:r>
              <a:rPr lang="ru-RU" sz="2000" dirty="0" smtClean="0">
                <a:solidFill>
                  <a:schemeClr val="tx1"/>
                </a:solidFill>
              </a:rPr>
              <a:t>полномочия) –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70,905 </a:t>
            </a:r>
            <a:r>
              <a:rPr lang="ru-RU" sz="2000" dirty="0" err="1" smtClean="0">
                <a:solidFill>
                  <a:schemeClr val="tx1"/>
                </a:solidFill>
              </a:rPr>
              <a:t>тыс.рублей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</a:rPr>
              <a:t>Резервный фонд-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1,000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тыс.рублей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</a:rPr>
              <a:t>Пенсии, пособия и другие выплаты –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77,154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тыс.рублей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400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sz="2400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400" dirty="0" smtClean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983950"/>
            <a:ext cx="6152471" cy="347690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81127"/>
            <a:ext cx="3286800" cy="24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23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47" y="983950"/>
            <a:ext cx="8960249" cy="539737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3600" dirty="0" smtClean="0">
              <a:solidFill>
                <a:srgbClr val="7030A0"/>
              </a:solidFill>
            </a:endParaRPr>
          </a:p>
          <a:p>
            <a:pPr marL="45720" indent="0" algn="ctr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Спасибо за внимание!</a:t>
            </a:r>
          </a:p>
          <a:p>
            <a:pPr marL="45720" indent="0">
              <a:buNone/>
            </a:pPr>
            <a:endParaRPr lang="ru-RU" sz="2400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sz="2400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sz="2400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sz="2400" dirty="0">
              <a:solidFill>
                <a:srgbClr val="7030A0"/>
              </a:solidFill>
            </a:endParaRPr>
          </a:p>
          <a:p>
            <a:pPr marL="45720" indent="0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Исполнитель: Финансовое управление администрации МР «</a:t>
            </a:r>
            <a:r>
              <a:rPr lang="ru-RU" sz="2400" dirty="0" err="1" smtClean="0">
                <a:solidFill>
                  <a:srgbClr val="7030A0"/>
                </a:solidFill>
              </a:rPr>
              <a:t>Княжпогостский</a:t>
            </a:r>
            <a:r>
              <a:rPr lang="ru-RU" sz="2400" dirty="0" smtClean="0">
                <a:solidFill>
                  <a:srgbClr val="7030A0"/>
                </a:solidFill>
              </a:rPr>
              <a:t>»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Адрес: г. Емва ул. Дзержинского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Тел.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82139-21153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400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400" dirty="0" smtClean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12511" cy="1143000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47" y="47325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47325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83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39283" y="1125264"/>
            <a:ext cx="8712968" cy="561662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000" b="1" dirty="0">
                <a:solidFill>
                  <a:srgbClr val="7030A0"/>
                </a:solidFill>
              </a:rPr>
              <a:t>Что такое бюджет? Какие бывают бюджеты?</a:t>
            </a:r>
          </a:p>
          <a:p>
            <a:pPr marL="45720" indent="0">
              <a:buNone/>
            </a:pPr>
            <a:r>
              <a:rPr lang="ru-RU" sz="1400" dirty="0"/>
              <a:t>Со </a:t>
            </a:r>
            <a:r>
              <a:rPr lang="ru-RU" sz="1400" dirty="0" err="1"/>
              <a:t>старонормандского</a:t>
            </a:r>
            <a:r>
              <a:rPr lang="ru-RU" sz="1400" dirty="0"/>
              <a:t> </a:t>
            </a:r>
            <a:r>
              <a:rPr lang="ru-RU" sz="1400" dirty="0" err="1"/>
              <a:t>bougette</a:t>
            </a:r>
            <a:r>
              <a:rPr lang="ru-RU" sz="1400" dirty="0"/>
              <a:t> — это сумка, </a:t>
            </a:r>
            <a:r>
              <a:rPr lang="ru-RU" sz="1400" dirty="0" smtClean="0"/>
              <a:t>кошелёк.</a:t>
            </a:r>
            <a:endParaRPr lang="ru-RU" sz="1400" dirty="0"/>
          </a:p>
          <a:p>
            <a:pPr marL="45720" indent="0">
              <a:buNone/>
            </a:pPr>
            <a:r>
              <a:rPr lang="ru-RU" sz="1400" b="1" dirty="0"/>
              <a:t>Бюджет </a:t>
            </a:r>
            <a:r>
              <a:rPr lang="ru-RU" sz="1400" dirty="0"/>
              <a:t>- это план доходов и расходов на определенный </a:t>
            </a:r>
            <a:r>
              <a:rPr lang="ru-RU" sz="1400" dirty="0" smtClean="0"/>
              <a:t>период</a:t>
            </a:r>
          </a:p>
          <a:p>
            <a:pPr marL="4572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1"/>
            <a:ext cx="7632848" cy="72008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>Бюджет для граждан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22" y="2150169"/>
            <a:ext cx="7848872" cy="47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679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39283" y="1125264"/>
            <a:ext cx="8712968" cy="5616624"/>
          </a:xfrm>
        </p:spPr>
        <p:txBody>
          <a:bodyPr>
            <a:noAutofit/>
          </a:bodyPr>
          <a:lstStyle/>
          <a:p>
            <a:pPr marL="45720" indent="0" algn="ctr" fontAlgn="auto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20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Консолидированный бюджет</a:t>
            </a: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20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0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«</a:t>
            </a:r>
            <a:r>
              <a:rPr lang="ru-RU" sz="2000" b="1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Княжпогостский</a:t>
            </a:r>
            <a:r>
              <a:rPr lang="ru-RU" sz="20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20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</a:t>
            </a:r>
            <a:r>
              <a:rPr lang="ru-RU" sz="20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sz="20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района «</a:t>
            </a:r>
            <a:r>
              <a:rPr lang="ru-RU" sz="140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Княжпогостский</a:t>
            </a:r>
            <a:r>
              <a:rPr lang="ru-RU" sz="1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514350" indent="-514350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городского поселения «Емва»</a:t>
            </a:r>
          </a:p>
          <a:p>
            <a:pPr marL="514350" indent="-514350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городского поселения «</a:t>
            </a:r>
            <a:r>
              <a:rPr lang="ru-RU" sz="140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Синдор</a:t>
            </a:r>
            <a:r>
              <a:rPr lang="ru-RU" sz="1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514350" indent="-514350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сельского поселения «Тракт»</a:t>
            </a:r>
          </a:p>
          <a:p>
            <a:pPr marL="514350" indent="-514350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сельского поселения «</a:t>
            </a:r>
            <a:r>
              <a:rPr lang="ru-RU" sz="140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Серегово</a:t>
            </a:r>
            <a:r>
              <a:rPr lang="ru-RU" sz="1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514350" indent="-514350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сельского поселения «Шошка»</a:t>
            </a:r>
          </a:p>
          <a:p>
            <a:pPr marL="514350" indent="-514350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сельского поселения «</a:t>
            </a:r>
            <a:r>
              <a:rPr lang="ru-RU" sz="140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Туръя</a:t>
            </a:r>
            <a:r>
              <a:rPr lang="ru-RU" sz="1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514350" indent="-514350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сельского поселения «Мещура»</a:t>
            </a:r>
          </a:p>
          <a:p>
            <a:pPr marL="514350" indent="-514350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сельского поселения «</a:t>
            </a:r>
            <a:r>
              <a:rPr lang="ru-RU" sz="140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Чиньяворык</a:t>
            </a:r>
            <a:r>
              <a:rPr lang="ru-RU" sz="1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514350" indent="-514350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сельского поселения «</a:t>
            </a:r>
            <a:r>
              <a:rPr lang="ru-RU" sz="140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Иоссер</a:t>
            </a:r>
            <a:r>
              <a:rPr lang="ru-RU" sz="1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" indent="0">
              <a:buNone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1"/>
            <a:ext cx="7632848" cy="72008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>Бюджет для граждан</a:t>
            </a:r>
            <a:endParaRPr lang="ru-RU" dirty="0"/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375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81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39283" y="1125264"/>
            <a:ext cx="8712968" cy="5616624"/>
          </a:xfrm>
        </p:spPr>
        <p:txBody>
          <a:bodyPr>
            <a:noAutofit/>
          </a:bodyPr>
          <a:lstStyle/>
          <a:p>
            <a:pPr marL="27432" lvl="0" indent="0" algn="ctr">
              <a:spcBef>
                <a:spcPts val="600"/>
              </a:spcBef>
              <a:spcAft>
                <a:spcPts val="0"/>
              </a:spcAft>
              <a:buClr>
                <a:srgbClr val="A379BB">
                  <a:lumMod val="75000"/>
                </a:srgbClr>
              </a:buClr>
              <a:buSzPct val="80000"/>
              <a:buNone/>
              <a:defRPr/>
            </a:pPr>
            <a:endParaRPr lang="ru-RU" sz="20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marL="27432" lvl="0" indent="0" algn="ctr">
              <a:spcBef>
                <a:spcPts val="600"/>
              </a:spcBef>
              <a:spcAft>
                <a:spcPts val="0"/>
              </a:spcAft>
              <a:buClr>
                <a:srgbClr val="A379BB">
                  <a:lumMod val="75000"/>
                </a:srgbClr>
              </a:buClr>
              <a:buSzPct val="80000"/>
              <a:buNone/>
              <a:defRPr/>
            </a:pPr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Составление решения о бюджете </a:t>
            </a:r>
            <a:r>
              <a:rPr lang="ru-RU" sz="2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основывается на :</a:t>
            </a:r>
          </a:p>
          <a:p>
            <a:pPr marL="27432" lvl="0" indent="0">
              <a:spcBef>
                <a:spcPts val="600"/>
              </a:spcBef>
              <a:spcAft>
                <a:spcPts val="0"/>
              </a:spcAft>
              <a:buClr>
                <a:srgbClr val="A379BB">
                  <a:lumMod val="75000"/>
                </a:srgbClr>
              </a:buClr>
              <a:buSzPct val="80000"/>
              <a:buNone/>
              <a:defRPr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rgbClr val="441ABA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Бюджетном послании президента Российской Федерации</a:t>
            </a:r>
          </a:p>
          <a:p>
            <a:pPr marL="27432" lvl="0" indent="0">
              <a:spcBef>
                <a:spcPts val="600"/>
              </a:spcBef>
              <a:spcAft>
                <a:spcPts val="0"/>
              </a:spcAft>
              <a:buClr>
                <a:srgbClr val="A379BB">
                  <a:lumMod val="75000"/>
                </a:srgbClr>
              </a:buClr>
              <a:buSzPct val="80000"/>
              <a:buNone/>
              <a:defRPr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rgbClr val="1B0FB1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направлениях бюджетной и налоговой политики</a:t>
            </a:r>
          </a:p>
          <a:p>
            <a:pPr marL="27432" lvl="0" indent="0">
              <a:spcBef>
                <a:spcPts val="600"/>
              </a:spcBef>
              <a:spcAft>
                <a:spcPts val="0"/>
              </a:spcAft>
              <a:buClr>
                <a:srgbClr val="A379BB">
                  <a:lumMod val="75000"/>
                </a:srgbClr>
              </a:buClr>
              <a:buSzPct val="80000"/>
              <a:buNone/>
              <a:defRPr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rgbClr val="0F0FC5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социально-экономического развития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" lvl="0" indent="0">
              <a:spcBef>
                <a:spcPts val="600"/>
              </a:spcBef>
              <a:spcAft>
                <a:spcPts val="0"/>
              </a:spcAft>
              <a:buClr>
                <a:srgbClr val="A379BB">
                  <a:lumMod val="75000"/>
                </a:srgbClr>
              </a:buClr>
              <a:buSzPct val="80000"/>
              <a:buNone/>
              <a:defRPr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rgbClr val="1A12C2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Прогнозе социально-экономического развития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" lvl="0" indent="0">
              <a:spcBef>
                <a:spcPts val="600"/>
              </a:spcBef>
              <a:spcAft>
                <a:spcPts val="0"/>
              </a:spcAft>
              <a:buClr>
                <a:srgbClr val="A379BB">
                  <a:lumMod val="75000"/>
                </a:srgbClr>
              </a:buClr>
              <a:buSzPct val="80000"/>
              <a:buNone/>
              <a:defRPr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rgbClr val="1F17BD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</a:t>
            </a:r>
          </a:p>
          <a:p>
            <a:pPr marL="45720" indent="0">
              <a:buNone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1"/>
            <a:ext cx="7632848" cy="72008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>Бюджет для граждан</a:t>
            </a:r>
            <a:endParaRPr lang="ru-RU" dirty="0"/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5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710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525374"/>
            <a:ext cx="7920879" cy="453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1"/>
            <a:ext cx="7632848" cy="72008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>Бюджет для граждан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125264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Численность населения Княжпогостского района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38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06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389682"/>
              </p:ext>
            </p:extLst>
          </p:nvPr>
        </p:nvGraphicFramePr>
        <p:xfrm>
          <a:off x="259760" y="836712"/>
          <a:ext cx="8892479" cy="5850243"/>
        </p:xfrm>
        <a:graphic>
          <a:graphicData uri="http://schemas.openxmlformats.org/drawingml/2006/table">
            <a:tbl>
              <a:tblPr/>
              <a:tblGrid>
                <a:gridCol w="2640526"/>
                <a:gridCol w="1382517"/>
                <a:gridCol w="1181264"/>
                <a:gridCol w="1168139"/>
                <a:gridCol w="840011"/>
                <a:gridCol w="840011"/>
                <a:gridCol w="840011"/>
              </a:tblGrid>
              <a:tr h="504056">
                <a:tc gridSpan="7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</a:t>
                      </a:r>
                      <a:r>
                        <a:rPr lang="ru-RU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прогноза социально-экономического развития </a:t>
                      </a:r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сельского поселения «</a:t>
                      </a:r>
                      <a:r>
                        <a:rPr lang="ru-RU" sz="1400" b="1" i="0" u="none" strike="noStrike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Иоссер</a:t>
                      </a:r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93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измерен</a:t>
                      </a: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2017</a:t>
                      </a: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2018</a:t>
                      </a: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базовый</a:t>
                      </a: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9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424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сельских населенных пунктов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3586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Территория поселения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гектары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13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 (среднегодовая)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038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личных подсобных хозяйств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82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коммунального </a:t>
                      </a:r>
                    </a:p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хозяйства:</a:t>
                      </a: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39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котельные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39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бани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635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дорожного хозяйства:</a:t>
                      </a:r>
                    </a:p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протяженность улично-дорожной сети поселения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километры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089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уличного освещения:</a:t>
                      </a:r>
                    </a:p>
                    <a:p>
                      <a:pPr algn="l" fontAlgn="b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уличные светильники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76065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противопожарной безопасности:</a:t>
                      </a:r>
                    </a:p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количество водоемов на территории поселения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089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благоустройства:</a:t>
                      </a:r>
                    </a:p>
                    <a:p>
                      <a:pPr algn="l" fontAlgn="b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содержание мест захоронений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7729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администрации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Иоссер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37 от 05.10.2018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1"/>
            <a:ext cx="7632848" cy="72008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>Бюджет для граждан</a:t>
            </a:r>
            <a:endParaRPr lang="ru-RU" dirty="0"/>
          </a:p>
        </p:txBody>
      </p:sp>
      <p:pic>
        <p:nvPicPr>
          <p:cNvPr id="7" name="Рисунок 6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203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39283" y="1125264"/>
            <a:ext cx="8712968" cy="5616624"/>
          </a:xfrm>
        </p:spPr>
        <p:txBody>
          <a:bodyPr>
            <a:noAutofit/>
          </a:bodyPr>
          <a:lstStyle/>
          <a:p>
            <a:pPr marL="27432" lvl="0" indent="0" algn="ctr">
              <a:spcBef>
                <a:spcPts val="600"/>
              </a:spcBef>
              <a:spcAft>
                <a:spcPts val="0"/>
              </a:spcAft>
              <a:buClr>
                <a:srgbClr val="A379BB">
                  <a:lumMod val="75000"/>
                </a:srgbClr>
              </a:buClr>
              <a:buSzPct val="80000"/>
              <a:buNone/>
              <a:defRPr/>
            </a:pPr>
            <a:r>
              <a:rPr lang="ru-RU" sz="2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Бюджетный процесс - ежегодное формирование</a:t>
            </a:r>
          </a:p>
          <a:p>
            <a:pPr marL="27432" lvl="0" indent="0" algn="ctr">
              <a:spcBef>
                <a:spcPts val="600"/>
              </a:spcBef>
              <a:spcAft>
                <a:spcPts val="0"/>
              </a:spcAft>
              <a:buClr>
                <a:srgbClr val="A379BB">
                  <a:lumMod val="75000"/>
                </a:srgbClr>
              </a:buClr>
              <a:buSzPct val="80000"/>
              <a:buNone/>
              <a:defRPr/>
            </a:pPr>
            <a:r>
              <a:rPr lang="ru-RU" sz="2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и исполнение </a:t>
            </a:r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бюджета</a:t>
            </a:r>
            <a:endParaRPr lang="ru-RU" sz="2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marL="27432" lvl="0" indent="0" algn="ctr">
              <a:spcBef>
                <a:spcPts val="600"/>
              </a:spcBef>
              <a:spcAft>
                <a:spcPts val="0"/>
              </a:spcAft>
              <a:buClr>
                <a:srgbClr val="A379BB">
                  <a:lumMod val="75000"/>
                </a:srgbClr>
              </a:buClr>
              <a:buSzPct val="80000"/>
              <a:buNone/>
              <a:defRPr/>
            </a:pPr>
            <a:endParaRPr lang="ru-RU" sz="20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marL="27432" lvl="0" indent="0" algn="ctr">
              <a:spcBef>
                <a:spcPts val="600"/>
              </a:spcBef>
              <a:spcAft>
                <a:spcPts val="0"/>
              </a:spcAft>
              <a:buClr>
                <a:srgbClr val="A379BB">
                  <a:lumMod val="75000"/>
                </a:srgbClr>
              </a:buClr>
              <a:buSzPct val="80000"/>
              <a:buNone/>
              <a:defRPr/>
            </a:pPr>
            <a:endParaRPr lang="ru-RU" sz="24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1"/>
            <a:ext cx="7632848" cy="72008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>Бюджет для граждан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8856983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36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сельского поселения «</a:t>
            </a:r>
            <a:r>
              <a:rPr lang="ru-RU" sz="2400" b="1" dirty="0" err="1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Иоссер</a:t>
            </a: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400" b="1" dirty="0" err="1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340040"/>
              </p:ext>
            </p:extLst>
          </p:nvPr>
        </p:nvGraphicFramePr>
        <p:xfrm>
          <a:off x="1619672" y="1916832"/>
          <a:ext cx="6072336" cy="4379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295722"/>
                <a:gridCol w="1529916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116,505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3 625,538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3 625,138</a:t>
                      </a:r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жителя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(182 чел. на 01.01.2018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3 128,080</a:t>
                      </a: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17,187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3 637,313</a:t>
                      </a: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19,985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3 637,113</a:t>
                      </a: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19,984</a:t>
                      </a: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Дефицит(-)/ Профицит(+)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- 11,575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-11,775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- 11,975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823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312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2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92D05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1697</TotalTime>
  <Words>905</Words>
  <Application>Microsoft Office PowerPoint</Application>
  <PresentationFormat>Экран (4:3)</PresentationFormat>
  <Paragraphs>270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Презентация PowerPoint</vt:lpstr>
      <vt:lpstr>Бюджет для гражан</vt:lpstr>
      <vt:lpstr>Бюджет для граждан</vt:lpstr>
      <vt:lpstr>Бюджет для граждан</vt:lpstr>
      <vt:lpstr>Бюджет для граждан</vt:lpstr>
      <vt:lpstr>Бюджет для граждан</vt:lpstr>
      <vt:lpstr>Бюджет для граждан</vt:lpstr>
      <vt:lpstr>Бюджет для граждан</vt:lpstr>
      <vt:lpstr>БЮДЖЕТ ДЛЯ ГРАЖДАН </vt:lpstr>
      <vt:lpstr>Бюджет для граждан</vt:lpstr>
      <vt:lpstr>Бюджет для граждан</vt:lpstr>
      <vt:lpstr>БЮДЖЕТ ДЛЯ ГРАЖДАН </vt:lpstr>
      <vt:lpstr>БЮДЖЕТ ДЛЯ ГРАЖДАН </vt:lpstr>
      <vt:lpstr>БЮДЖЕТ ДЛЯ ГРАЖДАН </vt:lpstr>
      <vt:lpstr>   БЮДЖЕТ ДЛЯ ГРАЖДАН </vt:lpstr>
      <vt:lpstr>БЮДЖЕТ ДЛЯ ГРАЖДАН </vt:lpstr>
      <vt:lpstr>БЮДЖЕТ ДЛЯ ГРАЖДАН </vt:lpstr>
      <vt:lpstr>БЮДЖЕТ ДЛЯ ГРАЖДАН Бюджет сельского поселения «Иоссер» сформирован на основании непрограммных расходов и муниципальных программ </vt:lpstr>
      <vt:lpstr>БЮДЖЕТ ДЛЯ ГРАЖДАН </vt:lpstr>
      <vt:lpstr>БЮДЖЕТ ДЛЯ ГРАЖДАН </vt:lpstr>
      <vt:lpstr>БЮДЖЕТ ДЛЯ ГРАЖДАН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Hlupina</dc:creator>
  <cp:lastModifiedBy>Ковригина</cp:lastModifiedBy>
  <cp:revision>115</cp:revision>
  <dcterms:created xsi:type="dcterms:W3CDTF">2018-04-05T05:47:06Z</dcterms:created>
  <dcterms:modified xsi:type="dcterms:W3CDTF">2019-01-15T14:00:53Z</dcterms:modified>
</cp:coreProperties>
</file>