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6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274" r:id="rId14"/>
    <p:sldId id="290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83" autoAdjust="0"/>
  </p:normalViewPr>
  <p:slideViewPr>
    <p:cSldViewPr>
      <p:cViewPr varScale="1">
        <p:scale>
          <a:sx n="74" d="100"/>
          <a:sy n="74" d="100"/>
        </p:scale>
        <p:origin x="-108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smtClean="0">
              <a:solidFill>
                <a:srgbClr val="7030A0"/>
              </a:solidFill>
            </a:rPr>
            <a:t>Прочие неналоговые доходы (от использования имущества)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6B670E9A-EED3-40F1-8273-1108FCFF623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9FF9D4F1-74ED-495F-9297-97FD1CE1E2AB}" type="parTrans" cxnId="{9E1F0902-9357-4317-B91F-9101F72F1D09}">
      <dgm:prSet/>
      <dgm:spPr/>
    </dgm:pt>
    <dgm:pt modelId="{D9E983F8-FC2A-49E7-B1CF-EC33677FD282}" type="sibTrans" cxnId="{9E1F0902-9357-4317-B91F-9101F72F1D09}">
      <dgm:prSet/>
      <dgm:spPr/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9E1F0902-9357-4317-B91F-9101F72F1D09}" srcId="{A8BCBA04-C4C1-471F-B3D5-DF4691525E22}" destId="{6B670E9A-EED3-40F1-8273-1108FCFF6238}" srcOrd="1" destOrd="0" parTransId="{9FF9D4F1-74ED-495F-9297-97FD1CE1E2AB}" sibTransId="{D9E983F8-FC2A-49E7-B1CF-EC33677FD282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FB2AE9D-4831-402B-A379-1995DA0054D8}" type="presOf" srcId="{6B670E9A-EED3-40F1-8273-1108FCFF6238}" destId="{DD1FF82A-8571-4949-9B53-8D3D55E4B826}" srcOrd="0" destOrd="1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smtClean="0">
              <a:solidFill>
                <a:srgbClr val="7030A0"/>
              </a:solidFill>
            </a:rPr>
            <a:t>Прочие неналоговые доходы (от использования имущества)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18.01.2019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5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18.01.2019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7"/>
            <a:ext cx="7848872" cy="2952329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500" dirty="0" smtClean="0">
                <a:solidFill>
                  <a:srgbClr val="0070C0"/>
                </a:solidFill>
              </a:rPr>
              <a:t>Бюджет для граждан на </a:t>
            </a:r>
            <a:r>
              <a:rPr lang="ru-RU" sz="3200" dirty="0" smtClean="0">
                <a:solidFill>
                  <a:srgbClr val="0070C0"/>
                </a:solidFill>
              </a:rPr>
              <a:t>2018 год и плановый период 2019 и 2020 годов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5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(решение Совета сельского поселения «</a:t>
            </a:r>
            <a:r>
              <a:rPr lang="ru-RU" sz="2000" dirty="0" err="1" smtClean="0">
                <a:solidFill>
                  <a:srgbClr val="0070C0"/>
                </a:solidFill>
                <a:effectLst/>
              </a:rPr>
              <a:t>Иоссер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» </a:t>
            </a:r>
            <a:br>
              <a:rPr lang="ru-RU" sz="2000" dirty="0" smtClean="0">
                <a:solidFill>
                  <a:srgbClr val="0070C0"/>
                </a:solidFill>
                <a:effectLst/>
              </a:rPr>
            </a:br>
            <a:r>
              <a:rPr lang="ru-RU" sz="2000" dirty="0" smtClean="0">
                <a:solidFill>
                  <a:srgbClr val="0070C0"/>
                </a:solidFill>
                <a:effectLst/>
              </a:rPr>
              <a:t>«О бюджете сельского поселения «</a:t>
            </a:r>
            <a:r>
              <a:rPr lang="ru-RU" sz="2000" dirty="0" err="1" smtClean="0">
                <a:solidFill>
                  <a:srgbClr val="0070C0"/>
                </a:solidFill>
                <a:effectLst/>
              </a:rPr>
              <a:t>Иоссер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»  на 2018 год и плановый период 2019 и 2020 годов» от 26.12.2017</a:t>
            </a:r>
            <a:br>
              <a:rPr lang="ru-RU" sz="2000" dirty="0" smtClean="0">
                <a:solidFill>
                  <a:srgbClr val="0070C0"/>
                </a:solidFill>
                <a:effectLst/>
              </a:rPr>
            </a:br>
            <a:r>
              <a:rPr lang="ru-RU" sz="2000" dirty="0" smtClean="0">
                <a:solidFill>
                  <a:srgbClr val="0070C0"/>
                </a:solidFill>
                <a:effectLst/>
              </a:rPr>
              <a:t> № 4-13/1)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1" y="5053013"/>
            <a:ext cx="8208465" cy="1544637"/>
          </a:xfrm>
          <a:ln>
            <a:noFill/>
          </a:ln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Княжпогостский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Емва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15072410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РАСХОДНАЯ ЧАСТЬ БЮДЖЕТА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u="sng" dirty="0" smtClean="0">
                <a:solidFill>
                  <a:srgbClr val="00B050"/>
                </a:solidFill>
              </a:rPr>
              <a:t>Расходы бюджета муниципального района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Муниципальные                     Непрограммные 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 программы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                             мероприятия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Иоссер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2018 год – 32,3%                               2018 год – 67,7%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2019 год – 36,5%                               2019 год – 63,5%  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2020 год – 32,2%                               2020 год – 67,8%</a:t>
            </a: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Иоссер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824255"/>
              </p:ext>
            </p:extLst>
          </p:nvPr>
        </p:nvGraphicFramePr>
        <p:xfrm>
          <a:off x="1331640" y="1844824"/>
          <a:ext cx="6696744" cy="3892629"/>
        </p:xfrm>
        <a:graphic>
          <a:graphicData uri="http://schemas.openxmlformats.org/drawingml/2006/table">
            <a:tbl>
              <a:tblPr/>
              <a:tblGrid>
                <a:gridCol w="3528392"/>
                <a:gridCol w="1008112"/>
                <a:gridCol w="1080120"/>
                <a:gridCol w="1080120"/>
              </a:tblGrid>
              <a:tr h="413916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2018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2019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10039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Развитие жилищно-коммунального </a:t>
                      </a:r>
                      <a:r>
                        <a:rPr lang="ru-RU" sz="1600" b="0" i="0" u="none" strike="noStrike" dirty="0">
                          <a:effectLst/>
                          <a:latin typeface="Arial Cyr"/>
                        </a:rPr>
                        <a:t>хозяйства и 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благоустройства сельского </a:t>
                      </a:r>
                      <a:r>
                        <a:rPr lang="ru-RU" sz="1600" b="0" i="0" u="none" strike="noStrike" dirty="0">
                          <a:effectLst/>
                          <a:latin typeface="Arial Cyr"/>
                        </a:rPr>
                        <a:t>поселения 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600" b="0" i="0" u="none" strike="noStrike" dirty="0" err="1" smtClean="0">
                          <a:effectLst/>
                          <a:latin typeface="Arial Cyr"/>
                        </a:rPr>
                        <a:t>Иоссер</a:t>
                      </a:r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1019,690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1228,139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0" i="0" u="none" strike="noStrike" dirty="0" smtClean="0">
                          <a:effectLst/>
                          <a:latin typeface="Arial Cyr"/>
                        </a:rPr>
                        <a:t>1</a:t>
                      </a:r>
                      <a:r>
                        <a:rPr lang="ru-RU" sz="1600" b="0" i="0" u="none" strike="noStrike" baseline="0" dirty="0" smtClean="0">
                          <a:effectLst/>
                          <a:latin typeface="Arial Cyr"/>
                        </a:rPr>
                        <a:t> 049,139</a:t>
                      </a:r>
                      <a:endParaRPr lang="ru-RU" sz="16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364,000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364,000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364,000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благоустройство территории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90,000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содержание улично-дорожной сети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210,139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210,139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smtClean="0">
                          <a:effectLst/>
                          <a:latin typeface="Arial Cyr"/>
                        </a:rPr>
                        <a:t>210,139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расходы на содержание бани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391,551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510,000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425,000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отчисление региональному оператору на капитальный ремонт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54,000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54,000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50,000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Иоссер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10586"/>
              </p:ext>
            </p:extLst>
          </p:nvPr>
        </p:nvGraphicFramePr>
        <p:xfrm>
          <a:off x="179513" y="1484784"/>
          <a:ext cx="8568952" cy="3489160"/>
        </p:xfrm>
        <a:graphic>
          <a:graphicData uri="http://schemas.openxmlformats.org/drawingml/2006/table">
            <a:tbl>
              <a:tblPr/>
              <a:tblGrid>
                <a:gridCol w="5760640"/>
                <a:gridCol w="936104"/>
                <a:gridCol w="864095"/>
                <a:gridCol w="1008113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2018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2019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625,573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615,573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615,573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1 438,357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1 367,591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1 360,863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391,551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425,000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574,139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664,139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574,139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70,341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70,341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70,341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84,180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163,016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3 158,351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3 367,214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3260,322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3500" dirty="0" smtClean="0">
                <a:solidFill>
                  <a:srgbClr val="0070C0"/>
                </a:solidFill>
              </a:rPr>
              <a:t>СПАСИБО </a:t>
            </a:r>
            <a:r>
              <a:rPr lang="ru-RU" sz="3500" dirty="0">
                <a:solidFill>
                  <a:srgbClr val="0070C0"/>
                </a:solidFill>
              </a:rPr>
              <a:t>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Исполнитель</a:t>
            </a:r>
            <a:r>
              <a:rPr lang="ru-RU" dirty="0">
                <a:solidFill>
                  <a:srgbClr val="7030A0"/>
                </a:solidFill>
              </a:rPr>
              <a:t>: Финансовое управление администрации МР «</a:t>
            </a:r>
            <a:r>
              <a:rPr lang="ru-RU" dirty="0" err="1">
                <a:solidFill>
                  <a:srgbClr val="7030A0"/>
                </a:solidFill>
              </a:rPr>
              <a:t>Княжпогостский</a:t>
            </a:r>
            <a:r>
              <a:rPr lang="ru-RU" dirty="0">
                <a:solidFill>
                  <a:srgbClr val="7030A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Адрес: г. </a:t>
            </a:r>
            <a:r>
              <a:rPr lang="ru-RU" dirty="0" err="1">
                <a:solidFill>
                  <a:srgbClr val="7030A0"/>
                </a:solidFill>
              </a:rPr>
              <a:t>Емва</a:t>
            </a:r>
            <a:r>
              <a:rPr lang="ru-RU" dirty="0">
                <a:solidFill>
                  <a:srgbClr val="7030A0"/>
                </a:solidFill>
              </a:rPr>
              <a:t> ул. Дзержинского 81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Тел. </a:t>
            </a:r>
            <a:r>
              <a:rPr lang="ru-RU" dirty="0" smtClean="0">
                <a:solidFill>
                  <a:srgbClr val="7030A0"/>
                </a:solidFill>
              </a:rPr>
              <a:t>82139-21153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26064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</a:t>
            </a:r>
            <a:r>
              <a:rPr lang="ru-RU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РАЖДАН</a:t>
            </a:r>
            <a:r>
              <a:rPr lang="ru-RU" sz="4500" dirty="0"/>
              <a:t/>
            </a:r>
            <a:br>
              <a:rPr lang="ru-RU" sz="4500" dirty="0"/>
            </a:b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Иоссер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района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района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649670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135,107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3 342,941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3 235,469</a:t>
                      </a: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(182 чел. на 01.01.2018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3 158,351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17,353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3 367,214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18,501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3 260,322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17,914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- 23,244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- 24,273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- 24,853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3554</TotalTime>
  <Words>588</Words>
  <Application>Microsoft Office PowerPoint</Application>
  <PresentationFormat>Экран (4:3)</PresentationFormat>
  <Paragraphs>221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Бюджет для граждан на 2018 год и плановый период 2019 и 2020 годов  (решение Совета сельского поселения «Иоссер»  «О бюджете сельского поселения «Иоссер»  на 2018 год и плановый период 2019 и 2020 годов» от 26.12.2017  № 4-13/1)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БЮДЖЕТ ДЛЯ ГРАЖДАН  РАСХОДНАЯ ЧАСТЬ БЮДЖЕТА  Расходы бюджета муниципального района    Муниципальные                     Непрограммные   программы                              мероприятия         </vt:lpstr>
      <vt:lpstr>БЮДЖЕТ ДЛЯ ГРАЖДАН 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Ковригина</cp:lastModifiedBy>
  <cp:revision>278</cp:revision>
  <cp:lastPrinted>2016-01-27T07:32:03Z</cp:lastPrinted>
  <dcterms:created xsi:type="dcterms:W3CDTF">2014-01-31T09:07:24Z</dcterms:created>
  <dcterms:modified xsi:type="dcterms:W3CDTF">2019-01-18T11:46:33Z</dcterms:modified>
</cp:coreProperties>
</file>