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257" r:id="rId4"/>
    <p:sldId id="284" r:id="rId5"/>
    <p:sldId id="280" r:id="rId6"/>
    <p:sldId id="285" r:id="rId7"/>
    <p:sldId id="306" r:id="rId8"/>
    <p:sldId id="329" r:id="rId9"/>
    <p:sldId id="311" r:id="rId10"/>
    <p:sldId id="307" r:id="rId11"/>
    <p:sldId id="309" r:id="rId12"/>
    <p:sldId id="317" r:id="rId13"/>
    <p:sldId id="327" r:id="rId14"/>
    <p:sldId id="322" r:id="rId15"/>
    <p:sldId id="333" r:id="rId16"/>
    <p:sldId id="290" r:id="rId17"/>
    <p:sldId id="332" r:id="rId18"/>
    <p:sldId id="331" r:id="rId19"/>
    <p:sldId id="303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D"/>
    <a:srgbClr val="000000"/>
    <a:srgbClr val="B3D3EA"/>
    <a:srgbClr val="35759D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8" autoAdjust="0"/>
  </p:normalViewPr>
  <p:slideViewPr>
    <p:cSldViewPr>
      <p:cViewPr>
        <p:scale>
          <a:sx n="100" d="100"/>
          <a:sy n="100" d="100"/>
        </p:scale>
        <p:origin x="-1066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C3159466-F987-448F-92C9-50880BA48C9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FEA904D5-4C99-4C79-8903-9F10630AA963}" type="parTrans" cxnId="{CA0488C7-5D1F-425A-A3CE-6D6AA34974D5}">
      <dgm:prSet/>
      <dgm:spPr/>
      <dgm:t>
        <a:bodyPr/>
        <a:lstStyle/>
        <a:p>
          <a:endParaRPr lang="ru-RU"/>
        </a:p>
      </dgm:t>
    </dgm:pt>
    <dgm:pt modelId="{E0C49777-AEAE-4C03-B068-209A5BCBDB58}" type="sibTrans" cxnId="{CA0488C7-5D1F-425A-A3CE-6D6AA34974D5}">
      <dgm:prSet/>
      <dgm:spPr/>
      <dgm:t>
        <a:bodyPr/>
        <a:lstStyle/>
        <a:p>
          <a:endParaRPr lang="ru-RU"/>
        </a:p>
      </dgm:t>
    </dgm:pt>
    <dgm:pt modelId="{40A64D9D-FD66-4552-BA69-CA506A4E18B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EC424ACF-3ED0-466C-8F5F-DAF2A940F68B}" type="parTrans" cxnId="{D114A224-B8B4-4A97-AB80-5525E965EAB2}">
      <dgm:prSet/>
      <dgm:spPr/>
      <dgm:t>
        <a:bodyPr/>
        <a:lstStyle/>
        <a:p>
          <a:endParaRPr lang="ru-RU"/>
        </a:p>
      </dgm:t>
    </dgm:pt>
    <dgm:pt modelId="{A6F95A87-0D42-42D2-899C-2E2830FF70CC}" type="sibTrans" cxnId="{D114A224-B8B4-4A97-AB80-5525E965EAB2}">
      <dgm:prSet/>
      <dgm:spPr/>
      <dgm:t>
        <a:bodyPr/>
        <a:lstStyle/>
        <a:p>
          <a:endParaRPr lang="ru-RU"/>
        </a:p>
      </dgm:t>
    </dgm:pt>
    <dgm:pt modelId="{E6E4E0C4-7AC1-423E-A917-71EC67B80C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495C42CF-66C2-49C8-AB37-74EB75AE7E32}" type="parTrans" cxnId="{27473520-7656-4934-939E-6C79C822932C}">
      <dgm:prSet/>
      <dgm:spPr/>
    </dgm:pt>
    <dgm:pt modelId="{FB6243F0-5F0E-4A59-B805-CD49F2D37E4A}" type="sibTrans" cxnId="{27473520-7656-4934-939E-6C79C822932C}">
      <dgm:prSet/>
      <dgm:spPr/>
    </dgm:pt>
    <dgm:pt modelId="{A730B2ED-E34D-4D91-9488-3A25AB0C1D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F6F91E75-0E7E-4344-AD62-6F9197F35D93}" type="parTrans" cxnId="{1F7A8D38-0836-48F6-B932-34A095462B43}">
      <dgm:prSet/>
      <dgm:spPr/>
    </dgm:pt>
    <dgm:pt modelId="{7E663C34-C2A6-49A0-A5E5-9D206C730EDB}" type="sibTrans" cxnId="{1F7A8D38-0836-48F6-B932-34A095462B4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 custLinFactNeighborX="2089" custLinFactNeighborY="-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F46F384E-BC3F-4C3F-AD3A-4D6115C27DF0}" type="presOf" srcId="{86010910-4EC4-45C0-A727-19B204A314B4}" destId="{73BE221E-7E04-47CE-B2D5-CA7B040A95EE}" srcOrd="0" destOrd="3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8EB8A32F-DD12-4E04-A995-C512412BDC32}" type="presOf" srcId="{40A64D9D-FD66-4552-BA69-CA506A4E18BC}" destId="{322CFEFD-4518-4BB0-BDCF-8849EDEBC7D5}" srcOrd="0" destOrd="1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114A224-B8B4-4A97-AB80-5525E965EAB2}" srcId="{98CE632A-9F22-44D3-8FF7-1AE34BEEE7B1}" destId="{40A64D9D-FD66-4552-BA69-CA506A4E18BC}" srcOrd="1" destOrd="0" parTransId="{EC424ACF-3ED0-466C-8F5F-DAF2A940F68B}" sibTransId="{A6F95A87-0D42-42D2-899C-2E2830FF70CC}"/>
    <dgm:cxn modelId="{21B36526-18A8-4013-81CC-BE91411865E8}" type="presOf" srcId="{91C23C6C-BE7A-49CB-8895-735DE5A02E56}" destId="{322CFEFD-4518-4BB0-BDCF-8849EDEBC7D5}" srcOrd="0" destOrd="2" presId="urn:microsoft.com/office/officeart/2005/8/layout/hList1"/>
    <dgm:cxn modelId="{CA66FDC2-9AE8-434B-B461-FC22DCA11A5A}" type="presOf" srcId="{C3159466-F987-448F-92C9-50880BA48C93}" destId="{DD1FF82A-8571-4949-9B53-8D3D55E4B826}" srcOrd="0" destOrd="1" presId="urn:microsoft.com/office/officeart/2005/8/layout/hList1"/>
    <dgm:cxn modelId="{6E127610-7CBF-4D55-9420-5195C7603A5D}" type="presOf" srcId="{98CE632A-9F22-44D3-8FF7-1AE34BEEE7B1}" destId="{A3778287-4B04-4172-83DE-9B603818CB81}" srcOrd="0" destOrd="0" presId="urn:microsoft.com/office/officeart/2005/8/layout/hList1"/>
    <dgm:cxn modelId="{CA0488C7-5D1F-425A-A3CE-6D6AA34974D5}" srcId="{A8BCBA04-C4C1-471F-B3D5-DF4691525E22}" destId="{C3159466-F987-448F-92C9-50880BA48C93}" srcOrd="1" destOrd="0" parTransId="{FEA904D5-4C99-4C79-8903-9F10630AA963}" sibTransId="{E0C49777-AEAE-4C03-B068-209A5BCBDB58}"/>
    <dgm:cxn modelId="{34854141-6BD5-41FB-B0F8-A72DCA77DBF0}" type="presOf" srcId="{E6E4E0C4-7AC1-423E-A917-71EC67B80CA8}" destId="{DD1FF82A-8571-4949-9B53-8D3D55E4B826}" srcOrd="0" destOrd="0" presId="urn:microsoft.com/office/officeart/2005/8/layout/hList1"/>
    <dgm:cxn modelId="{0D259D98-4DBC-408F-80BE-4BE49392161D}" type="presOf" srcId="{A8BCBA04-C4C1-471F-B3D5-DF4691525E22}" destId="{B2310FB7-EA56-4FE0-A40A-3378F82B36F7}" srcOrd="0" destOrd="0" presId="urn:microsoft.com/office/officeart/2005/8/layout/hList1"/>
    <dgm:cxn modelId="{27473520-7656-4934-939E-6C79C822932C}" srcId="{A8BCBA04-C4C1-471F-B3D5-DF4691525E22}" destId="{E6E4E0C4-7AC1-423E-A917-71EC67B80CA8}" srcOrd="0" destOrd="0" parTransId="{495C42CF-66C2-49C8-AB37-74EB75AE7E32}" sibTransId="{FB6243F0-5F0E-4A59-B805-CD49F2D37E4A}"/>
    <dgm:cxn modelId="{DBAEF6E4-8B8C-4B52-9F22-D6EA779545A8}" type="presOf" srcId="{A730B2ED-E34D-4D91-9488-3A25AB0C1D90}" destId="{73BE221E-7E04-47CE-B2D5-CA7B040A95EE}" srcOrd="0" destOrd="2" presId="urn:microsoft.com/office/officeart/2005/8/layout/hList1"/>
    <dgm:cxn modelId="{82AC6779-336A-4948-A23B-A963C3E70C8B}" type="presOf" srcId="{1FF62CBD-947C-4C8F-A871-0365E0497229}" destId="{322CFEFD-4518-4BB0-BDCF-8849EDEBC7D5}" srcOrd="0" destOrd="3" presId="urn:microsoft.com/office/officeart/2005/8/layout/hList1"/>
    <dgm:cxn modelId="{3774963F-3C49-47CD-9332-9D172F120D00}" srcId="{A762076E-A8EC-4B7F-B41D-9CC2E4E61E6D}" destId="{75AE7486-D541-4914-9C36-303749C7F354}" srcOrd="1" destOrd="0" parTransId="{770D85EF-DF9D-424B-998F-9B5B7A1213C6}" sibTransId="{6C8427A1-56AF-4885-A748-44BC85B2EC3D}"/>
    <dgm:cxn modelId="{248F0126-6439-4A3F-9503-E8651C979119}" type="presOf" srcId="{3219860F-1DE0-49A9-9A09-FA6858A07E27}" destId="{73BE221E-7E04-47CE-B2D5-CA7B040A95EE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501416A-11C8-42EC-9BDD-F880ADAD3FFF}" type="presOf" srcId="{1263FE8B-FA7B-49BE-B641-9513D8FD3102}" destId="{322CFEFD-4518-4BB0-BDCF-8849EDEBC7D5}" srcOrd="0" destOrd="0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D98839DD-2F00-4A23-868A-A31EA37D5E10}" type="presOf" srcId="{75AE7486-D541-4914-9C36-303749C7F354}" destId="{73BE221E-7E04-47CE-B2D5-CA7B040A95EE}" srcOrd="0" destOrd="1" presId="urn:microsoft.com/office/officeart/2005/8/layout/hList1"/>
    <dgm:cxn modelId="{1F7A8D38-0836-48F6-B932-34A095462B43}" srcId="{A762076E-A8EC-4B7F-B41D-9CC2E4E61E6D}" destId="{A730B2ED-E34D-4D91-9488-3A25AB0C1D90}" srcOrd="2" destOrd="0" parTransId="{F6F91E75-0E7E-4344-AD62-6F9197F35D93}" sibTransId="{7E663C34-C2A6-49A0-A5E5-9D206C730EDB}"/>
    <dgm:cxn modelId="{FAFEB126-F2C7-47E4-A730-4933B65AC82C}" type="presOf" srcId="{676F481A-4B86-4E0F-9894-A23D54109B22}" destId="{322CFEFD-4518-4BB0-BDCF-8849EDEBC7D5}" srcOrd="0" destOrd="5" presId="urn:microsoft.com/office/officeart/2005/8/layout/hList1"/>
    <dgm:cxn modelId="{642954F1-2FA2-4732-AA78-D283B2E7678A}" type="presOf" srcId="{A762076E-A8EC-4B7F-B41D-9CC2E4E61E6D}" destId="{BB1FB0B0-77C5-4A8C-A3B5-AA7C21AAAFB3}" srcOrd="0" destOrd="0" presId="urn:microsoft.com/office/officeart/2005/8/layout/hList1"/>
    <dgm:cxn modelId="{1611276C-DCC4-4668-B584-28EBBC8E4615}" type="presOf" srcId="{3F7DADBB-6970-4670-B27F-5C52A973D3FC}" destId="{322CFEFD-4518-4BB0-BDCF-8849EDEBC7D5}" srcOrd="0" destOrd="4" presId="urn:microsoft.com/office/officeart/2005/8/layout/hList1"/>
    <dgm:cxn modelId="{585D023B-CD20-4606-86EC-78E514467532}" type="presOf" srcId="{90CC6BF4-2850-416F-95C9-EBC193AA5628}" destId="{870F75BD-BB1D-420E-BB3E-7F5F7CB350C2}" srcOrd="0" destOrd="0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E83A234A-7CCF-4B8F-837D-1DFF6F3A49D1}" type="presParOf" srcId="{870F75BD-BB1D-420E-BB3E-7F5F7CB350C2}" destId="{B3E8521E-EC47-4C41-886E-A6E79C008F77}" srcOrd="0" destOrd="0" presId="urn:microsoft.com/office/officeart/2005/8/layout/hList1"/>
    <dgm:cxn modelId="{3CEB5308-8973-4B2F-B192-A114764EC6E6}" type="presParOf" srcId="{B3E8521E-EC47-4C41-886E-A6E79C008F77}" destId="{A3778287-4B04-4172-83DE-9B603818CB81}" srcOrd="0" destOrd="0" presId="urn:microsoft.com/office/officeart/2005/8/layout/hList1"/>
    <dgm:cxn modelId="{1A0CEB27-078A-418A-9D4F-47F05A4FC30D}" type="presParOf" srcId="{B3E8521E-EC47-4C41-886E-A6E79C008F77}" destId="{322CFEFD-4518-4BB0-BDCF-8849EDEBC7D5}" srcOrd="1" destOrd="0" presId="urn:microsoft.com/office/officeart/2005/8/layout/hList1"/>
    <dgm:cxn modelId="{C038F98D-E9C7-457B-8ABA-5EE7ACFBB21E}" type="presParOf" srcId="{870F75BD-BB1D-420E-BB3E-7F5F7CB350C2}" destId="{06F07021-6B36-4423-B5AC-26791D8175D2}" srcOrd="1" destOrd="0" presId="urn:microsoft.com/office/officeart/2005/8/layout/hList1"/>
    <dgm:cxn modelId="{9FF9CAC4-E423-49B9-A032-9AED8D93014F}" type="presParOf" srcId="{870F75BD-BB1D-420E-BB3E-7F5F7CB350C2}" destId="{E3CF13DE-47B5-4544-AE61-23F4F4687F31}" srcOrd="2" destOrd="0" presId="urn:microsoft.com/office/officeart/2005/8/layout/hList1"/>
    <dgm:cxn modelId="{2784A692-C8DD-4F64-8B7C-E74C1D3CE264}" type="presParOf" srcId="{E3CF13DE-47B5-4544-AE61-23F4F4687F31}" destId="{B2310FB7-EA56-4FE0-A40A-3378F82B36F7}" srcOrd="0" destOrd="0" presId="urn:microsoft.com/office/officeart/2005/8/layout/hList1"/>
    <dgm:cxn modelId="{662A472C-C766-4337-879D-B222AF6CFD99}" type="presParOf" srcId="{E3CF13DE-47B5-4544-AE61-23F4F4687F31}" destId="{DD1FF82A-8571-4949-9B53-8D3D55E4B826}" srcOrd="1" destOrd="0" presId="urn:microsoft.com/office/officeart/2005/8/layout/hList1"/>
    <dgm:cxn modelId="{AFF7818A-B0BD-4B77-B969-7F4F07451583}" type="presParOf" srcId="{870F75BD-BB1D-420E-BB3E-7F5F7CB350C2}" destId="{86C3C653-3769-4EF2-866B-71FC1C5A630F}" srcOrd="3" destOrd="0" presId="urn:microsoft.com/office/officeart/2005/8/layout/hList1"/>
    <dgm:cxn modelId="{BEE5C92A-2C03-4BC1-AF08-DB283B4FBE73}" type="presParOf" srcId="{870F75BD-BB1D-420E-BB3E-7F5F7CB350C2}" destId="{4D224361-7415-4BF7-B3A0-739C347D2BF5}" srcOrd="4" destOrd="0" presId="urn:microsoft.com/office/officeart/2005/8/layout/hList1"/>
    <dgm:cxn modelId="{E4DE69D0-94A2-42CA-B55F-6D4F2A0A695F}" type="presParOf" srcId="{4D224361-7415-4BF7-B3A0-739C347D2BF5}" destId="{BB1FB0B0-77C5-4A8C-A3B5-AA7C21AAAFB3}" srcOrd="0" destOrd="0" presId="urn:microsoft.com/office/officeart/2005/8/layout/hList1"/>
    <dgm:cxn modelId="{C665810A-8C2F-4733-B35E-F101B6F0CAE7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58862" y="1008113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58862" y="1008113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59D6-EBB3-4347-8AE9-78E4EAB3A86C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сельского поселения</a:t>
            </a:r>
            <a:br>
              <a:rPr lang="ru-RU" altLang="ru-RU" sz="4000" dirty="0" smtClean="0"/>
            </a:br>
            <a:r>
              <a:rPr lang="ru-RU" altLang="ru-RU" sz="4000" dirty="0" smtClean="0"/>
              <a:t>«</a:t>
            </a:r>
            <a:r>
              <a:rPr lang="ru-RU" altLang="ru-RU" sz="4000" dirty="0" err="1" smtClean="0"/>
              <a:t>Иоссер</a:t>
            </a:r>
            <a:r>
              <a:rPr lang="ru-RU" altLang="ru-RU" sz="4000" dirty="0" smtClean="0"/>
              <a:t>»</a:t>
            </a:r>
            <a:br>
              <a:rPr lang="ru-RU" altLang="ru-RU" sz="4000" dirty="0" smtClean="0"/>
            </a:br>
            <a:r>
              <a:rPr lang="ru-RU" altLang="ru-RU" sz="4000" dirty="0" smtClean="0"/>
              <a:t> за 2021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NetSpeakerphone\Received Files\3-34-4 (FU_3-34-4 Столбовская К_А__21-4-78)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0" y="775630"/>
            <a:ext cx="1605856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</a:t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тыс.руб.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01168"/>
              </p:ext>
            </p:extLst>
          </p:nvPr>
        </p:nvGraphicFramePr>
        <p:xfrm>
          <a:off x="971600" y="2852936"/>
          <a:ext cx="7315200" cy="30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2021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2021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5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207,464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206,323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99</a:t>
                      </a:r>
                      <a:endParaRPr lang="ru-RU" sz="1600" dirty="0"/>
                    </a:p>
                  </a:txBody>
                  <a:tcPr/>
                </a:tc>
              </a:tr>
              <a:tr h="906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9 370,397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9 370,051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  <a:tr h="408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9 577,861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9 576,374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68487" cy="35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 - исполнение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20847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Налоговые и неналоговые доходы:</a:t>
            </a:r>
          </a:p>
          <a:p>
            <a:r>
              <a:rPr lang="ru-RU" sz="900" b="1" dirty="0" smtClean="0"/>
              <a:t>206,323; 2%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232" y="5517232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Безвозмездные поступления:</a:t>
            </a:r>
          </a:p>
          <a:p>
            <a:r>
              <a:rPr lang="ru-RU" sz="900" b="1" dirty="0" smtClean="0"/>
              <a:t>9 370,051; 98%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09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300" dirty="0" smtClean="0"/>
              <a:t>Р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асходная </a:t>
            </a:r>
            <a:r>
              <a:rPr lang="ru-RU" altLang="ru-RU" sz="3300" b="1" dirty="0">
                <a:solidFill>
                  <a:srgbClr val="4D4D4D"/>
                </a:solidFill>
              </a:rPr>
              <a:t>часть 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бюджета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187624" y="3397520"/>
            <a:ext cx="2376264" cy="61659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300" dirty="0">
                <a:solidFill>
                  <a:sysClr val="windowText" lastClr="000000"/>
                </a:solidFill>
                <a:latin typeface="Trebuchet MS"/>
              </a:rPr>
              <a:t>Благоустройство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0014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98714" y="1355114"/>
            <a:ext cx="7314784" cy="5386253"/>
            <a:chOff x="1098714" y="1355114"/>
            <a:chExt cx="7314784" cy="5386253"/>
          </a:xfrm>
        </p:grpSpPr>
        <p:sp>
          <p:nvSpPr>
            <p:cNvPr id="6" name="Полилиния 5"/>
            <p:cNvSpPr/>
            <p:nvPr/>
          </p:nvSpPr>
          <p:spPr>
            <a:xfrm>
              <a:off x="3563888" y="2456376"/>
              <a:ext cx="2517736" cy="3115471"/>
            </a:xfrm>
            <a:custGeom>
              <a:avLst/>
              <a:gdLst>
                <a:gd name="connsiteX0" fmla="*/ 0 w 2517736"/>
                <a:gd name="connsiteY0" fmla="*/ 1557736 h 3115471"/>
                <a:gd name="connsiteX1" fmla="*/ 1258868 w 2517736"/>
                <a:gd name="connsiteY1" fmla="*/ 0 h 3115471"/>
                <a:gd name="connsiteX2" fmla="*/ 2517736 w 2517736"/>
                <a:gd name="connsiteY2" fmla="*/ 1557736 h 3115471"/>
                <a:gd name="connsiteX3" fmla="*/ 1258868 w 2517736"/>
                <a:gd name="connsiteY3" fmla="*/ 3115472 h 3115471"/>
                <a:gd name="connsiteX4" fmla="*/ 0 w 2517736"/>
                <a:gd name="connsiteY4" fmla="*/ 1557736 h 311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736" h="3115471">
                  <a:moveTo>
                    <a:pt x="0" y="1557736"/>
                  </a:moveTo>
                  <a:cubicBezTo>
                    <a:pt x="0" y="697422"/>
                    <a:pt x="563614" y="0"/>
                    <a:pt x="1258868" y="0"/>
                  </a:cubicBezTo>
                  <a:cubicBezTo>
                    <a:pt x="1954122" y="0"/>
                    <a:pt x="2517736" y="697422"/>
                    <a:pt x="2517736" y="1557736"/>
                  </a:cubicBezTo>
                  <a:cubicBezTo>
                    <a:pt x="2517736" y="2418050"/>
                    <a:pt x="1954122" y="3115472"/>
                    <a:pt x="1258868" y="3115472"/>
                  </a:cubicBezTo>
                  <a:cubicBezTo>
                    <a:pt x="563614" y="3115472"/>
                    <a:pt x="0" y="2418050"/>
                    <a:pt x="0" y="1557736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87764" tIns="475300" rIns="387764" bIns="4753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3 Муниципальные программы -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  </a:t>
              </a:r>
              <a:r>
                <a:rPr lang="ru-RU" sz="1500" dirty="0">
                  <a:solidFill>
                    <a:sysClr val="windowText" lastClr="000000"/>
                  </a:solidFill>
                  <a:latin typeface="Trebuchet MS"/>
                </a:rPr>
                <a:t>6</a:t>
              </a: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620,399 тыс.руб.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Непрограммные мероприятия -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 3 005,412 тыс.руб</a:t>
              </a:r>
              <a:endParaRPr lang="ru-RU" sz="15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616063" y="1355114"/>
              <a:ext cx="2008045" cy="1189455"/>
            </a:xfrm>
            <a:custGeom>
              <a:avLst/>
              <a:gdLst>
                <a:gd name="connsiteX0" fmla="*/ 0 w 2008045"/>
                <a:gd name="connsiteY0" fmla="*/ 594728 h 1189455"/>
                <a:gd name="connsiteX1" fmla="*/ 1004023 w 2008045"/>
                <a:gd name="connsiteY1" fmla="*/ 0 h 1189455"/>
                <a:gd name="connsiteX2" fmla="*/ 2008046 w 2008045"/>
                <a:gd name="connsiteY2" fmla="*/ 594728 h 1189455"/>
                <a:gd name="connsiteX3" fmla="*/ 1004023 w 2008045"/>
                <a:gd name="connsiteY3" fmla="*/ 1189456 h 1189455"/>
                <a:gd name="connsiteX4" fmla="*/ 0 w 2008045"/>
                <a:gd name="connsiteY4" fmla="*/ 594728 h 11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045" h="1189455">
                  <a:moveTo>
                    <a:pt x="0" y="594728"/>
                  </a:moveTo>
                  <a:cubicBezTo>
                    <a:pt x="0" y="266269"/>
                    <a:pt x="449516" y="0"/>
                    <a:pt x="1004023" y="0"/>
                  </a:cubicBezTo>
                  <a:cubicBezTo>
                    <a:pt x="1558530" y="0"/>
                    <a:pt x="2008046" y="266269"/>
                    <a:pt x="2008046" y="594728"/>
                  </a:cubicBezTo>
                  <a:cubicBezTo>
                    <a:pt x="2008046" y="923187"/>
                    <a:pt x="1558530" y="1189456"/>
                    <a:pt x="1004023" y="1189456"/>
                  </a:cubicBezTo>
                  <a:cubicBezTo>
                    <a:pt x="449516" y="1189456"/>
                    <a:pt x="0" y="923187"/>
                    <a:pt x="0" y="594728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6931" tIns="197052" rIns="316931" bIns="1970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</a:t>
              </a:r>
              <a:endParaRPr lang="ru-RU" sz="18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87628" y="4005062"/>
              <a:ext cx="2291771" cy="786189"/>
            </a:xfrm>
            <a:custGeom>
              <a:avLst/>
              <a:gdLst>
                <a:gd name="connsiteX0" fmla="*/ 0 w 2291771"/>
                <a:gd name="connsiteY0" fmla="*/ 393095 h 786189"/>
                <a:gd name="connsiteX1" fmla="*/ 1145886 w 2291771"/>
                <a:gd name="connsiteY1" fmla="*/ 0 h 786189"/>
                <a:gd name="connsiteX2" fmla="*/ 2291772 w 2291771"/>
                <a:gd name="connsiteY2" fmla="*/ 393095 h 786189"/>
                <a:gd name="connsiteX3" fmla="*/ 1145886 w 2291771"/>
                <a:gd name="connsiteY3" fmla="*/ 786190 h 786189"/>
                <a:gd name="connsiteX4" fmla="*/ 0 w 2291771"/>
                <a:gd name="connsiteY4" fmla="*/ 393095 h 7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71" h="786189">
                  <a:moveTo>
                    <a:pt x="0" y="393095"/>
                  </a:moveTo>
                  <a:cubicBezTo>
                    <a:pt x="0" y="175995"/>
                    <a:pt x="513031" y="0"/>
                    <a:pt x="1145886" y="0"/>
                  </a:cubicBezTo>
                  <a:cubicBezTo>
                    <a:pt x="1778741" y="0"/>
                    <a:pt x="2291772" y="175995"/>
                    <a:pt x="2291772" y="393095"/>
                  </a:cubicBezTo>
                  <a:cubicBezTo>
                    <a:pt x="2291772" y="610195"/>
                    <a:pt x="1778741" y="786190"/>
                    <a:pt x="1145886" y="786190"/>
                  </a:cubicBezTo>
                  <a:cubicBezTo>
                    <a:pt x="513031" y="786190"/>
                    <a:pt x="0" y="610195"/>
                    <a:pt x="0" y="393095"/>
                  </a:cubicBezTo>
                  <a:close/>
                </a:path>
              </a:pathLst>
            </a:custGeom>
            <a:solidFill>
              <a:srgbClr val="6585CF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2132" tIns="131645" rIns="352132" bIns="13164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Коммунальное хозяйство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450012" y="1844822"/>
              <a:ext cx="2328066" cy="1034554"/>
            </a:xfrm>
            <a:custGeom>
              <a:avLst/>
              <a:gdLst>
                <a:gd name="connsiteX0" fmla="*/ 0 w 2328066"/>
                <a:gd name="connsiteY0" fmla="*/ 517277 h 1034554"/>
                <a:gd name="connsiteX1" fmla="*/ 1164033 w 2328066"/>
                <a:gd name="connsiteY1" fmla="*/ 0 h 1034554"/>
                <a:gd name="connsiteX2" fmla="*/ 2328066 w 2328066"/>
                <a:gd name="connsiteY2" fmla="*/ 517277 h 1034554"/>
                <a:gd name="connsiteX3" fmla="*/ 1164033 w 2328066"/>
                <a:gd name="connsiteY3" fmla="*/ 1034554 h 1034554"/>
                <a:gd name="connsiteX4" fmla="*/ 0 w 2328066"/>
                <a:gd name="connsiteY4" fmla="*/ 517277 h 10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066" h="1034554">
                  <a:moveTo>
                    <a:pt x="0" y="517277"/>
                  </a:moveTo>
                  <a:cubicBezTo>
                    <a:pt x="0" y="231593"/>
                    <a:pt x="521155" y="0"/>
                    <a:pt x="1164033" y="0"/>
                  </a:cubicBezTo>
                  <a:cubicBezTo>
                    <a:pt x="1806911" y="0"/>
                    <a:pt x="2328066" y="231593"/>
                    <a:pt x="2328066" y="517277"/>
                  </a:cubicBezTo>
                  <a:cubicBezTo>
                    <a:pt x="2328066" y="802961"/>
                    <a:pt x="1806911" y="1034554"/>
                    <a:pt x="1164033" y="1034554"/>
                  </a:cubicBezTo>
                  <a:cubicBezTo>
                    <a:pt x="521155" y="1034554"/>
                    <a:pt x="0" y="802961"/>
                    <a:pt x="0" y="517277"/>
                  </a:cubicBezTo>
                  <a:close/>
                </a:path>
              </a:pathLst>
            </a:custGeom>
            <a:solidFill>
              <a:srgbClr val="7E6B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7447" tIns="168017" rIns="357447" bIns="16801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Функционирование высшего должностного лица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71498" y="2861990"/>
              <a:ext cx="2574391" cy="1071067"/>
            </a:xfrm>
            <a:custGeom>
              <a:avLst/>
              <a:gdLst>
                <a:gd name="connsiteX0" fmla="*/ 0 w 2574391"/>
                <a:gd name="connsiteY0" fmla="*/ 535534 h 1071067"/>
                <a:gd name="connsiteX1" fmla="*/ 1287196 w 2574391"/>
                <a:gd name="connsiteY1" fmla="*/ 0 h 1071067"/>
                <a:gd name="connsiteX2" fmla="*/ 2574392 w 2574391"/>
                <a:gd name="connsiteY2" fmla="*/ 535534 h 1071067"/>
                <a:gd name="connsiteX3" fmla="*/ 1287196 w 2574391"/>
                <a:gd name="connsiteY3" fmla="*/ 1071068 h 1071067"/>
                <a:gd name="connsiteX4" fmla="*/ 0 w 2574391"/>
                <a:gd name="connsiteY4" fmla="*/ 535534 h 10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391" h="1071067">
                  <a:moveTo>
                    <a:pt x="0" y="535534"/>
                  </a:moveTo>
                  <a:cubicBezTo>
                    <a:pt x="0" y="239767"/>
                    <a:pt x="576297" y="0"/>
                    <a:pt x="1287196" y="0"/>
                  </a:cubicBezTo>
                  <a:cubicBezTo>
                    <a:pt x="1998095" y="0"/>
                    <a:pt x="2574392" y="239767"/>
                    <a:pt x="2574392" y="535534"/>
                  </a:cubicBezTo>
                  <a:cubicBezTo>
                    <a:pt x="2574392" y="831301"/>
                    <a:pt x="1998095" y="1071068"/>
                    <a:pt x="1287196" y="1071068"/>
                  </a:cubicBezTo>
                  <a:cubicBezTo>
                    <a:pt x="576297" y="1071068"/>
                    <a:pt x="0" y="831301"/>
                    <a:pt x="0" y="535534"/>
                  </a:cubicBezTo>
                  <a:close/>
                </a:path>
              </a:pathLst>
            </a:custGeom>
            <a:solidFill>
              <a:srgbClr val="A379BB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93521" tIns="173364" rIns="393521" bIns="17336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Функционирование органов государственной власти, местных администраций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745705" y="3922985"/>
              <a:ext cx="2667793" cy="1234209"/>
            </a:xfrm>
            <a:custGeom>
              <a:avLst/>
              <a:gdLst>
                <a:gd name="connsiteX0" fmla="*/ 0 w 2667793"/>
                <a:gd name="connsiteY0" fmla="*/ 617105 h 1234209"/>
                <a:gd name="connsiteX1" fmla="*/ 1333897 w 2667793"/>
                <a:gd name="connsiteY1" fmla="*/ 0 h 1234209"/>
                <a:gd name="connsiteX2" fmla="*/ 2667794 w 2667793"/>
                <a:gd name="connsiteY2" fmla="*/ 617105 h 1234209"/>
                <a:gd name="connsiteX3" fmla="*/ 1333897 w 2667793"/>
                <a:gd name="connsiteY3" fmla="*/ 1234210 h 1234209"/>
                <a:gd name="connsiteX4" fmla="*/ 0 w 2667793"/>
                <a:gd name="connsiteY4" fmla="*/ 617105 h 1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93" h="1234209">
                  <a:moveTo>
                    <a:pt x="0" y="617105"/>
                  </a:moveTo>
                  <a:cubicBezTo>
                    <a:pt x="0" y="276287"/>
                    <a:pt x="597206" y="0"/>
                    <a:pt x="1333897" y="0"/>
                  </a:cubicBezTo>
                  <a:cubicBezTo>
                    <a:pt x="2070588" y="0"/>
                    <a:pt x="2667794" y="276287"/>
                    <a:pt x="2667794" y="617105"/>
                  </a:cubicBezTo>
                  <a:cubicBezTo>
                    <a:pt x="2667794" y="957923"/>
                    <a:pt x="2070588" y="1234210"/>
                    <a:pt x="1333897" y="1234210"/>
                  </a:cubicBezTo>
                  <a:cubicBezTo>
                    <a:pt x="597206" y="1234210"/>
                    <a:pt x="0" y="957923"/>
                    <a:pt x="0" y="617105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5929" tIns="195986" rIns="405929" bIns="19598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Обеспечение деятельности финансовых, налоговых и таможенных органов и органов финансового надзора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20813" y="5013181"/>
              <a:ext cx="2804656" cy="901103"/>
            </a:xfrm>
            <a:custGeom>
              <a:avLst/>
              <a:gdLst>
                <a:gd name="connsiteX0" fmla="*/ 0 w 2804656"/>
                <a:gd name="connsiteY0" fmla="*/ 450552 h 901103"/>
                <a:gd name="connsiteX1" fmla="*/ 1402328 w 2804656"/>
                <a:gd name="connsiteY1" fmla="*/ 0 h 901103"/>
                <a:gd name="connsiteX2" fmla="*/ 2804656 w 2804656"/>
                <a:gd name="connsiteY2" fmla="*/ 450552 h 901103"/>
                <a:gd name="connsiteX3" fmla="*/ 1402328 w 2804656"/>
                <a:gd name="connsiteY3" fmla="*/ 901104 h 901103"/>
                <a:gd name="connsiteX4" fmla="*/ 0 w 2804656"/>
                <a:gd name="connsiteY4" fmla="*/ 450552 h 90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656" h="901103">
                  <a:moveTo>
                    <a:pt x="0" y="450552"/>
                  </a:moveTo>
                  <a:cubicBezTo>
                    <a:pt x="0" y="201719"/>
                    <a:pt x="627844" y="0"/>
                    <a:pt x="1402328" y="0"/>
                  </a:cubicBezTo>
                  <a:cubicBezTo>
                    <a:pt x="2176812" y="0"/>
                    <a:pt x="2804656" y="201719"/>
                    <a:pt x="2804656" y="450552"/>
                  </a:cubicBezTo>
                  <a:cubicBezTo>
                    <a:pt x="2804656" y="699385"/>
                    <a:pt x="2176812" y="901104"/>
                    <a:pt x="1402328" y="901104"/>
                  </a:cubicBezTo>
                  <a:cubicBezTo>
                    <a:pt x="627844" y="901104"/>
                    <a:pt x="0" y="699385"/>
                    <a:pt x="0" y="450552"/>
                  </a:cubicBezTo>
                  <a:close/>
                </a:path>
              </a:pathLst>
            </a:custGeom>
            <a:solidFill>
              <a:srgbClr val="6BB1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27242" tIns="148473" rIns="427242" bIns="14847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Обеспечение проведения выборов и референдумов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355974" y="5728045"/>
              <a:ext cx="2891406" cy="1013322"/>
            </a:xfrm>
            <a:custGeom>
              <a:avLst/>
              <a:gdLst>
                <a:gd name="connsiteX0" fmla="*/ 0 w 2891406"/>
                <a:gd name="connsiteY0" fmla="*/ 506661 h 1013322"/>
                <a:gd name="connsiteX1" fmla="*/ 1445703 w 2891406"/>
                <a:gd name="connsiteY1" fmla="*/ 0 h 1013322"/>
                <a:gd name="connsiteX2" fmla="*/ 2891406 w 2891406"/>
                <a:gd name="connsiteY2" fmla="*/ 506661 h 1013322"/>
                <a:gd name="connsiteX3" fmla="*/ 1445703 w 2891406"/>
                <a:gd name="connsiteY3" fmla="*/ 1013322 h 1013322"/>
                <a:gd name="connsiteX4" fmla="*/ 0 w 2891406"/>
                <a:gd name="connsiteY4" fmla="*/ 506661 h 10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406" h="1013322">
                  <a:moveTo>
                    <a:pt x="0" y="506661"/>
                  </a:moveTo>
                  <a:cubicBezTo>
                    <a:pt x="0" y="226840"/>
                    <a:pt x="647263" y="0"/>
                    <a:pt x="1445703" y="0"/>
                  </a:cubicBezTo>
                  <a:cubicBezTo>
                    <a:pt x="2244143" y="0"/>
                    <a:pt x="2891406" y="226840"/>
                    <a:pt x="2891406" y="506661"/>
                  </a:cubicBezTo>
                  <a:cubicBezTo>
                    <a:pt x="2891406" y="786482"/>
                    <a:pt x="2244143" y="1013322"/>
                    <a:pt x="1445703" y="1013322"/>
                  </a:cubicBezTo>
                  <a:cubicBezTo>
                    <a:pt x="647263" y="1013322"/>
                    <a:pt x="0" y="786482"/>
                    <a:pt x="0" y="506661"/>
                  </a:cubicBezTo>
                  <a:close/>
                </a:path>
              </a:pathLst>
            </a:custGeom>
            <a:solidFill>
              <a:srgbClr val="6585CF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39947" tIns="164908" rIns="439947" bIns="16490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Другие общегосударственные вопросы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123734" y="5445223"/>
              <a:ext cx="2664304" cy="1245144"/>
            </a:xfrm>
            <a:custGeom>
              <a:avLst/>
              <a:gdLst>
                <a:gd name="connsiteX0" fmla="*/ 0 w 2664304"/>
                <a:gd name="connsiteY0" fmla="*/ 622572 h 1245144"/>
                <a:gd name="connsiteX1" fmla="*/ 1332152 w 2664304"/>
                <a:gd name="connsiteY1" fmla="*/ 0 h 1245144"/>
                <a:gd name="connsiteX2" fmla="*/ 2664304 w 2664304"/>
                <a:gd name="connsiteY2" fmla="*/ 622572 h 1245144"/>
                <a:gd name="connsiteX3" fmla="*/ 1332152 w 2664304"/>
                <a:gd name="connsiteY3" fmla="*/ 1245144 h 1245144"/>
                <a:gd name="connsiteX4" fmla="*/ 0 w 2664304"/>
                <a:gd name="connsiteY4" fmla="*/ 622572 h 12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304" h="1245144">
                  <a:moveTo>
                    <a:pt x="0" y="622572"/>
                  </a:moveTo>
                  <a:cubicBezTo>
                    <a:pt x="0" y="278735"/>
                    <a:pt x="596425" y="0"/>
                    <a:pt x="1332152" y="0"/>
                  </a:cubicBezTo>
                  <a:cubicBezTo>
                    <a:pt x="2067879" y="0"/>
                    <a:pt x="2664304" y="278735"/>
                    <a:pt x="2664304" y="622572"/>
                  </a:cubicBezTo>
                  <a:cubicBezTo>
                    <a:pt x="2664304" y="966409"/>
                    <a:pt x="2067879" y="1245144"/>
                    <a:pt x="1332152" y="1245144"/>
                  </a:cubicBezTo>
                  <a:cubicBezTo>
                    <a:pt x="596425" y="1245144"/>
                    <a:pt x="0" y="966409"/>
                    <a:pt x="0" y="622572"/>
                  </a:cubicBezTo>
                  <a:close/>
                </a:path>
              </a:pathLst>
            </a:custGeom>
            <a:solidFill>
              <a:srgbClr val="7E6B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5418" tIns="197587" rIns="405418" bIns="19758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Защита населения и территории от чрезвычайных ситуаций природного и техногенного характера, пожарная безопасность</a:t>
              </a:r>
              <a:endParaRPr lang="ru-RU" sz="12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Полилиния 15" title="ититититти"/>
            <p:cNvSpPr/>
            <p:nvPr/>
          </p:nvSpPr>
          <p:spPr>
            <a:xfrm>
              <a:off x="1098714" y="4797158"/>
              <a:ext cx="2753204" cy="722836"/>
            </a:xfrm>
            <a:custGeom>
              <a:avLst/>
              <a:gdLst>
                <a:gd name="connsiteX0" fmla="*/ 0 w 2753204"/>
                <a:gd name="connsiteY0" fmla="*/ 361418 h 722836"/>
                <a:gd name="connsiteX1" fmla="*/ 1376602 w 2753204"/>
                <a:gd name="connsiteY1" fmla="*/ 0 h 722836"/>
                <a:gd name="connsiteX2" fmla="*/ 2753204 w 2753204"/>
                <a:gd name="connsiteY2" fmla="*/ 361418 h 722836"/>
                <a:gd name="connsiteX3" fmla="*/ 1376602 w 2753204"/>
                <a:gd name="connsiteY3" fmla="*/ 722836 h 722836"/>
                <a:gd name="connsiteX4" fmla="*/ 0 w 2753204"/>
                <a:gd name="connsiteY4" fmla="*/ 361418 h 7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04" h="722836">
                  <a:moveTo>
                    <a:pt x="0" y="361418"/>
                  </a:moveTo>
                  <a:cubicBezTo>
                    <a:pt x="0" y="161812"/>
                    <a:pt x="616326" y="0"/>
                    <a:pt x="1376602" y="0"/>
                  </a:cubicBezTo>
                  <a:cubicBezTo>
                    <a:pt x="2136878" y="0"/>
                    <a:pt x="2753204" y="161812"/>
                    <a:pt x="2753204" y="361418"/>
                  </a:cubicBezTo>
                  <a:cubicBezTo>
                    <a:pt x="2753204" y="561024"/>
                    <a:pt x="2136878" y="722836"/>
                    <a:pt x="1376602" y="722836"/>
                  </a:cubicBezTo>
                  <a:cubicBezTo>
                    <a:pt x="616326" y="722836"/>
                    <a:pt x="0" y="561024"/>
                    <a:pt x="0" y="361418"/>
                  </a:cubicBezTo>
                  <a:close/>
                </a:path>
              </a:pathLst>
            </a:custGeom>
            <a:solidFill>
              <a:srgbClr val="A379BB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707" tIns="122367" rIns="419707" bIns="12236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Жилищное хозяйство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403650" y="2652770"/>
              <a:ext cx="2113473" cy="745142"/>
            </a:xfrm>
            <a:custGeom>
              <a:avLst/>
              <a:gdLst>
                <a:gd name="connsiteX0" fmla="*/ 0 w 2113473"/>
                <a:gd name="connsiteY0" fmla="*/ 372571 h 745142"/>
                <a:gd name="connsiteX1" fmla="*/ 1056737 w 2113473"/>
                <a:gd name="connsiteY1" fmla="*/ 0 h 745142"/>
                <a:gd name="connsiteX2" fmla="*/ 2113474 w 2113473"/>
                <a:gd name="connsiteY2" fmla="*/ 372571 h 745142"/>
                <a:gd name="connsiteX3" fmla="*/ 1056737 w 2113473"/>
                <a:gd name="connsiteY3" fmla="*/ 745142 h 745142"/>
                <a:gd name="connsiteX4" fmla="*/ 0 w 2113473"/>
                <a:gd name="connsiteY4" fmla="*/ 372571 h 74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473" h="745142">
                  <a:moveTo>
                    <a:pt x="0" y="372571"/>
                  </a:moveTo>
                  <a:cubicBezTo>
                    <a:pt x="0" y="166806"/>
                    <a:pt x="473117" y="0"/>
                    <a:pt x="1056737" y="0"/>
                  </a:cubicBezTo>
                  <a:cubicBezTo>
                    <a:pt x="1640357" y="0"/>
                    <a:pt x="2113474" y="166806"/>
                    <a:pt x="2113474" y="372571"/>
                  </a:cubicBezTo>
                  <a:cubicBezTo>
                    <a:pt x="2113474" y="578336"/>
                    <a:pt x="1640357" y="745142"/>
                    <a:pt x="1056737" y="745142"/>
                  </a:cubicBezTo>
                  <a:cubicBezTo>
                    <a:pt x="473117" y="745142"/>
                    <a:pt x="0" y="578336"/>
                    <a:pt x="0" y="372571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26021" tIns="125634" rIns="326021" bIns="1256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Пенсионное обеспечение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8" name="Полилиния 27" title="ититититти"/>
          <p:cNvSpPr/>
          <p:nvPr/>
        </p:nvSpPr>
        <p:spPr>
          <a:xfrm>
            <a:off x="1712036" y="1929934"/>
            <a:ext cx="1949105" cy="722836"/>
          </a:xfrm>
          <a:custGeom>
            <a:avLst/>
            <a:gdLst>
              <a:gd name="connsiteX0" fmla="*/ 0 w 2753204"/>
              <a:gd name="connsiteY0" fmla="*/ 361418 h 722836"/>
              <a:gd name="connsiteX1" fmla="*/ 1376602 w 2753204"/>
              <a:gd name="connsiteY1" fmla="*/ 0 h 722836"/>
              <a:gd name="connsiteX2" fmla="*/ 2753204 w 2753204"/>
              <a:gd name="connsiteY2" fmla="*/ 361418 h 722836"/>
              <a:gd name="connsiteX3" fmla="*/ 1376602 w 2753204"/>
              <a:gd name="connsiteY3" fmla="*/ 722836 h 722836"/>
              <a:gd name="connsiteX4" fmla="*/ 0 w 2753204"/>
              <a:gd name="connsiteY4" fmla="*/ 361418 h 72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204" h="722836">
                <a:moveTo>
                  <a:pt x="0" y="361418"/>
                </a:moveTo>
                <a:cubicBezTo>
                  <a:pt x="0" y="161812"/>
                  <a:pt x="616326" y="0"/>
                  <a:pt x="1376602" y="0"/>
                </a:cubicBezTo>
                <a:cubicBezTo>
                  <a:pt x="2136878" y="0"/>
                  <a:pt x="2753204" y="161812"/>
                  <a:pt x="2753204" y="361418"/>
                </a:cubicBezTo>
                <a:cubicBezTo>
                  <a:pt x="2753204" y="561024"/>
                  <a:pt x="2136878" y="722836"/>
                  <a:pt x="1376602" y="722836"/>
                </a:cubicBezTo>
                <a:cubicBezTo>
                  <a:pt x="616326" y="722836"/>
                  <a:pt x="0" y="561024"/>
                  <a:pt x="0" y="361418"/>
                </a:cubicBezTo>
                <a:close/>
              </a:path>
            </a:pathLst>
          </a:custGeom>
          <a:solidFill>
            <a:srgbClr val="A379BB">
              <a:alpha val="50000"/>
              <a:hueOff val="0"/>
              <a:satOff val="0"/>
              <a:lumOff val="0"/>
              <a:alphaOff val="0"/>
            </a:srgbClr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419707" tIns="122367" rIns="419707" bIns="12236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rPr>
              <a:t>Массовый спорт</a:t>
            </a:r>
            <a:endParaRPr lang="ru-RU" sz="1300" kern="1200" dirty="0">
              <a:solidFill>
                <a:sysClr val="windowText" lastClr="000000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309364" cy="64807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Основные характеристики бюджета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(расходы) 2021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8929117" cy="5904656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32410"/>
              </p:ext>
            </p:extLst>
          </p:nvPr>
        </p:nvGraphicFramePr>
        <p:xfrm>
          <a:off x="107504" y="1484784"/>
          <a:ext cx="8712968" cy="3928627"/>
        </p:xfrm>
        <a:graphic>
          <a:graphicData uri="http://schemas.openxmlformats.org/drawingml/2006/table">
            <a:tbl>
              <a:tblPr/>
              <a:tblGrid>
                <a:gridCol w="5832650"/>
                <a:gridCol w="864094"/>
                <a:gridCol w="1080120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2 050,989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2 043,427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 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(0107)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179,952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179,952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 (0310)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10,200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(0501)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2 088,788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2 088,443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 (0502)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668,517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668,517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(0503)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3 082,574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3 082,571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 (1102)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670,150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670,150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9 634,322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9 625,811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9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сфере,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достижения,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сельского поселения «</a:t>
            </a:r>
            <a:r>
              <a:rPr kumimoji="0" lang="ru-RU" sz="1800" b="0" i="0" u="none" strike="noStrike" kern="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сельского поселения «</a:t>
            </a:r>
            <a:r>
              <a:rPr kumimoji="0" lang="ru-RU" sz="1800" b="0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2021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сельском поселении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3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6 620,399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69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поселения.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388304" cy="787971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Муниципальные программы (народные проекты)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D:\MyDoc\БЮДЖЕТ для граждан. ИСПОЛНЕНИЕ (утвержд) на сайт\БЮДЖЕТ для граждан (2022) ИСПОЛНЕНИЕ (на сайт) - копия\Фото (Иоссер) колодцы\IMG_20210731_14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76618" cy="3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Doc\БЮДЖЕТ для граждан. ИСПОЛНЕНИЕ (утвержд) на сайт\БЮДЖЕТ для граждан (2022) ИСПОЛНЕНИЕ (на сайт) - копия\Фото (Иоссер) спорт площадка\IMG-20210628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219952" cy="31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>Расходная часть бюджета </a:t>
            </a: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(муниципальные программы)</a:t>
            </a:r>
            <a:endParaRPr lang="en-US" altLang="ru-RU" sz="2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45609"/>
              </p:ext>
            </p:extLst>
          </p:nvPr>
        </p:nvGraphicFramePr>
        <p:xfrm>
          <a:off x="755576" y="1988840"/>
          <a:ext cx="7992887" cy="3285936"/>
        </p:xfrm>
        <a:graphic>
          <a:graphicData uri="http://schemas.openxmlformats.org/drawingml/2006/table">
            <a:tbl>
              <a:tblPr/>
              <a:tblGrid>
                <a:gridCol w="2734647"/>
                <a:gridCol w="2165682"/>
                <a:gridCol w="1595296"/>
                <a:gridCol w="1497262"/>
              </a:tblGrid>
              <a:tr h="605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План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5673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«Развитие жилищно-коммунального хозяйства и благоустройства сельского поселения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6 609,547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6 609,199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098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«Комплексные меры по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профилактике терроризма и экстремизма в муниципальном образовании СП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1,000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1,000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«Пожарная безопасность в населенных пунктах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       10,800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10,200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6 621,347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6 620,399         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752601"/>
            <a:ext cx="7325816" cy="596280"/>
          </a:xfrm>
        </p:spPr>
        <p:txBody>
          <a:bodyPr/>
          <a:lstStyle/>
          <a:p>
            <a:r>
              <a:rPr lang="ru-RU" sz="2400" dirty="0" smtClean="0"/>
              <a:t>Пожарный водоем в </a:t>
            </a:r>
            <a:r>
              <a:rPr lang="ru-RU" sz="2400" dirty="0" err="1" smtClean="0"/>
              <a:t>пст.Ропча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MyDoc\БЮДЖЕТ для граждан. ИСПОЛНЕНИЕ (утвержд) на сайт\БЮДЖЕТ для граждан (2022) ИСПОЛНЕНИЕ (на сайт) - копия\Фото (Иоссер) поселок\Завершение ремонтных работ по пожарным водоёмам в пст. Ропча- август 2020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740352" cy="43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7"/>
            <a:ext cx="6739136" cy="792088"/>
          </a:xfrm>
        </p:spPr>
        <p:txBody>
          <a:bodyPr/>
          <a:lstStyle/>
          <a:p>
            <a:r>
              <a:rPr lang="ru-RU" sz="3000" dirty="0" err="1" smtClean="0"/>
              <a:t>пос.Иоссер</a:t>
            </a:r>
            <a:r>
              <a:rPr lang="ru-RU" sz="3000" dirty="0" smtClean="0"/>
              <a:t> Добро пожаловать!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248" y="1844825"/>
            <a:ext cx="5608048" cy="4824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MyDoc\БЮДЖЕТ для граждан. ИСПОЛНЕНИЕ (утвержд) на сайт\БЮДЖЕТ для граждан (2022) ИСПОЛНЕНИЕ (на сайт) - копия\Фото (Иоссер) столбы\hgbGm8oVb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5"/>
            <a:ext cx="77048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четверг – с 9.00 до 17.30, в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9.00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16.00,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5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2021 год»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размещен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администрация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</a:t>
            </a:r>
            <a:r>
              <a:rPr lang="ru-RU" sz="18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раздел «Поселения».</a:t>
            </a:r>
            <a:endParaRPr lang="ru-RU" sz="18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Главный специалист финансового управления Шпренгель И.Н.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Администрация сельского поселения «</a:t>
            </a:r>
            <a:r>
              <a:rPr lang="ru-RU" sz="2000" dirty="0" err="1" smtClean="0"/>
              <a:t>Иоссер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050" name="Picture 2" descr="D:\MyDoc\БЮДЖЕТ для граждан. ИСПОЛНЕНИЕ (утвержд) на сайт\БЮДЖЕТ для граждан (2022) ИСПОЛНЕНИЕ (на сайт) - копия\Фото (Иоссер) поселок\здание АСП Иоссер -2018 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4600"/>
            <a:ext cx="5441280" cy="40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66100" cy="111717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АДМИНИСТРАЦИИ СЕЛЬСКОГО ПОСЕЛЕНИЯ «ИОССЕР»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6336704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</a:t>
            </a:r>
            <a:r>
              <a:rPr lang="ru-RU" sz="1400" dirty="0" err="1" smtClean="0"/>
              <a:t>Княжпогостского</a:t>
            </a:r>
            <a:r>
              <a:rPr lang="ru-RU" sz="1400" dirty="0" smtClean="0"/>
              <a:t> района представляет </a:t>
            </a:r>
            <a:r>
              <a:rPr lang="ru-RU" sz="1400" dirty="0"/>
              <a:t>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1400" dirty="0" smtClean="0"/>
              <a:t>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</a:t>
            </a:r>
            <a:r>
              <a:rPr lang="ru-RU" sz="1400" dirty="0" smtClean="0"/>
              <a:t>поселения </a:t>
            </a:r>
            <a:r>
              <a:rPr lang="ru-RU" sz="1400" dirty="0"/>
              <a:t>– </a:t>
            </a:r>
            <a:r>
              <a:rPr lang="ru-RU" sz="1400" dirty="0" smtClean="0"/>
              <a:t>решение Совета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за 2021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</a:t>
            </a:r>
            <a:r>
              <a:rPr lang="ru-RU" sz="1400" dirty="0" smtClean="0"/>
              <a:t>объёма </a:t>
            </a:r>
            <a:r>
              <a:rPr lang="ru-RU" sz="1400" dirty="0"/>
              <a:t>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7704"/>
            <a:ext cx="2411730" cy="256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D:\MyDoc\ГЕРБ\Герб республи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7" y="332656"/>
            <a:ext cx="67893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поселения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 поселения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поселения.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 (обнародованию).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2021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состоялись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30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мая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2022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Утверждено решение «Об исполнении бюджета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2021 год» на сессии Совета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5" smtClean="0">
                <a:solidFill>
                  <a:prstClr val="black"/>
                </a:solidFill>
                <a:latin typeface="Times New Roman"/>
                <a:cs typeface="Times New Roman"/>
              </a:rPr>
              <a:t>» </a:t>
            </a:r>
            <a:r>
              <a:rPr lang="ru-RU" sz="1800" b="1" kern="1200" spc="-25" smtClean="0">
                <a:solidFill>
                  <a:prstClr val="black"/>
                </a:solidFill>
                <a:latin typeface="Times New Roman"/>
                <a:cs typeface="Times New Roman"/>
              </a:rPr>
              <a:t>9 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июня 2022 года за </a:t>
            </a:r>
            <a:r>
              <a:rPr lang="ru-RU" sz="1800" b="1" kern="1200" spc="-25" smtClean="0">
                <a:solidFill>
                  <a:prstClr val="black"/>
                </a:solidFill>
                <a:latin typeface="Times New Roman"/>
                <a:cs typeface="Times New Roman"/>
              </a:rPr>
              <a:t>№ </a:t>
            </a:r>
            <a:r>
              <a:rPr lang="ru-RU" sz="1800" b="1" kern="1200" spc="-25" smtClean="0">
                <a:solidFill>
                  <a:prstClr val="black"/>
                </a:solidFill>
                <a:latin typeface="Times New Roman"/>
                <a:cs typeface="Times New Roman"/>
              </a:rPr>
              <a:t>5-8/1.</a:t>
            </a:r>
            <a:endParaRPr lang="ru-RU" sz="1800" b="1" kern="1200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88640"/>
            <a:ext cx="713879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000" kern="0" dirty="0" smtClean="0"/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Основные характеристики бюджета </a:t>
            </a: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сельского поселения «</a:t>
            </a:r>
            <a:r>
              <a:rPr lang="ru-RU" sz="2000" b="1" kern="0" dirty="0" err="1" smtClean="0"/>
              <a:t>Иоссер</a:t>
            </a:r>
            <a:r>
              <a:rPr lang="ru-RU" sz="2000" b="1" kern="0" dirty="0" smtClean="0"/>
              <a:t>»</a:t>
            </a:r>
            <a:r>
              <a:rPr lang="ru-RU" sz="3000" kern="0" dirty="0" smtClean="0"/>
              <a:t/>
            </a:r>
            <a:br>
              <a:rPr lang="ru-RU" sz="3000" kern="0" dirty="0" smtClean="0"/>
            </a:br>
            <a:r>
              <a:rPr lang="ru-RU" sz="1600" kern="0" dirty="0" smtClean="0"/>
              <a:t>(тыс.руб)</a:t>
            </a:r>
            <a:endParaRPr lang="ru-RU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91407"/>
              </p:ext>
            </p:extLst>
          </p:nvPr>
        </p:nvGraphicFramePr>
        <p:xfrm>
          <a:off x="971600" y="1772817"/>
          <a:ext cx="7344816" cy="45233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851"/>
                <a:gridCol w="1653565"/>
                <a:gridCol w="1764196"/>
                <a:gridCol w="1836204"/>
              </a:tblGrid>
              <a:tr h="9452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План на 2021  </a:t>
                      </a:r>
                    </a:p>
                    <a:p>
                      <a:pPr algn="ctr"/>
                      <a:r>
                        <a:rPr lang="ru-RU" sz="1200" b="0" dirty="0" smtClean="0"/>
                        <a:t>(решение Совета  СП «</a:t>
                      </a:r>
                      <a:r>
                        <a:rPr lang="ru-RU" sz="1200" b="0" dirty="0" err="1" smtClean="0"/>
                        <a:t>Иоссер</a:t>
                      </a:r>
                      <a:r>
                        <a:rPr lang="ru-RU" sz="1200" b="0" dirty="0" smtClean="0"/>
                        <a:t>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600" b="0" dirty="0" smtClean="0"/>
                        <a:t>за 2021 г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% исполнения</a:t>
                      </a:r>
                      <a:endParaRPr lang="ru-RU" sz="1600" b="0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9 577,861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9 576,374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</a:txBody>
                  <a:tcPr/>
                </a:tc>
              </a:tr>
              <a:tr h="15364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(170 чел. на 01.01.2021)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9 634,322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56,672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9 625,811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56,622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- 56,461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- 49,437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0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MyDoc\БЮДЖЕТ для граждан. ИСПОЛНЕНИЕ (утвержд) на сайт\БЮДЖЕТ для граждан (2022) ИСПОЛНЕНИЕ (на сайт) - коп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53494" cy="45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365320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rgbClr val="4D4D4D"/>
                </a:solidFill>
              </a:rPr>
              <a:t>Доходная </a:t>
            </a:r>
            <a:r>
              <a:rPr lang="ru-RU" altLang="ru-RU" sz="3000" b="1" dirty="0">
                <a:solidFill>
                  <a:srgbClr val="4D4D4D"/>
                </a:solidFill>
              </a:rPr>
              <a:t>часть </a:t>
            </a:r>
            <a:r>
              <a:rPr lang="ru-RU" altLang="ru-RU" sz="3000" b="1" dirty="0" smtClean="0">
                <a:solidFill>
                  <a:srgbClr val="4D4D4D"/>
                </a:solidFill>
              </a:rPr>
              <a:t>бюджета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26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3025</TotalTime>
  <Words>1005</Words>
  <Application>Microsoft Office PowerPoint</Application>
  <PresentationFormat>Экран (4:3)</PresentationFormat>
  <Paragraphs>260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 (2)</vt:lpstr>
      <vt:lpstr>Исполнение бюджета сельского поселения «Иоссер»  за 2021 год </vt:lpstr>
      <vt:lpstr>Администрация сельского поселения «Иоссер»</vt:lpstr>
      <vt:lpstr> ОБРАЩЕНИЕ АДМИНИСТРАЦИИ СЕЛЬСКОГО ПОСЕЛЕНИЯ «ИОССЕР» К ЖИТЕЛЯМ КНЯЖПОГОСТСКОГО РАЙОНА </vt:lpstr>
      <vt:lpstr>Бюджет для граждан</vt:lpstr>
      <vt:lpstr>Бюджет для граждан</vt:lpstr>
      <vt:lpstr>Бюджет для граждан</vt:lpstr>
      <vt:lpstr>Презентация PowerPoint</vt:lpstr>
      <vt:lpstr>Презентация PowerPoint</vt:lpstr>
      <vt:lpstr>  </vt:lpstr>
      <vt:lpstr>Основные характеристики бюджета  (доходы)  тыс.руб.</vt:lpstr>
      <vt:lpstr>Основные характеристики бюджета  (доходы) - исполнение</vt:lpstr>
      <vt:lpstr>    Расходная часть бюджета </vt:lpstr>
      <vt:lpstr>Основные характеристики бюджета  (расходы) 2021 год</vt:lpstr>
      <vt:lpstr>Основные характеристики бюджета  (Расходная часть бюджета)</vt:lpstr>
      <vt:lpstr> Муниципальные программы (народные проекты) </vt:lpstr>
      <vt:lpstr>Расходная часть бюджета  (муниципальные программы)</vt:lpstr>
      <vt:lpstr>Пожарный водоем в пст.Ропча</vt:lpstr>
      <vt:lpstr>пос.Иоссер Добро пожаловать!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Shprengel</cp:lastModifiedBy>
  <cp:revision>249</cp:revision>
  <dcterms:created xsi:type="dcterms:W3CDTF">2020-05-18T13:28:43Z</dcterms:created>
  <dcterms:modified xsi:type="dcterms:W3CDTF">2022-06-10T08:28:05Z</dcterms:modified>
</cp:coreProperties>
</file>