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8" r:id="rId3"/>
    <p:sldId id="257" r:id="rId4"/>
    <p:sldId id="284" r:id="rId5"/>
    <p:sldId id="280" r:id="rId6"/>
    <p:sldId id="285" r:id="rId7"/>
    <p:sldId id="306" r:id="rId8"/>
    <p:sldId id="329" r:id="rId9"/>
    <p:sldId id="311" r:id="rId10"/>
    <p:sldId id="307" r:id="rId11"/>
    <p:sldId id="309" r:id="rId12"/>
    <p:sldId id="317" r:id="rId13"/>
    <p:sldId id="327" r:id="rId14"/>
    <p:sldId id="322" r:id="rId15"/>
    <p:sldId id="333" r:id="rId16"/>
    <p:sldId id="290" r:id="rId17"/>
    <p:sldId id="332" r:id="rId18"/>
    <p:sldId id="334" r:id="rId19"/>
    <p:sldId id="331" r:id="rId20"/>
    <p:sldId id="303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000000"/>
    <a:srgbClr val="B3D3EA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1066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1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1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2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3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5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1611276C-DCC4-4668-B584-28EBBC8E4615}" type="presOf" srcId="{3F7DADBB-6970-4670-B27F-5C52A973D3FC}" destId="{322CFEFD-4518-4BB0-BDCF-8849EDEBC7D5}" srcOrd="0" destOrd="4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Иоссер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2022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59665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2022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226,600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233,203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103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9 701,049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9 683,922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9 927,649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9 917,125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233,203; 2%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dirty="0" smtClean="0"/>
              <a:t>9 683,922; 98%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213168" y="3001476"/>
            <a:ext cx="2376264" cy="61659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>
                <a:solidFill>
                  <a:sysClr val="windowText" lastClr="000000"/>
                </a:solidFill>
                <a:latin typeface="Trebuchet MS"/>
              </a:rPr>
              <a:t>Благоустройство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13168" y="1142946"/>
            <a:ext cx="7426034" cy="5670430"/>
            <a:chOff x="1213168" y="1142946"/>
            <a:chExt cx="7426034" cy="5670430"/>
          </a:xfrm>
        </p:grpSpPr>
        <p:sp>
          <p:nvSpPr>
            <p:cNvPr id="6" name="Полилиния 5"/>
            <p:cNvSpPr/>
            <p:nvPr/>
          </p:nvSpPr>
          <p:spPr>
            <a:xfrm>
              <a:off x="3428253" y="2332401"/>
              <a:ext cx="2517736" cy="3115471"/>
            </a:xfrm>
            <a:custGeom>
              <a:avLst/>
              <a:gdLst>
                <a:gd name="connsiteX0" fmla="*/ 0 w 2517736"/>
                <a:gd name="connsiteY0" fmla="*/ 1557736 h 3115471"/>
                <a:gd name="connsiteX1" fmla="*/ 1258868 w 2517736"/>
                <a:gd name="connsiteY1" fmla="*/ 0 h 3115471"/>
                <a:gd name="connsiteX2" fmla="*/ 2517736 w 2517736"/>
                <a:gd name="connsiteY2" fmla="*/ 1557736 h 3115471"/>
                <a:gd name="connsiteX3" fmla="*/ 1258868 w 2517736"/>
                <a:gd name="connsiteY3" fmla="*/ 3115472 h 3115471"/>
                <a:gd name="connsiteX4" fmla="*/ 0 w 2517736"/>
                <a:gd name="connsiteY4" fmla="*/ 1557736 h 31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736" h="3115471">
                  <a:moveTo>
                    <a:pt x="0" y="1557736"/>
                  </a:moveTo>
                  <a:cubicBezTo>
                    <a:pt x="0" y="697422"/>
                    <a:pt x="563614" y="0"/>
                    <a:pt x="1258868" y="0"/>
                  </a:cubicBezTo>
                  <a:cubicBezTo>
                    <a:pt x="1954122" y="0"/>
                    <a:pt x="2517736" y="697422"/>
                    <a:pt x="2517736" y="1557736"/>
                  </a:cubicBezTo>
                  <a:cubicBezTo>
                    <a:pt x="2517736" y="2418050"/>
                    <a:pt x="1954122" y="3115472"/>
                    <a:pt x="1258868" y="3115472"/>
                  </a:cubicBezTo>
                  <a:cubicBezTo>
                    <a:pt x="563614" y="3115472"/>
                    <a:pt x="0" y="2418050"/>
                    <a:pt x="0" y="1557736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87764" tIns="475300" rIns="387764" bIns="4753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3 Муниципальные программы -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  </a:t>
              </a:r>
              <a:r>
                <a:rPr lang="ru-RU" sz="1500" dirty="0">
                  <a:solidFill>
                    <a:sysClr val="windowText" lastClr="000000"/>
                  </a:solidFill>
                  <a:latin typeface="Trebuchet MS"/>
                </a:rPr>
                <a:t>6</a:t>
              </a: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985,089 тыс.руб.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Непрограммные мероприятия -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 2 954,150 тыс.руб</a:t>
              </a:r>
              <a:endParaRPr lang="ru-RU" sz="15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83098" y="1142946"/>
              <a:ext cx="2008045" cy="1189455"/>
            </a:xfrm>
            <a:custGeom>
              <a:avLst/>
              <a:gdLst>
                <a:gd name="connsiteX0" fmla="*/ 0 w 2008045"/>
                <a:gd name="connsiteY0" fmla="*/ 594728 h 1189455"/>
                <a:gd name="connsiteX1" fmla="*/ 1004023 w 2008045"/>
                <a:gd name="connsiteY1" fmla="*/ 0 h 1189455"/>
                <a:gd name="connsiteX2" fmla="*/ 2008046 w 2008045"/>
                <a:gd name="connsiteY2" fmla="*/ 594728 h 1189455"/>
                <a:gd name="connsiteX3" fmla="*/ 1004023 w 2008045"/>
                <a:gd name="connsiteY3" fmla="*/ 1189456 h 1189455"/>
                <a:gd name="connsiteX4" fmla="*/ 0 w 2008045"/>
                <a:gd name="connsiteY4" fmla="*/ 594728 h 11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045" h="1189455">
                  <a:moveTo>
                    <a:pt x="0" y="594728"/>
                  </a:moveTo>
                  <a:cubicBezTo>
                    <a:pt x="0" y="266269"/>
                    <a:pt x="449516" y="0"/>
                    <a:pt x="1004023" y="0"/>
                  </a:cubicBezTo>
                  <a:cubicBezTo>
                    <a:pt x="1558530" y="0"/>
                    <a:pt x="2008046" y="266269"/>
                    <a:pt x="2008046" y="594728"/>
                  </a:cubicBezTo>
                  <a:cubicBezTo>
                    <a:pt x="2008046" y="923187"/>
                    <a:pt x="1558530" y="1189456"/>
                    <a:pt x="1004023" y="1189456"/>
                  </a:cubicBezTo>
                  <a:cubicBezTo>
                    <a:pt x="449516" y="1189456"/>
                    <a:pt x="0" y="923187"/>
                    <a:pt x="0" y="594728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6931" tIns="197052" rIns="316931" bIns="1970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</a:t>
              </a:r>
              <a:endParaRPr lang="ru-RU" sz="18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13168" y="3753900"/>
              <a:ext cx="2291771" cy="786189"/>
            </a:xfrm>
            <a:custGeom>
              <a:avLst/>
              <a:gdLst>
                <a:gd name="connsiteX0" fmla="*/ 0 w 2291771"/>
                <a:gd name="connsiteY0" fmla="*/ 393095 h 786189"/>
                <a:gd name="connsiteX1" fmla="*/ 1145886 w 2291771"/>
                <a:gd name="connsiteY1" fmla="*/ 0 h 786189"/>
                <a:gd name="connsiteX2" fmla="*/ 2291772 w 2291771"/>
                <a:gd name="connsiteY2" fmla="*/ 393095 h 786189"/>
                <a:gd name="connsiteX3" fmla="*/ 1145886 w 2291771"/>
                <a:gd name="connsiteY3" fmla="*/ 786190 h 786189"/>
                <a:gd name="connsiteX4" fmla="*/ 0 w 2291771"/>
                <a:gd name="connsiteY4" fmla="*/ 393095 h 7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71" h="786189">
                  <a:moveTo>
                    <a:pt x="0" y="393095"/>
                  </a:moveTo>
                  <a:cubicBezTo>
                    <a:pt x="0" y="175995"/>
                    <a:pt x="513031" y="0"/>
                    <a:pt x="1145886" y="0"/>
                  </a:cubicBezTo>
                  <a:cubicBezTo>
                    <a:pt x="1778741" y="0"/>
                    <a:pt x="2291772" y="175995"/>
                    <a:pt x="2291772" y="393095"/>
                  </a:cubicBezTo>
                  <a:cubicBezTo>
                    <a:pt x="2291772" y="610195"/>
                    <a:pt x="1778741" y="786190"/>
                    <a:pt x="1145886" y="786190"/>
                  </a:cubicBezTo>
                  <a:cubicBezTo>
                    <a:pt x="513031" y="786190"/>
                    <a:pt x="0" y="610195"/>
                    <a:pt x="0" y="393095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2132" tIns="131645" rIns="352132" bIns="13164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Жилищное хозяйство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50012" y="1844822"/>
              <a:ext cx="2328066" cy="1034554"/>
            </a:xfrm>
            <a:custGeom>
              <a:avLst/>
              <a:gdLst>
                <a:gd name="connsiteX0" fmla="*/ 0 w 2328066"/>
                <a:gd name="connsiteY0" fmla="*/ 517277 h 1034554"/>
                <a:gd name="connsiteX1" fmla="*/ 1164033 w 2328066"/>
                <a:gd name="connsiteY1" fmla="*/ 0 h 1034554"/>
                <a:gd name="connsiteX2" fmla="*/ 2328066 w 2328066"/>
                <a:gd name="connsiteY2" fmla="*/ 517277 h 1034554"/>
                <a:gd name="connsiteX3" fmla="*/ 1164033 w 2328066"/>
                <a:gd name="connsiteY3" fmla="*/ 1034554 h 1034554"/>
                <a:gd name="connsiteX4" fmla="*/ 0 w 2328066"/>
                <a:gd name="connsiteY4" fmla="*/ 517277 h 10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066" h="1034554">
                  <a:moveTo>
                    <a:pt x="0" y="517277"/>
                  </a:moveTo>
                  <a:cubicBezTo>
                    <a:pt x="0" y="231593"/>
                    <a:pt x="521155" y="0"/>
                    <a:pt x="1164033" y="0"/>
                  </a:cubicBezTo>
                  <a:cubicBezTo>
                    <a:pt x="1806911" y="0"/>
                    <a:pt x="2328066" y="231593"/>
                    <a:pt x="2328066" y="517277"/>
                  </a:cubicBezTo>
                  <a:cubicBezTo>
                    <a:pt x="2328066" y="802961"/>
                    <a:pt x="1806911" y="1034554"/>
                    <a:pt x="1164033" y="1034554"/>
                  </a:cubicBezTo>
                  <a:cubicBezTo>
                    <a:pt x="521155" y="1034554"/>
                    <a:pt x="0" y="802961"/>
                    <a:pt x="0" y="517277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7447" tIns="168017" rIns="357447" bIns="16801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высшего должностного лица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018111" y="2893619"/>
              <a:ext cx="2574391" cy="1071067"/>
            </a:xfrm>
            <a:custGeom>
              <a:avLst/>
              <a:gdLst>
                <a:gd name="connsiteX0" fmla="*/ 0 w 2574391"/>
                <a:gd name="connsiteY0" fmla="*/ 535534 h 1071067"/>
                <a:gd name="connsiteX1" fmla="*/ 1287196 w 2574391"/>
                <a:gd name="connsiteY1" fmla="*/ 0 h 1071067"/>
                <a:gd name="connsiteX2" fmla="*/ 2574392 w 2574391"/>
                <a:gd name="connsiteY2" fmla="*/ 535534 h 1071067"/>
                <a:gd name="connsiteX3" fmla="*/ 1287196 w 2574391"/>
                <a:gd name="connsiteY3" fmla="*/ 1071068 h 1071067"/>
                <a:gd name="connsiteX4" fmla="*/ 0 w 2574391"/>
                <a:gd name="connsiteY4" fmla="*/ 535534 h 10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391" h="1071067">
                  <a:moveTo>
                    <a:pt x="0" y="535534"/>
                  </a:moveTo>
                  <a:cubicBezTo>
                    <a:pt x="0" y="239767"/>
                    <a:pt x="576297" y="0"/>
                    <a:pt x="1287196" y="0"/>
                  </a:cubicBezTo>
                  <a:cubicBezTo>
                    <a:pt x="1998095" y="0"/>
                    <a:pt x="2574392" y="239767"/>
                    <a:pt x="2574392" y="535534"/>
                  </a:cubicBezTo>
                  <a:cubicBezTo>
                    <a:pt x="2574392" y="831301"/>
                    <a:pt x="1998095" y="1071068"/>
                    <a:pt x="1287196" y="1071068"/>
                  </a:cubicBezTo>
                  <a:cubicBezTo>
                    <a:pt x="576297" y="1071068"/>
                    <a:pt x="0" y="831301"/>
                    <a:pt x="0" y="535534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93521" tIns="173364" rIns="393521" bIns="1733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органов государственной власти, местных администраций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71409" y="3922984"/>
              <a:ext cx="2667793" cy="1234209"/>
            </a:xfrm>
            <a:custGeom>
              <a:avLst/>
              <a:gdLst>
                <a:gd name="connsiteX0" fmla="*/ 0 w 2667793"/>
                <a:gd name="connsiteY0" fmla="*/ 617105 h 1234209"/>
                <a:gd name="connsiteX1" fmla="*/ 1333897 w 2667793"/>
                <a:gd name="connsiteY1" fmla="*/ 0 h 1234209"/>
                <a:gd name="connsiteX2" fmla="*/ 2667794 w 2667793"/>
                <a:gd name="connsiteY2" fmla="*/ 617105 h 1234209"/>
                <a:gd name="connsiteX3" fmla="*/ 1333897 w 2667793"/>
                <a:gd name="connsiteY3" fmla="*/ 1234210 h 1234209"/>
                <a:gd name="connsiteX4" fmla="*/ 0 w 2667793"/>
                <a:gd name="connsiteY4" fmla="*/ 617105 h 1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93" h="1234209">
                  <a:moveTo>
                    <a:pt x="0" y="617105"/>
                  </a:moveTo>
                  <a:cubicBezTo>
                    <a:pt x="0" y="276287"/>
                    <a:pt x="597206" y="0"/>
                    <a:pt x="1333897" y="0"/>
                  </a:cubicBezTo>
                  <a:cubicBezTo>
                    <a:pt x="2070588" y="0"/>
                    <a:pt x="2667794" y="276287"/>
                    <a:pt x="2667794" y="617105"/>
                  </a:cubicBezTo>
                  <a:cubicBezTo>
                    <a:pt x="2667794" y="957923"/>
                    <a:pt x="2070588" y="1234210"/>
                    <a:pt x="1333897" y="1234210"/>
                  </a:cubicBezTo>
                  <a:cubicBezTo>
                    <a:pt x="597206" y="1234210"/>
                    <a:pt x="0" y="957923"/>
                    <a:pt x="0" y="617105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929" tIns="195986" rIns="405929" bIns="1959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Обеспечение деятельности финансовых, налоговых и таможенных органов и органов финансового надзора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691144" y="5211961"/>
              <a:ext cx="2891406" cy="1013322"/>
            </a:xfrm>
            <a:custGeom>
              <a:avLst/>
              <a:gdLst>
                <a:gd name="connsiteX0" fmla="*/ 0 w 2891406"/>
                <a:gd name="connsiteY0" fmla="*/ 506661 h 1013322"/>
                <a:gd name="connsiteX1" fmla="*/ 1445703 w 2891406"/>
                <a:gd name="connsiteY1" fmla="*/ 0 h 1013322"/>
                <a:gd name="connsiteX2" fmla="*/ 2891406 w 2891406"/>
                <a:gd name="connsiteY2" fmla="*/ 506661 h 1013322"/>
                <a:gd name="connsiteX3" fmla="*/ 1445703 w 2891406"/>
                <a:gd name="connsiteY3" fmla="*/ 1013322 h 1013322"/>
                <a:gd name="connsiteX4" fmla="*/ 0 w 2891406"/>
                <a:gd name="connsiteY4" fmla="*/ 506661 h 10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406" h="1013322">
                  <a:moveTo>
                    <a:pt x="0" y="506661"/>
                  </a:moveTo>
                  <a:cubicBezTo>
                    <a:pt x="0" y="226840"/>
                    <a:pt x="647263" y="0"/>
                    <a:pt x="1445703" y="0"/>
                  </a:cubicBezTo>
                  <a:cubicBezTo>
                    <a:pt x="2244143" y="0"/>
                    <a:pt x="2891406" y="226840"/>
                    <a:pt x="2891406" y="506661"/>
                  </a:cubicBezTo>
                  <a:cubicBezTo>
                    <a:pt x="2891406" y="786482"/>
                    <a:pt x="2244143" y="1013322"/>
                    <a:pt x="1445703" y="1013322"/>
                  </a:cubicBezTo>
                  <a:cubicBezTo>
                    <a:pt x="647263" y="1013322"/>
                    <a:pt x="0" y="786482"/>
                    <a:pt x="0" y="506661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39947" tIns="164908" rIns="439947" bIns="16490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Другие общегосударственные вопросы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03848" y="5447872"/>
              <a:ext cx="2664304" cy="1365504"/>
            </a:xfrm>
            <a:custGeom>
              <a:avLst/>
              <a:gdLst>
                <a:gd name="connsiteX0" fmla="*/ 0 w 2664304"/>
                <a:gd name="connsiteY0" fmla="*/ 622572 h 1245144"/>
                <a:gd name="connsiteX1" fmla="*/ 1332152 w 2664304"/>
                <a:gd name="connsiteY1" fmla="*/ 0 h 1245144"/>
                <a:gd name="connsiteX2" fmla="*/ 2664304 w 2664304"/>
                <a:gd name="connsiteY2" fmla="*/ 622572 h 1245144"/>
                <a:gd name="connsiteX3" fmla="*/ 1332152 w 2664304"/>
                <a:gd name="connsiteY3" fmla="*/ 1245144 h 1245144"/>
                <a:gd name="connsiteX4" fmla="*/ 0 w 2664304"/>
                <a:gd name="connsiteY4" fmla="*/ 622572 h 12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304" h="1245144">
                  <a:moveTo>
                    <a:pt x="0" y="622572"/>
                  </a:moveTo>
                  <a:cubicBezTo>
                    <a:pt x="0" y="278735"/>
                    <a:pt x="596425" y="0"/>
                    <a:pt x="1332152" y="0"/>
                  </a:cubicBezTo>
                  <a:cubicBezTo>
                    <a:pt x="2067879" y="0"/>
                    <a:pt x="2664304" y="278735"/>
                    <a:pt x="2664304" y="622572"/>
                  </a:cubicBezTo>
                  <a:cubicBezTo>
                    <a:pt x="2664304" y="966409"/>
                    <a:pt x="2067879" y="1245144"/>
                    <a:pt x="1332152" y="1245144"/>
                  </a:cubicBezTo>
                  <a:cubicBezTo>
                    <a:pt x="596425" y="1245144"/>
                    <a:pt x="0" y="966409"/>
                    <a:pt x="0" y="622572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418" tIns="197587" rIns="405418" bIns="19758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Защита населения и территории от чрезвычайных ситуаций природного и техногенного характера, пожарная безопасность</a:t>
              </a: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Полилиния 15" title="ититититти"/>
            <p:cNvSpPr/>
            <p:nvPr/>
          </p:nvSpPr>
          <p:spPr>
            <a:xfrm>
              <a:off x="1436872" y="4804896"/>
              <a:ext cx="2448272" cy="913726"/>
            </a:xfrm>
            <a:custGeom>
              <a:avLst/>
              <a:gdLst>
                <a:gd name="connsiteX0" fmla="*/ 0 w 2753204"/>
                <a:gd name="connsiteY0" fmla="*/ 361418 h 722836"/>
                <a:gd name="connsiteX1" fmla="*/ 1376602 w 2753204"/>
                <a:gd name="connsiteY1" fmla="*/ 0 h 722836"/>
                <a:gd name="connsiteX2" fmla="*/ 2753204 w 2753204"/>
                <a:gd name="connsiteY2" fmla="*/ 361418 h 722836"/>
                <a:gd name="connsiteX3" fmla="*/ 1376602 w 2753204"/>
                <a:gd name="connsiteY3" fmla="*/ 722836 h 722836"/>
                <a:gd name="connsiteX4" fmla="*/ 0 w 2753204"/>
                <a:gd name="connsiteY4" fmla="*/ 361418 h 7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04" h="722836">
                  <a:moveTo>
                    <a:pt x="0" y="361418"/>
                  </a:moveTo>
                  <a:cubicBezTo>
                    <a:pt x="0" y="161812"/>
                    <a:pt x="616326" y="0"/>
                    <a:pt x="1376602" y="0"/>
                  </a:cubicBezTo>
                  <a:cubicBezTo>
                    <a:pt x="2136878" y="0"/>
                    <a:pt x="2753204" y="161812"/>
                    <a:pt x="2753204" y="361418"/>
                  </a:cubicBezTo>
                  <a:cubicBezTo>
                    <a:pt x="2753204" y="561024"/>
                    <a:pt x="2136878" y="722836"/>
                    <a:pt x="1376602" y="722836"/>
                  </a:cubicBezTo>
                  <a:cubicBezTo>
                    <a:pt x="616326" y="722836"/>
                    <a:pt x="0" y="561024"/>
                    <a:pt x="0" y="361418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707" tIns="122367" rIns="419707" bIns="12236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Общеэкономические вопросы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802895" y="2171998"/>
              <a:ext cx="2113473" cy="745142"/>
            </a:xfrm>
            <a:custGeom>
              <a:avLst/>
              <a:gdLst>
                <a:gd name="connsiteX0" fmla="*/ 0 w 2113473"/>
                <a:gd name="connsiteY0" fmla="*/ 372571 h 745142"/>
                <a:gd name="connsiteX1" fmla="*/ 1056737 w 2113473"/>
                <a:gd name="connsiteY1" fmla="*/ 0 h 745142"/>
                <a:gd name="connsiteX2" fmla="*/ 2113474 w 2113473"/>
                <a:gd name="connsiteY2" fmla="*/ 372571 h 745142"/>
                <a:gd name="connsiteX3" fmla="*/ 1056737 w 2113473"/>
                <a:gd name="connsiteY3" fmla="*/ 745142 h 745142"/>
                <a:gd name="connsiteX4" fmla="*/ 0 w 2113473"/>
                <a:gd name="connsiteY4" fmla="*/ 372571 h 74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473" h="745142">
                  <a:moveTo>
                    <a:pt x="0" y="372571"/>
                  </a:moveTo>
                  <a:cubicBezTo>
                    <a:pt x="0" y="166806"/>
                    <a:pt x="473117" y="0"/>
                    <a:pt x="1056737" y="0"/>
                  </a:cubicBezTo>
                  <a:cubicBezTo>
                    <a:pt x="1640357" y="0"/>
                    <a:pt x="2113474" y="166806"/>
                    <a:pt x="2113474" y="372571"/>
                  </a:cubicBezTo>
                  <a:cubicBezTo>
                    <a:pt x="2113474" y="578336"/>
                    <a:pt x="1640357" y="745142"/>
                    <a:pt x="1056737" y="745142"/>
                  </a:cubicBezTo>
                  <a:cubicBezTo>
                    <a:pt x="473117" y="745142"/>
                    <a:pt x="0" y="578336"/>
                    <a:pt x="0" y="372571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26021" tIns="125634" rIns="326021" bIns="1256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Пенсионное обеспечение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2022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13154"/>
              </p:ext>
            </p:extLst>
          </p:nvPr>
        </p:nvGraphicFramePr>
        <p:xfrm>
          <a:off x="107504" y="1484784"/>
          <a:ext cx="8712968" cy="4942132"/>
        </p:xfrm>
        <a:graphic>
          <a:graphicData uri="http://schemas.openxmlformats.org/drawingml/2006/table">
            <a:tbl>
              <a:tblPr/>
              <a:tblGrid>
                <a:gridCol w="5832650"/>
                <a:gridCol w="864094"/>
                <a:gridCol w="1080120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691,264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688,914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2 043,639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2 039,112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 (0310)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 (0401)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2 006,301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2 006,301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(0501)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1 913,145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1 898,425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2 965,143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9 961,436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9 939,239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9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2022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2-х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6 985,089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70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388304" cy="787971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Муниципальные программы (народные проекты)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D:\MyDoc\БЮДЖЕТ для граждан. ИСПОЛНЕНИЕ (утвержд) на сайт\БЮДЖЕТ для граждан (2022) ИСПОЛНЕНИЕ (на сайт) - копия\Фото (Иоссер) колодцы\IMG_20210731_14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76618" cy="3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Doc\БЮДЖЕТ для граждан. ИСПОЛНЕНИЕ (утвержд) на сайт\БЮДЖЕТ для граждан (2022) ИСПОЛНЕНИЕ (на сайт) - копия\Фото (Иоссер) спорт площадка\IMG-20210628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219952" cy="3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69195"/>
              </p:ext>
            </p:extLst>
          </p:nvPr>
        </p:nvGraphicFramePr>
        <p:xfrm>
          <a:off x="755576" y="1988840"/>
          <a:ext cx="7992887" cy="2554416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673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6 989,609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6 974,889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098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10,800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10,200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9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7 000,409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6 985,089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752601"/>
            <a:ext cx="7325816" cy="596280"/>
          </a:xfrm>
        </p:spPr>
        <p:txBody>
          <a:bodyPr/>
          <a:lstStyle/>
          <a:p>
            <a:r>
              <a:rPr lang="ru-RU" sz="2400" dirty="0" smtClean="0"/>
              <a:t>Пожарный водоем в </a:t>
            </a:r>
            <a:r>
              <a:rPr lang="ru-RU" sz="2400" dirty="0" err="1" smtClean="0"/>
              <a:t>пст.Ропча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MyDoc\БЮДЖЕТ для граждан. ИСПОЛНЕНИЕ (утвержд) на сайт\БЮДЖЕТ для граждан (2022) ИСПОЛНЕНИЕ (на сайт) - копия\Фото (Иоссер) поселок\Завершение ремонтных работ по пожарным водоёмам в пст. Ропча- август 2020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740352" cy="43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Ремонт моста через ручей          Ремонт здания                      </a:t>
            </a:r>
            <a:br>
              <a:rPr lang="ru-RU" sz="2000" dirty="0" smtClean="0"/>
            </a:br>
            <a:r>
              <a:rPr lang="ru-RU" sz="2000" dirty="0" smtClean="0"/>
              <a:t>Безымянный                                  администрации СП </a:t>
            </a:r>
            <a:endParaRPr lang="ru-RU" sz="2000" dirty="0"/>
          </a:p>
        </p:txBody>
      </p:sp>
      <p:pic>
        <p:nvPicPr>
          <p:cNvPr id="1026" name="Picture 2" descr="D:\MyDoc\БЮДЖЕТ для граждан. ИСПОЛНЕНИЕ (утвержд) на сайт\БЮДЖЕТ для граждан (2022) ИСПОЛНЕНИЕ (на сайт)\Фото (Иоссер) за 2022\IMG_20230610_192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00" y="2514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Doc\БЮДЖЕТ для граждан. ИСПОЛНЕНИЕ (утвержд) на сайт\БЮДЖЕТ для граждан (2022) ИСПОЛНЕНИЕ (на сайт)\Фото (Иоссер) за 2022\IMG_20230705_143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14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0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пос.Иоссер</a:t>
            </a:r>
            <a:r>
              <a:rPr lang="ru-RU" sz="3000" dirty="0" smtClean="0"/>
              <a:t>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248" y="1844825"/>
            <a:ext cx="5608048" cy="4824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MyDoc\БЮДЖЕТ для граждан. ИСПОЛНЕНИЕ (утвержд) на сайт\БЮДЖЕТ для граждан (2022) ИСПОЛНЕНИЕ (на сайт) - копия\Фото (Иоссер) столбы\hgbGm8oVb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77048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Администрация сельского поселения «</a:t>
            </a:r>
            <a:r>
              <a:rPr lang="ru-RU" sz="2000" dirty="0" err="1" smtClean="0"/>
              <a:t>Иоссер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7" name="Picture 3" descr="D:\MyDoc\БЮДЖЕТ для граждан. ИСПОЛНЕНИЕ (утвержд) на сайт\БЮДЖЕТ для граждан (2022) ИСПОЛНЕНИЕ (на сайт)\Фото (Иоссер) за 2022\IMG_20230628_123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2728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2022 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66100" cy="111717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«ИОССЕР»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за 2022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704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D:\MyDoc\ГЕРБ\Герб республи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7" y="332656"/>
            <a:ext cx="67893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2022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09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июня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2023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2022 год»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28 июня 2023 года за № 5-15/2.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Иоссер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63799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2022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Иоссер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2022 г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9 927,649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9 917,125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(160 чел. на 01.01.2022)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9 961,436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62,259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9 939,239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62,120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- 33,787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- 22,114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365320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3375</TotalTime>
  <Words>964</Words>
  <Application>Microsoft Office PowerPoint</Application>
  <PresentationFormat>Экран (4:3)</PresentationFormat>
  <Paragraphs>245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 (2)</vt:lpstr>
      <vt:lpstr>Исполнение бюджета сельского поселения «Иоссер»  за 2022 год </vt:lpstr>
      <vt:lpstr>Администрация сельского поселения «Иоссер»</vt:lpstr>
      <vt:lpstr> ОБРАЩЕНИЕ АДМИНИСТРАЦИИ СЕЛЬСКОГО ПОСЕЛЕНИЯ «ИОССЕР» К ЖИТЕЛЯМ КНЯЖПОГОСТСКОГО РАЙОНА 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2022 год</vt:lpstr>
      <vt:lpstr>Основные характеристики бюджета  (Расходная часть бюджета)</vt:lpstr>
      <vt:lpstr> Муниципальные программы (народные проекты) </vt:lpstr>
      <vt:lpstr>Расходная часть бюджета  (муниципальные программы)</vt:lpstr>
      <vt:lpstr>Пожарный водоем в пст.Ропча</vt:lpstr>
      <vt:lpstr>Ремонт моста через ручей          Ремонт здания                       Безымянный                                  администрации СП </vt:lpstr>
      <vt:lpstr>пос.Иоссер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278</cp:revision>
  <dcterms:created xsi:type="dcterms:W3CDTF">2020-05-18T13:28:43Z</dcterms:created>
  <dcterms:modified xsi:type="dcterms:W3CDTF">2023-07-05T11:58:58Z</dcterms:modified>
</cp:coreProperties>
</file>