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7"/>
  </p:notesMasterIdLst>
  <p:sldIdLst>
    <p:sldId id="256" r:id="rId2"/>
    <p:sldId id="291" r:id="rId3"/>
    <p:sldId id="292" r:id="rId4"/>
    <p:sldId id="259" r:id="rId5"/>
    <p:sldId id="258" r:id="rId6"/>
    <p:sldId id="293" r:id="rId7"/>
    <p:sldId id="299" r:id="rId8"/>
    <p:sldId id="269" r:id="rId9"/>
    <p:sldId id="300" r:id="rId10"/>
    <p:sldId id="263" r:id="rId11"/>
    <p:sldId id="271" r:id="rId12"/>
    <p:sldId id="273" r:id="rId13"/>
    <p:sldId id="302" r:id="rId14"/>
    <p:sldId id="274" r:id="rId15"/>
    <p:sldId id="290" r:id="rId1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8FA096-D6C8-4434-B0FE-0E5865F9F048}">
          <p14:sldIdLst>
            <p14:sldId id="256"/>
            <p14:sldId id="291"/>
            <p14:sldId id="292"/>
            <p14:sldId id="259"/>
            <p14:sldId id="258"/>
            <p14:sldId id="293"/>
            <p14:sldId id="299"/>
            <p14:sldId id="269"/>
            <p14:sldId id="300"/>
            <p14:sldId id="263"/>
            <p14:sldId id="271"/>
          </p14:sldIdLst>
        </p14:section>
        <p14:section name="Раздел без заголовка" id="{B75D9C14-6D6D-446E-8E5D-D5D5A9ECEFE5}">
          <p14:sldIdLst>
            <p14:sldId id="273"/>
            <p14:sldId id="302"/>
            <p14:sldId id="274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1DE"/>
    <a:srgbClr val="C4D79B"/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883" autoAdjust="0"/>
  </p:normalViewPr>
  <p:slideViewPr>
    <p:cSldViewPr>
      <p:cViewPr varScale="1">
        <p:scale>
          <a:sx n="77" d="100"/>
          <a:sy n="77" d="100"/>
        </p:scale>
        <p:origin x="-161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smtClean="0">
              <a:solidFill>
                <a:srgbClr val="7030A0"/>
              </a:solidFill>
            </a:rPr>
            <a:t>Прочие неналоговые доходы (от использования имущества)</a:t>
          </a:r>
          <a:endParaRPr lang="ru-RU" sz="15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6B670E9A-EED3-40F1-8273-1108FCFF623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dirty="0">
            <a:solidFill>
              <a:srgbClr val="7030A0"/>
            </a:solidFill>
          </a:endParaRPr>
        </a:p>
      </dgm:t>
    </dgm:pt>
    <dgm:pt modelId="{9FF9D4F1-74ED-495F-9297-97FD1CE1E2AB}" type="parTrans" cxnId="{9E1F0902-9357-4317-B91F-9101F72F1D09}">
      <dgm:prSet/>
      <dgm:spPr/>
    </dgm:pt>
    <dgm:pt modelId="{D9E983F8-FC2A-49E7-B1CF-EC33677FD282}" type="sibTrans" cxnId="{9E1F0902-9357-4317-B91F-9101F72F1D09}">
      <dgm:prSet/>
      <dgm:spPr/>
    </dgm:pt>
    <dgm:pt modelId="{B662C747-5E60-4637-96F2-33C13F96C9C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C9ADE4FA-4FF2-4040-A843-FFD8B58BC328}" type="parTrans" cxnId="{EB829E8B-1591-4013-AC0D-7897E923FB0A}">
      <dgm:prSet/>
      <dgm:spPr/>
    </dgm:pt>
    <dgm:pt modelId="{3AF3F38E-1A7C-45E4-BC64-2CDB45A55B7B}" type="sibTrans" cxnId="{EB829E8B-1591-4013-AC0D-7897E923FB0A}">
      <dgm:prSet/>
      <dgm:spPr/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</dgm:pt>
    <dgm:pt modelId="{EEA7DB91-4FD3-4728-86FD-4E85665457AA}" type="sibTrans" cxnId="{977754D0-55B2-4644-BDCB-16318D90DEAF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3FCC3B42-9D18-4355-9C5F-0C74C6E406E1}" type="presOf" srcId="{86010910-4EC4-45C0-A727-19B204A314B4}" destId="{73BE221E-7E04-47CE-B2D5-CA7B040A95EE}" srcOrd="0" destOrd="3" presId="urn:microsoft.com/office/officeart/2005/8/layout/hList1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9E1F0902-9357-4317-B91F-9101F72F1D09}" srcId="{A8BCBA04-C4C1-471F-B3D5-DF4691525E22}" destId="{6B670E9A-EED3-40F1-8273-1108FCFF6238}" srcOrd="1" destOrd="0" parTransId="{9FF9D4F1-74ED-495F-9297-97FD1CE1E2AB}" sibTransId="{D9E983F8-FC2A-49E7-B1CF-EC33677FD282}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EB829E8B-1591-4013-AC0D-7897E923FB0A}" srcId="{A762076E-A8EC-4B7F-B41D-9CC2E4E61E6D}" destId="{B662C747-5E60-4637-96F2-33C13F96C9C2}" srcOrd="1" destOrd="0" parTransId="{C9ADE4FA-4FF2-4040-A843-FFD8B58BC328}" sibTransId="{3AF3F38E-1A7C-45E4-BC64-2CDB45A55B7B}"/>
    <dgm:cxn modelId="{4F160A3C-BF7D-490E-89EC-0F821995470A}" type="presOf" srcId="{B662C747-5E60-4637-96F2-33C13F96C9C2}" destId="{73BE221E-7E04-47CE-B2D5-CA7B040A95EE}" srcOrd="0" destOrd="1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EBFB027B-DA4C-4139-977E-5D2853489126}" srcId="{A8BCBA04-C4C1-471F-B3D5-DF4691525E22}" destId="{1D16D560-C542-4545-ADF9-1F9F5C8F40F7}" srcOrd="0" destOrd="0" parTransId="{3259684C-EB95-42EB-8EDA-F4CB16489F08}" sibTransId="{06E4867F-5F59-4953-B1EB-0A3B37C40573}"/>
    <dgm:cxn modelId="{46895ED9-24AF-465E-A823-9C27E06A59DD}" srcId="{98CE632A-9F22-44D3-8FF7-1AE34BEEE7B1}" destId="{59841725-4710-4ADF-BCF2-4EE35805CCBA}" srcOrd="2" destOrd="0" parTransId="{7825AD6B-94AB-4ACC-B591-629532C53694}" sibTransId="{161FFF2F-4784-42F2-A7C5-34DF0FD3083A}"/>
    <dgm:cxn modelId="{5C1390BF-216F-4985-B2B3-C782C6B5DD58}" type="presOf" srcId="{91C23C6C-BE7A-49CB-8895-735DE5A02E56}" destId="{322CFEFD-4518-4BB0-BDCF-8849EDEBC7D5}" srcOrd="0" destOrd="1" presId="urn:microsoft.com/office/officeart/2005/8/layout/hList1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6159BEDA-DE31-4341-8C74-690C9B60C03E}" type="presOf" srcId="{3F7DADBB-6970-4670-B27F-5C52A973D3FC}" destId="{322CFEFD-4518-4BB0-BDCF-8849EDEBC7D5}" srcOrd="0" destOrd="4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FB2AE9D-4831-402B-A379-1995DA0054D8}" type="presOf" srcId="{6B670E9A-EED3-40F1-8273-1108FCFF6238}" destId="{DD1FF82A-8571-4949-9B53-8D3D55E4B826}" srcOrd="0" destOrd="1" presId="urn:microsoft.com/office/officeart/2005/8/layout/hList1"/>
    <dgm:cxn modelId="{859DDA79-1C71-46B1-B6FF-1FBD8E702465}" type="presOf" srcId="{1FF62CBD-947C-4C8F-A871-0365E0497229}" destId="{322CFEFD-4518-4BB0-BDCF-8849EDEBC7D5}" srcOrd="0" destOrd="3" presId="urn:microsoft.com/office/officeart/2005/8/layout/hList1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B27F5277-D533-4F8F-951D-16C8E33D865F}" srcId="{98CE632A-9F22-44D3-8FF7-1AE34BEEE7B1}" destId="{1FF62CBD-947C-4C8F-A871-0365E0497229}" srcOrd="3" destOrd="0" parTransId="{30FE7B4C-DC06-4F2C-B6B9-2FBF46A17F2C}" sibTransId="{C7D40071-C832-462E-A2A3-8878E225A874}"/>
    <dgm:cxn modelId="{A30CFBEF-C71D-4589-8E3D-D3118D5A9ECC}" srcId="{98CE632A-9F22-44D3-8FF7-1AE34BEEE7B1}" destId="{91C23C6C-BE7A-49CB-8895-735DE5A02E56}" srcOrd="1" destOrd="0" parTransId="{3E2D3F96-1B12-4F76-901C-ABF7D25E8EFD}" sibTransId="{DF3B1F7C-6E8F-4C5D-B9CC-24BC38DBF5BD}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20025A77-4E66-421A-94E8-897A8C22B5C5}" type="presOf" srcId="{1D16D560-C542-4545-ADF9-1F9F5C8F40F7}" destId="{DD1FF82A-8571-4949-9B53-8D3D55E4B826}" srcOrd="0" destOrd="0" presId="urn:microsoft.com/office/officeart/2005/8/layout/hList1"/>
    <dgm:cxn modelId="{98D17D40-6C91-4374-B21C-21C0CEDD69AB}" type="presOf" srcId="{676F481A-4B86-4E0F-9894-A23D54109B22}" destId="{322CFEFD-4518-4BB0-BDCF-8849EDEBC7D5}" srcOrd="0" destOrd="5" presId="urn:microsoft.com/office/officeart/2005/8/layout/hList1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4FB9B01B-E1C7-4F69-9028-21D1DF107B1D}" type="presOf" srcId="{59841725-4710-4ADF-BCF2-4EE35805CCBA}" destId="{322CFEFD-4518-4BB0-BDCF-8849EDEBC7D5}" srcOrd="0" destOrd="2" presId="urn:microsoft.com/office/officeart/2005/8/layout/hList1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1015747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1015747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321149"/>
          <a:ext cx="2715910" cy="2878706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321149"/>
        <a:ext cx="2715910" cy="2878706"/>
      </dsp:txXfrm>
    </dsp:sp>
    <dsp:sp modelId="{B2310FB7-EA56-4FE0-A40A-3378F82B36F7}">
      <dsp:nvSpPr>
        <dsp:cNvPr id="0" name=""/>
        <dsp:cNvSpPr/>
      </dsp:nvSpPr>
      <dsp:spPr>
        <a:xfrm>
          <a:off x="3187999" y="1050584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1050584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68363" y="2232247"/>
          <a:ext cx="2715910" cy="287693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>
              <a:solidFill>
                <a:srgbClr val="7030A0"/>
              </a:solidFill>
            </a:rPr>
            <a:t>Прочие неналоговые доходы (от использования имущества)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168363" y="2232247"/>
        <a:ext cx="2715910" cy="2876935"/>
      </dsp:txXfrm>
    </dsp:sp>
    <dsp:sp modelId="{BB1FB0B0-77C5-4A8C-A3B5-AA7C21AAAFB3}">
      <dsp:nvSpPr>
        <dsp:cNvPr id="0" name=""/>
        <dsp:cNvSpPr/>
      </dsp:nvSpPr>
      <dsp:spPr>
        <a:xfrm>
          <a:off x="6131530" y="961142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961142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20680" y="2304252"/>
          <a:ext cx="2560044" cy="291746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20680" y="2304252"/>
        <a:ext cx="2560044" cy="291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900B-68BD-4504-AEB2-D2B09876F20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5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8" y="3573016"/>
            <a:ext cx="370986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7"/>
            <a:ext cx="7848872" cy="2952329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500" dirty="0" smtClean="0">
                <a:solidFill>
                  <a:srgbClr val="0070C0"/>
                </a:solidFill>
              </a:rPr>
              <a:t>Бюджет для граждан на </a:t>
            </a:r>
            <a:r>
              <a:rPr lang="ru-RU" sz="3200" dirty="0" smtClean="0">
                <a:solidFill>
                  <a:srgbClr val="0070C0"/>
                </a:solidFill>
              </a:rPr>
              <a:t>2021 </a:t>
            </a:r>
            <a:r>
              <a:rPr lang="ru-RU" sz="3200" dirty="0" smtClean="0">
                <a:solidFill>
                  <a:srgbClr val="0070C0"/>
                </a:solidFill>
              </a:rPr>
              <a:t>год и плановый период </a:t>
            </a:r>
            <a:r>
              <a:rPr lang="ru-RU" sz="3200" dirty="0" smtClean="0">
                <a:solidFill>
                  <a:srgbClr val="0070C0"/>
                </a:solidFill>
              </a:rPr>
              <a:t>2022-2023 годы</a:t>
            </a:r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5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(Проект решения совета сельского поселения «</a:t>
            </a:r>
            <a:r>
              <a:rPr lang="ru-RU" sz="2000" dirty="0" err="1" smtClean="0">
                <a:solidFill>
                  <a:srgbClr val="0070C0"/>
                </a:solidFill>
                <a:effectLst/>
              </a:rPr>
              <a:t>Иоссер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» на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2021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год и плановый период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2022-2023 годы)</a:t>
            </a:r>
            <a:endParaRPr lang="ru-RU" sz="2000" dirty="0">
              <a:solidFill>
                <a:srgbClr val="0070C0"/>
              </a:solidFill>
              <a:effectLst/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1" y="5053013"/>
            <a:ext cx="8208465" cy="1544637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Княжпогостский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Емва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://www.vseflagi.ru/upload/symbolics/vect/coa/komi_co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30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15072410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РАСХОДНАЯ ЧАСТЬ БЮДЖЕТА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u="sng" dirty="0" smtClean="0">
                <a:solidFill>
                  <a:srgbClr val="00B050"/>
                </a:solidFill>
              </a:rPr>
              <a:t>Расходы бюджета муниципального района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Муниципальные                     Непрограммные 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 программы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                             мероприятия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19268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</a:t>
            </a:r>
            <a:r>
              <a:rPr kumimoji="0" lang="ru-RU" sz="2400" b="0" i="0" u="sng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Иоссер</a:t>
            </a: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	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2021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год –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43,4%                               2021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год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–56,6%</a:t>
            </a:r>
            <a:endParaRPr kumimoji="0" lang="ru-RU" sz="21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2022 </a:t>
            </a: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год – </a:t>
            </a: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22,1%                               2022 </a:t>
            </a: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год – </a:t>
            </a: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77,9%  </a:t>
            </a:r>
            <a:endParaRPr lang="ru-RU" sz="21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2023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год –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21,7%                               2023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год –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78,3%</a:t>
            </a: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4509120"/>
            <a:ext cx="0" cy="28803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45175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Принятые муниципальные программы на уровне сельского поселения «</a:t>
            </a:r>
            <a:r>
              <a:rPr lang="ru-RU" sz="1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Иоссер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882752"/>
              </p:ext>
            </p:extLst>
          </p:nvPr>
        </p:nvGraphicFramePr>
        <p:xfrm>
          <a:off x="1403648" y="1484784"/>
          <a:ext cx="6624736" cy="4852357"/>
        </p:xfrm>
        <a:graphic>
          <a:graphicData uri="http://schemas.openxmlformats.org/drawingml/2006/table">
            <a:tbl>
              <a:tblPr/>
              <a:tblGrid>
                <a:gridCol w="3490452"/>
                <a:gridCol w="997272"/>
                <a:gridCol w="1068506"/>
                <a:gridCol w="1068506"/>
              </a:tblGrid>
              <a:tr h="468568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2021 </a:t>
                      </a:r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2022 год</a:t>
                      </a:r>
                      <a:endParaRPr lang="ru-RU" sz="13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8995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«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Развитие жилищно-коммунального </a:t>
                      </a:r>
                      <a:r>
                        <a:rPr lang="ru-RU" sz="1400" b="0" i="0" u="none" strike="noStrike" dirty="0">
                          <a:effectLst/>
                          <a:latin typeface="Arial Cyr"/>
                        </a:rPr>
                        <a:t>хозяйства и 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благоустройства сельского </a:t>
                      </a:r>
                      <a:r>
                        <a:rPr lang="ru-RU" sz="1400" b="0" i="0" u="none" strike="noStrike" dirty="0">
                          <a:effectLst/>
                          <a:latin typeface="Arial Cyr"/>
                        </a:rPr>
                        <a:t>поселения 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«</a:t>
                      </a:r>
                      <a:r>
                        <a:rPr lang="ru-RU" sz="1400" b="0" i="0" u="none" strike="noStrike" dirty="0" err="1" smtClean="0">
                          <a:effectLst/>
                          <a:latin typeface="Arial Cyr"/>
                        </a:rPr>
                        <a:t>Иоссер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2 467,983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349,778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349,778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68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расходы на содержание уличного освещения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200,000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51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содержание улично-дорожной сети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300,000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68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реализация народного 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проектов 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в сфере 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физической культуры и спорта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67,000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482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реализация народных проектов в сфере БЛАГОУСТРОЙСТВА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222,224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674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реализация 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народных проектов по обустройству источников холодного водоснабжения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66,667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79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расходы на содержание бани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300,000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414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Осуществление полномочий по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Arial Cyr"/>
                        </a:rPr>
                        <a:t> решению Совета МР «</a:t>
                      </a:r>
                      <a:r>
                        <a:rPr lang="ru-RU" sz="1300" b="0" i="0" u="none" strike="noStrike" baseline="0" dirty="0" err="1" smtClean="0">
                          <a:effectLst/>
                          <a:latin typeface="Arial Cyr"/>
                        </a:rPr>
                        <a:t>Княжпогостский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Arial Cyr"/>
                        </a:rPr>
                        <a:t>» с 2020 года (</a:t>
                      </a:r>
                      <a:r>
                        <a:rPr lang="ru-RU" sz="1300" b="0" i="0" u="none" strike="noStrike" dirty="0" err="1" smtClean="0">
                          <a:effectLst/>
                          <a:latin typeface="Arial Cyr"/>
                        </a:rPr>
                        <a:t>рег.оператор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, </a:t>
                      </a:r>
                      <a:r>
                        <a:rPr lang="ru-RU" sz="1300" b="0" i="0" u="none" strike="noStrike" dirty="0" err="1" smtClean="0">
                          <a:effectLst/>
                          <a:latin typeface="Arial Cyr"/>
                        </a:rPr>
                        <a:t>ком.услуги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 по МЖФ)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1 312,092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349,778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349,778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Принятые муниципальные программы на уровне сельского поселения «</a:t>
            </a:r>
            <a:r>
              <a:rPr lang="ru-RU" sz="1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Иоссер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671870"/>
              </p:ext>
            </p:extLst>
          </p:nvPr>
        </p:nvGraphicFramePr>
        <p:xfrm>
          <a:off x="1403648" y="1628800"/>
          <a:ext cx="6624736" cy="4362876"/>
        </p:xfrm>
        <a:graphic>
          <a:graphicData uri="http://schemas.openxmlformats.org/drawingml/2006/table">
            <a:tbl>
              <a:tblPr/>
              <a:tblGrid>
                <a:gridCol w="3490452"/>
                <a:gridCol w="997272"/>
                <a:gridCol w="1068506"/>
                <a:gridCol w="1068506"/>
              </a:tblGrid>
              <a:tr h="456022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2021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049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«Комплексные меры по профилактике терроризма и экстремизма в муниципальном образовании СП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 «</a:t>
                      </a:r>
                      <a:r>
                        <a:rPr lang="ru-RU" sz="1400" b="0" i="0" u="none" strike="noStrike" dirty="0" err="1" smtClean="0">
                          <a:effectLst/>
                          <a:latin typeface="Arial Cyr"/>
                        </a:rPr>
                        <a:t>Иоссер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1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6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изготовление печатных памяток по тематике противодействия экстремизму и терроризму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63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«Пожарная безопасность в населенных пунктах на территории сельского поселения 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«</a:t>
                      </a:r>
                      <a:r>
                        <a:rPr lang="ru-RU" sz="1400" b="0" i="0" u="none" strike="noStrike" dirty="0" err="1" smtClean="0">
                          <a:effectLst/>
                          <a:latin typeface="Arial Cyr"/>
                        </a:rPr>
                        <a:t>Иоссер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10,800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6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6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реализация 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противопожарных мероприятий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10,800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229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prstClr val="black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сельского поселения «</a:t>
            </a:r>
            <a:r>
              <a:rPr lang="ru-RU" sz="1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Иоссер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380735"/>
              </p:ext>
            </p:extLst>
          </p:nvPr>
        </p:nvGraphicFramePr>
        <p:xfrm>
          <a:off x="179513" y="1484784"/>
          <a:ext cx="8568953" cy="4060987"/>
        </p:xfrm>
        <a:graphic>
          <a:graphicData uri="http://schemas.openxmlformats.org/drawingml/2006/table">
            <a:tbl>
              <a:tblPr/>
              <a:tblGrid>
                <a:gridCol w="5760641"/>
                <a:gridCol w="936104"/>
                <a:gridCol w="864095"/>
                <a:gridCol w="1008113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2021</a:t>
                      </a:r>
                      <a:endParaRPr lang="ru-RU" sz="1200" b="1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696,014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631,070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640,598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459,152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581,377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585,816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0,340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0,340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0,340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2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1 312,092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349,778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349,778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366,667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722,224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78,363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16,190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34,082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спорт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5 718,652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1 579,755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1 611,614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r>
              <a:rPr lang="ru-RU" sz="3500" dirty="0" smtClean="0">
                <a:solidFill>
                  <a:srgbClr val="0070C0"/>
                </a:solidFill>
              </a:rPr>
              <a:t>СПАСИБО </a:t>
            </a:r>
            <a:r>
              <a:rPr lang="ru-RU" sz="3500" dirty="0">
                <a:solidFill>
                  <a:srgbClr val="0070C0"/>
                </a:solidFill>
              </a:rPr>
              <a:t>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Исполнитель</a:t>
            </a:r>
            <a:r>
              <a:rPr lang="ru-RU" dirty="0">
                <a:solidFill>
                  <a:srgbClr val="7030A0"/>
                </a:solidFill>
              </a:rPr>
              <a:t>: Финансовое управление администрации МР «</a:t>
            </a:r>
            <a:r>
              <a:rPr lang="ru-RU" dirty="0" err="1">
                <a:solidFill>
                  <a:srgbClr val="7030A0"/>
                </a:solidFill>
              </a:rPr>
              <a:t>Княжпогостский</a:t>
            </a:r>
            <a:r>
              <a:rPr lang="ru-RU" dirty="0">
                <a:solidFill>
                  <a:srgbClr val="7030A0"/>
                </a:solidFill>
              </a:rPr>
              <a:t>»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Адрес: г. </a:t>
            </a:r>
            <a:r>
              <a:rPr lang="ru-RU" dirty="0" err="1">
                <a:solidFill>
                  <a:srgbClr val="7030A0"/>
                </a:solidFill>
              </a:rPr>
              <a:t>Емва</a:t>
            </a:r>
            <a:r>
              <a:rPr lang="ru-RU" dirty="0">
                <a:solidFill>
                  <a:srgbClr val="7030A0"/>
                </a:solidFill>
              </a:rPr>
              <a:t> ул. Дзержинского 81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Тел. </a:t>
            </a:r>
            <a:r>
              <a:rPr lang="ru-RU" dirty="0" smtClean="0">
                <a:solidFill>
                  <a:srgbClr val="7030A0"/>
                </a:solidFill>
              </a:rPr>
              <a:t>82139-21153</a:t>
            </a:r>
            <a:endParaRPr lang="ru-RU" dirty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63688" y="260648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</a:t>
            </a:r>
            <a:r>
              <a:rPr lang="ru-RU" sz="4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РАЖДАН</a:t>
            </a:r>
            <a:r>
              <a:rPr lang="ru-RU" sz="4500" dirty="0"/>
              <a:t/>
            </a:r>
            <a:br>
              <a:rPr lang="ru-RU" sz="4500" dirty="0"/>
            </a:b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9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13184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5212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06418106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Иоссер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Иоссер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Иоссер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1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l" fontAlgn="auto">
              <a:buClr>
                <a:srgbClr val="441ABA"/>
              </a:buClr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района</a:t>
            </a: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района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639021"/>
              </p:ext>
            </p:extLst>
          </p:nvPr>
        </p:nvGraphicFramePr>
        <p:xfrm>
          <a:off x="1619672" y="1916832"/>
          <a:ext cx="6072336" cy="4379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5 712,189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1 573,255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1 604,994</a:t>
                      </a:r>
                      <a:endParaRPr lang="ru-RU" dirty="0" smtClean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 том числе:</a:t>
                      </a:r>
                    </a:p>
                    <a:p>
                      <a:r>
                        <a:rPr lang="ru-RU" sz="1600" dirty="0" smtClean="0"/>
                        <a:t>на 1 жителя</a:t>
                      </a:r>
                    </a:p>
                    <a:p>
                      <a:r>
                        <a:rPr lang="ru-RU" sz="1200" dirty="0" smtClean="0"/>
                        <a:t>(</a:t>
                      </a:r>
                      <a:r>
                        <a:rPr lang="ru-RU" sz="1200" dirty="0" smtClean="0"/>
                        <a:t>170 </a:t>
                      </a:r>
                      <a:r>
                        <a:rPr lang="ru-RU" sz="1200" dirty="0" smtClean="0"/>
                        <a:t>чел. на </a:t>
                      </a:r>
                      <a:r>
                        <a:rPr lang="ru-RU" sz="1200" dirty="0" smtClean="0"/>
                        <a:t>01.01.2020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5 718,652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33,639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1 579,755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9,293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1 611,614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9,480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r>
                        <a:rPr lang="ru-RU" dirty="0" smtClean="0"/>
                        <a:t>6,463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r>
                        <a:rPr lang="ru-RU" dirty="0" smtClean="0"/>
                        <a:t>6,500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r>
                        <a:rPr lang="ru-RU" dirty="0" smtClean="0"/>
                        <a:t>6,620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6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3576</TotalTime>
  <Words>739</Words>
  <Application>Microsoft Office PowerPoint</Application>
  <PresentationFormat>Экран (4:3)</PresentationFormat>
  <Paragraphs>260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Бюджет для граждан на 2021 год и плановый период 2022-2023 годы  (Проект решения совета сельского поселения «Иоссер» на 2021 год и плановый период 2022-2023 годы)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</vt:lpstr>
      <vt:lpstr>БЮДЖЕТ ДЛЯ ГРАЖДАН  Доходы бюджета</vt:lpstr>
      <vt:lpstr>БЮДЖЕТ ДЛЯ ГРАЖДАН  РАСХОДНАЯ ЧАСТЬ БЮДЖЕТА  Расходы бюджета муниципального района    Муниципальные                     Непрограммные   программы                              мероприятия         </vt:lpstr>
      <vt:lpstr>БЮДЖЕТ ДЛЯ ГРАЖДАН </vt:lpstr>
      <vt:lpstr>БЮДЖЕТ ДЛЯ ГРАЖДАН</vt:lpstr>
      <vt:lpstr> БЮДЖЕТ ДЛЯ ГРАЖДАН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Shprengel</cp:lastModifiedBy>
  <cp:revision>310</cp:revision>
  <cp:lastPrinted>2016-01-27T07:32:03Z</cp:lastPrinted>
  <dcterms:created xsi:type="dcterms:W3CDTF">2014-01-31T09:07:24Z</dcterms:created>
  <dcterms:modified xsi:type="dcterms:W3CDTF">2020-12-30T13:16:11Z</dcterms:modified>
</cp:coreProperties>
</file>