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303" r:id="rId14"/>
    <p:sldId id="274" r:id="rId15"/>
    <p:sldId id="290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292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303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79B"/>
    <a:srgbClr val="EBF1DE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70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(+) </a:t>
          </a:r>
          <a:r>
            <a:rPr lang="ru-RU" sz="1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C961C58C-1A6E-4D83-AC20-3E25EC483A0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Акцизы</a:t>
          </a:r>
          <a:endParaRPr lang="ru-RU" sz="1500" dirty="0">
            <a:solidFill>
              <a:srgbClr val="7030A0"/>
            </a:solidFill>
          </a:endParaRPr>
        </a:p>
      </dgm:t>
    </dgm:pt>
    <dgm:pt modelId="{8029F886-D2B4-40F4-91A3-CF08BFDE2D3E}" type="parTrans" cxnId="{6CAEE1CF-E9AC-4760-B254-D6D225400EDF}">
      <dgm:prSet/>
      <dgm:spPr/>
    </dgm:pt>
    <dgm:pt modelId="{ACCBB10A-251B-4A79-AB5E-81195F3FA32A}" type="sibTrans" cxnId="{6CAEE1CF-E9AC-4760-B254-D6D225400EDF}">
      <dgm:prSet/>
      <dgm:spPr/>
    </dgm:pt>
    <dgm:pt modelId="{F1B1C0FA-FABD-4679-97F4-8D2D227B354D}">
      <dgm:prSet phldrT="[Текст]" custScaleY="102413" custT="1" custLinFactNeighborX="-4086" custLinFactNeighborY="6913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036AADB-128F-4B1A-AEE5-1364187337D3}" type="parTrans" cxnId="{253E3334-ED6D-4C1A-BB69-09366DF3D27C}">
      <dgm:prSet/>
      <dgm:spPr/>
    </dgm:pt>
    <dgm:pt modelId="{F898E483-971A-44C5-AB80-7C5595D598FF}" type="sibTrans" cxnId="{253E3334-ED6D-4C1A-BB69-09366DF3D27C}">
      <dgm:prSet/>
      <dgm:spPr/>
    </dgm:pt>
    <dgm:pt modelId="{5BF1DF8F-DB29-49AA-8D08-01EF2F12FF4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3CD6AB6F-FEA9-488C-BEC2-D1A09E1EFC67}" type="parTrans" cxnId="{F0E636CB-E339-4D86-A42C-B0A7F3C57B69}">
      <dgm:prSet/>
      <dgm:spPr/>
    </dgm:pt>
    <dgm:pt modelId="{889A6F4F-991F-484D-87FA-BDCF556CDE15}" type="sibTrans" cxnId="{F0E636CB-E339-4D86-A42C-B0A7F3C57B69}">
      <dgm:prSet/>
      <dgm:spPr/>
    </dgm:pt>
    <dgm:pt modelId="{27996603-CF65-4876-B3A8-879DB35D72DF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Госпошлина</a:t>
          </a:r>
        </a:p>
      </dgm:t>
    </dgm:pt>
    <dgm:pt modelId="{8D2D5C77-CF86-4A7B-9FD0-E3CCD5E4F5C9}" type="parTrans" cxnId="{B723139A-CDB9-427D-BE5A-CAE19721A5D0}">
      <dgm:prSet/>
      <dgm:spPr/>
    </dgm:pt>
    <dgm:pt modelId="{BAA10353-4198-46B3-82E3-3CBF4EF941B1}" type="sibTrans" cxnId="{B723139A-CDB9-427D-BE5A-CAE19721A5D0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2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2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1" presStyleCnt="2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1" presStyleCnt="2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A30CFBEF-C71D-4589-8E3D-D3118D5A9ECC}" srcId="{98CE632A-9F22-44D3-8FF7-1AE34BEEE7B1}" destId="{91C23C6C-BE7A-49CB-8895-735DE5A02E56}" srcOrd="3" destOrd="0" parTransId="{3E2D3F96-1B12-4F76-901C-ABF7D25E8EFD}" sibTransId="{DF3B1F7C-6E8F-4C5D-B9CC-24BC38DBF5BD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8A67BFF0-5B40-4E71-8A68-A03396098B1C}" type="presOf" srcId="{C961C58C-1A6E-4D83-AC20-3E25EC483A0C}" destId="{322CFEFD-4518-4BB0-BDCF-8849EDEBC7D5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02D4EBA2-0C65-42FB-A2FA-E535B75E4B9F}" srcId="{90CC6BF4-2850-416F-95C9-EBC193AA5628}" destId="{A762076E-A8EC-4B7F-B41D-9CC2E4E61E6D}" srcOrd="1" destOrd="0" parTransId="{71710A29-1491-4D66-8B66-46834351D276}" sibTransId="{FC37B5AE-41A1-48C4-9688-979B0298AC78}"/>
    <dgm:cxn modelId="{2018AE38-811F-428F-88BF-D3907B255B98}" type="presOf" srcId="{5BF1DF8F-DB29-49AA-8D08-01EF2F12FF46}" destId="{322CFEFD-4518-4BB0-BDCF-8849EDEBC7D5}" srcOrd="0" destOrd="5" presId="urn:microsoft.com/office/officeart/2005/8/layout/hList1"/>
    <dgm:cxn modelId="{F0E636CB-E339-4D86-A42C-B0A7F3C57B69}" srcId="{98CE632A-9F22-44D3-8FF7-1AE34BEEE7B1}" destId="{5BF1DF8F-DB29-49AA-8D08-01EF2F12FF46}" srcOrd="5" destOrd="0" parTransId="{3CD6AB6F-FEA9-488C-BEC2-D1A09E1EFC67}" sibTransId="{889A6F4F-991F-484D-87FA-BDCF556CDE15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253E3334-ED6D-4C1A-BB69-09366DF3D27C}" srcId="{98CE632A-9F22-44D3-8FF7-1AE34BEEE7B1}" destId="{F1B1C0FA-FABD-4679-97F4-8D2D227B354D}" srcOrd="2" destOrd="0" parTransId="{2036AADB-128F-4B1A-AEE5-1364187337D3}" sibTransId="{F898E483-971A-44C5-AB80-7C5595D598FF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4D409C6B-26F1-482A-B2D5-C960D1E64DD3}" type="presOf" srcId="{27996603-CF65-4876-B3A8-879DB35D72DF}" destId="{322CFEFD-4518-4BB0-BDCF-8849EDEBC7D5}" srcOrd="0" destOrd="4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6" presId="urn:microsoft.com/office/officeart/2005/8/layout/hList1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B723139A-CDB9-427D-BE5A-CAE19721A5D0}" srcId="{98CE632A-9F22-44D3-8FF7-1AE34BEEE7B1}" destId="{27996603-CF65-4876-B3A8-879DB35D72DF}" srcOrd="4" destOrd="0" parTransId="{8D2D5C77-CF86-4A7B-9FD0-E3CCD5E4F5C9}" sibTransId="{BAA10353-4198-46B3-82E3-3CBF4EF941B1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6CAEE1CF-E9AC-4760-B254-D6D225400EDF}" srcId="{98CE632A-9F22-44D3-8FF7-1AE34BEEE7B1}" destId="{C961C58C-1A6E-4D83-AC20-3E25EC483A0C}" srcOrd="1" destOrd="0" parTransId="{8029F886-D2B4-40F4-91A3-CF08BFDE2D3E}" sibTransId="{ACCBB10A-251B-4A79-AB5E-81195F3FA32A}"/>
    <dgm:cxn modelId="{5C1390BF-216F-4985-B2B3-C782C6B5DD58}" type="presOf" srcId="{91C23C6C-BE7A-49CB-8895-735DE5A02E56}" destId="{322CFEFD-4518-4BB0-BDCF-8849EDEBC7D5}" srcOrd="0" destOrd="3" presId="urn:microsoft.com/office/officeart/2005/8/layout/hList1"/>
    <dgm:cxn modelId="{13015AC9-D735-46BC-9EC9-2D1F660D0D38}" srcId="{98CE632A-9F22-44D3-8FF7-1AE34BEEE7B1}" destId="{676F481A-4B86-4E0F-9894-A23D54109B22}" srcOrd="6" destOrd="0" parTransId="{9D8B8A09-6F10-4690-85A8-E7E10F9E1E03}" sibTransId="{174F3E2C-F6BB-4AEC-A4F7-502164AB3872}"/>
    <dgm:cxn modelId="{D33D0544-8A56-45BD-A0CB-6FF22FEEEAE2}" type="presOf" srcId="{F1B1C0FA-FABD-4679-97F4-8D2D227B354D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00E0935B-F249-4CEB-A325-D593305B8A6B}" type="presParOf" srcId="{870F75BD-BB1D-420E-BB3E-7F5F7CB350C2}" destId="{4D224361-7415-4BF7-B3A0-739C347D2BF5}" srcOrd="2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(+) </a:t>
          </a:r>
          <a:r>
            <a:rPr lang="ru-RU" sz="14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1050" y="577511"/>
          <a:ext cx="4177658" cy="1671063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1050" y="577511"/>
        <a:ext cx="4177658" cy="1671063"/>
      </dsp:txXfrm>
    </dsp:sp>
    <dsp:sp modelId="{322CFEFD-4518-4BB0-BDCF-8849EDEBC7D5}">
      <dsp:nvSpPr>
        <dsp:cNvPr id="0" name=""/>
        <dsp:cNvSpPr/>
      </dsp:nvSpPr>
      <dsp:spPr>
        <a:xfrm>
          <a:off x="0" y="2321826"/>
          <a:ext cx="4177658" cy="334793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Акцизы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Госпошлина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826"/>
        <a:ext cx="4177658" cy="3347938"/>
      </dsp:txXfrm>
    </dsp:sp>
    <dsp:sp modelId="{BB1FB0B0-77C5-4A8C-A3B5-AA7C21AAAFB3}">
      <dsp:nvSpPr>
        <dsp:cNvPr id="0" name=""/>
        <dsp:cNvSpPr/>
      </dsp:nvSpPr>
      <dsp:spPr>
        <a:xfrm>
          <a:off x="4666868" y="614282"/>
          <a:ext cx="4092351" cy="1636940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4666868" y="614282"/>
        <a:ext cx="4092351" cy="1636940"/>
      </dsp:txXfrm>
    </dsp:sp>
    <dsp:sp modelId="{73BE221E-7E04-47CE-B2D5-CA7B040A95EE}">
      <dsp:nvSpPr>
        <dsp:cNvPr id="0" name=""/>
        <dsp:cNvSpPr/>
      </dsp:nvSpPr>
      <dsp:spPr>
        <a:xfrm>
          <a:off x="4696893" y="2387403"/>
          <a:ext cx="3711906" cy="3192032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4696893" y="2387403"/>
        <a:ext cx="3711906" cy="3192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b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(к проект решения Совета о бюджете </a:t>
            </a:r>
            <a:r>
              <a:rPr lang="ru-RU" altLang="ru-RU" sz="2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altLang="ru-RU" sz="2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«Мещура»  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2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годов)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45145056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«Мещура»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2022 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30,6%                              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2022 год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–69,4%</a:t>
            </a:r>
            <a:endParaRPr kumimoji="0" lang="ru-RU" sz="21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2023 год –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4,7%                                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2023 год –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95,3%  </a:t>
            </a:r>
            <a:endParaRPr lang="ru-RU" sz="21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2024 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0%                                   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2024 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100%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сельского поселения 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«Мещура»</a:t>
            </a:r>
            <a:endParaRPr lang="ru-RU" sz="1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104369"/>
              </p:ext>
            </p:extLst>
          </p:nvPr>
        </p:nvGraphicFramePr>
        <p:xfrm>
          <a:off x="611560" y="1628800"/>
          <a:ext cx="7920881" cy="2647221"/>
        </p:xfrm>
        <a:graphic>
          <a:graphicData uri="http://schemas.openxmlformats.org/drawingml/2006/table">
            <a:tbl>
              <a:tblPr/>
              <a:tblGrid>
                <a:gridCol w="4173367"/>
                <a:gridCol w="1192390"/>
                <a:gridCol w="1277562"/>
                <a:gridCol w="1277562"/>
              </a:tblGrid>
              <a:tr h="475521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год</a:t>
                      </a:r>
                      <a:endParaRPr lang="ru-RU" sz="13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16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 "Безопасность жизнедеятельности населения сельского поселения "Мещура"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69,300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6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0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содержание транспортного средства, оснащенного пожарно-техническим оборудованием, используемым при пожарно-спасательных работах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57,300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сельского поселения 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«Мещура»</a:t>
            </a:r>
            <a:endParaRPr lang="ru-RU" sz="1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31314"/>
              </p:ext>
            </p:extLst>
          </p:nvPr>
        </p:nvGraphicFramePr>
        <p:xfrm>
          <a:off x="395536" y="1628800"/>
          <a:ext cx="8280921" cy="4966290"/>
        </p:xfrm>
        <a:graphic>
          <a:graphicData uri="http://schemas.openxmlformats.org/drawingml/2006/table">
            <a:tbl>
              <a:tblPr/>
              <a:tblGrid>
                <a:gridCol w="4363065"/>
                <a:gridCol w="1246590"/>
                <a:gridCol w="1335633"/>
                <a:gridCol w="1335633"/>
              </a:tblGrid>
              <a:tr h="4710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53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 "Развитие коммунального хозяйства и повышение степени благоустройства сельского поселения "Мещура"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880,337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5,200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7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ФИЗИЧЕСКОЙ КУЛЬТУРЫ и СПОРТА, прошедших отбор в рамках проекта "Народный проект"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67,000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3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5,200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5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реализация народного проекта в сфере благоустройства территории,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333,336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реализация народных проектов в сфере ЗАНЯТОСТИ НАСЕЛЕНИЯ,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9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по обустройству источников холодного водоснабжения,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133,334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0</a:t>
                      </a:r>
                      <a:endParaRPr lang="ru-RU" sz="1400" b="0" i="0" u="none" strike="noStrike" dirty="0" smtClean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6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«Мещура»</a:t>
            </a:r>
            <a:endParaRPr lang="ru-RU" sz="18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08835"/>
              </p:ext>
            </p:extLst>
          </p:nvPr>
        </p:nvGraphicFramePr>
        <p:xfrm>
          <a:off x="251520" y="1628800"/>
          <a:ext cx="8568953" cy="4067586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1 179,005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102,201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108,979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746,670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337,931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11,550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3 100,747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109,766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112,289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smtClean="0">
                <a:solidFill>
                  <a:srgbClr val="7030A0"/>
                </a:solidFill>
              </a:rPr>
              <a:t>Мещура </a:t>
            </a:r>
            <a:r>
              <a:rPr lang="ru-RU" dirty="0">
                <a:solidFill>
                  <a:srgbClr val="7030A0"/>
                </a:solidFill>
              </a:rPr>
              <a:t>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делится </a:t>
            </a: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2412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25267027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«Мещура»)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«Мещура»)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«Мещура»)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5355"/>
              </p:ext>
            </p:extLst>
          </p:nvPr>
        </p:nvGraphicFramePr>
        <p:xfrm>
          <a:off x="1175945" y="1916832"/>
          <a:ext cx="6708423" cy="41050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9689"/>
                <a:gridCol w="1444522"/>
                <a:gridCol w="1677106"/>
                <a:gridCol w="1677106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3 100,339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109,408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111,881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3 100,747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109,766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112,289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0,408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0,358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0,408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3859</TotalTime>
  <Words>663</Words>
  <Application>Microsoft Office PowerPoint</Application>
  <PresentationFormat>Экран (4:3)</PresentationFormat>
  <Paragraphs>239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БЮДЖЕТ ДЛЯ ГРАЖДАН (к проект решения Совета о бюджете сельского поселения «Мещура»  на 2022 год и плановый период 2023-2024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</vt:lpstr>
      <vt:lpstr>БЮДЖЕТ ДЛЯ ГРАЖДАН </vt:lpstr>
      <vt:lpstr>БЮДЖЕТ ДЛЯ ГРАЖДАН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Кристина Столбовская</cp:lastModifiedBy>
  <cp:revision>332</cp:revision>
  <cp:lastPrinted>2016-01-27T07:32:03Z</cp:lastPrinted>
  <dcterms:created xsi:type="dcterms:W3CDTF">2014-01-31T09:07:24Z</dcterms:created>
  <dcterms:modified xsi:type="dcterms:W3CDTF">2021-11-23T14:23:52Z</dcterms:modified>
</cp:coreProperties>
</file>