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61" r:id="rId3"/>
    <p:sldId id="262" r:id="rId4"/>
    <p:sldId id="289" r:id="rId5"/>
    <p:sldId id="281" r:id="rId6"/>
    <p:sldId id="282" r:id="rId7"/>
    <p:sldId id="283" r:id="rId8"/>
    <p:sldId id="284" r:id="rId9"/>
    <p:sldId id="288" r:id="rId10"/>
    <p:sldId id="268" r:id="rId11"/>
    <p:sldId id="25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-9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27731092436978E-2"/>
          <c:y val="0.11271855862252594"/>
          <c:w val="0.8613445378151261"/>
          <c:h val="0.852598807955158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#,##0.000</c:formatCode>
                <c:ptCount val="3"/>
                <c:pt idx="0">
                  <c:v>2810.7040000000002</c:v>
                </c:pt>
                <c:pt idx="1">
                  <c:v>2252.1790000000001</c:v>
                </c:pt>
                <c:pt idx="2">
                  <c:v>2259.8580000000002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65-4EFE-8355-71289C3CC0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Sheet1!$C$2:$C$4</c:f>
              <c:numCache>
                <c:formatCode>#,##0.000</c:formatCode>
                <c:ptCount val="3"/>
                <c:pt idx="0">
                  <c:v>2811.7040000000002</c:v>
                </c:pt>
                <c:pt idx="1">
                  <c:v>2253.1790000000001</c:v>
                </c:pt>
                <c:pt idx="2">
                  <c:v>2260.8580000000002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65-4EFE-8355-71289C3CC0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Sheet1!$D$2:$D$4</c:f>
              <c:numCache>
                <c:formatCode>#,##0.000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65-4EFE-8355-71289C3CC0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4118784"/>
        <c:axId val="134141056"/>
      </c:barChart>
      <c:catAx>
        <c:axId val="134118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4141056"/>
        <c:crosses val="autoZero"/>
        <c:auto val="1"/>
        <c:lblAlgn val="ctr"/>
        <c:lblOffset val="100"/>
        <c:noMultiLvlLbl val="0"/>
      </c:catAx>
      <c:valAx>
        <c:axId val="1341410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" sourceLinked="1"/>
        <c:majorTickMark val="none"/>
        <c:minorTickMark val="none"/>
        <c:tickLblPos val="nextTo"/>
        <c:crossAx val="13411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D60A29-3CDB-4751-BF90-666D8D9DEEA4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C7EBB2-21B6-4B54-A01F-6D39A1C8F326}">
      <dgm:prSet phldrT="[Текст]"/>
      <dgm:spPr/>
      <dgm:t>
        <a:bodyPr/>
        <a:lstStyle/>
        <a:p>
          <a:r>
            <a:rPr lang="ru-RU" dirty="0" smtClean="0"/>
            <a:t>0100</a:t>
          </a:r>
          <a:endParaRPr lang="ru-RU" dirty="0"/>
        </a:p>
      </dgm:t>
    </dgm:pt>
    <dgm:pt modelId="{695AF80A-750E-4291-82BC-77082EAB127C}" type="parTrans" cxnId="{D9FD7251-352E-446E-8B32-006FC6931355}">
      <dgm:prSet/>
      <dgm:spPr/>
      <dgm:t>
        <a:bodyPr/>
        <a:lstStyle/>
        <a:p>
          <a:endParaRPr lang="ru-RU"/>
        </a:p>
      </dgm:t>
    </dgm:pt>
    <dgm:pt modelId="{EB9EDC87-670A-4044-BF57-9F5C65411E54}" type="sibTrans" cxnId="{D9FD7251-352E-446E-8B32-006FC6931355}">
      <dgm:prSet/>
      <dgm:spPr/>
      <dgm:t>
        <a:bodyPr/>
        <a:lstStyle/>
        <a:p>
          <a:endParaRPr lang="ru-RU"/>
        </a:p>
      </dgm:t>
    </dgm:pt>
    <dgm:pt modelId="{CE28F6A3-F33F-471B-9B1C-346D0324E0E3}">
      <dgm:prSet phldrT="[Текст]"/>
      <dgm:spPr/>
      <dgm:t>
        <a:bodyPr/>
        <a:lstStyle/>
        <a:p>
          <a:r>
            <a:rPr lang="ru-RU" b="1" i="1" dirty="0" smtClean="0"/>
            <a:t>ОБЩЕГОСУДАРСТВЕННЫЕ ВОПРОСЫ</a:t>
          </a:r>
          <a:endParaRPr lang="ru-RU" dirty="0"/>
        </a:p>
      </dgm:t>
    </dgm:pt>
    <dgm:pt modelId="{F601174E-9B12-4587-B5AB-82B2217915FF}" type="parTrans" cxnId="{451F56CD-F7A3-4B66-8485-87431093AF85}">
      <dgm:prSet/>
      <dgm:spPr/>
      <dgm:t>
        <a:bodyPr/>
        <a:lstStyle/>
        <a:p>
          <a:endParaRPr lang="ru-RU"/>
        </a:p>
      </dgm:t>
    </dgm:pt>
    <dgm:pt modelId="{BB0B7761-99AF-4287-B5C7-548E0CB19CF7}" type="sibTrans" cxnId="{451F56CD-F7A3-4B66-8485-87431093AF85}">
      <dgm:prSet/>
      <dgm:spPr/>
      <dgm:t>
        <a:bodyPr/>
        <a:lstStyle/>
        <a:p>
          <a:endParaRPr lang="ru-RU"/>
        </a:p>
      </dgm:t>
    </dgm:pt>
    <dgm:pt modelId="{09851940-0492-4D25-9AC8-DA9E5CFBABC5}">
      <dgm:prSet phldrT="[Текст]"/>
      <dgm:spPr/>
      <dgm:t>
        <a:bodyPr/>
        <a:lstStyle/>
        <a:p>
          <a:r>
            <a:rPr lang="ru-RU" dirty="0" smtClean="0"/>
            <a:t>0400</a:t>
          </a:r>
          <a:endParaRPr lang="ru-RU" dirty="0"/>
        </a:p>
      </dgm:t>
    </dgm:pt>
    <dgm:pt modelId="{B8BE53F6-9331-4166-9178-2C5E112B0A61}" type="parTrans" cxnId="{3A069BA8-A442-4576-B201-58548EF93524}">
      <dgm:prSet/>
      <dgm:spPr/>
      <dgm:t>
        <a:bodyPr/>
        <a:lstStyle/>
        <a:p>
          <a:endParaRPr lang="ru-RU"/>
        </a:p>
      </dgm:t>
    </dgm:pt>
    <dgm:pt modelId="{A1E9EB0E-7490-4890-A108-B54E52BC28E5}" type="sibTrans" cxnId="{3A069BA8-A442-4576-B201-58548EF93524}">
      <dgm:prSet/>
      <dgm:spPr/>
      <dgm:t>
        <a:bodyPr/>
        <a:lstStyle/>
        <a:p>
          <a:endParaRPr lang="ru-RU"/>
        </a:p>
      </dgm:t>
    </dgm:pt>
    <dgm:pt modelId="{F256B03E-DB77-4EBB-8AC1-B87B3630B0F7}">
      <dgm:prSet phldrT="[Текст]"/>
      <dgm:spPr/>
      <dgm:t>
        <a:bodyPr/>
        <a:lstStyle/>
        <a:p>
          <a:r>
            <a:rPr lang="ru-RU" b="1" i="1" dirty="0" smtClean="0"/>
            <a:t>НАЦИОНАЛЬНАЯ ЭКОНОМИКА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9023FEF4-3D63-479A-BB3F-D6248D5B5E63}" type="parTrans" cxnId="{A854A079-4A7E-4D99-B0F4-DAB48996C1BC}">
      <dgm:prSet/>
      <dgm:spPr/>
      <dgm:t>
        <a:bodyPr/>
        <a:lstStyle/>
        <a:p>
          <a:endParaRPr lang="ru-RU"/>
        </a:p>
      </dgm:t>
    </dgm:pt>
    <dgm:pt modelId="{05250AD6-3A73-4CB4-A941-46CDD06FCE97}" type="sibTrans" cxnId="{A854A079-4A7E-4D99-B0F4-DAB48996C1BC}">
      <dgm:prSet/>
      <dgm:spPr/>
      <dgm:t>
        <a:bodyPr/>
        <a:lstStyle/>
        <a:p>
          <a:endParaRPr lang="ru-RU"/>
        </a:p>
      </dgm:t>
    </dgm:pt>
    <dgm:pt modelId="{B6621C50-BCCB-416D-8833-7B9C8E77F37B}">
      <dgm:prSet phldrT="[Текст]"/>
      <dgm:spPr/>
      <dgm:t>
        <a:bodyPr/>
        <a:lstStyle/>
        <a:p>
          <a:r>
            <a:rPr lang="ru-RU" b="1" i="1" dirty="0" smtClean="0"/>
            <a:t>ЖИЛИЩНО-КОММУНАЛЬНОЕ ХОЗЯЙСТВО</a:t>
          </a:r>
          <a:endParaRPr lang="ru-RU" b="1" i="1" dirty="0"/>
        </a:p>
      </dgm:t>
    </dgm:pt>
    <dgm:pt modelId="{76B7D941-26C6-462A-A211-A3E5B19291DF}" type="parTrans" cxnId="{96355391-0B75-4BEC-B0D6-F0ED5423D4F3}">
      <dgm:prSet/>
      <dgm:spPr/>
      <dgm:t>
        <a:bodyPr/>
        <a:lstStyle/>
        <a:p>
          <a:endParaRPr lang="ru-RU"/>
        </a:p>
      </dgm:t>
    </dgm:pt>
    <dgm:pt modelId="{71AB4B82-4845-449F-AE83-D73E91AD0D9E}" type="sibTrans" cxnId="{96355391-0B75-4BEC-B0D6-F0ED5423D4F3}">
      <dgm:prSet/>
      <dgm:spPr/>
      <dgm:t>
        <a:bodyPr/>
        <a:lstStyle/>
        <a:p>
          <a:endParaRPr lang="ru-RU"/>
        </a:p>
      </dgm:t>
    </dgm:pt>
    <dgm:pt modelId="{E460B9C6-272D-41A2-A0CC-D3836BC48FE7}">
      <dgm:prSet phldrT="[Текст]"/>
      <dgm:spPr/>
      <dgm:t>
        <a:bodyPr/>
        <a:lstStyle/>
        <a:p>
          <a:r>
            <a:rPr lang="ru-RU" dirty="0" smtClean="0"/>
            <a:t>0500</a:t>
          </a:r>
          <a:endParaRPr lang="ru-RU" dirty="0"/>
        </a:p>
      </dgm:t>
    </dgm:pt>
    <dgm:pt modelId="{9E03BA01-0540-4234-915E-1636D3C8639E}" type="sibTrans" cxnId="{5A8A58F1-8E21-4297-8F57-649F8E030DAD}">
      <dgm:prSet/>
      <dgm:spPr/>
      <dgm:t>
        <a:bodyPr/>
        <a:lstStyle/>
        <a:p>
          <a:endParaRPr lang="ru-RU"/>
        </a:p>
      </dgm:t>
    </dgm:pt>
    <dgm:pt modelId="{917E409E-8B8A-4A6B-A781-819E9BBF3E7B}" type="parTrans" cxnId="{5A8A58F1-8E21-4297-8F57-649F8E030DAD}">
      <dgm:prSet/>
      <dgm:spPr/>
      <dgm:t>
        <a:bodyPr/>
        <a:lstStyle/>
        <a:p>
          <a:endParaRPr lang="ru-RU"/>
        </a:p>
      </dgm:t>
    </dgm:pt>
    <dgm:pt modelId="{2A96108D-F310-4473-9EDC-41AEF62CFB41}">
      <dgm:prSet phldrT="[Текст]"/>
      <dgm:spPr/>
      <dgm:t>
        <a:bodyPr/>
        <a:lstStyle/>
        <a:p>
          <a:r>
            <a:rPr lang="ru-RU" dirty="0" smtClean="0"/>
            <a:t>1000</a:t>
          </a:r>
          <a:endParaRPr lang="ru-RU" dirty="0"/>
        </a:p>
      </dgm:t>
    </dgm:pt>
    <dgm:pt modelId="{0E06ECB8-2BF4-4C60-9C9B-F93D66DB4848}" type="parTrans" cxnId="{3B1D3F35-2BF1-423D-B8B9-6A22E13651F8}">
      <dgm:prSet/>
      <dgm:spPr/>
      <dgm:t>
        <a:bodyPr/>
        <a:lstStyle/>
        <a:p>
          <a:endParaRPr lang="ru-RU"/>
        </a:p>
      </dgm:t>
    </dgm:pt>
    <dgm:pt modelId="{B6CA990B-769A-4F86-B30E-7E03D2EC2877}" type="sibTrans" cxnId="{3B1D3F35-2BF1-423D-B8B9-6A22E13651F8}">
      <dgm:prSet/>
      <dgm:spPr/>
      <dgm:t>
        <a:bodyPr/>
        <a:lstStyle/>
        <a:p>
          <a:endParaRPr lang="ru-RU"/>
        </a:p>
      </dgm:t>
    </dgm:pt>
    <dgm:pt modelId="{2D7FEE75-CDEF-4D0A-9F61-70FBE7A00809}">
      <dgm:prSet phldrT="[Текст]"/>
      <dgm:spPr/>
      <dgm:t>
        <a:bodyPr/>
        <a:lstStyle/>
        <a:p>
          <a:r>
            <a:rPr lang="ru-RU" b="1" i="1" dirty="0" smtClean="0"/>
            <a:t>СОЦИАЛЬНАЯ ПОЛИТИКА</a:t>
          </a:r>
          <a:endParaRPr lang="ru-RU" b="1" i="1" dirty="0"/>
        </a:p>
      </dgm:t>
    </dgm:pt>
    <dgm:pt modelId="{F4FC04E5-5B36-4152-BA7C-57E23FAC2D60}" type="parTrans" cxnId="{0DFFA1D8-7D04-4683-8774-0EBEEC8E2242}">
      <dgm:prSet/>
      <dgm:spPr/>
      <dgm:t>
        <a:bodyPr/>
        <a:lstStyle/>
        <a:p>
          <a:endParaRPr lang="ru-RU"/>
        </a:p>
      </dgm:t>
    </dgm:pt>
    <dgm:pt modelId="{66B9FE85-A1FB-49B6-B68F-C0DD9DF46FDB}" type="sibTrans" cxnId="{0DFFA1D8-7D04-4683-8774-0EBEEC8E2242}">
      <dgm:prSet/>
      <dgm:spPr/>
      <dgm:t>
        <a:bodyPr/>
        <a:lstStyle/>
        <a:p>
          <a:endParaRPr lang="ru-RU"/>
        </a:p>
      </dgm:t>
    </dgm:pt>
    <dgm:pt modelId="{2DA5267A-EA39-4761-A839-981A2071CCEB}">
      <dgm:prSet phldrT="[Текст]"/>
      <dgm:spPr/>
      <dgm:t>
        <a:bodyPr/>
        <a:lstStyle/>
        <a:p>
          <a:r>
            <a:rPr lang="ru-RU" dirty="0" smtClean="0"/>
            <a:t>9999</a:t>
          </a:r>
          <a:endParaRPr lang="ru-RU" dirty="0"/>
        </a:p>
      </dgm:t>
    </dgm:pt>
    <dgm:pt modelId="{E4FBE0D1-57B2-4B4B-B49D-18881D9CAF06}" type="parTrans" cxnId="{0931D12B-D2A7-4DE7-83DA-98D582874844}">
      <dgm:prSet/>
      <dgm:spPr/>
      <dgm:t>
        <a:bodyPr/>
        <a:lstStyle/>
        <a:p>
          <a:endParaRPr lang="ru-RU"/>
        </a:p>
      </dgm:t>
    </dgm:pt>
    <dgm:pt modelId="{AE4EC7FE-8002-4082-BA76-62DD96FC73A5}" type="sibTrans" cxnId="{0931D12B-D2A7-4DE7-83DA-98D582874844}">
      <dgm:prSet/>
      <dgm:spPr/>
      <dgm:t>
        <a:bodyPr/>
        <a:lstStyle/>
        <a:p>
          <a:endParaRPr lang="ru-RU"/>
        </a:p>
      </dgm:t>
    </dgm:pt>
    <dgm:pt modelId="{EAA3BAE7-27FA-4818-964B-4F6712A4E435}">
      <dgm:prSet phldrT="[Текст]"/>
      <dgm:spPr/>
      <dgm:t>
        <a:bodyPr/>
        <a:lstStyle/>
        <a:p>
          <a:r>
            <a:rPr lang="ru-RU" b="1" i="1" dirty="0" smtClean="0"/>
            <a:t>УСЛОВНО УТВЕРЖДАЕМЫЕ (УТВЕРЖДЕННЫЕ) РАСХОДЫ</a:t>
          </a:r>
          <a:endParaRPr lang="ru-RU" b="1" i="1" dirty="0"/>
        </a:p>
      </dgm:t>
    </dgm:pt>
    <dgm:pt modelId="{7BF8561E-844A-4C74-BA80-7E948B2488F5}" type="sibTrans" cxnId="{D373F0A3-B984-4080-AF0A-86F11B699E4F}">
      <dgm:prSet/>
      <dgm:spPr/>
      <dgm:t>
        <a:bodyPr/>
        <a:lstStyle/>
        <a:p>
          <a:endParaRPr lang="ru-RU"/>
        </a:p>
      </dgm:t>
    </dgm:pt>
    <dgm:pt modelId="{F7A1EA1C-EADD-4C6B-9F08-0D79C2EDF1A5}" type="parTrans" cxnId="{D373F0A3-B984-4080-AF0A-86F11B699E4F}">
      <dgm:prSet/>
      <dgm:spPr/>
      <dgm:t>
        <a:bodyPr/>
        <a:lstStyle/>
        <a:p>
          <a:endParaRPr lang="ru-RU"/>
        </a:p>
      </dgm:t>
    </dgm:pt>
    <dgm:pt modelId="{499A66F9-B4FA-417B-BA54-AF695F2913BB}">
      <dgm:prSet phldrT="[Текст]"/>
      <dgm:spPr/>
      <dgm:t>
        <a:bodyPr/>
        <a:lstStyle/>
        <a:p>
          <a:r>
            <a:rPr lang="ru-RU" dirty="0" smtClean="0"/>
            <a:t>0300</a:t>
          </a:r>
          <a:endParaRPr lang="ru-RU" dirty="0"/>
        </a:p>
      </dgm:t>
    </dgm:pt>
    <dgm:pt modelId="{2BAC73E6-E44B-449F-865A-D3C3EBCF57C0}" type="parTrans" cxnId="{37016868-A8B2-484D-A02B-7D01B611F0FD}">
      <dgm:prSet/>
      <dgm:spPr/>
      <dgm:t>
        <a:bodyPr/>
        <a:lstStyle/>
        <a:p>
          <a:endParaRPr lang="ru-RU"/>
        </a:p>
      </dgm:t>
    </dgm:pt>
    <dgm:pt modelId="{5136EBB2-87C5-49CB-870F-A053AA6E1773}" type="sibTrans" cxnId="{37016868-A8B2-484D-A02B-7D01B611F0FD}">
      <dgm:prSet/>
      <dgm:spPr/>
      <dgm:t>
        <a:bodyPr/>
        <a:lstStyle/>
        <a:p>
          <a:endParaRPr lang="ru-RU"/>
        </a:p>
      </dgm:t>
    </dgm:pt>
    <dgm:pt modelId="{B26E2AC4-395E-48A5-8D47-00C5C9D5FBB5}">
      <dgm:prSet phldrT="[Текст]"/>
      <dgm:spPr/>
      <dgm:t>
        <a:bodyPr/>
        <a:lstStyle/>
        <a:p>
          <a:r>
            <a:rPr lang="ru-RU" b="1" i="1" dirty="0" smtClean="0"/>
            <a:t>НАЦИОНАЛЬНАЯ БЕЗОПАСНОСТЬ И ПРАВООХРАНИТЕЛЬНАЯ ДЕЯТЕЛЬНОСТЬ</a:t>
          </a:r>
          <a:endParaRPr lang="ru-RU" dirty="0"/>
        </a:p>
      </dgm:t>
    </dgm:pt>
    <dgm:pt modelId="{8D3FDF3F-D3F8-403E-B77B-AC7B39359B40}" type="parTrans" cxnId="{319112BC-111C-4B79-A97B-5969829E6B82}">
      <dgm:prSet/>
      <dgm:spPr/>
      <dgm:t>
        <a:bodyPr/>
        <a:lstStyle/>
        <a:p>
          <a:endParaRPr lang="ru-RU"/>
        </a:p>
      </dgm:t>
    </dgm:pt>
    <dgm:pt modelId="{3852C033-BD6B-410F-B27D-D4CE38CDE5B0}" type="sibTrans" cxnId="{319112BC-111C-4B79-A97B-5969829E6B82}">
      <dgm:prSet/>
      <dgm:spPr/>
      <dgm:t>
        <a:bodyPr/>
        <a:lstStyle/>
        <a:p>
          <a:endParaRPr lang="ru-RU"/>
        </a:p>
      </dgm:t>
    </dgm:pt>
    <dgm:pt modelId="{1299EBC4-955F-47A2-85A3-4EB3F70E70F1}" type="pres">
      <dgm:prSet presAssocID="{5BD60A29-3CDB-4751-BF90-666D8D9DEEA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0284ED1B-5AF0-4B12-B6CB-E641C636E963}" type="pres">
      <dgm:prSet presAssocID="{59C7EBB2-21B6-4B54-A01F-6D39A1C8F326}" presName="parenttextcomposite" presStyleCnt="0"/>
      <dgm:spPr/>
    </dgm:pt>
    <dgm:pt modelId="{B02A79C4-74F7-4E3F-B0F4-55ED941AE22E}" type="pres">
      <dgm:prSet presAssocID="{59C7EBB2-21B6-4B54-A01F-6D39A1C8F326}" presName="parenttext" presStyleLbl="revTx" presStyleIdx="0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A9DF9-6495-4211-BD0D-1E83F1100D9A}" type="pres">
      <dgm:prSet presAssocID="{59C7EBB2-21B6-4B54-A01F-6D39A1C8F326}" presName="composite" presStyleCnt="0"/>
      <dgm:spPr/>
    </dgm:pt>
    <dgm:pt modelId="{B4D48415-CD3F-4576-BE5B-DC79383380DD}" type="pres">
      <dgm:prSet presAssocID="{59C7EBB2-21B6-4B54-A01F-6D39A1C8F326}" presName="chevron1" presStyleLbl="alignNode1" presStyleIdx="0" presStyleCnt="42"/>
      <dgm:spPr/>
    </dgm:pt>
    <dgm:pt modelId="{2C0E5705-8AC6-442A-8E7F-D3777039BC17}" type="pres">
      <dgm:prSet presAssocID="{59C7EBB2-21B6-4B54-A01F-6D39A1C8F326}" presName="chevron2" presStyleLbl="alignNode1" presStyleIdx="1" presStyleCnt="42"/>
      <dgm:spPr/>
    </dgm:pt>
    <dgm:pt modelId="{A2B52E29-68BB-4FF7-8879-E052C4E7BA4D}" type="pres">
      <dgm:prSet presAssocID="{59C7EBB2-21B6-4B54-A01F-6D39A1C8F326}" presName="chevron3" presStyleLbl="alignNode1" presStyleIdx="2" presStyleCnt="42"/>
      <dgm:spPr/>
    </dgm:pt>
    <dgm:pt modelId="{7398AEC0-291D-4244-9719-7F2AB008EFAA}" type="pres">
      <dgm:prSet presAssocID="{59C7EBB2-21B6-4B54-A01F-6D39A1C8F326}" presName="chevron4" presStyleLbl="alignNode1" presStyleIdx="3" presStyleCnt="42"/>
      <dgm:spPr/>
    </dgm:pt>
    <dgm:pt modelId="{5994B6CD-673F-48FC-A26E-E105A43A8E73}" type="pres">
      <dgm:prSet presAssocID="{59C7EBB2-21B6-4B54-A01F-6D39A1C8F326}" presName="chevron5" presStyleLbl="alignNode1" presStyleIdx="4" presStyleCnt="42"/>
      <dgm:spPr/>
    </dgm:pt>
    <dgm:pt modelId="{51AF98EF-C5A3-495F-860E-1CE89F3CA6F1}" type="pres">
      <dgm:prSet presAssocID="{59C7EBB2-21B6-4B54-A01F-6D39A1C8F326}" presName="chevron6" presStyleLbl="alignNode1" presStyleIdx="5" presStyleCnt="42"/>
      <dgm:spPr/>
    </dgm:pt>
    <dgm:pt modelId="{CA41037B-D537-4B42-89BB-62B2AFE4225D}" type="pres">
      <dgm:prSet presAssocID="{59C7EBB2-21B6-4B54-A01F-6D39A1C8F326}" presName="chevron7" presStyleLbl="alignNode1" presStyleIdx="6" presStyleCnt="42"/>
      <dgm:spPr/>
    </dgm:pt>
    <dgm:pt modelId="{8585A974-955C-49F8-A59D-C6A85B792032}" type="pres">
      <dgm:prSet presAssocID="{59C7EBB2-21B6-4B54-A01F-6D39A1C8F326}" presName="childtext" presStyleLbl="solidFgAcc1" presStyleIdx="0" presStyleCnt="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34F22-0C47-4F00-90E6-305D7F88E0BC}" type="pres">
      <dgm:prSet presAssocID="{EB9EDC87-670A-4044-BF57-9F5C65411E54}" presName="sibTrans" presStyleCnt="0"/>
      <dgm:spPr/>
    </dgm:pt>
    <dgm:pt modelId="{60841752-A97C-456E-B693-5A8F21D5FBB4}" type="pres">
      <dgm:prSet presAssocID="{499A66F9-B4FA-417B-BA54-AF695F2913BB}" presName="parenttextcomposite" presStyleCnt="0"/>
      <dgm:spPr/>
    </dgm:pt>
    <dgm:pt modelId="{190C05C8-E49A-4447-94CE-C24D18EB74C1}" type="pres">
      <dgm:prSet presAssocID="{499A66F9-B4FA-417B-BA54-AF695F2913BB}" presName="parenttext" presStyleLbl="revTx" presStyleIdx="1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2282A-C7EB-4E11-BEF9-71C81A3FEF5C}" type="pres">
      <dgm:prSet presAssocID="{499A66F9-B4FA-417B-BA54-AF695F2913BB}" presName="composite" presStyleCnt="0"/>
      <dgm:spPr/>
    </dgm:pt>
    <dgm:pt modelId="{2FD1F16A-6FBF-4D56-83E5-27DA86BBE5C5}" type="pres">
      <dgm:prSet presAssocID="{499A66F9-B4FA-417B-BA54-AF695F2913BB}" presName="chevron1" presStyleLbl="alignNode1" presStyleIdx="7" presStyleCnt="42"/>
      <dgm:spPr/>
    </dgm:pt>
    <dgm:pt modelId="{FCB90DA9-DAE4-48E0-868B-06DCD5E0AEB9}" type="pres">
      <dgm:prSet presAssocID="{499A66F9-B4FA-417B-BA54-AF695F2913BB}" presName="chevron2" presStyleLbl="alignNode1" presStyleIdx="8" presStyleCnt="42"/>
      <dgm:spPr/>
    </dgm:pt>
    <dgm:pt modelId="{D9B51A78-BB6D-4097-9B02-6B4675A293DD}" type="pres">
      <dgm:prSet presAssocID="{499A66F9-B4FA-417B-BA54-AF695F2913BB}" presName="chevron3" presStyleLbl="alignNode1" presStyleIdx="9" presStyleCnt="42"/>
      <dgm:spPr/>
    </dgm:pt>
    <dgm:pt modelId="{A2638B1B-5689-46A4-8903-475CCA26CCB3}" type="pres">
      <dgm:prSet presAssocID="{499A66F9-B4FA-417B-BA54-AF695F2913BB}" presName="chevron4" presStyleLbl="alignNode1" presStyleIdx="10" presStyleCnt="42"/>
      <dgm:spPr/>
    </dgm:pt>
    <dgm:pt modelId="{E3B26C62-45FF-4338-A15B-280D7A3A94BF}" type="pres">
      <dgm:prSet presAssocID="{499A66F9-B4FA-417B-BA54-AF695F2913BB}" presName="chevron5" presStyleLbl="alignNode1" presStyleIdx="11" presStyleCnt="42"/>
      <dgm:spPr/>
    </dgm:pt>
    <dgm:pt modelId="{D609F478-6430-4894-9A0C-4ECB6E80139F}" type="pres">
      <dgm:prSet presAssocID="{499A66F9-B4FA-417B-BA54-AF695F2913BB}" presName="chevron6" presStyleLbl="alignNode1" presStyleIdx="12" presStyleCnt="42"/>
      <dgm:spPr/>
    </dgm:pt>
    <dgm:pt modelId="{A40696FE-3B8E-4A1D-9687-A6C2FE6D5998}" type="pres">
      <dgm:prSet presAssocID="{499A66F9-B4FA-417B-BA54-AF695F2913BB}" presName="chevron7" presStyleLbl="alignNode1" presStyleIdx="13" presStyleCnt="42"/>
      <dgm:spPr/>
    </dgm:pt>
    <dgm:pt modelId="{A7D5513C-CAB6-4E2E-A6F1-0C7F10532496}" type="pres">
      <dgm:prSet presAssocID="{499A66F9-B4FA-417B-BA54-AF695F2913BB}" presName="childtext" presStyleLbl="solidFgAcc1" presStyleIdx="1" presStyleCnt="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87050-9EAD-4E27-A538-FD4AAB36F2E5}" type="pres">
      <dgm:prSet presAssocID="{5136EBB2-87C5-49CB-870F-A053AA6E1773}" presName="sibTrans" presStyleCnt="0"/>
      <dgm:spPr/>
    </dgm:pt>
    <dgm:pt modelId="{2A00B88F-0ABF-4688-A0B3-683F87AC0D8C}" type="pres">
      <dgm:prSet presAssocID="{09851940-0492-4D25-9AC8-DA9E5CFBABC5}" presName="parenttextcomposite" presStyleCnt="0"/>
      <dgm:spPr/>
    </dgm:pt>
    <dgm:pt modelId="{7BEDB179-3734-487E-88FD-D1229CF2D951}" type="pres">
      <dgm:prSet presAssocID="{09851940-0492-4D25-9AC8-DA9E5CFBABC5}" presName="parenttext" presStyleLbl="revTx" presStyleIdx="2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374E2-6DD1-4E24-AF56-B7B6234B4889}" type="pres">
      <dgm:prSet presAssocID="{09851940-0492-4D25-9AC8-DA9E5CFBABC5}" presName="composite" presStyleCnt="0"/>
      <dgm:spPr/>
    </dgm:pt>
    <dgm:pt modelId="{1A9CED81-94AB-4C7E-BB07-CD6BC2582F4C}" type="pres">
      <dgm:prSet presAssocID="{09851940-0492-4D25-9AC8-DA9E5CFBABC5}" presName="chevron1" presStyleLbl="alignNode1" presStyleIdx="14" presStyleCnt="42"/>
      <dgm:spPr/>
    </dgm:pt>
    <dgm:pt modelId="{EC359613-2DB8-4E96-9733-321F68FFE502}" type="pres">
      <dgm:prSet presAssocID="{09851940-0492-4D25-9AC8-DA9E5CFBABC5}" presName="chevron2" presStyleLbl="alignNode1" presStyleIdx="15" presStyleCnt="42"/>
      <dgm:spPr/>
    </dgm:pt>
    <dgm:pt modelId="{9A1B6C09-C1FC-422C-A26F-5052FFADBFB7}" type="pres">
      <dgm:prSet presAssocID="{09851940-0492-4D25-9AC8-DA9E5CFBABC5}" presName="chevron3" presStyleLbl="alignNode1" presStyleIdx="16" presStyleCnt="42"/>
      <dgm:spPr/>
    </dgm:pt>
    <dgm:pt modelId="{DFA547BC-FD8A-4427-9609-C3E986361624}" type="pres">
      <dgm:prSet presAssocID="{09851940-0492-4D25-9AC8-DA9E5CFBABC5}" presName="chevron4" presStyleLbl="alignNode1" presStyleIdx="17" presStyleCnt="42"/>
      <dgm:spPr/>
    </dgm:pt>
    <dgm:pt modelId="{00FD1C87-ED96-492C-824B-B0FFFCFE929C}" type="pres">
      <dgm:prSet presAssocID="{09851940-0492-4D25-9AC8-DA9E5CFBABC5}" presName="chevron5" presStyleLbl="alignNode1" presStyleIdx="18" presStyleCnt="42"/>
      <dgm:spPr/>
    </dgm:pt>
    <dgm:pt modelId="{C56C019D-2866-4679-AF39-1C019D8FC990}" type="pres">
      <dgm:prSet presAssocID="{09851940-0492-4D25-9AC8-DA9E5CFBABC5}" presName="chevron6" presStyleLbl="alignNode1" presStyleIdx="19" presStyleCnt="42"/>
      <dgm:spPr/>
    </dgm:pt>
    <dgm:pt modelId="{574434FB-B8E0-41C5-BBAA-06E89B038357}" type="pres">
      <dgm:prSet presAssocID="{09851940-0492-4D25-9AC8-DA9E5CFBABC5}" presName="chevron7" presStyleLbl="alignNode1" presStyleIdx="20" presStyleCnt="42"/>
      <dgm:spPr/>
    </dgm:pt>
    <dgm:pt modelId="{B00A05EA-AF25-42E1-97C6-C47D4B3382B9}" type="pres">
      <dgm:prSet presAssocID="{09851940-0492-4D25-9AC8-DA9E5CFBABC5}" presName="childtext" presStyleLbl="solidFgAcc1" presStyleIdx="2" presStyleCnt="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0B500-0D47-41EF-BC76-4BE310A6BD5B}" type="pres">
      <dgm:prSet presAssocID="{A1E9EB0E-7490-4890-A108-B54E52BC28E5}" presName="sibTrans" presStyleCnt="0"/>
      <dgm:spPr/>
    </dgm:pt>
    <dgm:pt modelId="{5403A748-A5B4-4C06-9C6E-A08C20887A66}" type="pres">
      <dgm:prSet presAssocID="{E460B9C6-272D-41A2-A0CC-D3836BC48FE7}" presName="parenttextcomposite" presStyleCnt="0"/>
      <dgm:spPr/>
    </dgm:pt>
    <dgm:pt modelId="{4B03D083-88DF-422D-A89B-983E08C30A2C}" type="pres">
      <dgm:prSet presAssocID="{E460B9C6-272D-41A2-A0CC-D3836BC48FE7}" presName="parenttext" presStyleLbl="revTx" presStyleIdx="3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5B8F6-6E4F-4B8D-BC4A-833EEF707410}" type="pres">
      <dgm:prSet presAssocID="{E460B9C6-272D-41A2-A0CC-D3836BC48FE7}" presName="composite" presStyleCnt="0"/>
      <dgm:spPr/>
    </dgm:pt>
    <dgm:pt modelId="{2F866055-30DE-4D39-AC6B-76BE64F42E83}" type="pres">
      <dgm:prSet presAssocID="{E460B9C6-272D-41A2-A0CC-D3836BC48FE7}" presName="chevron1" presStyleLbl="alignNode1" presStyleIdx="21" presStyleCnt="42"/>
      <dgm:spPr/>
    </dgm:pt>
    <dgm:pt modelId="{B2F039BD-E1DF-4AB8-8C25-FB887384856F}" type="pres">
      <dgm:prSet presAssocID="{E460B9C6-272D-41A2-A0CC-D3836BC48FE7}" presName="chevron2" presStyleLbl="alignNode1" presStyleIdx="22" presStyleCnt="42"/>
      <dgm:spPr/>
    </dgm:pt>
    <dgm:pt modelId="{C75824FF-3B42-4371-9E16-89ADDE515C3C}" type="pres">
      <dgm:prSet presAssocID="{E460B9C6-272D-41A2-A0CC-D3836BC48FE7}" presName="chevron3" presStyleLbl="alignNode1" presStyleIdx="23" presStyleCnt="42"/>
      <dgm:spPr/>
    </dgm:pt>
    <dgm:pt modelId="{F9C62ED4-F7C5-4242-8996-54306CBCECE3}" type="pres">
      <dgm:prSet presAssocID="{E460B9C6-272D-41A2-A0CC-D3836BC48FE7}" presName="chevron4" presStyleLbl="alignNode1" presStyleIdx="24" presStyleCnt="42"/>
      <dgm:spPr/>
    </dgm:pt>
    <dgm:pt modelId="{412B7A21-2512-479E-A81D-29E70CBADEA1}" type="pres">
      <dgm:prSet presAssocID="{E460B9C6-272D-41A2-A0CC-D3836BC48FE7}" presName="chevron5" presStyleLbl="alignNode1" presStyleIdx="25" presStyleCnt="42"/>
      <dgm:spPr/>
    </dgm:pt>
    <dgm:pt modelId="{5E541734-82CF-4AD6-AFEB-859910321560}" type="pres">
      <dgm:prSet presAssocID="{E460B9C6-272D-41A2-A0CC-D3836BC48FE7}" presName="chevron6" presStyleLbl="alignNode1" presStyleIdx="26" presStyleCnt="42"/>
      <dgm:spPr/>
    </dgm:pt>
    <dgm:pt modelId="{834B4678-02AA-4534-8B2F-9DEE371E2BD5}" type="pres">
      <dgm:prSet presAssocID="{E460B9C6-272D-41A2-A0CC-D3836BC48FE7}" presName="chevron7" presStyleLbl="alignNode1" presStyleIdx="27" presStyleCnt="42"/>
      <dgm:spPr/>
    </dgm:pt>
    <dgm:pt modelId="{FB1E2485-10A5-4937-8B9B-AB2F2195D4E9}" type="pres">
      <dgm:prSet presAssocID="{E460B9C6-272D-41A2-A0CC-D3836BC48FE7}" presName="childtext" presStyleLbl="solidFgAcc1" presStyleIdx="3" presStyleCnt="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04C82-D285-48CA-9A2B-4DD13910CD4B}" type="pres">
      <dgm:prSet presAssocID="{9E03BA01-0540-4234-915E-1636D3C8639E}" presName="sibTrans" presStyleCnt="0"/>
      <dgm:spPr/>
    </dgm:pt>
    <dgm:pt modelId="{A56BFEF2-B520-4297-B691-F69A541F84E7}" type="pres">
      <dgm:prSet presAssocID="{2A96108D-F310-4473-9EDC-41AEF62CFB41}" presName="parenttextcomposite" presStyleCnt="0"/>
      <dgm:spPr/>
    </dgm:pt>
    <dgm:pt modelId="{6456646E-1D90-4292-AB86-8CC0892DCFBD}" type="pres">
      <dgm:prSet presAssocID="{2A96108D-F310-4473-9EDC-41AEF62CFB41}" presName="parenttext" presStyleLbl="revTx" presStyleIdx="4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87AD0-9B85-4765-9934-88559F0119CE}" type="pres">
      <dgm:prSet presAssocID="{2A96108D-F310-4473-9EDC-41AEF62CFB41}" presName="composite" presStyleCnt="0"/>
      <dgm:spPr/>
    </dgm:pt>
    <dgm:pt modelId="{E76DFC91-316B-47B7-BFA0-05452EC82B17}" type="pres">
      <dgm:prSet presAssocID="{2A96108D-F310-4473-9EDC-41AEF62CFB41}" presName="chevron1" presStyleLbl="alignNode1" presStyleIdx="28" presStyleCnt="42"/>
      <dgm:spPr/>
    </dgm:pt>
    <dgm:pt modelId="{A57D1D6D-DD67-47F7-AF9E-3358BD733F5F}" type="pres">
      <dgm:prSet presAssocID="{2A96108D-F310-4473-9EDC-41AEF62CFB41}" presName="chevron2" presStyleLbl="alignNode1" presStyleIdx="29" presStyleCnt="42"/>
      <dgm:spPr/>
    </dgm:pt>
    <dgm:pt modelId="{6BAD09E2-BC8F-49EB-A4D3-4A21F4B545D3}" type="pres">
      <dgm:prSet presAssocID="{2A96108D-F310-4473-9EDC-41AEF62CFB41}" presName="chevron3" presStyleLbl="alignNode1" presStyleIdx="30" presStyleCnt="42"/>
      <dgm:spPr/>
    </dgm:pt>
    <dgm:pt modelId="{1DF78CD3-CEE3-4869-9E0A-580E632511A0}" type="pres">
      <dgm:prSet presAssocID="{2A96108D-F310-4473-9EDC-41AEF62CFB41}" presName="chevron4" presStyleLbl="alignNode1" presStyleIdx="31" presStyleCnt="42"/>
      <dgm:spPr/>
    </dgm:pt>
    <dgm:pt modelId="{CEA65ED3-4A52-48CF-8DB5-7CCE913D2A34}" type="pres">
      <dgm:prSet presAssocID="{2A96108D-F310-4473-9EDC-41AEF62CFB41}" presName="chevron5" presStyleLbl="alignNode1" presStyleIdx="32" presStyleCnt="42"/>
      <dgm:spPr/>
    </dgm:pt>
    <dgm:pt modelId="{5B8BBF39-09D3-446D-A6A5-DEB570A5927B}" type="pres">
      <dgm:prSet presAssocID="{2A96108D-F310-4473-9EDC-41AEF62CFB41}" presName="chevron6" presStyleLbl="alignNode1" presStyleIdx="33" presStyleCnt="42"/>
      <dgm:spPr/>
    </dgm:pt>
    <dgm:pt modelId="{AFA90AA6-4CE7-40AB-85B5-E4B4A3498FE9}" type="pres">
      <dgm:prSet presAssocID="{2A96108D-F310-4473-9EDC-41AEF62CFB41}" presName="chevron7" presStyleLbl="alignNode1" presStyleIdx="34" presStyleCnt="42"/>
      <dgm:spPr/>
    </dgm:pt>
    <dgm:pt modelId="{37578CD7-0477-4AFD-9CD6-EB9C3EC17993}" type="pres">
      <dgm:prSet presAssocID="{2A96108D-F310-4473-9EDC-41AEF62CFB41}" presName="childtext" presStyleLbl="solidFgAcc1" presStyleIdx="4" presStyleCnt="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6E5B9-3590-4326-83B7-32A6E628572A}" type="pres">
      <dgm:prSet presAssocID="{B6CA990B-769A-4F86-B30E-7E03D2EC2877}" presName="sibTrans" presStyleCnt="0"/>
      <dgm:spPr/>
    </dgm:pt>
    <dgm:pt modelId="{C1EEAD72-317D-4339-8F0F-248F2BFBE117}" type="pres">
      <dgm:prSet presAssocID="{2DA5267A-EA39-4761-A839-981A2071CCEB}" presName="parenttextcomposite" presStyleCnt="0"/>
      <dgm:spPr/>
    </dgm:pt>
    <dgm:pt modelId="{40689E0F-E533-4FD8-A3F2-F4DB4D9E4236}" type="pres">
      <dgm:prSet presAssocID="{2DA5267A-EA39-4761-A839-981A2071CCEB}" presName="parenttext" presStyleLbl="revTx" presStyleIdx="5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4EB33-8E89-4964-A078-0124C0BB1780}" type="pres">
      <dgm:prSet presAssocID="{2DA5267A-EA39-4761-A839-981A2071CCEB}" presName="composite" presStyleCnt="0"/>
      <dgm:spPr/>
    </dgm:pt>
    <dgm:pt modelId="{DDB2B030-858A-428B-9850-86C6C7A215FB}" type="pres">
      <dgm:prSet presAssocID="{2DA5267A-EA39-4761-A839-981A2071CCEB}" presName="chevron1" presStyleLbl="alignNode1" presStyleIdx="35" presStyleCnt="42"/>
      <dgm:spPr/>
    </dgm:pt>
    <dgm:pt modelId="{C47667EE-E7F9-4965-B69A-3930F15EEAEC}" type="pres">
      <dgm:prSet presAssocID="{2DA5267A-EA39-4761-A839-981A2071CCEB}" presName="chevron2" presStyleLbl="alignNode1" presStyleIdx="36" presStyleCnt="42"/>
      <dgm:spPr/>
    </dgm:pt>
    <dgm:pt modelId="{A1854F51-D0A4-449E-9874-B6F9A8C59238}" type="pres">
      <dgm:prSet presAssocID="{2DA5267A-EA39-4761-A839-981A2071CCEB}" presName="chevron3" presStyleLbl="alignNode1" presStyleIdx="37" presStyleCnt="42"/>
      <dgm:spPr/>
    </dgm:pt>
    <dgm:pt modelId="{5A0A1732-91C6-4B96-BE06-5363C29331C9}" type="pres">
      <dgm:prSet presAssocID="{2DA5267A-EA39-4761-A839-981A2071CCEB}" presName="chevron4" presStyleLbl="alignNode1" presStyleIdx="38" presStyleCnt="42"/>
      <dgm:spPr/>
    </dgm:pt>
    <dgm:pt modelId="{3DE10D5B-4DB6-4428-ADE5-3A81310CD2AC}" type="pres">
      <dgm:prSet presAssocID="{2DA5267A-EA39-4761-A839-981A2071CCEB}" presName="chevron5" presStyleLbl="alignNode1" presStyleIdx="39" presStyleCnt="42"/>
      <dgm:spPr/>
    </dgm:pt>
    <dgm:pt modelId="{E6F5AC56-D6B2-427B-935D-36E24BDC7C3F}" type="pres">
      <dgm:prSet presAssocID="{2DA5267A-EA39-4761-A839-981A2071CCEB}" presName="chevron6" presStyleLbl="alignNode1" presStyleIdx="40" presStyleCnt="42"/>
      <dgm:spPr/>
    </dgm:pt>
    <dgm:pt modelId="{1472C1D7-0B4D-4724-8DD3-CACCB3207094}" type="pres">
      <dgm:prSet presAssocID="{2DA5267A-EA39-4761-A839-981A2071CCEB}" presName="chevron7" presStyleLbl="alignNode1" presStyleIdx="41" presStyleCnt="42"/>
      <dgm:spPr/>
    </dgm:pt>
    <dgm:pt modelId="{2B0AE43D-E3B6-44C4-8CD2-5C318FDF0275}" type="pres">
      <dgm:prSet presAssocID="{2DA5267A-EA39-4761-A839-981A2071CCEB}" presName="childtext" presStyleLbl="solidFgAcc1" presStyleIdx="5" presStyleCnt="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EB1AB0-EDCC-4E1C-B910-3F4DA51B48AB}" type="presOf" srcId="{2D7FEE75-CDEF-4D0A-9F61-70FBE7A00809}" destId="{37578CD7-0477-4AFD-9CD6-EB9C3EC17993}" srcOrd="0" destOrd="0" presId="urn:microsoft.com/office/officeart/2008/layout/VerticalAccentList"/>
    <dgm:cxn modelId="{98A6A9A6-D7CE-4DB9-8F46-E0A0DA58314D}" type="presOf" srcId="{499A66F9-B4FA-417B-BA54-AF695F2913BB}" destId="{190C05C8-E49A-4447-94CE-C24D18EB74C1}" srcOrd="0" destOrd="0" presId="urn:microsoft.com/office/officeart/2008/layout/VerticalAccentList"/>
    <dgm:cxn modelId="{451F56CD-F7A3-4B66-8485-87431093AF85}" srcId="{59C7EBB2-21B6-4B54-A01F-6D39A1C8F326}" destId="{CE28F6A3-F33F-471B-9B1C-346D0324E0E3}" srcOrd="0" destOrd="0" parTransId="{F601174E-9B12-4587-B5AB-82B2217915FF}" sibTransId="{BB0B7761-99AF-4287-B5C7-548E0CB19CF7}"/>
    <dgm:cxn modelId="{3A069BA8-A442-4576-B201-58548EF93524}" srcId="{5BD60A29-3CDB-4751-BF90-666D8D9DEEA4}" destId="{09851940-0492-4D25-9AC8-DA9E5CFBABC5}" srcOrd="2" destOrd="0" parTransId="{B8BE53F6-9331-4166-9178-2C5E112B0A61}" sibTransId="{A1E9EB0E-7490-4890-A108-B54E52BC28E5}"/>
    <dgm:cxn modelId="{DA28FA6D-2157-4FB5-AA74-BA411CC5EE47}" type="presOf" srcId="{B26E2AC4-395E-48A5-8D47-00C5C9D5FBB5}" destId="{A7D5513C-CAB6-4E2E-A6F1-0C7F10532496}" srcOrd="0" destOrd="0" presId="urn:microsoft.com/office/officeart/2008/layout/VerticalAccentList"/>
    <dgm:cxn modelId="{3D7F44C1-00B6-4982-BBBE-7CF4EC30147D}" type="presOf" srcId="{2DA5267A-EA39-4761-A839-981A2071CCEB}" destId="{40689E0F-E533-4FD8-A3F2-F4DB4D9E4236}" srcOrd="0" destOrd="0" presId="urn:microsoft.com/office/officeart/2008/layout/VerticalAccentList"/>
    <dgm:cxn modelId="{4109C709-1379-4871-99EE-C9C6E2839A22}" type="presOf" srcId="{CE28F6A3-F33F-471B-9B1C-346D0324E0E3}" destId="{8585A974-955C-49F8-A59D-C6A85B792032}" srcOrd="0" destOrd="0" presId="urn:microsoft.com/office/officeart/2008/layout/VerticalAccentList"/>
    <dgm:cxn modelId="{6D1E0061-A92A-4464-B2E9-13E7BB44E0BE}" type="presOf" srcId="{E460B9C6-272D-41A2-A0CC-D3836BC48FE7}" destId="{4B03D083-88DF-422D-A89B-983E08C30A2C}" srcOrd="0" destOrd="0" presId="urn:microsoft.com/office/officeart/2008/layout/VerticalAccentList"/>
    <dgm:cxn modelId="{E8ABBDAE-E0B9-422C-83E6-738F1C7BE11E}" type="presOf" srcId="{B6621C50-BCCB-416D-8833-7B9C8E77F37B}" destId="{FB1E2485-10A5-4937-8B9B-AB2F2195D4E9}" srcOrd="0" destOrd="0" presId="urn:microsoft.com/office/officeart/2008/layout/VerticalAccentList"/>
    <dgm:cxn modelId="{96355391-0B75-4BEC-B0D6-F0ED5423D4F3}" srcId="{E460B9C6-272D-41A2-A0CC-D3836BC48FE7}" destId="{B6621C50-BCCB-416D-8833-7B9C8E77F37B}" srcOrd="0" destOrd="0" parTransId="{76B7D941-26C6-462A-A211-A3E5B19291DF}" sibTransId="{71AB4B82-4845-449F-AE83-D73E91AD0D9E}"/>
    <dgm:cxn modelId="{D373F0A3-B984-4080-AF0A-86F11B699E4F}" srcId="{2DA5267A-EA39-4761-A839-981A2071CCEB}" destId="{EAA3BAE7-27FA-4818-964B-4F6712A4E435}" srcOrd="0" destOrd="0" parTransId="{F7A1EA1C-EADD-4C6B-9F08-0D79C2EDF1A5}" sibTransId="{7BF8561E-844A-4C74-BA80-7E948B2488F5}"/>
    <dgm:cxn modelId="{319112BC-111C-4B79-A97B-5969829E6B82}" srcId="{499A66F9-B4FA-417B-BA54-AF695F2913BB}" destId="{B26E2AC4-395E-48A5-8D47-00C5C9D5FBB5}" srcOrd="0" destOrd="0" parTransId="{8D3FDF3F-D3F8-403E-B77B-AC7B39359B40}" sibTransId="{3852C033-BD6B-410F-B27D-D4CE38CDE5B0}"/>
    <dgm:cxn modelId="{32B18C62-2874-481A-8905-758405747A1B}" type="presOf" srcId="{59C7EBB2-21B6-4B54-A01F-6D39A1C8F326}" destId="{B02A79C4-74F7-4E3F-B0F4-55ED941AE22E}" srcOrd="0" destOrd="0" presId="urn:microsoft.com/office/officeart/2008/layout/VerticalAccentList"/>
    <dgm:cxn modelId="{05F1D9E1-3805-46D9-958F-645BBB3C0864}" type="presOf" srcId="{2A96108D-F310-4473-9EDC-41AEF62CFB41}" destId="{6456646E-1D90-4292-AB86-8CC0892DCFBD}" srcOrd="0" destOrd="0" presId="urn:microsoft.com/office/officeart/2008/layout/VerticalAccentList"/>
    <dgm:cxn modelId="{0DFFA1D8-7D04-4683-8774-0EBEEC8E2242}" srcId="{2A96108D-F310-4473-9EDC-41AEF62CFB41}" destId="{2D7FEE75-CDEF-4D0A-9F61-70FBE7A00809}" srcOrd="0" destOrd="0" parTransId="{F4FC04E5-5B36-4152-BA7C-57E23FAC2D60}" sibTransId="{66B9FE85-A1FB-49B6-B68F-C0DD9DF46FDB}"/>
    <dgm:cxn modelId="{BACC4EF4-2BB4-4E17-974B-EBFF6F32A3CD}" type="presOf" srcId="{EAA3BAE7-27FA-4818-964B-4F6712A4E435}" destId="{2B0AE43D-E3B6-44C4-8CD2-5C318FDF0275}" srcOrd="0" destOrd="0" presId="urn:microsoft.com/office/officeart/2008/layout/VerticalAccentList"/>
    <dgm:cxn modelId="{C4458C9B-6F1C-4DC5-9D4B-BD790938D95D}" type="presOf" srcId="{F256B03E-DB77-4EBB-8AC1-B87B3630B0F7}" destId="{B00A05EA-AF25-42E1-97C6-C47D4B3382B9}" srcOrd="0" destOrd="0" presId="urn:microsoft.com/office/officeart/2008/layout/VerticalAccentList"/>
    <dgm:cxn modelId="{3B1D3F35-2BF1-423D-B8B9-6A22E13651F8}" srcId="{5BD60A29-3CDB-4751-BF90-666D8D9DEEA4}" destId="{2A96108D-F310-4473-9EDC-41AEF62CFB41}" srcOrd="4" destOrd="0" parTransId="{0E06ECB8-2BF4-4C60-9C9B-F93D66DB4848}" sibTransId="{B6CA990B-769A-4F86-B30E-7E03D2EC2877}"/>
    <dgm:cxn modelId="{FC63B923-DC7B-433F-92D2-68C5A1E53612}" type="presOf" srcId="{09851940-0492-4D25-9AC8-DA9E5CFBABC5}" destId="{7BEDB179-3734-487E-88FD-D1229CF2D951}" srcOrd="0" destOrd="0" presId="urn:microsoft.com/office/officeart/2008/layout/VerticalAccentList"/>
    <dgm:cxn modelId="{D9FD7251-352E-446E-8B32-006FC6931355}" srcId="{5BD60A29-3CDB-4751-BF90-666D8D9DEEA4}" destId="{59C7EBB2-21B6-4B54-A01F-6D39A1C8F326}" srcOrd="0" destOrd="0" parTransId="{695AF80A-750E-4291-82BC-77082EAB127C}" sibTransId="{EB9EDC87-670A-4044-BF57-9F5C65411E54}"/>
    <dgm:cxn modelId="{A854A079-4A7E-4D99-B0F4-DAB48996C1BC}" srcId="{09851940-0492-4D25-9AC8-DA9E5CFBABC5}" destId="{F256B03E-DB77-4EBB-8AC1-B87B3630B0F7}" srcOrd="0" destOrd="0" parTransId="{9023FEF4-3D63-479A-BB3F-D6248D5B5E63}" sibTransId="{05250AD6-3A73-4CB4-A941-46CDD06FCE97}"/>
    <dgm:cxn modelId="{5A8A58F1-8E21-4297-8F57-649F8E030DAD}" srcId="{5BD60A29-3CDB-4751-BF90-666D8D9DEEA4}" destId="{E460B9C6-272D-41A2-A0CC-D3836BC48FE7}" srcOrd="3" destOrd="0" parTransId="{917E409E-8B8A-4A6B-A781-819E9BBF3E7B}" sibTransId="{9E03BA01-0540-4234-915E-1636D3C8639E}"/>
    <dgm:cxn modelId="{37016868-A8B2-484D-A02B-7D01B611F0FD}" srcId="{5BD60A29-3CDB-4751-BF90-666D8D9DEEA4}" destId="{499A66F9-B4FA-417B-BA54-AF695F2913BB}" srcOrd="1" destOrd="0" parTransId="{2BAC73E6-E44B-449F-865A-D3C3EBCF57C0}" sibTransId="{5136EBB2-87C5-49CB-870F-A053AA6E1773}"/>
    <dgm:cxn modelId="{AE076952-671B-4FCF-B193-FE3AADAAA605}" type="presOf" srcId="{5BD60A29-3CDB-4751-BF90-666D8D9DEEA4}" destId="{1299EBC4-955F-47A2-85A3-4EB3F70E70F1}" srcOrd="0" destOrd="0" presId="urn:microsoft.com/office/officeart/2008/layout/VerticalAccentList"/>
    <dgm:cxn modelId="{0931D12B-D2A7-4DE7-83DA-98D582874844}" srcId="{5BD60A29-3CDB-4751-BF90-666D8D9DEEA4}" destId="{2DA5267A-EA39-4761-A839-981A2071CCEB}" srcOrd="5" destOrd="0" parTransId="{E4FBE0D1-57B2-4B4B-B49D-18881D9CAF06}" sibTransId="{AE4EC7FE-8002-4082-BA76-62DD96FC73A5}"/>
    <dgm:cxn modelId="{D587097B-B8B3-4BCA-A094-2C245DAC4195}" type="presParOf" srcId="{1299EBC4-955F-47A2-85A3-4EB3F70E70F1}" destId="{0284ED1B-5AF0-4B12-B6CB-E641C636E963}" srcOrd="0" destOrd="0" presId="urn:microsoft.com/office/officeart/2008/layout/VerticalAccentList"/>
    <dgm:cxn modelId="{142E2A35-AFA0-4EF9-AB23-356638121A81}" type="presParOf" srcId="{0284ED1B-5AF0-4B12-B6CB-E641C636E963}" destId="{B02A79C4-74F7-4E3F-B0F4-55ED941AE22E}" srcOrd="0" destOrd="0" presId="urn:microsoft.com/office/officeart/2008/layout/VerticalAccentList"/>
    <dgm:cxn modelId="{0F73876C-BABE-4BF7-91AD-2D679839B863}" type="presParOf" srcId="{1299EBC4-955F-47A2-85A3-4EB3F70E70F1}" destId="{FC0A9DF9-6495-4211-BD0D-1E83F1100D9A}" srcOrd="1" destOrd="0" presId="urn:microsoft.com/office/officeart/2008/layout/VerticalAccentList"/>
    <dgm:cxn modelId="{D157F63B-E9A6-456E-8D2E-AD2E5E3B2C97}" type="presParOf" srcId="{FC0A9DF9-6495-4211-BD0D-1E83F1100D9A}" destId="{B4D48415-CD3F-4576-BE5B-DC79383380DD}" srcOrd="0" destOrd="0" presId="urn:microsoft.com/office/officeart/2008/layout/VerticalAccentList"/>
    <dgm:cxn modelId="{AA4EA062-D004-4305-AF99-BAF7AA2A80EC}" type="presParOf" srcId="{FC0A9DF9-6495-4211-BD0D-1E83F1100D9A}" destId="{2C0E5705-8AC6-442A-8E7F-D3777039BC17}" srcOrd="1" destOrd="0" presId="urn:microsoft.com/office/officeart/2008/layout/VerticalAccentList"/>
    <dgm:cxn modelId="{6BB4F388-7558-4AFE-A963-4C959A74653B}" type="presParOf" srcId="{FC0A9DF9-6495-4211-BD0D-1E83F1100D9A}" destId="{A2B52E29-68BB-4FF7-8879-E052C4E7BA4D}" srcOrd="2" destOrd="0" presId="urn:microsoft.com/office/officeart/2008/layout/VerticalAccentList"/>
    <dgm:cxn modelId="{A77B543C-854F-4586-B3E6-DD88F40D7CA6}" type="presParOf" srcId="{FC0A9DF9-6495-4211-BD0D-1E83F1100D9A}" destId="{7398AEC0-291D-4244-9719-7F2AB008EFAA}" srcOrd="3" destOrd="0" presId="urn:microsoft.com/office/officeart/2008/layout/VerticalAccentList"/>
    <dgm:cxn modelId="{925DE6E9-F27E-478E-81F9-DDFA75D74AE2}" type="presParOf" srcId="{FC0A9DF9-6495-4211-BD0D-1E83F1100D9A}" destId="{5994B6CD-673F-48FC-A26E-E105A43A8E73}" srcOrd="4" destOrd="0" presId="urn:microsoft.com/office/officeart/2008/layout/VerticalAccentList"/>
    <dgm:cxn modelId="{E8E2A92F-2D71-44BC-BD52-7906FA52B935}" type="presParOf" srcId="{FC0A9DF9-6495-4211-BD0D-1E83F1100D9A}" destId="{51AF98EF-C5A3-495F-860E-1CE89F3CA6F1}" srcOrd="5" destOrd="0" presId="urn:microsoft.com/office/officeart/2008/layout/VerticalAccentList"/>
    <dgm:cxn modelId="{D37F236F-5588-4E9D-BB0D-10B5877443FB}" type="presParOf" srcId="{FC0A9DF9-6495-4211-BD0D-1E83F1100D9A}" destId="{CA41037B-D537-4B42-89BB-62B2AFE4225D}" srcOrd="6" destOrd="0" presId="urn:microsoft.com/office/officeart/2008/layout/VerticalAccentList"/>
    <dgm:cxn modelId="{CD90D251-4F2A-4C8D-8292-852A96A29F2E}" type="presParOf" srcId="{FC0A9DF9-6495-4211-BD0D-1E83F1100D9A}" destId="{8585A974-955C-49F8-A59D-C6A85B792032}" srcOrd="7" destOrd="0" presId="urn:microsoft.com/office/officeart/2008/layout/VerticalAccentList"/>
    <dgm:cxn modelId="{15043C32-28B5-4F79-9842-E0CEA3F1682F}" type="presParOf" srcId="{1299EBC4-955F-47A2-85A3-4EB3F70E70F1}" destId="{65C34F22-0C47-4F00-90E6-305D7F88E0BC}" srcOrd="2" destOrd="0" presId="urn:microsoft.com/office/officeart/2008/layout/VerticalAccentList"/>
    <dgm:cxn modelId="{59556684-3A47-41E8-8CCF-224C3B473095}" type="presParOf" srcId="{1299EBC4-955F-47A2-85A3-4EB3F70E70F1}" destId="{60841752-A97C-456E-B693-5A8F21D5FBB4}" srcOrd="3" destOrd="0" presId="urn:microsoft.com/office/officeart/2008/layout/VerticalAccentList"/>
    <dgm:cxn modelId="{5077A57B-5D55-4FE7-98F2-1220A81AA33D}" type="presParOf" srcId="{60841752-A97C-456E-B693-5A8F21D5FBB4}" destId="{190C05C8-E49A-4447-94CE-C24D18EB74C1}" srcOrd="0" destOrd="0" presId="urn:microsoft.com/office/officeart/2008/layout/VerticalAccentList"/>
    <dgm:cxn modelId="{E04CEDC8-5492-40E9-81D0-1CCB79E9561A}" type="presParOf" srcId="{1299EBC4-955F-47A2-85A3-4EB3F70E70F1}" destId="{C5F2282A-C7EB-4E11-BEF9-71C81A3FEF5C}" srcOrd="4" destOrd="0" presId="urn:microsoft.com/office/officeart/2008/layout/VerticalAccentList"/>
    <dgm:cxn modelId="{344EC8D6-58BE-4F93-B8BE-F7DA30BCD7B6}" type="presParOf" srcId="{C5F2282A-C7EB-4E11-BEF9-71C81A3FEF5C}" destId="{2FD1F16A-6FBF-4D56-83E5-27DA86BBE5C5}" srcOrd="0" destOrd="0" presId="urn:microsoft.com/office/officeart/2008/layout/VerticalAccentList"/>
    <dgm:cxn modelId="{EB5E5191-2E6F-4A9E-B8A4-4AAAC32762FB}" type="presParOf" srcId="{C5F2282A-C7EB-4E11-BEF9-71C81A3FEF5C}" destId="{FCB90DA9-DAE4-48E0-868B-06DCD5E0AEB9}" srcOrd="1" destOrd="0" presId="urn:microsoft.com/office/officeart/2008/layout/VerticalAccentList"/>
    <dgm:cxn modelId="{3608142D-3760-4432-9EF7-B01334C5BDA6}" type="presParOf" srcId="{C5F2282A-C7EB-4E11-BEF9-71C81A3FEF5C}" destId="{D9B51A78-BB6D-4097-9B02-6B4675A293DD}" srcOrd="2" destOrd="0" presId="urn:microsoft.com/office/officeart/2008/layout/VerticalAccentList"/>
    <dgm:cxn modelId="{72B9A81B-5C2C-4899-97CE-94294BC910FB}" type="presParOf" srcId="{C5F2282A-C7EB-4E11-BEF9-71C81A3FEF5C}" destId="{A2638B1B-5689-46A4-8903-475CCA26CCB3}" srcOrd="3" destOrd="0" presId="urn:microsoft.com/office/officeart/2008/layout/VerticalAccentList"/>
    <dgm:cxn modelId="{0234FDC7-53AF-4D20-8C32-E6D6ACF29C1E}" type="presParOf" srcId="{C5F2282A-C7EB-4E11-BEF9-71C81A3FEF5C}" destId="{E3B26C62-45FF-4338-A15B-280D7A3A94BF}" srcOrd="4" destOrd="0" presId="urn:microsoft.com/office/officeart/2008/layout/VerticalAccentList"/>
    <dgm:cxn modelId="{25AD09CA-59D4-4255-BC07-C4176EA279ED}" type="presParOf" srcId="{C5F2282A-C7EB-4E11-BEF9-71C81A3FEF5C}" destId="{D609F478-6430-4894-9A0C-4ECB6E80139F}" srcOrd="5" destOrd="0" presId="urn:microsoft.com/office/officeart/2008/layout/VerticalAccentList"/>
    <dgm:cxn modelId="{1FC9C0AF-F079-44B0-9BF8-E2829B2B6AD5}" type="presParOf" srcId="{C5F2282A-C7EB-4E11-BEF9-71C81A3FEF5C}" destId="{A40696FE-3B8E-4A1D-9687-A6C2FE6D5998}" srcOrd="6" destOrd="0" presId="urn:microsoft.com/office/officeart/2008/layout/VerticalAccentList"/>
    <dgm:cxn modelId="{2ED5F7C1-04DD-4EC5-B0B4-F61D49A4D3C2}" type="presParOf" srcId="{C5F2282A-C7EB-4E11-BEF9-71C81A3FEF5C}" destId="{A7D5513C-CAB6-4E2E-A6F1-0C7F10532496}" srcOrd="7" destOrd="0" presId="urn:microsoft.com/office/officeart/2008/layout/VerticalAccentList"/>
    <dgm:cxn modelId="{3F396DC0-A8F6-4146-B0A3-E2EDB195D746}" type="presParOf" srcId="{1299EBC4-955F-47A2-85A3-4EB3F70E70F1}" destId="{13187050-9EAD-4E27-A538-FD4AAB36F2E5}" srcOrd="5" destOrd="0" presId="urn:microsoft.com/office/officeart/2008/layout/VerticalAccentList"/>
    <dgm:cxn modelId="{AE7CF2E4-3EB9-4B88-BBD5-67590DCBDDBB}" type="presParOf" srcId="{1299EBC4-955F-47A2-85A3-4EB3F70E70F1}" destId="{2A00B88F-0ABF-4688-A0B3-683F87AC0D8C}" srcOrd="6" destOrd="0" presId="urn:microsoft.com/office/officeart/2008/layout/VerticalAccentList"/>
    <dgm:cxn modelId="{1ABDA93A-CE64-4248-B729-6683C5AEFBC6}" type="presParOf" srcId="{2A00B88F-0ABF-4688-A0B3-683F87AC0D8C}" destId="{7BEDB179-3734-487E-88FD-D1229CF2D951}" srcOrd="0" destOrd="0" presId="urn:microsoft.com/office/officeart/2008/layout/VerticalAccentList"/>
    <dgm:cxn modelId="{0E0C2F4A-F0C3-4A4A-BB35-7CCD9AE114B6}" type="presParOf" srcId="{1299EBC4-955F-47A2-85A3-4EB3F70E70F1}" destId="{35C374E2-6DD1-4E24-AF56-B7B6234B4889}" srcOrd="7" destOrd="0" presId="urn:microsoft.com/office/officeart/2008/layout/VerticalAccentList"/>
    <dgm:cxn modelId="{4AFFD1D0-3EF7-4924-B929-F407DDC68AB9}" type="presParOf" srcId="{35C374E2-6DD1-4E24-AF56-B7B6234B4889}" destId="{1A9CED81-94AB-4C7E-BB07-CD6BC2582F4C}" srcOrd="0" destOrd="0" presId="urn:microsoft.com/office/officeart/2008/layout/VerticalAccentList"/>
    <dgm:cxn modelId="{446CF5FC-06C8-4F70-A5D3-CF819E5E0E5B}" type="presParOf" srcId="{35C374E2-6DD1-4E24-AF56-B7B6234B4889}" destId="{EC359613-2DB8-4E96-9733-321F68FFE502}" srcOrd="1" destOrd="0" presId="urn:microsoft.com/office/officeart/2008/layout/VerticalAccentList"/>
    <dgm:cxn modelId="{C2C01461-EBB6-473B-990B-0890F5FEA854}" type="presParOf" srcId="{35C374E2-6DD1-4E24-AF56-B7B6234B4889}" destId="{9A1B6C09-C1FC-422C-A26F-5052FFADBFB7}" srcOrd="2" destOrd="0" presId="urn:microsoft.com/office/officeart/2008/layout/VerticalAccentList"/>
    <dgm:cxn modelId="{FC2DBE4B-BF35-4D05-BE31-3C73B22E9AD1}" type="presParOf" srcId="{35C374E2-6DD1-4E24-AF56-B7B6234B4889}" destId="{DFA547BC-FD8A-4427-9609-C3E986361624}" srcOrd="3" destOrd="0" presId="urn:microsoft.com/office/officeart/2008/layout/VerticalAccentList"/>
    <dgm:cxn modelId="{423161E0-992A-42FA-A4FC-F516FF3D9B55}" type="presParOf" srcId="{35C374E2-6DD1-4E24-AF56-B7B6234B4889}" destId="{00FD1C87-ED96-492C-824B-B0FFFCFE929C}" srcOrd="4" destOrd="0" presId="urn:microsoft.com/office/officeart/2008/layout/VerticalAccentList"/>
    <dgm:cxn modelId="{0C3CDC52-0323-497C-8DDB-2DABF34EA128}" type="presParOf" srcId="{35C374E2-6DD1-4E24-AF56-B7B6234B4889}" destId="{C56C019D-2866-4679-AF39-1C019D8FC990}" srcOrd="5" destOrd="0" presId="urn:microsoft.com/office/officeart/2008/layout/VerticalAccentList"/>
    <dgm:cxn modelId="{F849143A-DDFC-4ECC-923D-49675BB9111E}" type="presParOf" srcId="{35C374E2-6DD1-4E24-AF56-B7B6234B4889}" destId="{574434FB-B8E0-41C5-BBAA-06E89B038357}" srcOrd="6" destOrd="0" presId="urn:microsoft.com/office/officeart/2008/layout/VerticalAccentList"/>
    <dgm:cxn modelId="{311C23A8-107C-4F30-9C24-BA4CC3CFFBDB}" type="presParOf" srcId="{35C374E2-6DD1-4E24-AF56-B7B6234B4889}" destId="{B00A05EA-AF25-42E1-97C6-C47D4B3382B9}" srcOrd="7" destOrd="0" presId="urn:microsoft.com/office/officeart/2008/layout/VerticalAccentList"/>
    <dgm:cxn modelId="{E3CB19BB-AEE9-4F2A-9FC0-1EE92DCF3E21}" type="presParOf" srcId="{1299EBC4-955F-47A2-85A3-4EB3F70E70F1}" destId="{2DF0B500-0D47-41EF-BC76-4BE310A6BD5B}" srcOrd="8" destOrd="0" presId="urn:microsoft.com/office/officeart/2008/layout/VerticalAccentList"/>
    <dgm:cxn modelId="{B2F81694-08EE-40C1-A23B-F7A59D6EC980}" type="presParOf" srcId="{1299EBC4-955F-47A2-85A3-4EB3F70E70F1}" destId="{5403A748-A5B4-4C06-9C6E-A08C20887A66}" srcOrd="9" destOrd="0" presId="urn:microsoft.com/office/officeart/2008/layout/VerticalAccentList"/>
    <dgm:cxn modelId="{B7F4D1B8-21E4-4C1E-A7AF-F6EFC81C91D8}" type="presParOf" srcId="{5403A748-A5B4-4C06-9C6E-A08C20887A66}" destId="{4B03D083-88DF-422D-A89B-983E08C30A2C}" srcOrd="0" destOrd="0" presId="urn:microsoft.com/office/officeart/2008/layout/VerticalAccentList"/>
    <dgm:cxn modelId="{5DDC4CD3-DF01-4EE3-8702-E2AF72C19DE2}" type="presParOf" srcId="{1299EBC4-955F-47A2-85A3-4EB3F70E70F1}" destId="{F0B5B8F6-6E4F-4B8D-BC4A-833EEF707410}" srcOrd="10" destOrd="0" presId="urn:microsoft.com/office/officeart/2008/layout/VerticalAccentList"/>
    <dgm:cxn modelId="{27539593-080B-45D6-B5E2-5CB6BC9BC372}" type="presParOf" srcId="{F0B5B8F6-6E4F-4B8D-BC4A-833EEF707410}" destId="{2F866055-30DE-4D39-AC6B-76BE64F42E83}" srcOrd="0" destOrd="0" presId="urn:microsoft.com/office/officeart/2008/layout/VerticalAccentList"/>
    <dgm:cxn modelId="{34674F55-4E77-4EEC-89D5-3092F41BA745}" type="presParOf" srcId="{F0B5B8F6-6E4F-4B8D-BC4A-833EEF707410}" destId="{B2F039BD-E1DF-4AB8-8C25-FB887384856F}" srcOrd="1" destOrd="0" presId="urn:microsoft.com/office/officeart/2008/layout/VerticalAccentList"/>
    <dgm:cxn modelId="{963BB4AD-2DCC-4A00-A8F1-2A88CC13DFE6}" type="presParOf" srcId="{F0B5B8F6-6E4F-4B8D-BC4A-833EEF707410}" destId="{C75824FF-3B42-4371-9E16-89ADDE515C3C}" srcOrd="2" destOrd="0" presId="urn:microsoft.com/office/officeart/2008/layout/VerticalAccentList"/>
    <dgm:cxn modelId="{5CC92FFB-CEE8-4612-8112-BA90D3ECEE18}" type="presParOf" srcId="{F0B5B8F6-6E4F-4B8D-BC4A-833EEF707410}" destId="{F9C62ED4-F7C5-4242-8996-54306CBCECE3}" srcOrd="3" destOrd="0" presId="urn:microsoft.com/office/officeart/2008/layout/VerticalAccentList"/>
    <dgm:cxn modelId="{EB3974F8-4271-4126-8440-57552AB8FB61}" type="presParOf" srcId="{F0B5B8F6-6E4F-4B8D-BC4A-833EEF707410}" destId="{412B7A21-2512-479E-A81D-29E70CBADEA1}" srcOrd="4" destOrd="0" presId="urn:microsoft.com/office/officeart/2008/layout/VerticalAccentList"/>
    <dgm:cxn modelId="{A3FC56C9-4780-4D21-9C23-ADF814B5F226}" type="presParOf" srcId="{F0B5B8F6-6E4F-4B8D-BC4A-833EEF707410}" destId="{5E541734-82CF-4AD6-AFEB-859910321560}" srcOrd="5" destOrd="0" presId="urn:microsoft.com/office/officeart/2008/layout/VerticalAccentList"/>
    <dgm:cxn modelId="{A3940CCF-FF31-4D70-8614-83E2BB72AD54}" type="presParOf" srcId="{F0B5B8F6-6E4F-4B8D-BC4A-833EEF707410}" destId="{834B4678-02AA-4534-8B2F-9DEE371E2BD5}" srcOrd="6" destOrd="0" presId="urn:microsoft.com/office/officeart/2008/layout/VerticalAccentList"/>
    <dgm:cxn modelId="{06857A8D-5002-4053-8A20-039EF7C2FE9E}" type="presParOf" srcId="{F0B5B8F6-6E4F-4B8D-BC4A-833EEF707410}" destId="{FB1E2485-10A5-4937-8B9B-AB2F2195D4E9}" srcOrd="7" destOrd="0" presId="urn:microsoft.com/office/officeart/2008/layout/VerticalAccentList"/>
    <dgm:cxn modelId="{6810492F-C8F9-4193-9B0F-342F0DE8B37F}" type="presParOf" srcId="{1299EBC4-955F-47A2-85A3-4EB3F70E70F1}" destId="{94D04C82-D285-48CA-9A2B-4DD13910CD4B}" srcOrd="11" destOrd="0" presId="urn:microsoft.com/office/officeart/2008/layout/VerticalAccentList"/>
    <dgm:cxn modelId="{DB60B6FC-02CA-48BA-B018-E502FDF435F7}" type="presParOf" srcId="{1299EBC4-955F-47A2-85A3-4EB3F70E70F1}" destId="{A56BFEF2-B520-4297-B691-F69A541F84E7}" srcOrd="12" destOrd="0" presId="urn:microsoft.com/office/officeart/2008/layout/VerticalAccentList"/>
    <dgm:cxn modelId="{BB1B178E-7ED3-4204-BF14-BDEFABB199AF}" type="presParOf" srcId="{A56BFEF2-B520-4297-B691-F69A541F84E7}" destId="{6456646E-1D90-4292-AB86-8CC0892DCFBD}" srcOrd="0" destOrd="0" presId="urn:microsoft.com/office/officeart/2008/layout/VerticalAccentList"/>
    <dgm:cxn modelId="{BEB75CA4-7758-4206-9A38-246B31796E1B}" type="presParOf" srcId="{1299EBC4-955F-47A2-85A3-4EB3F70E70F1}" destId="{E2387AD0-9B85-4765-9934-88559F0119CE}" srcOrd="13" destOrd="0" presId="urn:microsoft.com/office/officeart/2008/layout/VerticalAccentList"/>
    <dgm:cxn modelId="{EB492C95-437E-40B7-9B20-D3DAAD3A4278}" type="presParOf" srcId="{E2387AD0-9B85-4765-9934-88559F0119CE}" destId="{E76DFC91-316B-47B7-BFA0-05452EC82B17}" srcOrd="0" destOrd="0" presId="urn:microsoft.com/office/officeart/2008/layout/VerticalAccentList"/>
    <dgm:cxn modelId="{3CE140F8-CA62-4A63-B45F-E7F3ADA1717C}" type="presParOf" srcId="{E2387AD0-9B85-4765-9934-88559F0119CE}" destId="{A57D1D6D-DD67-47F7-AF9E-3358BD733F5F}" srcOrd="1" destOrd="0" presId="urn:microsoft.com/office/officeart/2008/layout/VerticalAccentList"/>
    <dgm:cxn modelId="{9847D5C3-4380-4F47-909E-BEF7900D8A72}" type="presParOf" srcId="{E2387AD0-9B85-4765-9934-88559F0119CE}" destId="{6BAD09E2-BC8F-49EB-A4D3-4A21F4B545D3}" srcOrd="2" destOrd="0" presId="urn:microsoft.com/office/officeart/2008/layout/VerticalAccentList"/>
    <dgm:cxn modelId="{E30E8054-F139-4FE1-887F-9BA5B22DE352}" type="presParOf" srcId="{E2387AD0-9B85-4765-9934-88559F0119CE}" destId="{1DF78CD3-CEE3-4869-9E0A-580E632511A0}" srcOrd="3" destOrd="0" presId="urn:microsoft.com/office/officeart/2008/layout/VerticalAccentList"/>
    <dgm:cxn modelId="{05CD92B3-417F-4494-A54C-0ADE9A32D48A}" type="presParOf" srcId="{E2387AD0-9B85-4765-9934-88559F0119CE}" destId="{CEA65ED3-4A52-48CF-8DB5-7CCE913D2A34}" srcOrd="4" destOrd="0" presId="urn:microsoft.com/office/officeart/2008/layout/VerticalAccentList"/>
    <dgm:cxn modelId="{70F9F680-A393-448C-BF85-1A086780CA60}" type="presParOf" srcId="{E2387AD0-9B85-4765-9934-88559F0119CE}" destId="{5B8BBF39-09D3-446D-A6A5-DEB570A5927B}" srcOrd="5" destOrd="0" presId="urn:microsoft.com/office/officeart/2008/layout/VerticalAccentList"/>
    <dgm:cxn modelId="{35190865-045C-4344-B994-D95EB492F5E5}" type="presParOf" srcId="{E2387AD0-9B85-4765-9934-88559F0119CE}" destId="{AFA90AA6-4CE7-40AB-85B5-E4B4A3498FE9}" srcOrd="6" destOrd="0" presId="urn:microsoft.com/office/officeart/2008/layout/VerticalAccentList"/>
    <dgm:cxn modelId="{CCA2A825-FB68-4D2E-AB29-1DBFDFDE1D2D}" type="presParOf" srcId="{E2387AD0-9B85-4765-9934-88559F0119CE}" destId="{37578CD7-0477-4AFD-9CD6-EB9C3EC17993}" srcOrd="7" destOrd="0" presId="urn:microsoft.com/office/officeart/2008/layout/VerticalAccentList"/>
    <dgm:cxn modelId="{31FA0255-424A-4739-83B7-CD6BEB63B7ED}" type="presParOf" srcId="{1299EBC4-955F-47A2-85A3-4EB3F70E70F1}" destId="{5996E5B9-3590-4326-83B7-32A6E628572A}" srcOrd="14" destOrd="0" presId="urn:microsoft.com/office/officeart/2008/layout/VerticalAccentList"/>
    <dgm:cxn modelId="{C24B0345-A145-469D-A65A-E80A229AFAB3}" type="presParOf" srcId="{1299EBC4-955F-47A2-85A3-4EB3F70E70F1}" destId="{C1EEAD72-317D-4339-8F0F-248F2BFBE117}" srcOrd="15" destOrd="0" presId="urn:microsoft.com/office/officeart/2008/layout/VerticalAccentList"/>
    <dgm:cxn modelId="{924238F8-9BF0-4014-A5FA-17AC84CAEF2B}" type="presParOf" srcId="{C1EEAD72-317D-4339-8F0F-248F2BFBE117}" destId="{40689E0F-E533-4FD8-A3F2-F4DB4D9E4236}" srcOrd="0" destOrd="0" presId="urn:microsoft.com/office/officeart/2008/layout/VerticalAccentList"/>
    <dgm:cxn modelId="{69A4C15C-DC6E-41A4-948E-B5214FCDF354}" type="presParOf" srcId="{1299EBC4-955F-47A2-85A3-4EB3F70E70F1}" destId="{3E74EB33-8E89-4964-A078-0124C0BB1780}" srcOrd="16" destOrd="0" presId="urn:microsoft.com/office/officeart/2008/layout/VerticalAccentList"/>
    <dgm:cxn modelId="{FDA63DC9-7670-41E6-A2EE-896A3EB58C62}" type="presParOf" srcId="{3E74EB33-8E89-4964-A078-0124C0BB1780}" destId="{DDB2B030-858A-428B-9850-86C6C7A215FB}" srcOrd="0" destOrd="0" presId="urn:microsoft.com/office/officeart/2008/layout/VerticalAccentList"/>
    <dgm:cxn modelId="{82371350-7FBC-4EC0-B2A6-279ECB1A4B01}" type="presParOf" srcId="{3E74EB33-8E89-4964-A078-0124C0BB1780}" destId="{C47667EE-E7F9-4965-B69A-3930F15EEAEC}" srcOrd="1" destOrd="0" presId="urn:microsoft.com/office/officeart/2008/layout/VerticalAccentList"/>
    <dgm:cxn modelId="{4A2EA0D4-F66D-4F99-BF4F-B2C30FB9CAC6}" type="presParOf" srcId="{3E74EB33-8E89-4964-A078-0124C0BB1780}" destId="{A1854F51-D0A4-449E-9874-B6F9A8C59238}" srcOrd="2" destOrd="0" presId="urn:microsoft.com/office/officeart/2008/layout/VerticalAccentList"/>
    <dgm:cxn modelId="{165D2471-4646-4E7E-B1BE-EA8606D17EB3}" type="presParOf" srcId="{3E74EB33-8E89-4964-A078-0124C0BB1780}" destId="{5A0A1732-91C6-4B96-BE06-5363C29331C9}" srcOrd="3" destOrd="0" presId="urn:microsoft.com/office/officeart/2008/layout/VerticalAccentList"/>
    <dgm:cxn modelId="{3898B12D-FF7D-48C8-AD22-5E96ABE8C20F}" type="presParOf" srcId="{3E74EB33-8E89-4964-A078-0124C0BB1780}" destId="{3DE10D5B-4DB6-4428-ADE5-3A81310CD2AC}" srcOrd="4" destOrd="0" presId="urn:microsoft.com/office/officeart/2008/layout/VerticalAccentList"/>
    <dgm:cxn modelId="{23B6EF65-1A1D-4507-9EF6-BE82D614C6B3}" type="presParOf" srcId="{3E74EB33-8E89-4964-A078-0124C0BB1780}" destId="{E6F5AC56-D6B2-427B-935D-36E24BDC7C3F}" srcOrd="5" destOrd="0" presId="urn:microsoft.com/office/officeart/2008/layout/VerticalAccentList"/>
    <dgm:cxn modelId="{796CACD1-9561-441C-9641-00AB9A8520A3}" type="presParOf" srcId="{3E74EB33-8E89-4964-A078-0124C0BB1780}" destId="{1472C1D7-0B4D-4724-8DD3-CACCB3207094}" srcOrd="6" destOrd="0" presId="urn:microsoft.com/office/officeart/2008/layout/VerticalAccentList"/>
    <dgm:cxn modelId="{0053C9DE-5D9D-4F52-B04C-2307F8BE7011}" type="presParOf" srcId="{3E74EB33-8E89-4964-A078-0124C0BB1780}" destId="{2B0AE43D-E3B6-44C4-8CD2-5C318FDF027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A79C4-74F7-4E3F-B0F4-55ED941AE22E}">
      <dsp:nvSpPr>
        <dsp:cNvPr id="0" name=""/>
        <dsp:cNvSpPr/>
      </dsp:nvSpPr>
      <dsp:spPr>
        <a:xfrm>
          <a:off x="343876" y="1110"/>
          <a:ext cx="2785877" cy="253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0100</a:t>
          </a:r>
          <a:endParaRPr lang="ru-RU" sz="1100" kern="1200" dirty="0"/>
        </a:p>
      </dsp:txBody>
      <dsp:txXfrm>
        <a:off x="343876" y="1110"/>
        <a:ext cx="2785877" cy="253261"/>
      </dsp:txXfrm>
    </dsp:sp>
    <dsp:sp modelId="{B4D48415-CD3F-4576-BE5B-DC79383380DD}">
      <dsp:nvSpPr>
        <dsp:cNvPr id="0" name=""/>
        <dsp:cNvSpPr/>
      </dsp:nvSpPr>
      <dsp:spPr>
        <a:xfrm>
          <a:off x="343876" y="254372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E5705-8AC6-442A-8E7F-D3777039BC17}">
      <dsp:nvSpPr>
        <dsp:cNvPr id="0" name=""/>
        <dsp:cNvSpPr/>
      </dsp:nvSpPr>
      <dsp:spPr>
        <a:xfrm>
          <a:off x="735446" y="254372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52E29-68BB-4FF7-8879-E052C4E7BA4D}">
      <dsp:nvSpPr>
        <dsp:cNvPr id="0" name=""/>
        <dsp:cNvSpPr/>
      </dsp:nvSpPr>
      <dsp:spPr>
        <a:xfrm>
          <a:off x="1127326" y="254372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8AEC0-291D-4244-9719-7F2AB008EFAA}">
      <dsp:nvSpPr>
        <dsp:cNvPr id="0" name=""/>
        <dsp:cNvSpPr/>
      </dsp:nvSpPr>
      <dsp:spPr>
        <a:xfrm>
          <a:off x="1518897" y="254372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4B6CD-673F-48FC-A26E-E105A43A8E73}">
      <dsp:nvSpPr>
        <dsp:cNvPr id="0" name=""/>
        <dsp:cNvSpPr/>
      </dsp:nvSpPr>
      <dsp:spPr>
        <a:xfrm>
          <a:off x="1910777" y="254372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F98EF-C5A3-495F-860E-1CE89F3CA6F1}">
      <dsp:nvSpPr>
        <dsp:cNvPr id="0" name=""/>
        <dsp:cNvSpPr/>
      </dsp:nvSpPr>
      <dsp:spPr>
        <a:xfrm>
          <a:off x="2302348" y="254372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1037B-D537-4B42-89BB-62B2AFE4225D}">
      <dsp:nvSpPr>
        <dsp:cNvPr id="0" name=""/>
        <dsp:cNvSpPr/>
      </dsp:nvSpPr>
      <dsp:spPr>
        <a:xfrm>
          <a:off x="2694228" y="254372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5A974-955C-49F8-A59D-C6A85B792032}">
      <dsp:nvSpPr>
        <dsp:cNvPr id="0" name=""/>
        <dsp:cNvSpPr/>
      </dsp:nvSpPr>
      <dsp:spPr>
        <a:xfrm>
          <a:off x="343876" y="305962"/>
          <a:ext cx="2822094" cy="4127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/>
            <a:t>ОБЩЕГОСУДАРСТВЕННЫЕ ВОПРОСЫ</a:t>
          </a:r>
          <a:endParaRPr lang="ru-RU" sz="1100" kern="1200" dirty="0"/>
        </a:p>
      </dsp:txBody>
      <dsp:txXfrm>
        <a:off x="343876" y="305962"/>
        <a:ext cx="2822094" cy="412722"/>
      </dsp:txXfrm>
    </dsp:sp>
    <dsp:sp modelId="{190C05C8-E49A-4447-94CE-C24D18EB74C1}">
      <dsp:nvSpPr>
        <dsp:cNvPr id="0" name=""/>
        <dsp:cNvSpPr/>
      </dsp:nvSpPr>
      <dsp:spPr>
        <a:xfrm>
          <a:off x="343876" y="854833"/>
          <a:ext cx="2785877" cy="253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0300</a:t>
          </a:r>
          <a:endParaRPr lang="ru-RU" sz="1100" kern="1200" dirty="0"/>
        </a:p>
      </dsp:txBody>
      <dsp:txXfrm>
        <a:off x="343876" y="854833"/>
        <a:ext cx="2785877" cy="253261"/>
      </dsp:txXfrm>
    </dsp:sp>
    <dsp:sp modelId="{2FD1F16A-6FBF-4D56-83E5-27DA86BBE5C5}">
      <dsp:nvSpPr>
        <dsp:cNvPr id="0" name=""/>
        <dsp:cNvSpPr/>
      </dsp:nvSpPr>
      <dsp:spPr>
        <a:xfrm>
          <a:off x="343876" y="1108095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90DA9-DAE4-48E0-868B-06DCD5E0AEB9}">
      <dsp:nvSpPr>
        <dsp:cNvPr id="0" name=""/>
        <dsp:cNvSpPr/>
      </dsp:nvSpPr>
      <dsp:spPr>
        <a:xfrm>
          <a:off x="735446" y="1108095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51A78-BB6D-4097-9B02-6B4675A293DD}">
      <dsp:nvSpPr>
        <dsp:cNvPr id="0" name=""/>
        <dsp:cNvSpPr/>
      </dsp:nvSpPr>
      <dsp:spPr>
        <a:xfrm>
          <a:off x="1127326" y="1108095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38B1B-5689-46A4-8903-475CCA26CCB3}">
      <dsp:nvSpPr>
        <dsp:cNvPr id="0" name=""/>
        <dsp:cNvSpPr/>
      </dsp:nvSpPr>
      <dsp:spPr>
        <a:xfrm>
          <a:off x="1518897" y="1108095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26C62-45FF-4338-A15B-280D7A3A94BF}">
      <dsp:nvSpPr>
        <dsp:cNvPr id="0" name=""/>
        <dsp:cNvSpPr/>
      </dsp:nvSpPr>
      <dsp:spPr>
        <a:xfrm>
          <a:off x="1910777" y="1108095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9F478-6430-4894-9A0C-4ECB6E80139F}">
      <dsp:nvSpPr>
        <dsp:cNvPr id="0" name=""/>
        <dsp:cNvSpPr/>
      </dsp:nvSpPr>
      <dsp:spPr>
        <a:xfrm>
          <a:off x="2302348" y="1108095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696FE-3B8E-4A1D-9687-A6C2FE6D5998}">
      <dsp:nvSpPr>
        <dsp:cNvPr id="0" name=""/>
        <dsp:cNvSpPr/>
      </dsp:nvSpPr>
      <dsp:spPr>
        <a:xfrm>
          <a:off x="2694228" y="1108095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5513C-CAB6-4E2E-A6F1-0C7F10532496}">
      <dsp:nvSpPr>
        <dsp:cNvPr id="0" name=""/>
        <dsp:cNvSpPr/>
      </dsp:nvSpPr>
      <dsp:spPr>
        <a:xfrm>
          <a:off x="343876" y="1159685"/>
          <a:ext cx="2822094" cy="4127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/>
            <a:t>НАЦИОНАЛЬНАЯ БЕЗОПАСНОСТЬ И ПРАВООХРАНИТЕЛЬНАЯ ДЕЯТЕЛЬНОСТЬ</a:t>
          </a:r>
          <a:endParaRPr lang="ru-RU" sz="1100" kern="1200" dirty="0"/>
        </a:p>
      </dsp:txBody>
      <dsp:txXfrm>
        <a:off x="343876" y="1159685"/>
        <a:ext cx="2822094" cy="412722"/>
      </dsp:txXfrm>
    </dsp:sp>
    <dsp:sp modelId="{7BEDB179-3734-487E-88FD-D1229CF2D951}">
      <dsp:nvSpPr>
        <dsp:cNvPr id="0" name=""/>
        <dsp:cNvSpPr/>
      </dsp:nvSpPr>
      <dsp:spPr>
        <a:xfrm>
          <a:off x="343876" y="1708556"/>
          <a:ext cx="2785877" cy="253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0400</a:t>
          </a:r>
          <a:endParaRPr lang="ru-RU" sz="1100" kern="1200" dirty="0"/>
        </a:p>
      </dsp:txBody>
      <dsp:txXfrm>
        <a:off x="343876" y="1708556"/>
        <a:ext cx="2785877" cy="253261"/>
      </dsp:txXfrm>
    </dsp:sp>
    <dsp:sp modelId="{1A9CED81-94AB-4C7E-BB07-CD6BC2582F4C}">
      <dsp:nvSpPr>
        <dsp:cNvPr id="0" name=""/>
        <dsp:cNvSpPr/>
      </dsp:nvSpPr>
      <dsp:spPr>
        <a:xfrm>
          <a:off x="343876" y="1961817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59613-2DB8-4E96-9733-321F68FFE502}">
      <dsp:nvSpPr>
        <dsp:cNvPr id="0" name=""/>
        <dsp:cNvSpPr/>
      </dsp:nvSpPr>
      <dsp:spPr>
        <a:xfrm>
          <a:off x="735446" y="1961817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B6C09-C1FC-422C-A26F-5052FFADBFB7}">
      <dsp:nvSpPr>
        <dsp:cNvPr id="0" name=""/>
        <dsp:cNvSpPr/>
      </dsp:nvSpPr>
      <dsp:spPr>
        <a:xfrm>
          <a:off x="1127326" y="1961817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547BC-FD8A-4427-9609-C3E986361624}">
      <dsp:nvSpPr>
        <dsp:cNvPr id="0" name=""/>
        <dsp:cNvSpPr/>
      </dsp:nvSpPr>
      <dsp:spPr>
        <a:xfrm>
          <a:off x="1518897" y="1961817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D1C87-ED96-492C-824B-B0FFFCFE929C}">
      <dsp:nvSpPr>
        <dsp:cNvPr id="0" name=""/>
        <dsp:cNvSpPr/>
      </dsp:nvSpPr>
      <dsp:spPr>
        <a:xfrm>
          <a:off x="1910777" y="1961817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C019D-2866-4679-AF39-1C019D8FC990}">
      <dsp:nvSpPr>
        <dsp:cNvPr id="0" name=""/>
        <dsp:cNvSpPr/>
      </dsp:nvSpPr>
      <dsp:spPr>
        <a:xfrm>
          <a:off x="2302348" y="1961817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434FB-B8E0-41C5-BBAA-06E89B038357}">
      <dsp:nvSpPr>
        <dsp:cNvPr id="0" name=""/>
        <dsp:cNvSpPr/>
      </dsp:nvSpPr>
      <dsp:spPr>
        <a:xfrm>
          <a:off x="2694228" y="1961817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A05EA-AF25-42E1-97C6-C47D4B3382B9}">
      <dsp:nvSpPr>
        <dsp:cNvPr id="0" name=""/>
        <dsp:cNvSpPr/>
      </dsp:nvSpPr>
      <dsp:spPr>
        <a:xfrm>
          <a:off x="343876" y="2013408"/>
          <a:ext cx="2822094" cy="4127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/>
            <a:t>НАЦИОНАЛЬНАЯ ЭКОНОМИКА</a:t>
          </a:r>
          <a:r>
            <a:rPr lang="ru-RU" sz="1100" kern="1200" dirty="0" smtClean="0"/>
            <a:t/>
          </a:r>
          <a:br>
            <a:rPr lang="ru-RU" sz="1100" kern="1200" dirty="0" smtClean="0"/>
          </a:br>
          <a:endParaRPr lang="ru-RU" sz="1100" kern="1200" dirty="0"/>
        </a:p>
      </dsp:txBody>
      <dsp:txXfrm>
        <a:off x="343876" y="2013408"/>
        <a:ext cx="2822094" cy="412722"/>
      </dsp:txXfrm>
    </dsp:sp>
    <dsp:sp modelId="{4B03D083-88DF-422D-A89B-983E08C30A2C}">
      <dsp:nvSpPr>
        <dsp:cNvPr id="0" name=""/>
        <dsp:cNvSpPr/>
      </dsp:nvSpPr>
      <dsp:spPr>
        <a:xfrm>
          <a:off x="343876" y="2562278"/>
          <a:ext cx="2785877" cy="253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0500</a:t>
          </a:r>
          <a:endParaRPr lang="ru-RU" sz="1100" kern="1200" dirty="0"/>
        </a:p>
      </dsp:txBody>
      <dsp:txXfrm>
        <a:off x="343876" y="2562278"/>
        <a:ext cx="2785877" cy="253261"/>
      </dsp:txXfrm>
    </dsp:sp>
    <dsp:sp modelId="{2F866055-30DE-4D39-AC6B-76BE64F42E83}">
      <dsp:nvSpPr>
        <dsp:cNvPr id="0" name=""/>
        <dsp:cNvSpPr/>
      </dsp:nvSpPr>
      <dsp:spPr>
        <a:xfrm>
          <a:off x="343876" y="2815540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039BD-E1DF-4AB8-8C25-FB887384856F}">
      <dsp:nvSpPr>
        <dsp:cNvPr id="0" name=""/>
        <dsp:cNvSpPr/>
      </dsp:nvSpPr>
      <dsp:spPr>
        <a:xfrm>
          <a:off x="735446" y="2815540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824FF-3B42-4371-9E16-89ADDE515C3C}">
      <dsp:nvSpPr>
        <dsp:cNvPr id="0" name=""/>
        <dsp:cNvSpPr/>
      </dsp:nvSpPr>
      <dsp:spPr>
        <a:xfrm>
          <a:off x="1127326" y="2815540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62ED4-F7C5-4242-8996-54306CBCECE3}">
      <dsp:nvSpPr>
        <dsp:cNvPr id="0" name=""/>
        <dsp:cNvSpPr/>
      </dsp:nvSpPr>
      <dsp:spPr>
        <a:xfrm>
          <a:off x="1518897" y="2815540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B7A21-2512-479E-A81D-29E70CBADEA1}">
      <dsp:nvSpPr>
        <dsp:cNvPr id="0" name=""/>
        <dsp:cNvSpPr/>
      </dsp:nvSpPr>
      <dsp:spPr>
        <a:xfrm>
          <a:off x="1910777" y="2815540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41734-82CF-4AD6-AFEB-859910321560}">
      <dsp:nvSpPr>
        <dsp:cNvPr id="0" name=""/>
        <dsp:cNvSpPr/>
      </dsp:nvSpPr>
      <dsp:spPr>
        <a:xfrm>
          <a:off x="2302348" y="2815540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B4678-02AA-4534-8B2F-9DEE371E2BD5}">
      <dsp:nvSpPr>
        <dsp:cNvPr id="0" name=""/>
        <dsp:cNvSpPr/>
      </dsp:nvSpPr>
      <dsp:spPr>
        <a:xfrm>
          <a:off x="2694228" y="2815540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E2485-10A5-4937-8B9B-AB2F2195D4E9}">
      <dsp:nvSpPr>
        <dsp:cNvPr id="0" name=""/>
        <dsp:cNvSpPr/>
      </dsp:nvSpPr>
      <dsp:spPr>
        <a:xfrm>
          <a:off x="343876" y="2867130"/>
          <a:ext cx="2822094" cy="4127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/>
            <a:t>ЖИЛИЩНО-КОММУНАЛЬНОЕ ХОЗЯЙСТВО</a:t>
          </a:r>
          <a:endParaRPr lang="ru-RU" sz="1100" b="1" i="1" kern="1200" dirty="0"/>
        </a:p>
      </dsp:txBody>
      <dsp:txXfrm>
        <a:off x="343876" y="2867130"/>
        <a:ext cx="2822094" cy="412722"/>
      </dsp:txXfrm>
    </dsp:sp>
    <dsp:sp modelId="{6456646E-1D90-4292-AB86-8CC0892DCFBD}">
      <dsp:nvSpPr>
        <dsp:cNvPr id="0" name=""/>
        <dsp:cNvSpPr/>
      </dsp:nvSpPr>
      <dsp:spPr>
        <a:xfrm>
          <a:off x="343876" y="3416001"/>
          <a:ext cx="2785877" cy="253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1000</a:t>
          </a:r>
          <a:endParaRPr lang="ru-RU" sz="1100" kern="1200" dirty="0"/>
        </a:p>
      </dsp:txBody>
      <dsp:txXfrm>
        <a:off x="343876" y="3416001"/>
        <a:ext cx="2785877" cy="253261"/>
      </dsp:txXfrm>
    </dsp:sp>
    <dsp:sp modelId="{E76DFC91-316B-47B7-BFA0-05452EC82B17}">
      <dsp:nvSpPr>
        <dsp:cNvPr id="0" name=""/>
        <dsp:cNvSpPr/>
      </dsp:nvSpPr>
      <dsp:spPr>
        <a:xfrm>
          <a:off x="343876" y="3669263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D1D6D-DD67-47F7-AF9E-3358BD733F5F}">
      <dsp:nvSpPr>
        <dsp:cNvPr id="0" name=""/>
        <dsp:cNvSpPr/>
      </dsp:nvSpPr>
      <dsp:spPr>
        <a:xfrm>
          <a:off x="735446" y="3669263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D09E2-BC8F-49EB-A4D3-4A21F4B545D3}">
      <dsp:nvSpPr>
        <dsp:cNvPr id="0" name=""/>
        <dsp:cNvSpPr/>
      </dsp:nvSpPr>
      <dsp:spPr>
        <a:xfrm>
          <a:off x="1127326" y="3669263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78CD3-CEE3-4869-9E0A-580E632511A0}">
      <dsp:nvSpPr>
        <dsp:cNvPr id="0" name=""/>
        <dsp:cNvSpPr/>
      </dsp:nvSpPr>
      <dsp:spPr>
        <a:xfrm>
          <a:off x="1518897" y="3669263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65ED3-4A52-48CF-8DB5-7CCE913D2A34}">
      <dsp:nvSpPr>
        <dsp:cNvPr id="0" name=""/>
        <dsp:cNvSpPr/>
      </dsp:nvSpPr>
      <dsp:spPr>
        <a:xfrm>
          <a:off x="1910777" y="3669263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BBF39-09D3-446D-A6A5-DEB570A5927B}">
      <dsp:nvSpPr>
        <dsp:cNvPr id="0" name=""/>
        <dsp:cNvSpPr/>
      </dsp:nvSpPr>
      <dsp:spPr>
        <a:xfrm>
          <a:off x="2302348" y="3669263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90AA6-4CE7-40AB-85B5-E4B4A3498FE9}">
      <dsp:nvSpPr>
        <dsp:cNvPr id="0" name=""/>
        <dsp:cNvSpPr/>
      </dsp:nvSpPr>
      <dsp:spPr>
        <a:xfrm>
          <a:off x="2694228" y="3669263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78CD7-0477-4AFD-9CD6-EB9C3EC17993}">
      <dsp:nvSpPr>
        <dsp:cNvPr id="0" name=""/>
        <dsp:cNvSpPr/>
      </dsp:nvSpPr>
      <dsp:spPr>
        <a:xfrm>
          <a:off x="343876" y="3720853"/>
          <a:ext cx="2822094" cy="4127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/>
            <a:t>СОЦИАЛЬНАЯ ПОЛИТИКА</a:t>
          </a:r>
          <a:endParaRPr lang="ru-RU" sz="1100" b="1" i="1" kern="1200" dirty="0"/>
        </a:p>
      </dsp:txBody>
      <dsp:txXfrm>
        <a:off x="343876" y="3720853"/>
        <a:ext cx="2822094" cy="412722"/>
      </dsp:txXfrm>
    </dsp:sp>
    <dsp:sp modelId="{40689E0F-E533-4FD8-A3F2-F4DB4D9E4236}">
      <dsp:nvSpPr>
        <dsp:cNvPr id="0" name=""/>
        <dsp:cNvSpPr/>
      </dsp:nvSpPr>
      <dsp:spPr>
        <a:xfrm>
          <a:off x="343876" y="4269724"/>
          <a:ext cx="2785877" cy="253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9999</a:t>
          </a:r>
          <a:endParaRPr lang="ru-RU" sz="1100" kern="1200" dirty="0"/>
        </a:p>
      </dsp:txBody>
      <dsp:txXfrm>
        <a:off x="343876" y="4269724"/>
        <a:ext cx="2785877" cy="253261"/>
      </dsp:txXfrm>
    </dsp:sp>
    <dsp:sp modelId="{DDB2B030-858A-428B-9850-86C6C7A215FB}">
      <dsp:nvSpPr>
        <dsp:cNvPr id="0" name=""/>
        <dsp:cNvSpPr/>
      </dsp:nvSpPr>
      <dsp:spPr>
        <a:xfrm>
          <a:off x="343876" y="4522986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667EE-E7F9-4965-B69A-3930F15EEAEC}">
      <dsp:nvSpPr>
        <dsp:cNvPr id="0" name=""/>
        <dsp:cNvSpPr/>
      </dsp:nvSpPr>
      <dsp:spPr>
        <a:xfrm>
          <a:off x="735446" y="4522986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54F51-D0A4-449E-9874-B6F9A8C59238}">
      <dsp:nvSpPr>
        <dsp:cNvPr id="0" name=""/>
        <dsp:cNvSpPr/>
      </dsp:nvSpPr>
      <dsp:spPr>
        <a:xfrm>
          <a:off x="1127326" y="4522986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A1732-91C6-4B96-BE06-5363C29331C9}">
      <dsp:nvSpPr>
        <dsp:cNvPr id="0" name=""/>
        <dsp:cNvSpPr/>
      </dsp:nvSpPr>
      <dsp:spPr>
        <a:xfrm>
          <a:off x="1518897" y="4522986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10D5B-4DB6-4428-ADE5-3A81310CD2AC}">
      <dsp:nvSpPr>
        <dsp:cNvPr id="0" name=""/>
        <dsp:cNvSpPr/>
      </dsp:nvSpPr>
      <dsp:spPr>
        <a:xfrm>
          <a:off x="1910777" y="4522986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AC56-D6B2-427B-935D-36E24BDC7C3F}">
      <dsp:nvSpPr>
        <dsp:cNvPr id="0" name=""/>
        <dsp:cNvSpPr/>
      </dsp:nvSpPr>
      <dsp:spPr>
        <a:xfrm>
          <a:off x="2302348" y="4522986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2C1D7-0B4D-4724-8DD3-CACCB3207094}">
      <dsp:nvSpPr>
        <dsp:cNvPr id="0" name=""/>
        <dsp:cNvSpPr/>
      </dsp:nvSpPr>
      <dsp:spPr>
        <a:xfrm>
          <a:off x="2694228" y="4522986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AE43D-E3B6-44C4-8CD2-5C318FDF0275}">
      <dsp:nvSpPr>
        <dsp:cNvPr id="0" name=""/>
        <dsp:cNvSpPr/>
      </dsp:nvSpPr>
      <dsp:spPr>
        <a:xfrm>
          <a:off x="343876" y="4574576"/>
          <a:ext cx="2822094" cy="4127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/>
            <a:t>УСЛОВНО УТВЕРЖДАЕМЫЕ (УТВЕРЖДЕННЫЕ) РАСХОДЫ</a:t>
          </a:r>
          <a:endParaRPr lang="ru-RU" sz="1100" b="1" i="1" kern="1200" dirty="0"/>
        </a:p>
      </dsp:txBody>
      <dsp:txXfrm>
        <a:off x="343876" y="4574576"/>
        <a:ext cx="2822094" cy="412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EB990-F365-464A-BBFE-0434E4D6477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DE7B7-B8F4-447A-986B-93E04E78A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55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E7B7-B8F4-447A-986B-93E04E78AC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2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E873A0-F84F-4323-A446-4D61CC9FB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205F9AF-D0DB-432E-81E9-C870F302A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F4AF07-3488-415F-8FC2-749D9C51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CCA419-94FC-4230-A603-1C478779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CC7787-0378-47D3-8E5A-B92CD256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5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xmlns="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xmlns="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xmlns="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xmlns="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xmlns="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xmlns="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390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xmlns="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xmlns="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xmlns="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xmlns="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801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4749BF-E679-4094-8E73-30397832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078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05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93706B-DFF1-4198-95A2-88567198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69F182-353B-4839-9FFC-4C65D89AA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CE9C2C2-180A-498D-B5EB-AB4AA772B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498363D-3D95-4AD7-9D83-BBC26490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EDF0573-3F68-4ECA-98EA-09BF3644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65DEDD6-B9E1-4C9C-9D96-0E8814C8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9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B7A4F1-AA9E-4CA3-89F8-C1D3C9AE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F1044A7-9EA8-4064-BD11-19EE5EE2E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E8028DE-7CEA-4197-B806-ABC8734FB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F9C82B-91BF-4B7D-A310-2DCA3960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EDC3603-5C0C-4452-BE70-CCDD08266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D4C64E7-87EA-4085-A0D7-BC55EAB9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3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BECDBD-C04D-46CF-92A7-B8C9D0836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D773E96-AA64-4948-B456-7F27277D3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7ADCE6-5529-413C-A29A-57113351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E2C2BF-300F-4068-A753-E9F0F6C1A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079BE0-CB87-491E-AC0B-700E9C57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6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9108050-D26F-48C9-AE7B-BC28E6357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5CED39D-E31F-4A09-8402-422F9E9B1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E32F61-9425-4672-80AF-FEA99034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C5D381-8B98-4D5A-A810-846CB520F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C124C1-0FE9-4063-AC80-63540C48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81E132A-DAAE-4C5A-9799-9BEDDD0FB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5ABEC81-0435-44F8-AC84-9AA06776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E9A5681-179B-43EF-A41E-7921E27CA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4075"/>
            <a:ext cx="10515600" cy="1530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082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774CB4-9476-4D67-A61F-8636A7183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41EEB4-5F6D-44A8-8AC5-A6E768990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30FA7A-490F-4A5A-A6B5-86E9A45E7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E03679-4DC0-4148-AC16-A4D963A1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9424A7-91A2-4D34-9A4B-7A5A6DAB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8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EB7CA7-2D16-477F-A916-FB99222A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53466C-CE30-4FBD-96CA-0EA362D33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6EB55B-274D-481A-88FF-4FFE5900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FC3710-531D-4EA0-94DF-BC357048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3E12FE-F392-43B9-8BF3-DE5F1FBC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0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C9977B-6754-4FDF-9147-07724C939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033AF3-0605-49AC-9462-439A096F0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0BD85FC-239A-44D7-AA55-E245C8D2D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24E275-D4C5-417B-A476-EBE178359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F07CDC7-CCD3-47C9-871B-A54F77E2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E60E6CD-284A-4BCC-A8EA-92E51E2B7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60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7854AC-27FA-49B7-A21B-78F55043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03BFC0F-AB2E-4221-B20D-1E34DA034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D4858C8-6A00-4459-94F8-5553AC9B8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8FE0572-4950-4BE2-AEEC-E5ABCEFBE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DDC2D9A-5DF5-4007-8AF9-E010C6D15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242F5FB-D357-4C58-87EB-47484A335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7B922ED-D3F0-4A07-998B-DF0BF99E2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ECCB3C1-9C6F-4236-8158-937AE42A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5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618F5DC-79EC-467F-ACC8-AC05CA266654}"/>
              </a:ext>
            </a:extLst>
          </p:cNvPr>
          <p:cNvSpPr/>
          <p:nvPr userDrawn="1"/>
        </p:nvSpPr>
        <p:spPr>
          <a:xfrm>
            <a:off x="501" y="581"/>
            <a:ext cx="252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2FD335D0-A26D-44FF-A9E4-BA9185A9A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121" y="234000"/>
            <a:ext cx="7951679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3B3B7749-73D6-4285-91B8-CEFE987DE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121" y="1449000"/>
            <a:ext cx="7951788" cy="469638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42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12429A-A5C9-48AD-9F1C-2DB11D6D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F01FBD4-F84E-4E02-87EE-194D4A0D8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B9BD6C2-D0E8-46BF-81E2-EAEF2FA6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C3CB785-B376-4FC6-BCDA-D2C11040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2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423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436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5A6C3A-6058-47AC-8C7C-8D12E732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553708D-0EB0-412E-93AB-1EF196369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2FB742-CD4D-4AED-90F9-24C56529A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491BF8-6565-4611-B06E-593AB5B96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B86C5F-3A42-4D66-874B-B8BA71B07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0"/>
            <a:extLst>
              <a:ext uri="{FF2B5EF4-FFF2-40B4-BE49-F238E27FC236}">
                <a16:creationId xmlns:a16="http://schemas.microsoft.com/office/drawing/2014/main" xmlns="" id="{34A6A0F7-627E-4580-AA51-61AFC9D01210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1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4" r:id="rId6"/>
    <p:sldLayoutId id="2147483654" r:id="rId7"/>
    <p:sldLayoutId id="2147483665" r:id="rId8"/>
    <p:sldLayoutId id="2147483661" r:id="rId9"/>
    <p:sldLayoutId id="2147483655" r:id="rId10"/>
    <p:sldLayoutId id="2147483662" r:id="rId11"/>
    <p:sldLayoutId id="2147483663" r:id="rId12"/>
    <p:sldLayoutId id="2147483660" r:id="rId13"/>
    <p:sldLayoutId id="2147483656" r:id="rId14"/>
    <p:sldLayoutId id="2147483657" r:id="rId15"/>
    <p:sldLayoutId id="2147483658" r:id="rId16"/>
    <p:sldLayoutId id="2147483659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83B9C36-89C6-456B-83CA-0743FDD2AC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7" b="98788" l="1398" r="98164">
                        <a14:backgroundMark x1="33653" y1="15960" x2="33653" y2="15960"/>
                        <a14:backgroundMark x1="91779" y1="23596" x2="91779" y2="23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9002" y="1614771"/>
            <a:ext cx="7735861" cy="5243229"/>
          </a:xfrm>
          <a:custGeom>
            <a:avLst/>
            <a:gdLst>
              <a:gd name="connsiteX0" fmla="*/ 2961443 w 6931728"/>
              <a:gd name="connsiteY0" fmla="*/ 0 h 6858000"/>
              <a:gd name="connsiteX1" fmla="*/ 3956029 w 6931728"/>
              <a:gd name="connsiteY1" fmla="*/ 0 h 6858000"/>
              <a:gd name="connsiteX2" fmla="*/ 3987639 w 6931728"/>
              <a:gd name="connsiteY2" fmla="*/ 4017 h 6858000"/>
              <a:gd name="connsiteX3" fmla="*/ 6931728 w 6931728"/>
              <a:gd name="connsiteY3" fmla="*/ 3436992 h 6858000"/>
              <a:gd name="connsiteX4" fmla="*/ 4158665 w 6931728"/>
              <a:gd name="connsiteY4" fmla="*/ 6839425 h 6858000"/>
              <a:gd name="connsiteX5" fmla="*/ 4054652 w 6931728"/>
              <a:gd name="connsiteY5" fmla="*/ 6858000 h 6858000"/>
              <a:gd name="connsiteX6" fmla="*/ 2862820 w 6931728"/>
              <a:gd name="connsiteY6" fmla="*/ 6858000 h 6858000"/>
              <a:gd name="connsiteX7" fmla="*/ 2758807 w 6931728"/>
              <a:gd name="connsiteY7" fmla="*/ 6839425 h 6858000"/>
              <a:gd name="connsiteX8" fmla="*/ 3675 w 6931728"/>
              <a:gd name="connsiteY8" fmla="*/ 3792085 h 6858000"/>
              <a:gd name="connsiteX9" fmla="*/ 0 w 6931728"/>
              <a:gd name="connsiteY9" fmla="*/ 3719314 h 6858000"/>
              <a:gd name="connsiteX10" fmla="*/ 0 w 6931728"/>
              <a:gd name="connsiteY10" fmla="*/ 3154670 h 6858000"/>
              <a:gd name="connsiteX11" fmla="*/ 3675 w 6931728"/>
              <a:gd name="connsiteY11" fmla="*/ 3081899 h 6858000"/>
              <a:gd name="connsiteX12" fmla="*/ 2929834 w 6931728"/>
              <a:gd name="connsiteY12" fmla="*/ 40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31728" h="6858000">
                <a:moveTo>
                  <a:pt x="2961443" y="0"/>
                </a:moveTo>
                <a:lnTo>
                  <a:pt x="3956029" y="0"/>
                </a:lnTo>
                <a:lnTo>
                  <a:pt x="3987639" y="4017"/>
                </a:lnTo>
                <a:cubicBezTo>
                  <a:pt x="5654697" y="258738"/>
                  <a:pt x="6931728" y="1698731"/>
                  <a:pt x="6931728" y="3436992"/>
                </a:cubicBezTo>
                <a:cubicBezTo>
                  <a:pt x="6931728" y="5115313"/>
                  <a:pt x="5741249" y="6515582"/>
                  <a:pt x="4158665" y="6839425"/>
                </a:cubicBezTo>
                <a:lnTo>
                  <a:pt x="4054652" y="6858000"/>
                </a:lnTo>
                <a:lnTo>
                  <a:pt x="2862820" y="6858000"/>
                </a:lnTo>
                <a:lnTo>
                  <a:pt x="2758807" y="6839425"/>
                </a:lnTo>
                <a:cubicBezTo>
                  <a:pt x="1289265" y="6538714"/>
                  <a:pt x="157813" y="5309860"/>
                  <a:pt x="3675" y="3792085"/>
                </a:cubicBezTo>
                <a:lnTo>
                  <a:pt x="0" y="3719314"/>
                </a:lnTo>
                <a:lnTo>
                  <a:pt x="0" y="3154670"/>
                </a:lnTo>
                <a:lnTo>
                  <a:pt x="3675" y="3081899"/>
                </a:lnTo>
                <a:cubicBezTo>
                  <a:pt x="163742" y="1505749"/>
                  <a:pt x="1377745" y="241171"/>
                  <a:pt x="2929834" y="4017"/>
                </a:cubicBezTo>
                <a:close/>
              </a:path>
            </a:pathLst>
          </a:custGeom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200999" y="774000"/>
            <a:ext cx="8522909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>
                <a:solidFill>
                  <a:schemeClr val="accent2"/>
                </a:solidFill>
              </a:rPr>
              <a:t>БЮДЖЕТ ДЛЯ ГРАЖДАН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40D4121-DDD5-4E24-8A70-430C14D0F319}"/>
              </a:ext>
            </a:extLst>
          </p:cNvPr>
          <p:cNvSpPr/>
          <p:nvPr/>
        </p:nvSpPr>
        <p:spPr>
          <a:xfrm>
            <a:off x="381000" y="2666725"/>
            <a:ext cx="481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(Решению </a:t>
            </a:r>
            <a:r>
              <a:rPr lang="ru-RU" sz="2400" dirty="0"/>
              <a:t>Совета о бюджете </a:t>
            </a:r>
            <a:r>
              <a:rPr lang="ru-RU" sz="2400" dirty="0" smtClean="0"/>
              <a:t>сельского </a:t>
            </a:r>
            <a:r>
              <a:rPr lang="ru-RU" sz="2400" dirty="0"/>
              <a:t>поселения </a:t>
            </a:r>
            <a:r>
              <a:rPr lang="ru-RU" sz="2400" dirty="0" smtClean="0"/>
              <a:t>«Мещура»  </a:t>
            </a:r>
            <a:r>
              <a:rPr lang="ru-RU" sz="2400" dirty="0"/>
              <a:t>на </a:t>
            </a:r>
            <a:r>
              <a:rPr lang="ru-RU" sz="2400" dirty="0" smtClean="0"/>
              <a:t>2024 </a:t>
            </a:r>
            <a:r>
              <a:rPr lang="ru-RU" sz="2400" dirty="0"/>
              <a:t>год и плановый период </a:t>
            </a:r>
            <a:r>
              <a:rPr lang="ru-RU" sz="2400" dirty="0" smtClean="0"/>
              <a:t>2025-2026 </a:t>
            </a:r>
            <a:r>
              <a:rPr lang="ru-RU" sz="2400" dirty="0"/>
              <a:t>годов)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6129000"/>
            <a:ext cx="445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Финансовое управление администрации </a:t>
            </a:r>
          </a:p>
          <a:p>
            <a:pPr algn="ctr"/>
            <a:r>
              <a:rPr lang="ru-RU" sz="1400" dirty="0"/>
              <a:t>муниципального района «</a:t>
            </a:r>
            <a:r>
              <a:rPr lang="ru-RU" sz="1400" dirty="0" err="1"/>
              <a:t>Княжпогостский</a:t>
            </a:r>
            <a:r>
              <a:rPr lang="ru-RU" sz="1400" dirty="0" smtClean="0"/>
              <a:t>»</a:t>
            </a:r>
          </a:p>
          <a:p>
            <a:pPr algn="ctr"/>
            <a:r>
              <a:rPr lang="ru-RU" sz="1400" dirty="0"/>
              <a:t>г</a:t>
            </a:r>
            <a:r>
              <a:rPr lang="ru-RU" sz="1400" dirty="0" smtClean="0"/>
              <a:t>. </a:t>
            </a:r>
            <a:r>
              <a:rPr lang="ru-RU" sz="1400" dirty="0" err="1" smtClean="0"/>
              <a:t>Емва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290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A32CFDF-4E37-47E2-BF8B-C161E53B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000" y="234000"/>
            <a:ext cx="9404999" cy="495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Обращение к </a:t>
            </a:r>
            <a:r>
              <a:rPr lang="ru-RU" sz="2800" b="1" dirty="0" smtClean="0"/>
              <a:t>жителям сельского поселения Мещура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31000" y="954000"/>
            <a:ext cx="945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Уважаемые жители и гости</a:t>
            </a:r>
            <a:br>
              <a:rPr lang="ru-RU" b="1" dirty="0"/>
            </a:br>
            <a:r>
              <a:rPr lang="ru-RU" b="1" dirty="0" smtClean="0"/>
              <a:t>сельского поселения Мещура!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" y="0"/>
            <a:ext cx="3017250" cy="36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C34EE8D5-D5E2-42C5-BB03-462D77A945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1000" y="1449000"/>
            <a:ext cx="9360000" cy="5220000"/>
          </a:xfrm>
        </p:spPr>
        <p:txBody>
          <a:bodyPr>
            <a:noAutofit/>
          </a:bodyPr>
          <a:lstStyle/>
          <a:p>
            <a:pPr algn="ctr"/>
            <a:endParaRPr lang="ru-RU" sz="2200" b="1" i="1" dirty="0" smtClean="0"/>
          </a:p>
          <a:p>
            <a:pPr algn="ctr"/>
            <a:r>
              <a:rPr lang="ru-RU" sz="2200" b="1" i="1" dirty="0" smtClean="0"/>
              <a:t>Обращаем </a:t>
            </a:r>
            <a:r>
              <a:rPr lang="ru-RU" sz="2200" b="1" i="1" dirty="0"/>
              <a:t>Ваше внимание на то, что «Бюджет для граждан» составлен по проекту</a:t>
            </a:r>
            <a:br>
              <a:rPr lang="ru-RU" sz="2200" b="1" i="1" dirty="0"/>
            </a:br>
            <a:r>
              <a:rPr lang="ru-RU" sz="2200" b="1" i="1" dirty="0"/>
              <a:t>решения «О </a:t>
            </a:r>
            <a:r>
              <a:rPr lang="ru-RU" sz="2200" b="1" i="1" dirty="0" smtClean="0"/>
              <a:t>бюджете сельского поселения Мещура </a:t>
            </a:r>
            <a:r>
              <a:rPr lang="ru-RU" sz="2200" b="1" i="1" dirty="0"/>
              <a:t>на </a:t>
            </a:r>
            <a:r>
              <a:rPr lang="ru-RU" sz="2200" b="1" i="1" dirty="0" smtClean="0"/>
              <a:t>2024 </a:t>
            </a:r>
            <a:r>
              <a:rPr lang="ru-RU" sz="2200" b="1" i="1" dirty="0"/>
              <a:t>год и на</a:t>
            </a:r>
            <a:br>
              <a:rPr lang="ru-RU" sz="2200" b="1" i="1" dirty="0"/>
            </a:br>
            <a:r>
              <a:rPr lang="ru-RU" sz="2200" b="1" i="1" dirty="0"/>
              <a:t>плановый период </a:t>
            </a:r>
            <a:r>
              <a:rPr lang="ru-RU" sz="2200" b="1" i="1" dirty="0" smtClean="0"/>
              <a:t>2025 </a:t>
            </a:r>
            <a:r>
              <a:rPr lang="ru-RU" sz="2200" b="1" i="1" dirty="0"/>
              <a:t>и </a:t>
            </a:r>
            <a:r>
              <a:rPr lang="ru-RU" sz="2200" b="1" i="1" dirty="0" smtClean="0"/>
              <a:t>2026 </a:t>
            </a:r>
            <a:r>
              <a:rPr lang="ru-RU" sz="2200" b="1" i="1" dirty="0"/>
              <a:t>годов» и носит ознакомительный и осведомительный</a:t>
            </a:r>
            <a:br>
              <a:rPr lang="ru-RU" sz="2200" b="1" i="1" dirty="0"/>
            </a:br>
            <a:r>
              <a:rPr lang="ru-RU" sz="2200" b="1" i="1" dirty="0"/>
              <a:t>характер.</a:t>
            </a:r>
            <a:br>
              <a:rPr lang="ru-RU" sz="2200" b="1" i="1" dirty="0"/>
            </a:br>
            <a:r>
              <a:rPr lang="ru-RU" sz="2200" b="1" i="1" dirty="0"/>
              <a:t>Окончательный вариант бюджета </a:t>
            </a:r>
            <a:r>
              <a:rPr lang="ru-RU" sz="2200" b="1" i="1" dirty="0" smtClean="0"/>
              <a:t>сельского поселения Мещура </a:t>
            </a:r>
            <a:r>
              <a:rPr lang="ru-RU" sz="2200" b="1" i="1" dirty="0"/>
              <a:t>будет</a:t>
            </a:r>
            <a:br>
              <a:rPr lang="ru-RU" sz="2200" b="1" i="1" dirty="0"/>
            </a:br>
            <a:r>
              <a:rPr lang="ru-RU" sz="2200" b="1" i="1" dirty="0"/>
              <a:t>утвержден решением Совета </a:t>
            </a:r>
            <a:r>
              <a:rPr lang="ru-RU" sz="2200" b="1" i="1" dirty="0" smtClean="0"/>
              <a:t>сельского поселения Мещура </a:t>
            </a:r>
            <a:r>
              <a:rPr lang="ru-RU" sz="2200" b="1" i="1" dirty="0"/>
              <a:t>после</a:t>
            </a:r>
            <a:br>
              <a:rPr lang="ru-RU" sz="2200" b="1" i="1" dirty="0"/>
            </a:br>
            <a:r>
              <a:rPr lang="ru-RU" sz="2200" b="1" i="1" dirty="0"/>
              <a:t>соблюдения всех процедур по рассмотрению и принятию бюджета.</a:t>
            </a:r>
            <a:r>
              <a:rPr lang="ru-RU" sz="2200" i="1" dirty="0"/>
              <a:t> </a:t>
            </a:r>
            <a:br>
              <a:rPr lang="ru-RU" sz="2200" i="1" dirty="0"/>
            </a:br>
            <a:r>
              <a:rPr lang="ru-RU" sz="2200" b="1" i="1" dirty="0"/>
              <a:t>С проектом решения Совета </a:t>
            </a:r>
            <a:r>
              <a:rPr lang="ru-RU" sz="2200" b="1" i="1" dirty="0" smtClean="0"/>
              <a:t>сельского поселения Мещура</a:t>
            </a:r>
            <a:r>
              <a:rPr lang="ru-RU" sz="2200" b="1" i="1" dirty="0"/>
              <a:t/>
            </a:r>
            <a:br>
              <a:rPr lang="ru-RU" sz="2200" b="1" i="1" dirty="0"/>
            </a:br>
            <a:r>
              <a:rPr lang="ru-RU" sz="2200" b="1" i="1" dirty="0"/>
              <a:t>«О бюджете </a:t>
            </a:r>
            <a:r>
              <a:rPr lang="ru-RU" sz="2200" b="1" i="1" dirty="0" smtClean="0"/>
              <a:t>сельского поселения Мещура </a:t>
            </a:r>
            <a:r>
              <a:rPr lang="ru-RU" sz="2200" b="1" i="1" dirty="0"/>
              <a:t>на </a:t>
            </a:r>
            <a:r>
              <a:rPr lang="ru-RU" sz="2200" b="1" i="1" dirty="0" smtClean="0"/>
              <a:t>2024 </a:t>
            </a:r>
            <a:r>
              <a:rPr lang="ru-RU" sz="2200" b="1" i="1" dirty="0"/>
              <a:t>год</a:t>
            </a:r>
            <a:br>
              <a:rPr lang="ru-RU" sz="2200" b="1" i="1" dirty="0"/>
            </a:br>
            <a:r>
              <a:rPr lang="ru-RU" sz="2200" b="1" i="1" dirty="0"/>
              <a:t>и на плановый период </a:t>
            </a:r>
            <a:r>
              <a:rPr lang="ru-RU" sz="2200" b="1" i="1" dirty="0" smtClean="0"/>
              <a:t>2025 </a:t>
            </a:r>
            <a:r>
              <a:rPr lang="ru-RU" sz="2200" b="1" i="1" dirty="0"/>
              <a:t>и </a:t>
            </a:r>
            <a:r>
              <a:rPr lang="ru-RU" sz="2200" b="1" i="1" dirty="0" smtClean="0"/>
              <a:t>2026 </a:t>
            </a:r>
            <a:r>
              <a:rPr lang="ru-RU" sz="2200" b="1" i="1" dirty="0"/>
              <a:t>годов»</a:t>
            </a:r>
            <a:br>
              <a:rPr lang="ru-RU" sz="2200" b="1" i="1" dirty="0"/>
            </a:br>
            <a:r>
              <a:rPr lang="ru-RU" sz="2200" b="1" i="1" dirty="0"/>
              <a:t>можно ознакомиться на официальном сайте</a:t>
            </a:r>
            <a:br>
              <a:rPr lang="ru-RU" sz="2200" b="1" i="1" dirty="0"/>
            </a:br>
            <a:r>
              <a:rPr lang="ru-RU" sz="2200" b="1" i="1" dirty="0" smtClean="0"/>
              <a:t>МР </a:t>
            </a:r>
            <a:r>
              <a:rPr lang="ru-RU" sz="2200" b="1" i="1" dirty="0" err="1" smtClean="0"/>
              <a:t>Княжпогостский</a:t>
            </a:r>
            <a:r>
              <a:rPr lang="ru-RU" sz="2200" b="1" i="1" dirty="0" smtClean="0"/>
              <a:t>- </a:t>
            </a:r>
            <a:r>
              <a:rPr lang="en-US" sz="2200" b="1" i="1" dirty="0"/>
              <a:t>http://www.mrk11.ru/page/poseleniya_m.sp_meschura.pro/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24180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83B9C36-89C6-456B-83CA-0743FDD2AC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4659" y="730637"/>
            <a:ext cx="6645180" cy="4430120"/>
          </a:xfrm>
          <a:custGeom>
            <a:avLst/>
            <a:gdLst>
              <a:gd name="connsiteX0" fmla="*/ 2961443 w 6931728"/>
              <a:gd name="connsiteY0" fmla="*/ 0 h 6858000"/>
              <a:gd name="connsiteX1" fmla="*/ 3956029 w 6931728"/>
              <a:gd name="connsiteY1" fmla="*/ 0 h 6858000"/>
              <a:gd name="connsiteX2" fmla="*/ 3987639 w 6931728"/>
              <a:gd name="connsiteY2" fmla="*/ 4017 h 6858000"/>
              <a:gd name="connsiteX3" fmla="*/ 6931728 w 6931728"/>
              <a:gd name="connsiteY3" fmla="*/ 3436992 h 6858000"/>
              <a:gd name="connsiteX4" fmla="*/ 4158665 w 6931728"/>
              <a:gd name="connsiteY4" fmla="*/ 6839425 h 6858000"/>
              <a:gd name="connsiteX5" fmla="*/ 4054652 w 6931728"/>
              <a:gd name="connsiteY5" fmla="*/ 6858000 h 6858000"/>
              <a:gd name="connsiteX6" fmla="*/ 2862820 w 6931728"/>
              <a:gd name="connsiteY6" fmla="*/ 6858000 h 6858000"/>
              <a:gd name="connsiteX7" fmla="*/ 2758807 w 6931728"/>
              <a:gd name="connsiteY7" fmla="*/ 6839425 h 6858000"/>
              <a:gd name="connsiteX8" fmla="*/ 3675 w 6931728"/>
              <a:gd name="connsiteY8" fmla="*/ 3792085 h 6858000"/>
              <a:gd name="connsiteX9" fmla="*/ 0 w 6931728"/>
              <a:gd name="connsiteY9" fmla="*/ 3719314 h 6858000"/>
              <a:gd name="connsiteX10" fmla="*/ 0 w 6931728"/>
              <a:gd name="connsiteY10" fmla="*/ 3154670 h 6858000"/>
              <a:gd name="connsiteX11" fmla="*/ 3675 w 6931728"/>
              <a:gd name="connsiteY11" fmla="*/ 3081899 h 6858000"/>
              <a:gd name="connsiteX12" fmla="*/ 2929834 w 6931728"/>
              <a:gd name="connsiteY12" fmla="*/ 40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31728" h="6858000">
                <a:moveTo>
                  <a:pt x="2961443" y="0"/>
                </a:moveTo>
                <a:lnTo>
                  <a:pt x="3956029" y="0"/>
                </a:lnTo>
                <a:lnTo>
                  <a:pt x="3987639" y="4017"/>
                </a:lnTo>
                <a:cubicBezTo>
                  <a:pt x="5654697" y="258738"/>
                  <a:pt x="6931728" y="1698731"/>
                  <a:pt x="6931728" y="3436992"/>
                </a:cubicBezTo>
                <a:cubicBezTo>
                  <a:pt x="6931728" y="5115313"/>
                  <a:pt x="5741249" y="6515582"/>
                  <a:pt x="4158665" y="6839425"/>
                </a:cubicBezTo>
                <a:lnTo>
                  <a:pt x="4054652" y="6858000"/>
                </a:lnTo>
                <a:lnTo>
                  <a:pt x="2862820" y="6858000"/>
                </a:lnTo>
                <a:lnTo>
                  <a:pt x="2758807" y="6839425"/>
                </a:lnTo>
                <a:cubicBezTo>
                  <a:pt x="1289265" y="6538714"/>
                  <a:pt x="157813" y="5309860"/>
                  <a:pt x="3675" y="3792085"/>
                </a:cubicBezTo>
                <a:lnTo>
                  <a:pt x="0" y="3719314"/>
                </a:lnTo>
                <a:lnTo>
                  <a:pt x="0" y="3154670"/>
                </a:lnTo>
                <a:lnTo>
                  <a:pt x="3675" y="3081899"/>
                </a:lnTo>
                <a:cubicBezTo>
                  <a:pt x="163742" y="1505749"/>
                  <a:pt x="1377745" y="241171"/>
                  <a:pt x="2929834" y="4017"/>
                </a:cubicBezTo>
                <a:close/>
              </a:path>
            </a:pathLst>
          </a:custGeom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39659" y="459000"/>
            <a:ext cx="4815000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chemeClr val="accent2"/>
                </a:solidFill>
              </a:rPr>
              <a:t>СПАСИБО за внимание!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3BD3689-927D-44E0-9168-5B279F27AB2B}"/>
              </a:ext>
            </a:extLst>
          </p:cNvPr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080FEEB-0723-48BB-A3C4-0580E1C81FDC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1000" y="2079000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КОНТАКТНАЯ ИНФОРМАЦИЯ</a:t>
            </a:r>
          </a:p>
          <a:p>
            <a:endParaRPr lang="ru-RU" dirty="0"/>
          </a:p>
          <a:p>
            <a:r>
              <a:rPr lang="ru-RU" dirty="0"/>
              <a:t>Финансовое управление администрации муниципального района «</a:t>
            </a:r>
            <a:r>
              <a:rPr lang="ru-RU" dirty="0" err="1"/>
              <a:t>Княжпогостский</a:t>
            </a:r>
            <a:r>
              <a:rPr lang="ru-RU" dirty="0"/>
              <a:t>»</a:t>
            </a:r>
          </a:p>
          <a:p>
            <a:r>
              <a:rPr lang="ru-RU" dirty="0"/>
              <a:t>г. </a:t>
            </a:r>
            <a:r>
              <a:rPr lang="ru-RU" dirty="0" smtClean="0"/>
              <a:t>Мещура, </a:t>
            </a:r>
            <a:r>
              <a:rPr lang="ru-RU" dirty="0"/>
              <a:t>ул. Дзержинского, 81</a:t>
            </a:r>
          </a:p>
          <a:p>
            <a:r>
              <a:rPr lang="ru-RU" dirty="0"/>
              <a:t>Начальник: Хлюпина Наталия Анатольевна</a:t>
            </a:r>
          </a:p>
          <a:p>
            <a:r>
              <a:rPr lang="ru-RU" dirty="0"/>
              <a:t>Телефон: (82139) 2-36-01</a:t>
            </a:r>
          </a:p>
          <a:p>
            <a:r>
              <a:rPr lang="ru-RU" dirty="0"/>
              <a:t>Исполнитель: </a:t>
            </a:r>
            <a:r>
              <a:rPr lang="ru-RU" dirty="0" err="1"/>
              <a:t>Столбовская</a:t>
            </a:r>
            <a:r>
              <a:rPr lang="ru-RU" dirty="0"/>
              <a:t> Кристина Анатольевна</a:t>
            </a:r>
          </a:p>
          <a:p>
            <a:r>
              <a:rPr lang="ru-RU" dirty="0"/>
              <a:t>Телефон: (82139)2-14-78</a:t>
            </a:r>
          </a:p>
          <a:p>
            <a:endParaRPr lang="ru-RU" dirty="0"/>
          </a:p>
          <a:p>
            <a:r>
              <a:rPr lang="ru-RU" dirty="0"/>
              <a:t>С информацией о бюджете можно ознакомиться на официальном сайте администрации муниципального района «</a:t>
            </a:r>
            <a:r>
              <a:rPr lang="ru-RU" dirty="0" err="1"/>
              <a:t>Княжпогостский</a:t>
            </a:r>
            <a:r>
              <a:rPr lang="ru-RU" dirty="0"/>
              <a:t>» «mrk11.ru»</a:t>
            </a:r>
          </a:p>
        </p:txBody>
      </p:sp>
    </p:spTree>
    <p:extLst>
      <p:ext uri="{BB962C8B-B14F-4D97-AF65-F5344CB8AC3E}">
        <p14:creationId xmlns:p14="http://schemas.microsoft.com/office/powerpoint/2010/main" val="25106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0" y="175158"/>
            <a:ext cx="12015000" cy="64038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89DCA7F-88D4-400D-B9D3-9E9053BC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orbel" panose="020B0503020204020204" pitchFamily="34" charset="0"/>
              </a:rPr>
              <a:t>Территория  </a:t>
            </a:r>
            <a:br>
              <a:rPr lang="ru-RU" dirty="0" smtClean="0">
                <a:solidFill>
                  <a:srgbClr val="FFFF00"/>
                </a:solidFill>
                <a:latin typeface="Corbel" panose="020B0503020204020204" pitchFamily="34" charset="0"/>
              </a:rPr>
            </a:br>
            <a:r>
              <a:rPr lang="ru-RU" dirty="0" smtClean="0">
                <a:solidFill>
                  <a:srgbClr val="FFFF00"/>
                </a:solidFill>
                <a:latin typeface="Corbel" panose="020B0503020204020204" pitchFamily="34" charset="0"/>
              </a:rPr>
              <a:t>261,5 га</a:t>
            </a:r>
            <a:endParaRPr lang="ru-RU" dirty="0">
              <a:solidFill>
                <a:srgbClr val="FFFF00"/>
              </a:solidFill>
              <a:latin typeface="Corbel" panose="020B0503020204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DDD8087F-D289-422F-8F5B-7B683A3D04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4396013" cy="4049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В состав сельского поселения входят</a:t>
            </a:r>
          </a:p>
          <a:p>
            <a:pPr marL="0" indent="0" algn="ctr">
              <a:buNone/>
            </a:pPr>
            <a:r>
              <a:rPr lang="ru-RU" sz="4000" b="1" u="sng" dirty="0">
                <a:solidFill>
                  <a:srgbClr val="FFFF00"/>
                </a:solidFill>
              </a:rPr>
              <a:t>2</a:t>
            </a:r>
            <a:r>
              <a:rPr lang="ru-RU" sz="4000" dirty="0" smtClean="0">
                <a:solidFill>
                  <a:srgbClr val="FFFF00"/>
                </a:solidFill>
              </a:rPr>
              <a:t> населенных пунктов:</a:t>
            </a:r>
          </a:p>
          <a:p>
            <a:pPr marL="0" indent="0" algn="ctr">
              <a:buNone/>
            </a:pPr>
            <a:r>
              <a:rPr lang="ru-RU" sz="4000" dirty="0">
                <a:solidFill>
                  <a:srgbClr val="FFFF00"/>
                </a:solidFill>
              </a:rPr>
              <a:t>п</a:t>
            </a:r>
            <a:r>
              <a:rPr lang="ru-RU" sz="4000" dirty="0" smtClean="0">
                <a:solidFill>
                  <a:srgbClr val="FFFF00"/>
                </a:solidFill>
              </a:rPr>
              <a:t>осёлок </a:t>
            </a:r>
            <a:r>
              <a:rPr lang="ru-RU" sz="4000" dirty="0" err="1" smtClean="0">
                <a:solidFill>
                  <a:srgbClr val="FFFF00"/>
                </a:solidFill>
              </a:rPr>
              <a:t>Седъюдор</a:t>
            </a:r>
            <a:endParaRPr lang="ru-RU" sz="40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Посёлок Мещура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21000" y="1044000"/>
            <a:ext cx="4521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FFFF00"/>
                </a:solidFill>
              </a:rPr>
              <a:t>Численность населения</a:t>
            </a:r>
          </a:p>
          <a:p>
            <a:pPr algn="ctr"/>
            <a:r>
              <a:rPr lang="ru-RU" sz="5400" dirty="0">
                <a:solidFill>
                  <a:srgbClr val="FFFF00"/>
                </a:solidFill>
              </a:rPr>
              <a:t>На </a:t>
            </a:r>
            <a:r>
              <a:rPr lang="ru-RU" sz="5400" dirty="0" smtClean="0">
                <a:solidFill>
                  <a:srgbClr val="FFFF00"/>
                </a:solidFill>
              </a:rPr>
              <a:t>01.01.2023 </a:t>
            </a:r>
            <a:r>
              <a:rPr lang="ru-RU" sz="5400" dirty="0">
                <a:solidFill>
                  <a:srgbClr val="FFFF00"/>
                </a:solidFill>
              </a:rPr>
              <a:t>год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133 человек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0249F2D-23BE-4CE7-9A40-F8C4536CB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365125"/>
            <a:ext cx="11062799" cy="1325563"/>
          </a:xfrm>
        </p:spPr>
        <p:txBody>
          <a:bodyPr/>
          <a:lstStyle/>
          <a:p>
            <a:pPr algn="ctr"/>
            <a:r>
              <a:rPr lang="ru-RU" dirty="0"/>
              <a:t>Уважаемые жители</a:t>
            </a:r>
            <a:br>
              <a:rPr lang="ru-RU" dirty="0"/>
            </a:br>
            <a:r>
              <a:rPr lang="ru-RU" dirty="0" smtClean="0"/>
              <a:t>сельского поселения Мещура!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5E2AB9C1-D1B2-4773-936C-106A68E21A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637" y="1764000"/>
            <a:ext cx="11171363" cy="43193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/>
              <a:t>Представляем вашему вниманию «Бюджет для граждан», который </a:t>
            </a:r>
            <a:r>
              <a:rPr lang="ru-RU" sz="2000" dirty="0" smtClean="0"/>
              <a:t>познакомит вас </a:t>
            </a:r>
            <a:r>
              <a:rPr lang="ru-RU" sz="2000" dirty="0"/>
              <a:t>с основными положениями проекта решения «О бюджете </a:t>
            </a:r>
            <a:r>
              <a:rPr lang="ru-RU" sz="2000" dirty="0" smtClean="0"/>
              <a:t>сельского поселения Мещура </a:t>
            </a:r>
            <a:r>
              <a:rPr lang="ru-RU" sz="2000" dirty="0"/>
              <a:t>на </a:t>
            </a:r>
            <a:r>
              <a:rPr lang="ru-RU" sz="2000" dirty="0" smtClean="0"/>
              <a:t>2024 </a:t>
            </a:r>
            <a:r>
              <a:rPr lang="ru-RU" sz="2000" dirty="0"/>
              <a:t>год и на плановый период </a:t>
            </a:r>
            <a:r>
              <a:rPr lang="ru-RU" sz="2000" dirty="0" smtClean="0"/>
              <a:t>2025 </a:t>
            </a:r>
            <a:r>
              <a:rPr lang="ru-RU" sz="2000" dirty="0"/>
              <a:t>и </a:t>
            </a:r>
            <a:r>
              <a:rPr lang="ru-RU" sz="2000" dirty="0" smtClean="0"/>
              <a:t>2026 </a:t>
            </a:r>
            <a:r>
              <a:rPr lang="ru-RU" sz="2000" dirty="0"/>
              <a:t>годов</a:t>
            </a:r>
            <a:r>
              <a:rPr lang="ru-RU" sz="2000" dirty="0" smtClean="0"/>
              <a:t>».</a:t>
            </a:r>
          </a:p>
          <a:p>
            <a:pPr marL="0" indent="0" algn="ctr">
              <a:buNone/>
            </a:pPr>
            <a:r>
              <a:rPr lang="ru-RU" sz="2000" dirty="0"/>
              <a:t>«Бюджет для граждан» в доступной форме знакомит Вас с основными </a:t>
            </a:r>
            <a:r>
              <a:rPr lang="ru-RU" sz="2000" dirty="0" smtClean="0"/>
              <a:t>целями, задачами </a:t>
            </a:r>
            <a:r>
              <a:rPr lang="ru-RU" sz="2000" dirty="0"/>
              <a:t>и приоритетными направлениями бюджетной политики, </a:t>
            </a:r>
            <a:r>
              <a:rPr lang="ru-RU" sz="2000" dirty="0" smtClean="0"/>
              <a:t>основными характеристиками </a:t>
            </a:r>
            <a:r>
              <a:rPr lang="ru-RU" sz="2000" dirty="0"/>
              <a:t>бюджета </a:t>
            </a:r>
            <a:r>
              <a:rPr lang="ru-RU" sz="2000" dirty="0" smtClean="0"/>
              <a:t>сельского поселения Мещура.</a:t>
            </a:r>
          </a:p>
          <a:p>
            <a:pPr marL="0" indent="0" algn="ctr">
              <a:buNone/>
            </a:pPr>
            <a:r>
              <a:rPr lang="ru-RU" sz="2000" dirty="0"/>
              <a:t>В работе над «Бюджетом для граждан» мы уделяем особое </a:t>
            </a:r>
            <a:r>
              <a:rPr lang="ru-RU" sz="2000" dirty="0" smtClean="0"/>
              <a:t>внимание повышению </a:t>
            </a:r>
            <a:r>
              <a:rPr lang="ru-RU" sz="2000" dirty="0"/>
              <a:t>открытости и прозрачности бюджетного процесса</a:t>
            </a:r>
            <a:r>
              <a:rPr lang="ru-RU" sz="2000" dirty="0" smtClean="0"/>
              <a:t>.</a:t>
            </a:r>
          </a:p>
          <a:p>
            <a:pPr marL="0" indent="0" algn="ctr">
              <a:buNone/>
            </a:pPr>
            <a:r>
              <a:rPr lang="ru-RU" sz="2000" dirty="0"/>
              <a:t>Вашему вниманию предлагается версия бюджета </a:t>
            </a:r>
            <a:r>
              <a:rPr lang="ru-RU" sz="2000" dirty="0" smtClean="0"/>
              <a:t>сельского поселения Мещура </a:t>
            </a:r>
            <a:r>
              <a:rPr lang="ru-RU" sz="2000" dirty="0"/>
              <a:t>на </a:t>
            </a:r>
            <a:r>
              <a:rPr lang="ru-RU" sz="2000" dirty="0" smtClean="0"/>
              <a:t>2024 </a:t>
            </a:r>
            <a:r>
              <a:rPr lang="ru-RU" sz="2000" dirty="0"/>
              <a:t>год и на плановый период </a:t>
            </a:r>
            <a:r>
              <a:rPr lang="ru-RU" sz="2000" dirty="0" smtClean="0"/>
              <a:t>2025 </a:t>
            </a:r>
            <a:r>
              <a:rPr lang="ru-RU" sz="2000" dirty="0"/>
              <a:t>и </a:t>
            </a:r>
            <a:r>
              <a:rPr lang="ru-RU" sz="2000" dirty="0" smtClean="0"/>
              <a:t>2026 </a:t>
            </a:r>
            <a:r>
              <a:rPr lang="ru-RU" sz="2000" dirty="0"/>
              <a:t>годов в </a:t>
            </a:r>
            <a:r>
              <a:rPr lang="ru-RU" sz="2000" dirty="0" smtClean="0"/>
              <a:t>форме Презентационного </a:t>
            </a:r>
            <a:r>
              <a:rPr lang="ru-RU" sz="2000" dirty="0"/>
              <a:t>материала «Бюджет для граждан » к проекту </a:t>
            </a:r>
            <a:r>
              <a:rPr lang="ru-RU" sz="2000" dirty="0" smtClean="0"/>
              <a:t>решения «О </a:t>
            </a:r>
            <a:r>
              <a:rPr lang="ru-RU" sz="2000" dirty="0"/>
              <a:t>бюджете </a:t>
            </a:r>
            <a:r>
              <a:rPr lang="ru-RU" sz="2000" dirty="0" smtClean="0"/>
              <a:t>сельского поселения Мещура </a:t>
            </a:r>
            <a:r>
              <a:rPr lang="ru-RU" sz="2000" dirty="0"/>
              <a:t>на </a:t>
            </a:r>
            <a:r>
              <a:rPr lang="ru-RU" sz="2000" dirty="0" smtClean="0"/>
              <a:t>2024 </a:t>
            </a:r>
            <a:r>
              <a:rPr lang="ru-RU" sz="2000" dirty="0"/>
              <a:t>год и </a:t>
            </a:r>
            <a:r>
              <a:rPr lang="ru-RU" sz="2000" dirty="0" smtClean="0"/>
              <a:t>на плановый </a:t>
            </a:r>
            <a:r>
              <a:rPr lang="ru-RU" sz="2000" dirty="0"/>
              <a:t>период </a:t>
            </a:r>
            <a:r>
              <a:rPr lang="ru-RU" sz="2000" dirty="0" smtClean="0"/>
              <a:t>2025 </a:t>
            </a:r>
            <a:r>
              <a:rPr lang="ru-RU" sz="2000" dirty="0"/>
              <a:t>и </a:t>
            </a:r>
            <a:r>
              <a:rPr lang="ru-RU" sz="2000" dirty="0" smtClean="0"/>
              <a:t>2026 </a:t>
            </a:r>
            <a:r>
              <a:rPr lang="ru-RU" sz="2000" dirty="0"/>
              <a:t>годов</a:t>
            </a:r>
            <a:r>
              <a:rPr lang="ru-RU" sz="2000" dirty="0" smtClean="0"/>
              <a:t>».</a:t>
            </a:r>
          </a:p>
          <a:p>
            <a:pPr marL="0" indent="0" algn="ctr">
              <a:buNone/>
            </a:pPr>
            <a:r>
              <a:rPr lang="ru-RU" sz="2000" dirty="0"/>
              <a:t>Надеемся, что «Бюджет для граждан» повысит интерес граждан к </a:t>
            </a:r>
            <a:r>
              <a:rPr lang="ru-RU" sz="2000" dirty="0" smtClean="0"/>
              <a:t>вопросам формирования </a:t>
            </a:r>
            <a:r>
              <a:rPr lang="ru-RU" sz="2000" dirty="0"/>
              <a:t>проекта бюджета </a:t>
            </a:r>
            <a:r>
              <a:rPr lang="ru-RU" sz="2000" dirty="0" smtClean="0"/>
              <a:t>сельского поселения Мещура.</a:t>
            </a:r>
          </a:p>
          <a:p>
            <a:pPr marL="0" indent="0" algn="ctr">
              <a:buNone/>
            </a:pPr>
            <a:r>
              <a:rPr lang="ru-RU" sz="2000" dirty="0"/>
              <a:t>Мы открыты для Ваших замечаний и </a:t>
            </a:r>
            <a:r>
              <a:rPr lang="ru-RU" sz="2000" dirty="0" smtClean="0"/>
              <a:t>предложений.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6023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6" y="99000"/>
            <a:ext cx="5257801" cy="1234123"/>
          </a:xfrm>
        </p:spPr>
        <p:txBody>
          <a:bodyPr>
            <a:normAutofit fontScale="90000"/>
          </a:bodyPr>
          <a:lstStyle/>
          <a:p>
            <a:r>
              <a:rPr lang="ru-RU" dirty="0"/>
              <a:t>ГЛОССАРИЙ 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246000" y="639000"/>
            <a:ext cx="11835000" cy="607500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Бюджет - форма образования и расходования денежных средств, предназначенных для финансового обеспечения задач и функций </a:t>
            </a:r>
            <a:r>
              <a:rPr lang="ru-RU" dirty="0" smtClean="0"/>
              <a:t>местного самоуправления</a:t>
            </a:r>
            <a:r>
              <a:rPr lang="ru-RU" dirty="0"/>
              <a:t>.</a:t>
            </a:r>
          </a:p>
          <a:p>
            <a:r>
              <a:rPr lang="ru-RU" dirty="0" smtClean="0"/>
              <a:t>Бюджетный </a:t>
            </a:r>
            <a:r>
              <a:rPr lang="ru-RU" dirty="0"/>
              <a:t>процесс - регламентируемая законодательством Российской Федерации деятельность органов местного самоуправления и </a:t>
            </a:r>
            <a:r>
              <a:rPr lang="ru-RU" dirty="0" smtClean="0"/>
              <a:t>иных участников </a:t>
            </a:r>
            <a:r>
              <a:rPr lang="ru-RU" dirty="0"/>
              <a:t>бюджетного процесса по составлению и рассмотрению проекта бюджета, </a:t>
            </a:r>
            <a:r>
              <a:rPr lang="ru-RU" dirty="0" smtClean="0"/>
              <a:t>утверждению </a:t>
            </a:r>
            <a:r>
              <a:rPr lang="ru-RU" dirty="0"/>
              <a:t>и исполнению бюджета, контролю за </a:t>
            </a:r>
            <a:r>
              <a:rPr lang="ru-RU" dirty="0" smtClean="0"/>
              <a:t>его исполнением</a:t>
            </a:r>
            <a:r>
              <a:rPr lang="ru-RU" dirty="0"/>
              <a:t>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dirty="0" smtClean="0"/>
              <a:t>Дотации </a:t>
            </a:r>
            <a:r>
              <a:rPr lang="ru-RU" dirty="0"/>
              <a:t>- межбюджетные трансферты, предоставляемые на безвозмездной и безвозвратной основе без установления направлений и (</a:t>
            </a:r>
            <a:r>
              <a:rPr lang="ru-RU" dirty="0" smtClean="0"/>
              <a:t>или) условий </a:t>
            </a:r>
            <a:r>
              <a:rPr lang="ru-RU" dirty="0"/>
              <a:t>их использования.</a:t>
            </a:r>
          </a:p>
          <a:p>
            <a:r>
              <a:rPr lang="ru-RU" dirty="0" smtClean="0"/>
              <a:t>Межбюджетные </a:t>
            </a:r>
            <a:r>
              <a:rPr lang="ru-RU" dirty="0"/>
              <a:t>трансферты - средства, предоставляемые одним бюджетом бюджетной системы Российской Федерации другому </a:t>
            </a:r>
            <a:r>
              <a:rPr lang="ru-RU" dirty="0" smtClean="0"/>
              <a:t>бюджету бюджетной </a:t>
            </a:r>
            <a:r>
              <a:rPr lang="ru-RU" dirty="0"/>
              <a:t>системы Российской Федерации.</a:t>
            </a:r>
          </a:p>
          <a:p>
            <a:r>
              <a:rPr lang="ru-RU" dirty="0" smtClean="0"/>
              <a:t>Муниципальная </a:t>
            </a:r>
            <a:r>
              <a:rPr lang="ru-RU" dirty="0"/>
              <a:t>программа - комплекс мероприятий, взаимоувязанных по срокам, исполнителям, ресурсам и направленных на </a:t>
            </a:r>
            <a:r>
              <a:rPr lang="ru-RU" dirty="0" smtClean="0"/>
              <a:t>достижение целей </a:t>
            </a:r>
            <a:r>
              <a:rPr lang="ru-RU" dirty="0"/>
              <a:t>и решение задач социально-экономического развития.</a:t>
            </a:r>
          </a:p>
          <a:p>
            <a:r>
              <a:rPr lang="ru-RU" dirty="0" smtClean="0"/>
              <a:t>Муниципальное </a:t>
            </a:r>
            <a:r>
              <a:rPr lang="ru-RU" dirty="0"/>
              <a:t>образование –- это территориальная единица, на которой осуществляется местное самоуправление, </a:t>
            </a:r>
            <a:r>
              <a:rPr lang="ru-RU" dirty="0" smtClean="0"/>
              <a:t>имеется муниципальная </a:t>
            </a:r>
            <a:r>
              <a:rPr lang="ru-RU" dirty="0"/>
              <a:t>собственность, местный бюджет и </a:t>
            </a:r>
            <a:r>
              <a:rPr lang="ru-RU" dirty="0" smtClean="0"/>
              <a:t>сформированные </a:t>
            </a:r>
            <a:r>
              <a:rPr lang="ru-RU" dirty="0"/>
              <a:t>населением муниципального образования органы </a:t>
            </a:r>
            <a:r>
              <a:rPr lang="ru-RU" dirty="0" smtClean="0"/>
              <a:t>местного самоуправления</a:t>
            </a:r>
            <a:r>
              <a:rPr lang="ru-RU" dirty="0"/>
              <a:t>.</a:t>
            </a:r>
          </a:p>
          <a:p>
            <a:r>
              <a:rPr lang="ru-RU" dirty="0" smtClean="0"/>
              <a:t>Муниципальный </a:t>
            </a:r>
            <a:r>
              <a:rPr lang="ru-RU" dirty="0"/>
              <a:t>долг – обязательства, возникающие из муниципальных займов (заимствований), принятых на себя </a:t>
            </a:r>
            <a:r>
              <a:rPr lang="ru-RU" dirty="0" smtClean="0"/>
              <a:t>муниципальным образованием </a:t>
            </a:r>
            <a:r>
              <a:rPr lang="ru-RU" dirty="0"/>
              <a:t>гарантий (поручительств), а также принятые на себя муниципальным образованием обязательства третьих лиц.</a:t>
            </a:r>
          </a:p>
          <a:p>
            <a:r>
              <a:rPr lang="ru-RU" dirty="0" smtClean="0"/>
              <a:t>Налогоплательщики </a:t>
            </a:r>
            <a:r>
              <a:rPr lang="ru-RU" dirty="0"/>
              <a:t>– налогоплательщиками и плательщиками сборов признаются организации и физические лица, на которых </a:t>
            </a:r>
            <a:r>
              <a:rPr lang="ru-RU" dirty="0" smtClean="0"/>
              <a:t>в соответствии </a:t>
            </a:r>
            <a:r>
              <a:rPr lang="ru-RU" dirty="0"/>
              <a:t>с Налоговым Кодексом возложена обязанность уплачивать соответственно налоги и (или) сборы.</a:t>
            </a:r>
          </a:p>
          <a:p>
            <a:r>
              <a:rPr lang="ru-RU" dirty="0" smtClean="0"/>
              <a:t>Непрограммные </a:t>
            </a:r>
            <a:r>
              <a:rPr lang="ru-RU" dirty="0"/>
              <a:t>направления деятельности – не включенные в муниципальные программы направления деятельности органов </a:t>
            </a:r>
            <a:r>
              <a:rPr lang="ru-RU" dirty="0" smtClean="0"/>
              <a:t>местного самоуправления </a:t>
            </a:r>
            <a:r>
              <a:rPr lang="ru-RU" dirty="0"/>
              <a:t>и органов местной администрации.</a:t>
            </a:r>
          </a:p>
          <a:p>
            <a:r>
              <a:rPr lang="ru-RU" dirty="0" smtClean="0"/>
              <a:t>Условно </a:t>
            </a:r>
            <a:r>
              <a:rPr lang="ru-RU" dirty="0"/>
              <a:t>утвержденные расходы - под условно утверждаемыми (утвержденными) расходами понимаются не распределенные </a:t>
            </a:r>
            <a:r>
              <a:rPr lang="ru-RU" dirty="0" smtClean="0"/>
              <a:t>в плановом </a:t>
            </a:r>
            <a:r>
              <a:rPr lang="ru-RU" dirty="0"/>
              <a:t>периоде </a:t>
            </a:r>
            <a:r>
              <a:rPr lang="ru-RU" dirty="0" smtClean="0"/>
              <a:t>в соответствии </a:t>
            </a:r>
            <a:r>
              <a:rPr lang="ru-RU" dirty="0"/>
              <a:t>с классификацией расходов бюджетов бюджетные ассигнования.</a:t>
            </a:r>
          </a:p>
          <a:p>
            <a:r>
              <a:rPr lang="ru-RU" dirty="0"/>
              <a:t>Субвенции - межбюджетные трансферты, предоставляемые в целях финансового обеспечения расходных </a:t>
            </a:r>
            <a:r>
              <a:rPr lang="ru-RU" dirty="0" smtClean="0"/>
              <a:t>обязательств, возникающих </a:t>
            </a:r>
            <a:r>
              <a:rPr lang="ru-RU" dirty="0"/>
              <a:t>при выполнении государственных полномочий, переданных для осуществления органам местного </a:t>
            </a:r>
            <a:r>
              <a:rPr lang="ru-RU" dirty="0" smtClean="0"/>
              <a:t>самоуправления в </a:t>
            </a:r>
            <a:r>
              <a:rPr lang="ru-RU" dirty="0"/>
              <a:t>установленном порядке.</a:t>
            </a:r>
          </a:p>
          <a:p>
            <a:r>
              <a:rPr lang="ru-RU" dirty="0" smtClean="0"/>
              <a:t>Субсидии </a:t>
            </a:r>
            <a:r>
              <a:rPr lang="ru-RU" dirty="0"/>
              <a:t>- межбюджетные трансферты, предоставляемые в целях </a:t>
            </a:r>
            <a:r>
              <a:rPr lang="ru-RU" dirty="0" err="1"/>
              <a:t>софинансирования</a:t>
            </a:r>
            <a:r>
              <a:rPr lang="ru-RU" dirty="0"/>
              <a:t> расходных обязательств, </a:t>
            </a:r>
            <a:r>
              <a:rPr lang="ru-RU" dirty="0" smtClean="0"/>
              <a:t>возникающих при </a:t>
            </a:r>
            <a:r>
              <a:rPr lang="ru-RU" dirty="0"/>
              <a:t>выполнении полномочий органов местного самоуправления по вопросам местного значения. </a:t>
            </a:r>
          </a:p>
        </p:txBody>
      </p:sp>
    </p:spTree>
    <p:extLst>
      <p:ext uri="{BB962C8B-B14F-4D97-AF65-F5344CB8AC3E}">
        <p14:creationId xmlns:p14="http://schemas.microsoft.com/office/powerpoint/2010/main" val="418611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4001"/>
            <a:ext cx="10515600" cy="15466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ОСНОВНЫЕ ХАРАКТЕРИСТИКИ ПРОЕКТА БЮДЖЕТА</a:t>
            </a:r>
            <a:br>
              <a:rPr lang="ru-RU" sz="2000" b="1" dirty="0"/>
            </a:br>
            <a:r>
              <a:rPr lang="ru-RU" sz="2000" b="1" dirty="0" smtClean="0"/>
              <a:t>СЕЛЬСКОГО ПОСЕЛЕНИЯ</a:t>
            </a:r>
            <a:r>
              <a:rPr lang="en-US" sz="2000" b="1" dirty="0" smtClean="0"/>
              <a:t> </a:t>
            </a:r>
            <a:r>
              <a:rPr lang="ru-RU" sz="2000" b="1" dirty="0" smtClean="0"/>
              <a:t>МЕЩУРА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НА </a:t>
            </a:r>
            <a:r>
              <a:rPr lang="ru-RU" sz="2000" b="1" dirty="0" smtClean="0"/>
              <a:t>2024 </a:t>
            </a:r>
            <a:r>
              <a:rPr lang="ru-RU" sz="2000" b="1" dirty="0"/>
              <a:t>ГОД И НА ПЛАНОВЫЙ ПЕРИОД </a:t>
            </a:r>
            <a:r>
              <a:rPr lang="ru-RU" sz="2000" b="1" dirty="0" smtClean="0"/>
              <a:t>202</a:t>
            </a:r>
            <a:r>
              <a:rPr lang="en-US" sz="2000" b="1" dirty="0" smtClean="0"/>
              <a:t>5</a:t>
            </a:r>
            <a:r>
              <a:rPr lang="ru-RU" sz="2000" b="1" dirty="0" smtClean="0"/>
              <a:t>-202</a:t>
            </a:r>
            <a:r>
              <a:rPr lang="en-US" sz="2000" b="1" dirty="0" smtClean="0"/>
              <a:t>6</a:t>
            </a:r>
            <a:r>
              <a:rPr lang="ru-RU" sz="2000" b="1" dirty="0" smtClean="0"/>
              <a:t> </a:t>
            </a:r>
            <a:r>
              <a:rPr lang="ru-RU" sz="2000" b="1" dirty="0"/>
              <a:t>ГОДОВ, ТЫС. РУБ</a:t>
            </a:r>
          </a:p>
        </p:txBody>
      </p:sp>
      <p:graphicFrame>
        <p:nvGraphicFramePr>
          <p:cNvPr id="3" name="Chart 5">
            <a:extLst>
              <a:ext uri="{FF2B5EF4-FFF2-40B4-BE49-F238E27FC236}">
                <a16:creationId xmlns="" xmlns:a16="http://schemas.microsoft.com/office/drawing/2014/main" id="{372850DF-CC84-436B-AE57-705202A6B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034470"/>
              </p:ext>
            </p:extLst>
          </p:nvPr>
        </p:nvGraphicFramePr>
        <p:xfrm>
          <a:off x="291000" y="1719000"/>
          <a:ext cx="6075000" cy="48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6">
            <a:extLst>
              <a:ext uri="{FF2B5EF4-FFF2-40B4-BE49-F238E27FC236}">
                <a16:creationId xmlns="" xmlns:a16="http://schemas.microsoft.com/office/drawing/2014/main" id="{2E5B7EC4-DC27-4211-8817-90CE51C8A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111599"/>
              </p:ext>
            </p:extLst>
          </p:nvPr>
        </p:nvGraphicFramePr>
        <p:xfrm>
          <a:off x="6726000" y="1674000"/>
          <a:ext cx="5265000" cy="481525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16250">
                  <a:extLst>
                    <a:ext uri="{9D8B030D-6E8A-4147-A177-3AD203B41FA5}">
                      <a16:colId xmlns="" xmlns:a16="http://schemas.microsoft.com/office/drawing/2014/main" val="6806953"/>
                    </a:ext>
                  </a:extLst>
                </a:gridCol>
                <a:gridCol w="1316250">
                  <a:extLst>
                    <a:ext uri="{9D8B030D-6E8A-4147-A177-3AD203B41FA5}">
                      <a16:colId xmlns="" xmlns:a16="http://schemas.microsoft.com/office/drawing/2014/main" val="3309685110"/>
                    </a:ext>
                  </a:extLst>
                </a:gridCol>
                <a:gridCol w="1316250"/>
                <a:gridCol w="1316250">
                  <a:extLst>
                    <a:ext uri="{9D8B030D-6E8A-4147-A177-3AD203B41FA5}">
                      <a16:colId xmlns="" xmlns:a16="http://schemas.microsoft.com/office/drawing/2014/main" val="3253871451"/>
                    </a:ext>
                  </a:extLst>
                </a:gridCol>
              </a:tblGrid>
              <a:tr h="5430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2248240"/>
                  </a:ext>
                </a:extLst>
              </a:tr>
              <a:tr h="7120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всего: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</a:t>
                      </a:r>
                      <a:r>
                        <a:rPr lang="ru-RU" dirty="0" smtClean="0"/>
                        <a:t>811,704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</a:t>
                      </a:r>
                      <a:r>
                        <a:rPr lang="ru-RU" dirty="0" smtClean="0"/>
                        <a:t>253,179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</a:t>
                      </a:r>
                      <a:r>
                        <a:rPr lang="ru-RU" dirty="0" smtClean="0"/>
                        <a:t>260,858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3349115"/>
                  </a:ext>
                </a:extLst>
              </a:tr>
              <a:tr h="7120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Налоговые и неналоговые доходы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49,388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49,388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49,388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5368500"/>
                  </a:ext>
                </a:extLst>
              </a:tr>
              <a:tr h="7120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Безвозмездные поступления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</a:t>
                      </a:r>
                      <a:r>
                        <a:rPr lang="ru-RU" dirty="0" smtClean="0"/>
                        <a:t>761,316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</a:t>
                      </a:r>
                      <a:r>
                        <a:rPr lang="ru-RU" dirty="0" smtClean="0"/>
                        <a:t>202,791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</a:t>
                      </a:r>
                      <a:r>
                        <a:rPr lang="ru-RU" dirty="0" smtClean="0"/>
                        <a:t>210,470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54048029"/>
                  </a:ext>
                </a:extLst>
              </a:tr>
              <a:tr h="7120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 всего: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</a:t>
                      </a:r>
                      <a:r>
                        <a:rPr lang="ru-RU" dirty="0" smtClean="0"/>
                        <a:t>811,704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</a:t>
                      </a:r>
                      <a:r>
                        <a:rPr lang="ru-RU" dirty="0" smtClean="0"/>
                        <a:t>253,179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</a:t>
                      </a:r>
                      <a:r>
                        <a:rPr lang="ru-RU" dirty="0" smtClean="0"/>
                        <a:t>260,858</a:t>
                      </a:r>
                      <a:endParaRPr lang="en-US" dirty="0"/>
                    </a:p>
                  </a:txBody>
                  <a:tcPr/>
                </a:tc>
              </a:tr>
              <a:tr h="71203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 том числе:</a:t>
                      </a:r>
                    </a:p>
                    <a:p>
                      <a:r>
                        <a:rPr lang="ru-RU" sz="800" dirty="0" smtClean="0"/>
                        <a:t>условно утверждаемые расходы,</a:t>
                      </a:r>
                    </a:p>
                    <a:p>
                      <a:r>
                        <a:rPr lang="ru-RU" sz="800" dirty="0" smtClean="0"/>
                        <a:t>% от общего объема расходов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8,5</a:t>
                      </a:r>
                      <a:endParaRPr lang="en-US" dirty="0"/>
                    </a:p>
                  </a:txBody>
                  <a:tcPr/>
                </a:tc>
              </a:tr>
              <a:tr h="71203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</a:rPr>
                        <a:t>Дефицит (-)/ Профицит(+)</a:t>
                      </a:r>
                      <a:endParaRPr lang="ru-RU" sz="1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-1,00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-1,00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-1,00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1781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82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000" y="459000"/>
            <a:ext cx="10755000" cy="6338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ФОРМИРОВАНИЕ ДОХОДНОЙ ЧАСТИ БЮДЖЕТА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EB20CC0-C8FB-4A90-8BA3-AEFF6E8F11DC}"/>
              </a:ext>
            </a:extLst>
          </p:cNvPr>
          <p:cNvSpPr/>
          <p:nvPr/>
        </p:nvSpPr>
        <p:spPr>
          <a:xfrm>
            <a:off x="1008324" y="3114000"/>
            <a:ext cx="2886075" cy="31805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B9C54B8E-18A9-4D4D-8113-8D22EB8CCA1E}"/>
              </a:ext>
            </a:extLst>
          </p:cNvPr>
          <p:cNvSpPr/>
          <p:nvPr/>
        </p:nvSpPr>
        <p:spPr>
          <a:xfrm>
            <a:off x="2075124" y="2772698"/>
            <a:ext cx="733425" cy="7334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F34C3E1-C602-4730-A5ED-4577318572F5}"/>
              </a:ext>
            </a:extLst>
          </p:cNvPr>
          <p:cNvSpPr txBox="1"/>
          <p:nvPr/>
        </p:nvSpPr>
        <p:spPr>
          <a:xfrm>
            <a:off x="2084650" y="2781794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0DFB27F-6D7D-4010-AAFF-01A94EC544BF}"/>
              </a:ext>
            </a:extLst>
          </p:cNvPr>
          <p:cNvSpPr/>
          <p:nvPr/>
        </p:nvSpPr>
        <p:spPr>
          <a:xfrm>
            <a:off x="4381761" y="3114000"/>
            <a:ext cx="2886075" cy="31805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36F899B2-110F-4E84-ACE4-26DEE8200762}"/>
              </a:ext>
            </a:extLst>
          </p:cNvPr>
          <p:cNvSpPr txBox="1">
            <a:spLocks/>
          </p:cNvSpPr>
          <p:nvPr/>
        </p:nvSpPr>
        <p:spPr>
          <a:xfrm>
            <a:off x="4381760" y="3552149"/>
            <a:ext cx="2809876" cy="266700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>
                <a:solidFill>
                  <a:schemeClr val="bg1"/>
                </a:solidFill>
              </a:rPr>
              <a:t>Неналоговые </a:t>
            </a:r>
            <a:r>
              <a:rPr lang="ru-RU" sz="1800" dirty="0" smtClean="0">
                <a:solidFill>
                  <a:schemeClr val="bg1"/>
                </a:solidFill>
              </a:rPr>
              <a:t>доходы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000" dirty="0">
                <a:solidFill>
                  <a:schemeClr val="bg1"/>
                </a:solidFill>
              </a:rPr>
              <a:t>Поступления от уплаты </a:t>
            </a:r>
            <a:r>
              <a:rPr lang="ru-RU" sz="1000" dirty="0" smtClean="0">
                <a:solidFill>
                  <a:schemeClr val="bg1"/>
                </a:solidFill>
              </a:rPr>
              <a:t>других пошлин </a:t>
            </a:r>
            <a:r>
              <a:rPr lang="ru-RU" sz="1000" dirty="0">
                <a:solidFill>
                  <a:schemeClr val="bg1"/>
                </a:solidFill>
              </a:rPr>
              <a:t>и </a:t>
            </a:r>
            <a:r>
              <a:rPr lang="ru-RU" sz="1000" dirty="0" smtClean="0">
                <a:solidFill>
                  <a:schemeClr val="bg1"/>
                </a:solidFill>
              </a:rPr>
              <a:t>сборов, установленных законодательством</a:t>
            </a:r>
            <a:r>
              <a:rPr lang="ru-RU" sz="1000" dirty="0">
                <a:solidFill>
                  <a:schemeClr val="bg1"/>
                </a:solidFill>
              </a:rPr>
              <a:t>, а </a:t>
            </a:r>
            <a:r>
              <a:rPr lang="ru-RU" sz="1000" dirty="0" smtClean="0">
                <a:solidFill>
                  <a:schemeClr val="bg1"/>
                </a:solidFill>
              </a:rPr>
              <a:t>также штрафов </a:t>
            </a:r>
            <a:r>
              <a:rPr lang="ru-RU" sz="1000" dirty="0">
                <a:solidFill>
                  <a:schemeClr val="bg1"/>
                </a:solidFill>
              </a:rPr>
              <a:t>за </a:t>
            </a:r>
            <a:r>
              <a:rPr lang="ru-RU" sz="1000" dirty="0" smtClean="0">
                <a:solidFill>
                  <a:schemeClr val="bg1"/>
                </a:solidFill>
              </a:rPr>
              <a:t>нарушение законодательства</a:t>
            </a:r>
            <a:r>
              <a:rPr lang="ru-RU" sz="1000" dirty="0">
                <a:solidFill>
                  <a:schemeClr val="bg1"/>
                </a:solidFill>
              </a:rPr>
              <a:t>, например: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solidFill>
                  <a:schemeClr val="bg1"/>
                </a:solidFill>
              </a:rPr>
              <a:t>→ доходы от использования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bg1"/>
                </a:solidFill>
              </a:rPr>
              <a:t>государственного </a:t>
            </a:r>
            <a:r>
              <a:rPr lang="ru-RU" sz="1800" dirty="0" smtClean="0">
                <a:solidFill>
                  <a:schemeClr val="bg1"/>
                </a:solidFill>
              </a:rPr>
              <a:t>имущества и земли</a:t>
            </a:r>
            <a:r>
              <a:rPr lang="ru-RU" sz="1800" dirty="0">
                <a:solidFill>
                  <a:schemeClr val="bg1"/>
                </a:solidFill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bg1"/>
                </a:solidFill>
              </a:rPr>
              <a:t>→ штрафные санкции;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bg1"/>
                </a:solidFill>
              </a:rPr>
              <a:t>→ другие.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2F40BB87-89FD-49DA-896D-EE05DBB75DFC}"/>
              </a:ext>
            </a:extLst>
          </p:cNvPr>
          <p:cNvSpPr/>
          <p:nvPr/>
        </p:nvSpPr>
        <p:spPr>
          <a:xfrm>
            <a:off x="5448561" y="2772698"/>
            <a:ext cx="733425" cy="7334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1759F02-3B98-45C5-AA3B-6DDC91344386}"/>
              </a:ext>
            </a:extLst>
          </p:cNvPr>
          <p:cNvSpPr txBox="1"/>
          <p:nvPr/>
        </p:nvSpPr>
        <p:spPr>
          <a:xfrm>
            <a:off x="5458087" y="2758030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2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91D5963-6662-4B64-BBC1-4FAFCEF5B787}"/>
              </a:ext>
            </a:extLst>
          </p:cNvPr>
          <p:cNvSpPr/>
          <p:nvPr/>
        </p:nvSpPr>
        <p:spPr>
          <a:xfrm>
            <a:off x="7806000" y="3114000"/>
            <a:ext cx="2886075" cy="31805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AAEE92C6-39B5-466D-96FE-B9624D3655D5}"/>
              </a:ext>
            </a:extLst>
          </p:cNvPr>
          <p:cNvSpPr txBox="1">
            <a:spLocks/>
          </p:cNvSpPr>
          <p:nvPr/>
        </p:nvSpPr>
        <p:spPr>
          <a:xfrm>
            <a:off x="7805999" y="3552149"/>
            <a:ext cx="2809876" cy="266700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Безвозмездные поступления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Поступления от других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бюджетов бюджетной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системы (межбюджетные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трансферты),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организаций, граждан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(кроме налоговых и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неналоговых доходов).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1B90D5BF-9EE7-4822-9ACD-06E0E92EBCC1}"/>
              </a:ext>
            </a:extLst>
          </p:cNvPr>
          <p:cNvSpPr/>
          <p:nvPr/>
        </p:nvSpPr>
        <p:spPr>
          <a:xfrm>
            <a:off x="8872800" y="2772698"/>
            <a:ext cx="733425" cy="7334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00C13A9-F2EF-45EF-A82E-E1E8B782007D}"/>
              </a:ext>
            </a:extLst>
          </p:cNvPr>
          <p:cNvSpPr txBox="1"/>
          <p:nvPr/>
        </p:nvSpPr>
        <p:spPr>
          <a:xfrm>
            <a:off x="8908860" y="2745389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3</a:t>
            </a:r>
            <a:endParaRPr lang="ru-RU" sz="4000" b="1" dirty="0">
              <a:solidFill>
                <a:schemeClr val="accent4"/>
              </a:solidFill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6456D214-6EBE-49BD-A798-F65BA653E258}"/>
              </a:ext>
            </a:extLst>
          </p:cNvPr>
          <p:cNvSpPr txBox="1">
            <a:spLocks/>
          </p:cNvSpPr>
          <p:nvPr/>
        </p:nvSpPr>
        <p:spPr>
          <a:xfrm>
            <a:off x="1033720" y="3552149"/>
            <a:ext cx="2809876" cy="266700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Налоговые доходы </a:t>
            </a:r>
          </a:p>
          <a:p>
            <a:pPr marL="0" indent="0" algn="ctr">
              <a:buNone/>
            </a:pPr>
            <a:r>
              <a:rPr lang="ru-RU" sz="1000" dirty="0" smtClean="0">
                <a:solidFill>
                  <a:schemeClr val="bg1"/>
                </a:solidFill>
              </a:rPr>
              <a:t>Поступления </a:t>
            </a:r>
            <a:r>
              <a:rPr lang="ru-RU" sz="1000" dirty="0">
                <a:solidFill>
                  <a:schemeClr val="bg1"/>
                </a:solidFill>
              </a:rPr>
              <a:t>от </a:t>
            </a:r>
            <a:r>
              <a:rPr lang="ru-RU" sz="1000" dirty="0" smtClean="0">
                <a:solidFill>
                  <a:schemeClr val="bg1"/>
                </a:solidFill>
              </a:rPr>
              <a:t>уплаты налогов</a:t>
            </a:r>
            <a:r>
              <a:rPr lang="ru-RU" sz="1000" dirty="0">
                <a:solidFill>
                  <a:schemeClr val="bg1"/>
                </a:solidFill>
              </a:rPr>
              <a:t>, </a:t>
            </a:r>
            <a:r>
              <a:rPr lang="ru-RU" sz="1000" dirty="0" smtClean="0">
                <a:solidFill>
                  <a:schemeClr val="bg1"/>
                </a:solidFill>
              </a:rPr>
              <a:t>установленных Налоговым кодексом Российской Федерации, например: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→ </a:t>
            </a:r>
            <a:r>
              <a:rPr lang="ru-RU" dirty="0">
                <a:solidFill>
                  <a:schemeClr val="bg1"/>
                </a:solidFill>
              </a:rPr>
              <a:t>налог на доходы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физических лиц;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→ другие налоги.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6000" y="1472330"/>
            <a:ext cx="115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ДОХОДЫ БЮДЖЕТА -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это безвозмездные и безвозвратные поступления денежных средств в бюджет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89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38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ЧТО ТАКОЕ МЕЖБЮДЖЕТНЫЕ ТРАНСФЕРТЫ?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8672" y="1037907"/>
            <a:ext cx="115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Межбюджетные трансферты </a:t>
            </a:r>
            <a:r>
              <a:rPr lang="ru-RU" dirty="0"/>
              <a:t>– денежные средства, перечисляемые из </a:t>
            </a:r>
            <a:r>
              <a:rPr lang="ru-RU" dirty="0" smtClean="0"/>
              <a:t>одного</a:t>
            </a:r>
            <a:r>
              <a:rPr lang="en-US" dirty="0" smtClean="0"/>
              <a:t> </a:t>
            </a:r>
            <a:r>
              <a:rPr lang="ru-RU" dirty="0" smtClean="0"/>
              <a:t>бюджета </a:t>
            </a:r>
            <a:r>
              <a:rPr lang="ru-RU" dirty="0"/>
              <a:t>бюджетной системы Российской Федерации другому.</a:t>
            </a:r>
            <a:br>
              <a:rPr lang="ru-RU" dirty="0"/>
            </a:br>
            <a:r>
              <a:rPr lang="ru-RU" b="1" dirty="0"/>
              <a:t>Межбюджетные трансферты </a:t>
            </a:r>
            <a:r>
              <a:rPr lang="ru-RU" dirty="0"/>
              <a:t>– это основной вид безвозмездных перечислений. </a:t>
            </a:r>
            <a:br>
              <a:rPr lang="ru-RU" dirty="0"/>
            </a:br>
            <a:endParaRPr lang="ru-RU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36000" y="5232102"/>
            <a:ext cx="4862829" cy="1365250"/>
            <a:chOff x="471" y="272"/>
            <a:chExt cx="1161" cy="1539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36000" y="3936702"/>
            <a:ext cx="4862829" cy="1365250"/>
            <a:chOff x="471" y="272"/>
            <a:chExt cx="1161" cy="1539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36000" y="2565102"/>
            <a:ext cx="4862829" cy="1365250"/>
            <a:chOff x="471" y="272"/>
            <a:chExt cx="1161" cy="1539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" name="AutoShape 12"/>
          <p:cNvSpPr>
            <a:spLocks noChangeArrowheads="1"/>
          </p:cNvSpPr>
          <p:nvPr/>
        </p:nvSpPr>
        <p:spPr bwMode="ltGray">
          <a:xfrm>
            <a:off x="1850840" y="2814339"/>
            <a:ext cx="9870162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white">
          <a:xfrm>
            <a:off x="474815" y="3031424"/>
            <a:ext cx="3281183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</a:rPr>
              <a:t>Дотации</a:t>
            </a:r>
            <a:endParaRPr lang="en-US" sz="2000" b="1" dirty="0" smtClean="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FFFFFF"/>
                </a:solidFill>
              </a:rPr>
              <a:t> </a:t>
            </a:r>
            <a:r>
              <a:rPr lang="ru-RU" sz="900" b="1" dirty="0" smtClean="0">
                <a:solidFill>
                  <a:srgbClr val="FFFFFF"/>
                </a:solidFill>
              </a:rPr>
              <a:t>(от латинского</a:t>
            </a:r>
            <a:r>
              <a:rPr lang="en-US" sz="900" b="1" dirty="0" smtClean="0">
                <a:solidFill>
                  <a:srgbClr val="FFFFFF"/>
                </a:solidFill>
              </a:rPr>
              <a:t> </a:t>
            </a:r>
            <a:r>
              <a:rPr lang="ru-RU" sz="900" b="1" dirty="0" smtClean="0">
                <a:solidFill>
                  <a:srgbClr val="FFFFFF"/>
                </a:solidFill>
              </a:rPr>
              <a:t>«</a:t>
            </a:r>
            <a:r>
              <a:rPr lang="ru-RU" sz="900" b="1" dirty="0" err="1" smtClean="0">
                <a:solidFill>
                  <a:srgbClr val="FFFFFF"/>
                </a:solidFill>
              </a:rPr>
              <a:t>Dotatio</a:t>
            </a:r>
            <a:r>
              <a:rPr lang="ru-RU" sz="900" b="1" dirty="0">
                <a:solidFill>
                  <a:srgbClr val="FFFFFF"/>
                </a:solidFill>
              </a:rPr>
              <a:t>» - </a:t>
            </a:r>
            <a:r>
              <a:rPr lang="ru-RU" sz="900" b="1" dirty="0" smtClean="0">
                <a:solidFill>
                  <a:srgbClr val="FFFFFF"/>
                </a:solidFill>
              </a:rPr>
              <a:t>дар,</a:t>
            </a:r>
            <a:r>
              <a:rPr lang="en-US" sz="900" b="1" dirty="0" smtClean="0">
                <a:solidFill>
                  <a:srgbClr val="FFFFFF"/>
                </a:solidFill>
              </a:rPr>
              <a:t> </a:t>
            </a:r>
            <a:r>
              <a:rPr lang="ru-RU" sz="900" b="1" dirty="0" smtClean="0">
                <a:solidFill>
                  <a:srgbClr val="FFFFFF"/>
                </a:solidFill>
              </a:rPr>
              <a:t>пожертвование</a:t>
            </a: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9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gray">
          <a:xfrm>
            <a:off x="3755999" y="2939752"/>
            <a:ext cx="796500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денежная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со стороны бюджета другого уровня не оговаривается никакими условиями средства предоставляются бюджету другого уровня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условиях долевого финансирования расходов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gray">
          <a:xfrm>
            <a:off x="1870915" y="4158952"/>
            <a:ext cx="9850086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gray">
          <a:xfrm>
            <a:off x="3755999" y="4199065"/>
            <a:ext cx="796500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стороны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государства выделяются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местному бюджету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переданных государственных полномочий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случае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нарушения целевого  использования средств, они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подлежат возврату в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 бюджет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из которого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получены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gray">
          <a:xfrm>
            <a:off x="1870915" y="5457527"/>
            <a:ext cx="9850086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gray">
          <a:xfrm>
            <a:off x="3755999" y="5603577"/>
            <a:ext cx="796500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предоставляются бюджету другого уровня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условиях долевого финансирования расходов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white">
          <a:xfrm>
            <a:off x="474815" y="4395698"/>
            <a:ext cx="3281183" cy="6078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FFFF"/>
                </a:solidFill>
              </a:rPr>
              <a:t>Субвенции</a:t>
            </a:r>
          </a:p>
          <a:p>
            <a:pPr algn="ctr">
              <a:spcBef>
                <a:spcPct val="50000"/>
              </a:spcBef>
            </a:pPr>
            <a:r>
              <a:rPr lang="ru-RU" sz="900" b="1" dirty="0">
                <a:solidFill>
                  <a:srgbClr val="FFFFFF"/>
                </a:solidFill>
              </a:rPr>
              <a:t>(от </a:t>
            </a:r>
            <a:r>
              <a:rPr lang="ru-RU" sz="900" b="1" dirty="0" smtClean="0">
                <a:solidFill>
                  <a:srgbClr val="FFFFFF"/>
                </a:solidFill>
              </a:rPr>
              <a:t>латинского</a:t>
            </a:r>
            <a:r>
              <a:rPr lang="en-US" sz="900" b="1" dirty="0" smtClean="0">
                <a:solidFill>
                  <a:srgbClr val="FFFFFF"/>
                </a:solidFill>
              </a:rPr>
              <a:t> </a:t>
            </a:r>
            <a:r>
              <a:rPr lang="ru-RU" sz="900" b="1" dirty="0" smtClean="0">
                <a:solidFill>
                  <a:srgbClr val="FFFFFF"/>
                </a:solidFill>
              </a:rPr>
              <a:t>«</a:t>
            </a:r>
            <a:r>
              <a:rPr lang="ru-RU" sz="900" b="1" dirty="0" err="1" smtClean="0">
                <a:solidFill>
                  <a:srgbClr val="FFFFFF"/>
                </a:solidFill>
              </a:rPr>
              <a:t>Subvenire</a:t>
            </a:r>
            <a:r>
              <a:rPr lang="ru-RU" sz="900" b="1" dirty="0">
                <a:solidFill>
                  <a:srgbClr val="FFFFFF"/>
                </a:solidFill>
              </a:rPr>
              <a:t>» </a:t>
            </a:r>
            <a:r>
              <a:rPr lang="ru-RU" sz="900" b="1" dirty="0" smtClean="0">
                <a:solidFill>
                  <a:srgbClr val="FFFFFF"/>
                </a:solidFill>
              </a:rPr>
              <a:t>-</a:t>
            </a:r>
            <a:r>
              <a:rPr lang="ru-RU" sz="900" b="1" dirty="0">
                <a:solidFill>
                  <a:srgbClr val="FFFFFF"/>
                </a:solidFill>
              </a:rPr>
              <a:t>п</a:t>
            </a:r>
            <a:r>
              <a:rPr lang="ru-RU" sz="900" b="1" dirty="0" smtClean="0">
                <a:solidFill>
                  <a:srgbClr val="FFFFFF"/>
                </a:solidFill>
              </a:rPr>
              <a:t>риходить на помощь</a:t>
            </a:r>
            <a:r>
              <a:rPr lang="ru-RU" sz="900" b="1" dirty="0">
                <a:solidFill>
                  <a:srgbClr val="FFFFFF"/>
                </a:solidFill>
              </a:rPr>
              <a:t>)</a:t>
            </a:r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white">
          <a:xfrm>
            <a:off x="519816" y="5724419"/>
            <a:ext cx="3236182" cy="6078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FFFF"/>
                </a:solidFill>
              </a:rPr>
              <a:t>Субсидии</a:t>
            </a:r>
          </a:p>
          <a:p>
            <a:pPr algn="ctr">
              <a:spcBef>
                <a:spcPct val="50000"/>
              </a:spcBef>
            </a:pPr>
            <a:r>
              <a:rPr lang="ru-RU" sz="900" b="1" dirty="0">
                <a:solidFill>
                  <a:srgbClr val="FFFFFF"/>
                </a:solidFill>
              </a:rPr>
              <a:t>(от </a:t>
            </a:r>
            <a:r>
              <a:rPr lang="ru-RU" sz="900" b="1" dirty="0" smtClean="0">
                <a:solidFill>
                  <a:srgbClr val="FFFFFF"/>
                </a:solidFill>
              </a:rPr>
              <a:t>латинского «</a:t>
            </a:r>
            <a:r>
              <a:rPr lang="ru-RU" sz="900" b="1" dirty="0" err="1" smtClean="0">
                <a:solidFill>
                  <a:srgbClr val="FFFFFF"/>
                </a:solidFill>
              </a:rPr>
              <a:t>Subsidium</a:t>
            </a:r>
            <a:r>
              <a:rPr lang="ru-RU" sz="900" b="1" dirty="0">
                <a:solidFill>
                  <a:srgbClr val="FFFFFF"/>
                </a:solidFill>
              </a:rPr>
              <a:t>» </a:t>
            </a:r>
            <a:r>
              <a:rPr lang="ru-RU" sz="900" b="1" dirty="0" smtClean="0">
                <a:solidFill>
                  <a:srgbClr val="FFFFFF"/>
                </a:solidFill>
              </a:rPr>
              <a:t>-поддержка</a:t>
            </a:r>
            <a:r>
              <a:rPr lang="ru-RU" sz="900" b="1" dirty="0">
                <a:solidFill>
                  <a:srgbClr val="FFFFFF"/>
                </a:solidFill>
              </a:rPr>
              <a:t>)</a:t>
            </a:r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99329" y="1989000"/>
            <a:ext cx="4089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МЕЖБЮДЖЕТНЫХ ТРАНСФЕРТОВ</a:t>
            </a:r>
          </a:p>
        </p:txBody>
      </p:sp>
    </p:spTree>
    <p:extLst>
      <p:ext uri="{BB962C8B-B14F-4D97-AF65-F5344CB8AC3E}">
        <p14:creationId xmlns:p14="http://schemas.microsoft.com/office/powerpoint/2010/main" val="242299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3875"/>
          </a:xfrm>
        </p:spPr>
        <p:txBody>
          <a:bodyPr/>
          <a:lstStyle/>
          <a:p>
            <a:pPr algn="ctr"/>
            <a:r>
              <a:rPr lang="ru-RU" b="1" dirty="0"/>
              <a:t>РАСХОДЫ 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6000" y="1089000"/>
            <a:ext cx="1156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Расходы бюджета </a:t>
            </a:r>
            <a:r>
              <a:rPr lang="ru-RU" dirty="0"/>
              <a:t>– выплачиваемые из бюджета денежные средства.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020" y="1419738"/>
            <a:ext cx="1156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Формирование расходов осуществляется в соответствии с </a:t>
            </a:r>
            <a:r>
              <a:rPr lang="ru-RU" dirty="0" smtClean="0"/>
              <a:t>расходными обязательствами</a:t>
            </a:r>
            <a:r>
              <a:rPr lang="ru-RU" dirty="0"/>
              <a:t>, обусловленными установленным </a:t>
            </a:r>
            <a:r>
              <a:rPr lang="ru-RU" dirty="0" smtClean="0"/>
              <a:t>законодательством разграничением </a:t>
            </a:r>
            <a:r>
              <a:rPr lang="ru-RU" dirty="0"/>
              <a:t>полномочий, исполнение которых должно происходить </a:t>
            </a:r>
            <a:r>
              <a:rPr lang="ru-RU" dirty="0" smtClean="0"/>
              <a:t>в очередном </a:t>
            </a:r>
            <a:r>
              <a:rPr lang="ru-RU" dirty="0"/>
              <a:t>финансовом году за счет средств соответствующих </a:t>
            </a:r>
            <a:r>
              <a:rPr lang="ru-RU" dirty="0" smtClean="0"/>
              <a:t>бюджетов.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41000" y="2484000"/>
            <a:ext cx="4851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Принципы формирования расходов бюджета:</a:t>
            </a:r>
          </a:p>
        </p:txBody>
      </p:sp>
      <p:pic>
        <p:nvPicPr>
          <p:cNvPr id="67" name="Picture 3" descr="light_shadow_m"/>
          <p:cNvPicPr>
            <a:picLocks noChangeAspect="1" noChangeArrowheads="1"/>
          </p:cNvPicPr>
          <p:nvPr/>
        </p:nvPicPr>
        <p:blipFill>
          <a:blip r:embed="rId2" cstate="print">
            <a:lum bright="-48000" contrast="-24000"/>
          </a:blip>
          <a:srcRect/>
          <a:stretch>
            <a:fillRect/>
          </a:stretch>
        </p:blipFill>
        <p:spPr bwMode="auto">
          <a:xfrm rot="18481136">
            <a:off x="2789461" y="4077472"/>
            <a:ext cx="3255962" cy="441325"/>
          </a:xfrm>
          <a:prstGeom prst="rect">
            <a:avLst/>
          </a:prstGeom>
          <a:noFill/>
        </p:spPr>
      </p:pic>
      <p:sp>
        <p:nvSpPr>
          <p:cNvPr id="68" name="Freeform 4"/>
          <p:cNvSpPr>
            <a:spLocks/>
          </p:cNvSpPr>
          <p:nvPr/>
        </p:nvSpPr>
        <p:spPr bwMode="gray">
          <a:xfrm>
            <a:off x="3331592" y="3308329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" name="Freeform 5"/>
          <p:cNvSpPr>
            <a:spLocks/>
          </p:cNvSpPr>
          <p:nvPr/>
        </p:nvSpPr>
        <p:spPr bwMode="gray">
          <a:xfrm flipH="1">
            <a:off x="6424042" y="3354366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70" name="Group 6"/>
          <p:cNvGrpSpPr>
            <a:grpSpLocks/>
          </p:cNvGrpSpPr>
          <p:nvPr/>
        </p:nvGrpSpPr>
        <p:grpSpPr bwMode="auto">
          <a:xfrm>
            <a:off x="5646167" y="3303566"/>
            <a:ext cx="625475" cy="2103438"/>
            <a:chOff x="2687" y="1542"/>
            <a:chExt cx="398" cy="1542"/>
          </a:xfrm>
        </p:grpSpPr>
        <p:sp>
          <p:nvSpPr>
            <p:cNvPr id="71" name="Freeform 7"/>
            <p:cNvSpPr>
              <a:spLocks/>
            </p:cNvSpPr>
            <p:nvPr/>
          </p:nvSpPr>
          <p:spPr bwMode="gray">
            <a:xfrm>
              <a:off x="2687" y="1542"/>
              <a:ext cx="398" cy="1542"/>
            </a:xfrm>
            <a:custGeom>
              <a:avLst/>
              <a:gdLst/>
              <a:ahLst/>
              <a:cxnLst>
                <a:cxn ang="0">
                  <a:pos x="229" y="318"/>
                </a:cxn>
                <a:cxn ang="0">
                  <a:pos x="80" y="240"/>
                </a:cxn>
                <a:cxn ang="0">
                  <a:pos x="10" y="1542"/>
                </a:cxn>
                <a:cxn ang="0">
                  <a:pos x="362" y="1525"/>
                </a:cxn>
                <a:cxn ang="0">
                  <a:pos x="229" y="318"/>
                </a:cxn>
              </a:cxnLst>
              <a:rect l="0" t="0" r="r" b="b"/>
              <a:pathLst>
                <a:path w="398" h="1542">
                  <a:moveTo>
                    <a:pt x="229" y="318"/>
                  </a:moveTo>
                  <a:cubicBezTo>
                    <a:pt x="169" y="114"/>
                    <a:pt x="110" y="0"/>
                    <a:pt x="80" y="240"/>
                  </a:cubicBezTo>
                  <a:cubicBezTo>
                    <a:pt x="50" y="480"/>
                    <a:pt x="0" y="1379"/>
                    <a:pt x="10" y="1542"/>
                  </a:cubicBezTo>
                  <a:lnTo>
                    <a:pt x="362" y="1525"/>
                  </a:lnTo>
                  <a:cubicBezTo>
                    <a:pt x="398" y="1321"/>
                    <a:pt x="289" y="522"/>
                    <a:pt x="229" y="318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8"/>
            <p:cNvSpPr>
              <a:spLocks/>
            </p:cNvSpPr>
            <p:nvPr/>
          </p:nvSpPr>
          <p:spPr bwMode="gray">
            <a:xfrm>
              <a:off x="2811" y="1889"/>
              <a:ext cx="34" cy="562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34" y="241"/>
                </a:cxn>
                <a:cxn ang="0">
                  <a:pos x="19" y="562"/>
                </a:cxn>
                <a:cxn ang="0">
                  <a:pos x="2" y="233"/>
                </a:cxn>
                <a:cxn ang="0">
                  <a:pos x="9" y="1"/>
                </a:cxn>
              </a:cxnLst>
              <a:rect l="0" t="0" r="r" b="b"/>
              <a:pathLst>
                <a:path w="34" h="562">
                  <a:moveTo>
                    <a:pt x="9" y="1"/>
                  </a:moveTo>
                  <a:cubicBezTo>
                    <a:pt x="14" y="2"/>
                    <a:pt x="32" y="148"/>
                    <a:pt x="34" y="241"/>
                  </a:cubicBezTo>
                  <a:cubicBezTo>
                    <a:pt x="29" y="338"/>
                    <a:pt x="14" y="562"/>
                    <a:pt x="19" y="562"/>
                  </a:cubicBezTo>
                  <a:cubicBezTo>
                    <a:pt x="13" y="561"/>
                    <a:pt x="4" y="326"/>
                    <a:pt x="2" y="233"/>
                  </a:cubicBezTo>
                  <a:cubicBezTo>
                    <a:pt x="0" y="140"/>
                    <a:pt x="4" y="0"/>
                    <a:pt x="9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50000">
                  <a:sysClr val="windowText" lastClr="000000"/>
                </a:gs>
                <a:gs pos="100000">
                  <a:srgbClr val="B2B2B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3" name="Freeform 9"/>
          <p:cNvSpPr>
            <a:spLocks/>
          </p:cNvSpPr>
          <p:nvPr/>
        </p:nvSpPr>
        <p:spPr bwMode="gray">
          <a:xfrm>
            <a:off x="3830067" y="3538516"/>
            <a:ext cx="587375" cy="741363"/>
          </a:xfrm>
          <a:custGeom>
            <a:avLst/>
            <a:gdLst/>
            <a:ahLst/>
            <a:cxnLst>
              <a:cxn ang="0">
                <a:pos x="154" y="241"/>
              </a:cxn>
              <a:cxn ang="0">
                <a:pos x="366" y="9"/>
              </a:cxn>
              <a:cxn ang="0">
                <a:pos x="165" y="293"/>
              </a:cxn>
              <a:cxn ang="0">
                <a:pos x="60" y="507"/>
              </a:cxn>
              <a:cxn ang="0">
                <a:pos x="0" y="543"/>
              </a:cxn>
              <a:cxn ang="0">
                <a:pos x="154" y="241"/>
              </a:cxn>
            </a:cxnLst>
            <a:rect l="0" t="0" r="r" b="b"/>
            <a:pathLst>
              <a:path w="368" h="543">
                <a:moveTo>
                  <a:pt x="154" y="241"/>
                </a:moveTo>
                <a:cubicBezTo>
                  <a:pt x="224" y="129"/>
                  <a:pt x="364" y="0"/>
                  <a:pt x="366" y="9"/>
                </a:cubicBezTo>
                <a:cubicBezTo>
                  <a:pt x="368" y="18"/>
                  <a:pt x="216" y="210"/>
                  <a:pt x="165" y="293"/>
                </a:cubicBezTo>
                <a:cubicBezTo>
                  <a:pt x="103" y="394"/>
                  <a:pt x="97" y="449"/>
                  <a:pt x="60" y="507"/>
                </a:cubicBezTo>
                <a:lnTo>
                  <a:pt x="0" y="543"/>
                </a:lnTo>
                <a:cubicBezTo>
                  <a:pt x="16" y="499"/>
                  <a:pt x="122" y="304"/>
                  <a:pt x="154" y="241"/>
                </a:cubicBezTo>
                <a:close/>
              </a:path>
            </a:pathLst>
          </a:custGeom>
          <a:gradFill rotWithShape="1">
            <a:gsLst>
              <a:gs pos="0">
                <a:sysClr val="windowText" lastClr="000000">
                  <a:alpha val="70000"/>
                </a:sysClr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4" name="Freeform 10"/>
          <p:cNvSpPr>
            <a:spLocks/>
          </p:cNvSpPr>
          <p:nvPr/>
        </p:nvSpPr>
        <p:spPr bwMode="gray">
          <a:xfrm flipH="1">
            <a:off x="7440042" y="3654404"/>
            <a:ext cx="530225" cy="560387"/>
          </a:xfrm>
          <a:custGeom>
            <a:avLst/>
            <a:gdLst/>
            <a:ahLst/>
            <a:cxnLst>
              <a:cxn ang="0">
                <a:pos x="154" y="241"/>
              </a:cxn>
              <a:cxn ang="0">
                <a:pos x="366" y="9"/>
              </a:cxn>
              <a:cxn ang="0">
                <a:pos x="165" y="293"/>
              </a:cxn>
              <a:cxn ang="0">
                <a:pos x="60" y="507"/>
              </a:cxn>
              <a:cxn ang="0">
                <a:pos x="0" y="543"/>
              </a:cxn>
              <a:cxn ang="0">
                <a:pos x="154" y="241"/>
              </a:cxn>
            </a:cxnLst>
            <a:rect l="0" t="0" r="r" b="b"/>
            <a:pathLst>
              <a:path w="368" h="543">
                <a:moveTo>
                  <a:pt x="154" y="241"/>
                </a:moveTo>
                <a:cubicBezTo>
                  <a:pt x="224" y="129"/>
                  <a:pt x="364" y="0"/>
                  <a:pt x="366" y="9"/>
                </a:cubicBezTo>
                <a:cubicBezTo>
                  <a:pt x="368" y="18"/>
                  <a:pt x="216" y="210"/>
                  <a:pt x="165" y="293"/>
                </a:cubicBezTo>
                <a:cubicBezTo>
                  <a:pt x="103" y="394"/>
                  <a:pt x="97" y="449"/>
                  <a:pt x="60" y="507"/>
                </a:cubicBezTo>
                <a:lnTo>
                  <a:pt x="0" y="543"/>
                </a:lnTo>
                <a:cubicBezTo>
                  <a:pt x="16" y="499"/>
                  <a:pt x="122" y="304"/>
                  <a:pt x="154" y="241"/>
                </a:cubicBezTo>
                <a:close/>
              </a:path>
            </a:pathLst>
          </a:custGeom>
          <a:gradFill rotWithShape="1">
            <a:gsLst>
              <a:gs pos="0">
                <a:sysClr val="windowText" lastClr="000000"/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5" name="Oval 11"/>
          <p:cNvSpPr>
            <a:spLocks noChangeArrowheads="1"/>
          </p:cNvSpPr>
          <p:nvPr/>
        </p:nvSpPr>
        <p:spPr bwMode="gray">
          <a:xfrm>
            <a:off x="2434654" y="4705329"/>
            <a:ext cx="1749425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6" name="Oval 12"/>
          <p:cNvSpPr>
            <a:spLocks noChangeArrowheads="1"/>
          </p:cNvSpPr>
          <p:nvPr/>
        </p:nvSpPr>
        <p:spPr bwMode="gray">
          <a:xfrm>
            <a:off x="2509267" y="4784704"/>
            <a:ext cx="1595437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7" name="Picture 13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2566417" y="4841854"/>
            <a:ext cx="1492250" cy="1457325"/>
          </a:xfrm>
          <a:prstGeom prst="rect">
            <a:avLst/>
          </a:prstGeom>
          <a:noFill/>
        </p:spPr>
      </p:pic>
      <p:sp>
        <p:nvSpPr>
          <p:cNvPr id="78" name="Oval 14"/>
          <p:cNvSpPr>
            <a:spLocks noChangeArrowheads="1"/>
          </p:cNvSpPr>
          <p:nvPr/>
        </p:nvSpPr>
        <p:spPr bwMode="gray">
          <a:xfrm>
            <a:off x="2566417" y="4841854"/>
            <a:ext cx="1482725" cy="1460500"/>
          </a:xfrm>
          <a:prstGeom prst="ellipse">
            <a:avLst/>
          </a:prstGeom>
          <a:gradFill rotWithShape="1">
            <a:gsLst>
              <a:gs pos="0">
                <a:srgbClr val="FFFF99">
                  <a:gamma/>
                  <a:shade val="26275"/>
                  <a:invGamma/>
                  <a:alpha val="89999"/>
                </a:srgbClr>
              </a:gs>
              <a:gs pos="50000">
                <a:srgbClr val="FFFF99">
                  <a:alpha val="45000"/>
                </a:srgbClr>
              </a:gs>
              <a:gs pos="100000">
                <a:srgbClr val="FFFF99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9" name="Freeform 15"/>
          <p:cNvSpPr>
            <a:spLocks/>
          </p:cNvSpPr>
          <p:nvPr/>
        </p:nvSpPr>
        <p:spPr bwMode="gray">
          <a:xfrm>
            <a:off x="2718817" y="4870429"/>
            <a:ext cx="1165225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99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0" name="Oval 16"/>
          <p:cNvSpPr>
            <a:spLocks noChangeArrowheads="1"/>
          </p:cNvSpPr>
          <p:nvPr/>
        </p:nvSpPr>
        <p:spPr bwMode="gray">
          <a:xfrm>
            <a:off x="7527354" y="4705329"/>
            <a:ext cx="1747838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1" name="Oval 17"/>
          <p:cNvSpPr>
            <a:spLocks noChangeArrowheads="1"/>
          </p:cNvSpPr>
          <p:nvPr/>
        </p:nvSpPr>
        <p:spPr bwMode="gray">
          <a:xfrm>
            <a:off x="7600379" y="4784704"/>
            <a:ext cx="1597025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2" name="Picture 18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659117" y="4841854"/>
            <a:ext cx="1490662" cy="1457325"/>
          </a:xfrm>
          <a:prstGeom prst="rect">
            <a:avLst/>
          </a:prstGeom>
          <a:noFill/>
        </p:spPr>
      </p:pic>
      <p:sp>
        <p:nvSpPr>
          <p:cNvPr id="83" name="Oval 19"/>
          <p:cNvSpPr>
            <a:spLocks noChangeArrowheads="1"/>
          </p:cNvSpPr>
          <p:nvPr/>
        </p:nvSpPr>
        <p:spPr bwMode="gray">
          <a:xfrm>
            <a:off x="7659117" y="4841854"/>
            <a:ext cx="1481137" cy="1460500"/>
          </a:xfrm>
          <a:prstGeom prst="ellipse">
            <a:avLst/>
          </a:prstGeom>
          <a:gradFill rotWithShape="1">
            <a:gsLst>
              <a:gs pos="0">
                <a:srgbClr val="CCCCFF">
                  <a:gamma/>
                  <a:shade val="26275"/>
                  <a:invGamma/>
                  <a:alpha val="89999"/>
                </a:srgbClr>
              </a:gs>
              <a:gs pos="50000">
                <a:srgbClr val="CCCCFF">
                  <a:alpha val="45000"/>
                </a:srgbClr>
              </a:gs>
              <a:gs pos="100000">
                <a:srgbClr val="CCCCFF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4" name="Freeform 20"/>
          <p:cNvSpPr>
            <a:spLocks/>
          </p:cNvSpPr>
          <p:nvPr/>
        </p:nvSpPr>
        <p:spPr bwMode="gray">
          <a:xfrm>
            <a:off x="7811517" y="4870429"/>
            <a:ext cx="1163637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CCFF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85" name="Group 21"/>
          <p:cNvGrpSpPr>
            <a:grpSpLocks/>
          </p:cNvGrpSpPr>
          <p:nvPr/>
        </p:nvGrpSpPr>
        <p:grpSpPr bwMode="auto">
          <a:xfrm rot="-1297425" flipH="1" flipV="1">
            <a:off x="7771829" y="5981679"/>
            <a:ext cx="1293813" cy="309562"/>
            <a:chOff x="2532" y="1051"/>
            <a:chExt cx="893" cy="246"/>
          </a:xfrm>
        </p:grpSpPr>
        <p:grpSp>
          <p:nvGrpSpPr>
            <p:cNvPr id="86" name="Group 22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92" name="AutoShape 2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AutoShape 2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AutoShape 2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AutoShape 2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7" name="Group 27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88" name="AutoShape 2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AutoShape 2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AutoShape 3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AutoShape 3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96" name="Oval 32"/>
          <p:cNvSpPr>
            <a:spLocks noChangeArrowheads="1"/>
          </p:cNvSpPr>
          <p:nvPr/>
        </p:nvSpPr>
        <p:spPr bwMode="gray">
          <a:xfrm>
            <a:off x="5055617" y="4705329"/>
            <a:ext cx="1747837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7" name="Oval 33"/>
          <p:cNvSpPr>
            <a:spLocks noChangeArrowheads="1"/>
          </p:cNvSpPr>
          <p:nvPr/>
        </p:nvSpPr>
        <p:spPr bwMode="gray">
          <a:xfrm>
            <a:off x="5128642" y="4784704"/>
            <a:ext cx="1597025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8" name="Picture 34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187379" y="4841854"/>
            <a:ext cx="1490663" cy="1457325"/>
          </a:xfrm>
          <a:prstGeom prst="rect">
            <a:avLst/>
          </a:prstGeom>
          <a:noFill/>
        </p:spPr>
      </p:pic>
      <p:sp>
        <p:nvSpPr>
          <p:cNvPr id="99" name="Oval 35"/>
          <p:cNvSpPr>
            <a:spLocks noChangeArrowheads="1"/>
          </p:cNvSpPr>
          <p:nvPr/>
        </p:nvSpPr>
        <p:spPr bwMode="gray">
          <a:xfrm>
            <a:off x="5187379" y="4841854"/>
            <a:ext cx="1481138" cy="1460500"/>
          </a:xfrm>
          <a:prstGeom prst="ellipse">
            <a:avLst/>
          </a:prstGeom>
          <a:gradFill rotWithShape="1">
            <a:gsLst>
              <a:gs pos="0">
                <a:srgbClr val="99FFCC">
                  <a:gamma/>
                  <a:shade val="26275"/>
                  <a:invGamma/>
                  <a:alpha val="89999"/>
                </a:srgbClr>
              </a:gs>
              <a:gs pos="50000">
                <a:srgbClr val="99FFCC">
                  <a:alpha val="45000"/>
                </a:srgbClr>
              </a:gs>
              <a:gs pos="100000">
                <a:srgbClr val="99FFCC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0" name="Freeform 36"/>
          <p:cNvSpPr>
            <a:spLocks/>
          </p:cNvSpPr>
          <p:nvPr/>
        </p:nvSpPr>
        <p:spPr bwMode="gray">
          <a:xfrm>
            <a:off x="5339779" y="4870429"/>
            <a:ext cx="1163638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9FFCC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01" name="Group 37"/>
          <p:cNvGrpSpPr>
            <a:grpSpLocks/>
          </p:cNvGrpSpPr>
          <p:nvPr/>
        </p:nvGrpSpPr>
        <p:grpSpPr bwMode="auto">
          <a:xfrm rot="-1297425" flipH="1" flipV="1">
            <a:off x="5300092" y="5981679"/>
            <a:ext cx="1293812" cy="309562"/>
            <a:chOff x="2532" y="1051"/>
            <a:chExt cx="893" cy="246"/>
          </a:xfrm>
        </p:grpSpPr>
        <p:grpSp>
          <p:nvGrpSpPr>
            <p:cNvPr id="102" name="Group 38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08" name="AutoShape 39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AutoShape 40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AutoShape 41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AutoShape 42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3" name="Group 43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04" name="AutoShape 4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AutoShape 4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AutoShape 4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AutoShape 4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112" name="Picture 48" descr="light_shadow_m"/>
          <p:cNvPicPr>
            <a:picLocks noChangeAspect="1" noChangeArrowheads="1"/>
          </p:cNvPicPr>
          <p:nvPr/>
        </p:nvPicPr>
        <p:blipFill>
          <a:blip r:embed="rId2" cstate="print">
            <a:lum bright="-48000" contrast="-24000"/>
          </a:blip>
          <a:srcRect/>
          <a:stretch>
            <a:fillRect/>
          </a:stretch>
        </p:blipFill>
        <p:spPr bwMode="auto">
          <a:xfrm rot="3050435">
            <a:off x="5812061" y="4077472"/>
            <a:ext cx="3255962" cy="441325"/>
          </a:xfrm>
          <a:prstGeom prst="rect">
            <a:avLst/>
          </a:prstGeom>
          <a:noFill/>
        </p:spPr>
      </p:pic>
      <p:sp>
        <p:nvSpPr>
          <p:cNvPr id="113" name="Rectangle 49"/>
          <p:cNvSpPr>
            <a:spLocks noChangeArrowheads="1"/>
          </p:cNvSpPr>
          <p:nvPr/>
        </p:nvSpPr>
        <p:spPr bwMode="black">
          <a:xfrm>
            <a:off x="5251528" y="5246393"/>
            <a:ext cx="142904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По </a:t>
            </a:r>
          </a:p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ведомствам</a:t>
            </a:r>
            <a:endParaRPr lang="en-US" sz="1600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14" name="Rectangle 50"/>
          <p:cNvSpPr>
            <a:spLocks noChangeArrowheads="1"/>
          </p:cNvSpPr>
          <p:nvPr/>
        </p:nvSpPr>
        <p:spPr bwMode="black">
          <a:xfrm>
            <a:off x="2578929" y="5309690"/>
            <a:ext cx="149842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По разделам</a:t>
            </a:r>
            <a:endParaRPr lang="en-US" sz="1600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15" name="Rectangle 51"/>
          <p:cNvSpPr>
            <a:spLocks noChangeArrowheads="1"/>
          </p:cNvSpPr>
          <p:nvPr/>
        </p:nvSpPr>
        <p:spPr bwMode="black">
          <a:xfrm>
            <a:off x="7575553" y="5246393"/>
            <a:ext cx="1734001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C1C1C"/>
                </a:solidFill>
                <a:latin typeface="Arial" charset="0"/>
              </a:rPr>
              <a:t>По </a:t>
            </a:r>
          </a:p>
          <a:p>
            <a:pPr algn="ctr"/>
            <a:r>
              <a:rPr lang="ru-RU" sz="1400" b="1" dirty="0" smtClean="0">
                <a:solidFill>
                  <a:srgbClr val="1C1C1C"/>
                </a:solidFill>
                <a:latin typeface="Arial" charset="0"/>
              </a:rPr>
              <a:t>муниципальным </a:t>
            </a:r>
          </a:p>
          <a:p>
            <a:pPr algn="ctr"/>
            <a:r>
              <a:rPr lang="ru-RU" sz="1400" b="1" dirty="0" smtClean="0">
                <a:solidFill>
                  <a:srgbClr val="1C1C1C"/>
                </a:solidFill>
                <a:latin typeface="Arial" charset="0"/>
              </a:rPr>
              <a:t>программам</a:t>
            </a:r>
            <a:endParaRPr lang="en-US" sz="1400" b="1" dirty="0">
              <a:solidFill>
                <a:srgbClr val="1C1C1C"/>
              </a:solidFill>
              <a:latin typeface="Arial" charset="0"/>
            </a:endParaRPr>
          </a:p>
        </p:txBody>
      </p:sp>
      <p:grpSp>
        <p:nvGrpSpPr>
          <p:cNvPr id="117" name="Group 53"/>
          <p:cNvGrpSpPr>
            <a:grpSpLocks/>
          </p:cNvGrpSpPr>
          <p:nvPr/>
        </p:nvGrpSpPr>
        <p:grpSpPr bwMode="auto">
          <a:xfrm rot="-1297425" flipH="1" flipV="1">
            <a:off x="2668017" y="5981679"/>
            <a:ext cx="1293812" cy="309562"/>
            <a:chOff x="2532" y="1051"/>
            <a:chExt cx="893" cy="246"/>
          </a:xfrm>
        </p:grpSpPr>
        <p:grpSp>
          <p:nvGrpSpPr>
            <p:cNvPr id="118" name="Group 54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24" name="AutoShape 55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AutoShape 56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AutoShape 57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AutoShape 58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9" name="Group 59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20" name="AutoShape 60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AutoShape 61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AutoShape 62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AutoShape 63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043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РАЗДЕЛЫ КЛАССИФИКАЦИИ РАСХОДОВ БЮДЖЕТА</a:t>
            </a:r>
            <a:br>
              <a:rPr lang="ru-RU" sz="2800" b="1" dirty="0"/>
            </a:br>
            <a:r>
              <a:rPr lang="ru-RU" sz="2800" b="1" dirty="0" smtClean="0"/>
              <a:t>СЕЛЬСКОГО ПОСЕЛЕНИЯ Мещура</a:t>
            </a:r>
            <a:endParaRPr lang="ru-RU" sz="28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30461246"/>
              </p:ext>
            </p:extLst>
          </p:nvPr>
        </p:nvGraphicFramePr>
        <p:xfrm>
          <a:off x="111000" y="1404000"/>
          <a:ext cx="36900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982819"/>
              </p:ext>
            </p:extLst>
          </p:nvPr>
        </p:nvGraphicFramePr>
        <p:xfrm>
          <a:off x="4611001" y="1674000"/>
          <a:ext cx="7290000" cy="4994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9801"/>
                <a:gridCol w="715130"/>
                <a:gridCol w="1085023"/>
                <a:gridCol w="1085023"/>
                <a:gridCol w="1085023"/>
              </a:tblGrid>
              <a:tr h="151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Наименование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2024 </a:t>
                      </a:r>
                      <a:r>
                        <a:rPr lang="ru-RU" sz="800" u="none" strike="noStrike" dirty="0" smtClean="0">
                          <a:effectLst/>
                        </a:rPr>
                        <a:t>г (</a:t>
                      </a:r>
                      <a:r>
                        <a:rPr lang="ru-RU" sz="800" u="none" strike="noStrike" dirty="0" err="1" smtClean="0">
                          <a:effectLst/>
                        </a:rPr>
                        <a:t>тыс.руб</a:t>
                      </a:r>
                      <a:r>
                        <a:rPr lang="ru-RU" sz="800" u="none" strike="noStrike" dirty="0" smtClean="0">
                          <a:effectLst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</a:rPr>
                        <a:t>2025 г</a:t>
                      </a:r>
                      <a:r>
                        <a:rPr lang="ru-RU" sz="800" u="none" strike="noStrike" dirty="0" smtClean="0">
                          <a:effectLst/>
                        </a:rPr>
                        <a:t>. (</a:t>
                      </a:r>
                      <a:r>
                        <a:rPr lang="ru-RU" sz="800" u="none" strike="noStrike" dirty="0" err="1" smtClean="0">
                          <a:effectLst/>
                        </a:rPr>
                        <a:t>тыс.руб</a:t>
                      </a:r>
                      <a:r>
                        <a:rPr lang="ru-RU" sz="800" u="none" strike="noStrike" dirty="0" smtClean="0">
                          <a:effectLst/>
                        </a:rPr>
                        <a:t>)</a:t>
                      </a:r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</a:rPr>
                        <a:t>2026 г</a:t>
                      </a:r>
                      <a:r>
                        <a:rPr lang="ru-RU" sz="800" u="none" strike="noStrike" dirty="0" smtClean="0">
                          <a:effectLst/>
                        </a:rPr>
                        <a:t>. (</a:t>
                      </a:r>
                      <a:r>
                        <a:rPr lang="ru-RU" sz="800" u="none" strike="noStrike" dirty="0" err="1" smtClean="0">
                          <a:effectLst/>
                        </a:rPr>
                        <a:t>тыс.руб</a:t>
                      </a:r>
                      <a:r>
                        <a:rPr lang="ru-RU" sz="800" u="none" strike="noStrike" dirty="0" smtClean="0">
                          <a:effectLst/>
                        </a:rPr>
                        <a:t>)</a:t>
                      </a:r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150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1578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Всего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2 </a:t>
                      </a:r>
                      <a:r>
                        <a:rPr lang="ru-RU" sz="800" u="none" strike="noStrike" dirty="0" smtClean="0">
                          <a:effectLst/>
                        </a:rPr>
                        <a:t>811,704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2 </a:t>
                      </a:r>
                      <a:r>
                        <a:rPr lang="ru-RU" sz="800" u="none" strike="noStrike" dirty="0" smtClean="0">
                          <a:effectLst/>
                        </a:rPr>
                        <a:t>253,179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2 </a:t>
                      </a:r>
                      <a:r>
                        <a:rPr lang="ru-RU" sz="800" u="none" strike="noStrike" dirty="0" smtClean="0">
                          <a:effectLst/>
                        </a:rPr>
                        <a:t>260,858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3081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УСЛОВНО УТВЕРЖДАЕМЫЕ (УТВЕРЖДЕННЫЕ) РАСХОДЫ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9999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4,500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8,500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2520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ОБЩЕГОСУДАРСТВЕННЫЕ ВОПРОСЫ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0100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 </a:t>
                      </a:r>
                      <a:r>
                        <a:rPr lang="ru-RU" sz="800" u="none" strike="noStrike" dirty="0" smtClean="0">
                          <a:effectLst/>
                        </a:rPr>
                        <a:t>857,960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 </a:t>
                      </a:r>
                      <a:r>
                        <a:rPr lang="ru-RU" sz="800" u="none" strike="noStrike" dirty="0" smtClean="0">
                          <a:effectLst/>
                        </a:rPr>
                        <a:t>426,712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 </a:t>
                      </a:r>
                      <a:r>
                        <a:rPr lang="ru-RU" sz="800" u="none" strike="noStrike" dirty="0" smtClean="0">
                          <a:effectLst/>
                        </a:rPr>
                        <a:t>431,388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47354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0102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696,014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686,014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686,014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63139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0104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 </a:t>
                      </a:r>
                      <a:r>
                        <a:rPr lang="ru-RU" sz="800" u="none" strike="noStrike" dirty="0" smtClean="0">
                          <a:effectLst/>
                        </a:rPr>
                        <a:t>156,547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 smtClean="0">
                          <a:effectLst/>
                        </a:rPr>
                        <a:t>735,299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smtClean="0">
                          <a:effectLst/>
                        </a:rPr>
                        <a:t>739,975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47354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0106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0,266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0,266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0,266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1578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Резервные фонды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0111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1,000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1,000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1,000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1578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Другие общегосударственные вопросы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0113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4,133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4,133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4,133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379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0300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12,000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12,000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12,000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47354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0309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12,000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12,000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12,000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1578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НАЦИОНАЛЬНАЯ ЭКОНОМИКА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0400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50,000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50,000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50,000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1578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Транспорт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0408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50,000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50,000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50,000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2781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0500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553,813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422,036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421,039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26508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Благоустройство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0503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553,813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422,036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421,039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1578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СОЦИАЛЬНАЯ ПОЛИТИКА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337,931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337,931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337,931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2104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Пенсионное обеспечение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337,931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337,931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337,931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04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167373"/>
      </a:dk1>
      <a:lt1>
        <a:srgbClr val="DCEFEB"/>
      </a:lt1>
      <a:dk2>
        <a:srgbClr val="000000"/>
      </a:dk2>
      <a:lt2>
        <a:srgbClr val="FFFFFF"/>
      </a:lt2>
      <a:accent1>
        <a:srgbClr val="1E3259"/>
      </a:accent1>
      <a:accent2>
        <a:srgbClr val="167373"/>
      </a:accent2>
      <a:accent3>
        <a:srgbClr val="60BFBF"/>
      </a:accent3>
      <a:accent4>
        <a:srgbClr val="F2C849"/>
      </a:accent4>
      <a:accent5>
        <a:srgbClr val="F29191"/>
      </a:accent5>
      <a:accent6>
        <a:srgbClr val="DCEFEB"/>
      </a:accent6>
      <a:hlink>
        <a:srgbClr val="1E3259"/>
      </a:hlink>
      <a:folHlink>
        <a:srgbClr val="60BFB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1149</Words>
  <Application>Microsoft Office PowerPoint</Application>
  <PresentationFormat>Произвольный</PresentationFormat>
  <Paragraphs>228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Территория   261,5 га</vt:lpstr>
      <vt:lpstr>Уважаемые жители сельского поселения Мещура!</vt:lpstr>
      <vt:lpstr>ГЛОССАРИЙ  </vt:lpstr>
      <vt:lpstr>ОСНОВНЫЕ ХАРАКТЕРИСТИКИ ПРОЕКТА БЮДЖЕТА СЕЛЬСКОГО ПОСЕЛЕНИЯ МЕЩУРА НА 2024 ГОД И НА ПЛАНОВЫЙ ПЕРИОД 2025-2026 ГОДОВ, ТЫС. РУБ</vt:lpstr>
      <vt:lpstr>ФОРМИРОВАНИЕ ДОХОДНОЙ ЧАСТИ БЮДЖЕТА</vt:lpstr>
      <vt:lpstr>ЧТО ТАКОЕ МЕЖБЮДЖЕТНЫЕ ТРАНСФЕРТЫ?</vt:lpstr>
      <vt:lpstr>РАСХОДЫ БЮДЖЕТА</vt:lpstr>
      <vt:lpstr>РАЗДЕЛЫ КЛАССИФИКАЦИИ РАСХОДОВ БЮДЖЕТА СЕЛЬСКОГО ПОСЕЛЕНИЯ Мещура</vt:lpstr>
      <vt:lpstr>Обращение к жителям сельского поселения Мещура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Кристина Столбовская</cp:lastModifiedBy>
  <cp:revision>72</cp:revision>
  <dcterms:created xsi:type="dcterms:W3CDTF">2020-06-20T14:12:20Z</dcterms:created>
  <dcterms:modified xsi:type="dcterms:W3CDTF">2024-01-18T07:09:03Z</dcterms:modified>
</cp:coreProperties>
</file>