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56" r:id="rId2"/>
    <p:sldId id="259" r:id="rId3"/>
    <p:sldId id="293" r:id="rId4"/>
    <p:sldId id="281" r:id="rId5"/>
    <p:sldId id="282" r:id="rId6"/>
    <p:sldId id="280" r:id="rId7"/>
    <p:sldId id="284" r:id="rId8"/>
    <p:sldId id="283" r:id="rId9"/>
    <p:sldId id="286" r:id="rId10"/>
    <p:sldId id="287" r:id="rId11"/>
    <p:sldId id="288" r:id="rId12"/>
    <p:sldId id="294" r:id="rId13"/>
    <p:sldId id="296" r:id="rId14"/>
    <p:sldId id="297" r:id="rId15"/>
    <p:sldId id="292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6699"/>
    <a:srgbClr val="FF3399"/>
    <a:srgbClr val="FF505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2214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explosion val="24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Субвенции </c:v>
                </c:pt>
                <c:pt idx="2">
                  <c:v>Субсидии</c:v>
                </c:pt>
                <c:pt idx="3">
                  <c:v>Межбюджетные трансферты</c:v>
                </c:pt>
                <c:pt idx="4">
                  <c:v>БП от граждан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2586.8490000000002</c:v>
                </c:pt>
                <c:pt idx="1">
                  <c:v>80.841999999999999</c:v>
                </c:pt>
                <c:pt idx="2">
                  <c:v>300</c:v>
                </c:pt>
                <c:pt idx="3">
                  <c:v>38.89</c:v>
                </c:pt>
                <c:pt idx="4">
                  <c:v>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Субвенции </c:v>
                </c:pt>
                <c:pt idx="2">
                  <c:v>Субсидии</c:v>
                </c:pt>
                <c:pt idx="3">
                  <c:v>Межбюджетные трансферты</c:v>
                </c:pt>
                <c:pt idx="4">
                  <c:v>БП от граждан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Субвенции </c:v>
                </c:pt>
                <c:pt idx="2">
                  <c:v>Субсидии</c:v>
                </c:pt>
                <c:pt idx="3">
                  <c:v>Межбюджетные трансферты</c:v>
                </c:pt>
                <c:pt idx="4">
                  <c:v>БП от граждан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Субвенции </c:v>
                </c:pt>
                <c:pt idx="2">
                  <c:v>Субсидии</c:v>
                </c:pt>
                <c:pt idx="3">
                  <c:v>Межбюджетные трансферты</c:v>
                </c:pt>
                <c:pt idx="4">
                  <c:v>БП от граждан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Субвенции </c:v>
                </c:pt>
                <c:pt idx="2">
                  <c:v>Субсидии</c:v>
                </c:pt>
                <c:pt idx="3">
                  <c:v>Межбюджетные трансферты</c:v>
                </c:pt>
                <c:pt idx="4">
                  <c:v>БП от граждан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Столбец5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Субвенции </c:v>
                </c:pt>
                <c:pt idx="2">
                  <c:v>Субсидии</c:v>
                </c:pt>
                <c:pt idx="3">
                  <c:v>Межбюджетные трансферты</c:v>
                </c:pt>
                <c:pt idx="4">
                  <c:v>БП от граждан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Столбец6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Субвенции </c:v>
                </c:pt>
                <c:pt idx="2">
                  <c:v>Субсидии</c:v>
                </c:pt>
                <c:pt idx="3">
                  <c:v>Межбюджетные трансферты</c:v>
                </c:pt>
                <c:pt idx="4">
                  <c:v>БП от граждан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Столбец7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Субвенции </c:v>
                </c:pt>
                <c:pt idx="2">
                  <c:v>Субсидии</c:v>
                </c:pt>
                <c:pt idx="3">
                  <c:v>Межбюджетные трансферты</c:v>
                </c:pt>
                <c:pt idx="4">
                  <c:v>БП от граждан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15022852652073268"/>
          <c:y val="0.19582774045142526"/>
          <c:w val="0.80073821487958541"/>
          <c:h val="0.394014736067577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</c:f>
              <c:strCache>
                <c:ptCount val="1"/>
                <c:pt idx="0">
                  <c:v>Налоговые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30169.413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993.74199999999996</c:v>
                </c:pt>
                <c:pt idx="1">
                  <c:v>2127.39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30740-5DB4-4311-B3D0-44A6FAFE7C79}" type="datetimeFigureOut">
              <a:rPr lang="ru-RU" smtClean="0"/>
              <a:t>13.07.2021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3A602-1E22-409C-89C8-0C3173B4B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3A602-1E22-409C-89C8-0C3173B4B3D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70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1901950"/>
            <a:ext cx="7772400" cy="16227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3887114"/>
            <a:ext cx="6400800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291130"/>
            <a:ext cx="8229600" cy="3918803"/>
          </a:xfrm>
        </p:spPr>
        <p:txBody>
          <a:bodyPr/>
          <a:lstStyle>
            <a:lvl1pPr>
              <a:defRPr sz="2800">
                <a:solidFill>
                  <a:srgbClr val="018ACF"/>
                </a:solidFill>
              </a:defRPr>
            </a:lvl1pPr>
            <a:lvl2pPr>
              <a:defRPr>
                <a:solidFill>
                  <a:srgbClr val="018ACF"/>
                </a:solidFill>
              </a:defRPr>
            </a:lvl2pPr>
            <a:lvl3pPr>
              <a:defRPr>
                <a:solidFill>
                  <a:srgbClr val="018ACF"/>
                </a:solidFill>
              </a:defRPr>
            </a:lvl3pPr>
            <a:lvl4pPr>
              <a:defRPr>
                <a:solidFill>
                  <a:srgbClr val="018ACF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18AC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27208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8A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190195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27208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8A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190195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424936" cy="6048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</a:t>
            </a:r>
          </a:p>
          <a:p>
            <a:pPr marL="0" indent="0" algn="ctr">
              <a:buNone/>
            </a:pPr>
            <a:endParaRPr lang="ru-RU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решению Совета сельского поселения «Мещура» от 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.10.2020г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4-38/2 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исполнении бюджета сельского поселения «Мещура» за 2019 год»</a:t>
            </a:r>
            <a:endParaRPr lang="ru-RU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5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2350"/>
            <a:ext cx="8424936" cy="5830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программных и не программных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в общем объёме расходов бюджета сельского поселения «Мещура»</a:t>
            </a:r>
          </a:p>
          <a:p>
            <a:pPr marL="0" indent="0" algn="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1185259"/>
              </p:ext>
            </p:extLst>
          </p:nvPr>
        </p:nvGraphicFramePr>
        <p:xfrm>
          <a:off x="539552" y="2636912"/>
          <a:ext cx="583264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304226"/>
              </p:ext>
            </p:extLst>
          </p:nvPr>
        </p:nvGraphicFramePr>
        <p:xfrm>
          <a:off x="6588224" y="2636912"/>
          <a:ext cx="2448272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3600400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2019 году на исполнение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программ запланировано 998,108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исполнено – 993,742 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just">
                        <a:buNone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непрограммным направлениям расходов запланировано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2 132,611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исполнено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2 127,390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75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«Мещура» за 2019 год в разрезе муниципальных программ</a:t>
            </a:r>
          </a:p>
          <a:p>
            <a:pPr marL="0" indent="0" algn="ctr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900902"/>
              </p:ext>
            </p:extLst>
          </p:nvPr>
        </p:nvGraphicFramePr>
        <p:xfrm>
          <a:off x="323529" y="1677396"/>
          <a:ext cx="8568951" cy="473934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481137"/>
                <a:gridCol w="1695938"/>
                <a:gridCol w="1695938"/>
                <a:gridCol w="1695938"/>
              </a:tblGrid>
              <a:tr h="935369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3631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 жизнедеятельности населения сельского поселения "Мещура"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470,600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469,549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1216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коммунального хозяйства и повышение степени благоустройства сельского поселения "Мещура"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527,508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524,193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5549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программные расходы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998,108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993,742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46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"Безопасность жизнедеятельности населения сельского поселения "Мещура"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572000" y="1700808"/>
            <a:ext cx="4392488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сельского поселения «Мещура» от 20 сентября 2013 года № 65.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реализации программы была достигнута основная цель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программы-обеспечение безопасности населения, поддержка в постоянной готовности технических средств пожаротушения (пожарных водоёмов), мероприятия исключающие различную пожарную опасность.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17646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4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коммунального хозяйства и повышение степени благоустройства сельского поселения "Мещура"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572000" y="1700808"/>
            <a:ext cx="4392488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сельского поселения «Мещура» от 15 декабря 2013 года № 79.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программы: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уличного освещения;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улично-дорожной сети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54814"/>
            <a:ext cx="3240360" cy="24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52297"/>
            <a:ext cx="336037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45202"/>
            <a:ext cx="8496944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сельского поселения «Мещура»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2019 год по разделам классификации расходов бюджета Российской Федерации</a:t>
            </a: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376281"/>
              </p:ext>
            </p:extLst>
          </p:nvPr>
        </p:nvGraphicFramePr>
        <p:xfrm>
          <a:off x="323529" y="1988840"/>
          <a:ext cx="8568950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1965"/>
                <a:gridCol w="530038"/>
                <a:gridCol w="618378"/>
                <a:gridCol w="1554779"/>
                <a:gridCol w="1713790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Рз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ПРз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Уточнённый</a:t>
                      </a:r>
                      <a:r>
                        <a:rPr lang="ru-RU" sz="1400" baseline="0" dirty="0" smtClean="0"/>
                        <a:t> план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исполнено</a:t>
                      </a:r>
                      <a:endParaRPr lang="ru-RU" sz="14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ОБЩЕГОСУДАРСТВЕННЫЕ ВОПРОСЫ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1 807,987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1 802,766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7779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646,650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646,650</a:t>
                      </a:r>
                      <a:endParaRPr lang="ru-RU" sz="1400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1 147,453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1 144,325</a:t>
                      </a:r>
                      <a:endParaRPr lang="ru-RU" sz="1400" dirty="0"/>
                    </a:p>
                  </a:txBody>
                  <a:tcPr/>
                </a:tc>
              </a:tr>
              <a:tr h="783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0,478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0,478</a:t>
                      </a:r>
                      <a:endParaRPr lang="ru-RU" sz="1400" dirty="0"/>
                    </a:p>
                  </a:txBody>
                  <a:tcPr/>
                </a:tc>
              </a:tr>
              <a:tr h="41029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Резервные фонды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1,000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0,000</a:t>
                      </a:r>
                      <a:endParaRPr lang="ru-RU" sz="1400" dirty="0"/>
                    </a:p>
                  </a:txBody>
                  <a:tcPr/>
                </a:tc>
              </a:tr>
              <a:tr h="3650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Другие общегосударственные вопросы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12,405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11,313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8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45202"/>
            <a:ext cx="8424936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сельского поселения «Мещура»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2019 год по разделам классификации расходов бюджета Российской Федерации</a:t>
            </a: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222455"/>
              </p:ext>
            </p:extLst>
          </p:nvPr>
        </p:nvGraphicFramePr>
        <p:xfrm>
          <a:off x="251520" y="1988840"/>
          <a:ext cx="8640959" cy="4830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9"/>
                <a:gridCol w="432048"/>
                <a:gridCol w="504056"/>
                <a:gridCol w="1267341"/>
                <a:gridCol w="1396955"/>
              </a:tblGrid>
              <a:tr h="527314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Уточнённый</a:t>
                      </a:r>
                      <a:r>
                        <a:rPr lang="ru-RU" baseline="0" dirty="0" smtClean="0"/>
                        <a:t> 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исполнено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БЕЗОПАСНОСТЬ И ПРАВООХРАНИТЕЛЬНАЯ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440,600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440,600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440,600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440,600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ЭКОНОМИКА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30,000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28,949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Транспорт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30,000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28,949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ЖИЛИЩНО-КОММУНАЛЬНОЕ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533,508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530,193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Благоустройство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527,508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524,193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 ПОЛИТИКА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318,625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318,624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Пенсионное обеспечение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318,625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318,624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0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28600"/>
            <a:ext cx="6928448" cy="968152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690336"/>
            <a:ext cx="5238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i="1" dirty="0" smtClean="0"/>
          </a:p>
          <a:p>
            <a:pPr algn="ctr"/>
            <a:endParaRPr lang="ru-RU" sz="6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77769" y="105842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51520" y="1114576"/>
            <a:ext cx="8640960" cy="555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  <a:p>
            <a:pPr marL="0" indent="45720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«Княжпогостский»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Дзержинского,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Начальник: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Хлюпина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Наталия Анатольевна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(82139) 2-36-01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Исполнитель: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Столбовская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Кристина Анатольевна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(82139)2-14-78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информацией о бюджете можно ознакомиться на официальном сайте администрации муниципального района «Княжпогостский» «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mrk11.ru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37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бюджетного процесса</a:t>
            </a:r>
          </a:p>
          <a:p>
            <a:pPr marL="0" indent="457200">
              <a:buNone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такого механизма как бюджет города невозможно без знаний стадий бюджетного процесса.</a:t>
            </a:r>
          </a:p>
        </p:txBody>
      </p:sp>
      <p:sp>
        <p:nvSpPr>
          <p:cNvPr id="5" name="AutoShape 2" descr="https://globalsmtseasia.com/wp-content/uploads/2017/02/Budget-provides-impetus-to-mnfg-export-infra-Nirma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globalsmtseasia.com/wp-content/uploads/2017/02/Budget-provides-impetus-to-mnfg-export-infra-Nirmal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47290"/>
            <a:ext cx="113387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" y="2916249"/>
            <a:ext cx="1133872" cy="79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328" y="3715406"/>
            <a:ext cx="113387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2" y="4761768"/>
            <a:ext cx="1133872" cy="93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699" y="5805264"/>
            <a:ext cx="112384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Блок-схема: процесс 6"/>
          <p:cNvSpPr/>
          <p:nvPr/>
        </p:nvSpPr>
        <p:spPr>
          <a:xfrm>
            <a:off x="2534848" y="2211484"/>
            <a:ext cx="6450725" cy="40771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Составление проекта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350802" y="3112080"/>
            <a:ext cx="7760313" cy="4074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Рассмотрение и утверждение бюджета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555776" y="4005064"/>
            <a:ext cx="6450725" cy="3548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Исполнение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1330699" y="5013176"/>
            <a:ext cx="7688304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Составление, внешняя проверка, рассмотрение и утверждение бюджетной отчетности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555775" y="6003286"/>
            <a:ext cx="6378715" cy="3960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Муниципальный финансовый контроль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2896"/>
            <a:ext cx="938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2350"/>
            <a:ext cx="8496944" cy="583098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граждан»-это упрощённая версия бюджетного документа, которая использует неформальный язык и доступные форматы, чтобы облегчить гражданам понимание бюджета, объяснить им планы и действия органов местного самоуправления поселения.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 будут рассмотрены основные параметры бюджета, результаты его исполнения и, на наш взгляд самые значимые события, произошедшие в 2019 году.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уверены, что «Бюджет для граждан» будет Вам интересен.</a:t>
            </a:r>
          </a:p>
          <a:p>
            <a:pPr marL="0" indent="0" algn="just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24"/>
            <a:ext cx="938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65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81262"/>
            <a:ext cx="8496944" cy="58720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ИСПОЛНЕНИЕ БЮДЖЕТА?</a:t>
            </a:r>
          </a:p>
          <a:p>
            <a:pPr marL="0" indent="0" algn="ctr">
              <a:buNone/>
            </a:pPr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457200" algn="just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бюджета-это процесс мобилизации доходов местного бюджета и осуществление экономически обоснованных, рациональных расходов за счет средств бюджета.</a:t>
            </a:r>
          </a:p>
          <a:p>
            <a:pPr marL="342900" lvl="1" indent="457200" algn="just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Мобилизация доходов-это мероприятия, направленные на дополнительное привлечение доходов в бюджет.</a:t>
            </a:r>
          </a:p>
          <a:p>
            <a:pPr marL="342900" lvl="1" indent="457200" algn="just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исполнения бюджета заложены следующие принципы:</a:t>
            </a:r>
          </a:p>
          <a:p>
            <a:pPr marL="685800" lvl="1" indent="-342900" algn="just">
              <a:buFont typeface="+mj-lt"/>
              <a:buAutoNum type="arabicParenR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единства счёта (кассы), предусматривающий зачисление всех поступающих доходов на единый счёт бюджета и осуществление всех расходов с единого счёта бюджета;</a:t>
            </a:r>
          </a:p>
          <a:p>
            <a:pPr marL="685800" lvl="1" indent="-342900" algn="just">
              <a:buFont typeface="+mj-lt"/>
              <a:buAutoNum type="arabicParenR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обеспечения расходов в пределах фактического наличия средств на едином счёте бюджета.</a:t>
            </a:r>
          </a:p>
          <a:p>
            <a:pPr marL="342900" lvl="1" indent="457200" algn="just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исполнения бюджета осуществляется посредствам составления и утверждения отчёта об исполнении бюджета.</a:t>
            </a:r>
          </a:p>
          <a:p>
            <a:pPr marL="685800" lvl="1" indent="-342900" algn="just">
              <a:buFont typeface="+mj-lt"/>
              <a:buAutoNum type="arabicParenR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93096"/>
            <a:ext cx="5832648" cy="249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3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45202"/>
            <a:ext cx="8568952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ГРАЖДАНЕ ПРИНИМАЮТ УЧАСТИЕ В БЮДЖЕТНОМ ПРОЦЕССЕ?</a:t>
            </a:r>
          </a:p>
          <a:p>
            <a:pPr marL="0" indent="0" algn="ctr">
              <a:buNone/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работающий гражданин города является налогоплательщиком и тем самым формирует доходную часть бюджета. В то же время все без исключения граждане являются получателями расходов бюджета посредствам потребления общественных услуг.</a:t>
            </a:r>
          </a:p>
          <a:p>
            <a:pPr marL="0" indent="457200" algn="ctr">
              <a:buNone/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УСЛУГИ:</a:t>
            </a:r>
          </a:p>
          <a:p>
            <a:pPr marL="0" indent="45720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342900" algn="just">
              <a:buFont typeface="+mj-lt"/>
              <a:buAutoNum type="arabicParenR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1296144" cy="130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46" y="3717031"/>
            <a:ext cx="1296144" cy="13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17033"/>
            <a:ext cx="1224136" cy="130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3"/>
            <a:ext cx="1080000" cy="13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17031"/>
            <a:ext cx="1401170" cy="130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717033"/>
            <a:ext cx="1080000" cy="13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787128"/>
              </p:ext>
            </p:extLst>
          </p:nvPr>
        </p:nvGraphicFramePr>
        <p:xfrm>
          <a:off x="107504" y="5373216"/>
          <a:ext cx="8890294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296144"/>
                <a:gridCol w="1584176"/>
                <a:gridCol w="1296144"/>
                <a:gridCol w="1368152"/>
                <a:gridCol w="1617486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ЖКХ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52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622350"/>
            <a:ext cx="8712968" cy="58309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ИСПОЛНЕНИЯ БЮДЖЕТА СЕЛЬСКОГО ПОСЕЛЕНИЯ «Мещура» за 2017-2019 годы.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45720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последний год наблюдается увеличение налоговых и неналоговых доходов. </a:t>
            </a:r>
            <a:endParaRPr lang="ru-RU" sz="28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33809"/>
              </p:ext>
            </p:extLst>
          </p:nvPr>
        </p:nvGraphicFramePr>
        <p:xfrm>
          <a:off x="107504" y="2060848"/>
          <a:ext cx="8856985" cy="4402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3272"/>
                <a:gridCol w="1831042"/>
                <a:gridCol w="1937466"/>
                <a:gridCol w="1845205"/>
              </a:tblGrid>
              <a:tr h="3833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336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всего, из них: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2 116,392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2 271,000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3 089,936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6146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26,854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33,666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32,355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2 089,538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2 237,334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3 057,581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211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Расходы, всего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2 166,392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2 236,269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3 121,132</a:t>
                      </a: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Дефицит (-), профицит (+)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-49,676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34,732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-31,196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7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2350"/>
            <a:ext cx="8568952" cy="5830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решение Совета сельского поселения «Мещура» от 25.12.2019г. № 4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4/1 «О бюджете сельского поселения «Мещура» на 2019 год на плановый период 2020 и 2021 годов»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48812"/>
              </p:ext>
            </p:extLst>
          </p:nvPr>
        </p:nvGraphicFramePr>
        <p:xfrm>
          <a:off x="298958" y="2343289"/>
          <a:ext cx="3024440" cy="744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440"/>
              </a:tblGrid>
              <a:tr h="38074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Доходы</a:t>
                      </a:r>
                      <a:r>
                        <a:rPr lang="ru-RU" sz="10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/>
                        <a:t>(первоначальный план)</a:t>
                      </a:r>
                      <a:endParaRPr lang="ru-RU" sz="1000" dirty="0"/>
                    </a:p>
                  </a:txBody>
                  <a:tcPr/>
                </a:tc>
              </a:tr>
              <a:tr h="34875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2 116,748 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253838"/>
              </p:ext>
            </p:extLst>
          </p:nvPr>
        </p:nvGraphicFramePr>
        <p:xfrm>
          <a:off x="671632" y="4561704"/>
          <a:ext cx="1175792" cy="723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/>
              </a:tblGrid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Безвозмездные</a:t>
                      </a:r>
                      <a:r>
                        <a:rPr lang="ru-RU" sz="1000" baseline="0" dirty="0" smtClean="0"/>
                        <a:t> поступления</a:t>
                      </a:r>
                      <a:endParaRPr lang="ru-RU" sz="1000" dirty="0"/>
                    </a:p>
                  </a:txBody>
                  <a:tcPr/>
                </a:tc>
              </a:tr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2 088,748 </a:t>
                      </a:r>
                      <a:r>
                        <a:rPr lang="ru-RU" sz="1000" dirty="0" err="1" smtClean="0"/>
                        <a:t>тыс.руб</a:t>
                      </a:r>
                      <a:r>
                        <a:rPr lang="ru-RU" sz="10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705497"/>
              </p:ext>
            </p:extLst>
          </p:nvPr>
        </p:nvGraphicFramePr>
        <p:xfrm>
          <a:off x="683464" y="3555721"/>
          <a:ext cx="1152128" cy="651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2549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Налоговые доходы</a:t>
                      </a:r>
                      <a:endParaRPr lang="ru-RU" sz="1000" dirty="0"/>
                    </a:p>
                  </a:txBody>
                  <a:tcPr/>
                </a:tc>
              </a:tr>
              <a:tr h="2549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28,000 </a:t>
                      </a:r>
                      <a:r>
                        <a:rPr lang="ru-RU" sz="1000" dirty="0" err="1" smtClean="0"/>
                        <a:t>тыс.руб</a:t>
                      </a:r>
                      <a:r>
                        <a:rPr lang="ru-RU" sz="10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3491880" y="2473472"/>
            <a:ext cx="20162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973,873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2795015" y="3717032"/>
            <a:ext cx="34099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5,040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2795015" y="4572887"/>
            <a:ext cx="34099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968,833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3491880" y="5831556"/>
            <a:ext cx="20162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1 013,574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917743"/>
              </p:ext>
            </p:extLst>
          </p:nvPr>
        </p:nvGraphicFramePr>
        <p:xfrm>
          <a:off x="5652120" y="2348880"/>
          <a:ext cx="3168352" cy="722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Доходы </a:t>
                      </a:r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3 090,621 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816414"/>
              </p:ext>
            </p:extLst>
          </p:nvPr>
        </p:nvGraphicFramePr>
        <p:xfrm>
          <a:off x="5652120" y="5661248"/>
          <a:ext cx="3312368" cy="792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</a:tblGrid>
              <a:tr h="41347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Расходы </a:t>
                      </a:r>
                    </a:p>
                  </a:txBody>
                  <a:tcPr/>
                </a:tc>
              </a:tr>
              <a:tr h="378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r>
                        <a:rPr lang="ru-RU" sz="1200" baseline="0" dirty="0" smtClean="0"/>
                        <a:t> 130,719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324983"/>
              </p:ext>
            </p:extLst>
          </p:nvPr>
        </p:nvGraphicFramePr>
        <p:xfrm>
          <a:off x="323528" y="5661248"/>
          <a:ext cx="3024336" cy="811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</a:tblGrid>
              <a:tr h="42361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Расходы </a:t>
                      </a:r>
                    </a:p>
                    <a:p>
                      <a:pPr algn="ctr"/>
                      <a:r>
                        <a:rPr lang="ru-RU" sz="1000" dirty="0" smtClean="0"/>
                        <a:t>(первоначальные план)</a:t>
                      </a:r>
                      <a:endParaRPr lang="ru-RU" sz="1000" dirty="0"/>
                    </a:p>
                  </a:txBody>
                  <a:tcPr/>
                </a:tc>
              </a:tr>
              <a:tr h="388028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2 117,145 </a:t>
                      </a:r>
                      <a:r>
                        <a:rPr lang="ru-RU" sz="1200" dirty="0" err="1" smtClean="0"/>
                        <a:t>тыс.руб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563692"/>
              </p:ext>
            </p:extLst>
          </p:nvPr>
        </p:nvGraphicFramePr>
        <p:xfrm>
          <a:off x="7380312" y="4509120"/>
          <a:ext cx="1296144" cy="75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</a:tblGrid>
              <a:tr h="36295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Безвозмездные поступления</a:t>
                      </a:r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3 057,581 </a:t>
                      </a:r>
                      <a:r>
                        <a:rPr lang="ru-RU" sz="1000" dirty="0" err="1" smtClean="0"/>
                        <a:t>тыс.руб</a:t>
                      </a:r>
                      <a:r>
                        <a:rPr lang="ru-RU" sz="10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912794"/>
              </p:ext>
            </p:extLst>
          </p:nvPr>
        </p:nvGraphicFramePr>
        <p:xfrm>
          <a:off x="7524328" y="3409184"/>
          <a:ext cx="1152128" cy="723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32694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Налоговые доходы</a:t>
                      </a:r>
                    </a:p>
                  </a:txBody>
                  <a:tcPr/>
                </a:tc>
              </a:tr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33,040 </a:t>
                      </a:r>
                      <a:r>
                        <a:rPr lang="ru-RU" sz="1000" baseline="0" dirty="0" err="1" smtClean="0"/>
                        <a:t>тыс.руб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3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568952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сельского поселения «Мещура» за 2019 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01965478"/>
              </p:ext>
            </p:extLst>
          </p:nvPr>
        </p:nvGraphicFramePr>
        <p:xfrm>
          <a:off x="4499992" y="2348880"/>
          <a:ext cx="439248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47768412"/>
              </p:ext>
            </p:extLst>
          </p:nvPr>
        </p:nvGraphicFramePr>
        <p:xfrm>
          <a:off x="323528" y="2492896"/>
          <a:ext cx="403244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07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424936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сельского поселения «Мещура» 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2013 года бюджет сельского поселения «Мещура» формируется в программном формате. Расходы осуществляются по основным мероприятиям 2-х муниципальных программ по непрограммным направлениям расходов.</a:t>
            </a:r>
          </a:p>
          <a:p>
            <a:pPr marL="0" indent="457200" algn="just">
              <a:buNone/>
            </a:pP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осуществлялось финансовым управлением администрации муниципального района «Княжпогостский» на основании сводной бюджетной росписи, кассового плана исполнения бюджета и заявок на финансирование расходов, предоставляемых главным распорядителем средств сельского поселения «Мещура».</a:t>
            </a:r>
          </a:p>
          <a:p>
            <a:pPr marL="0" indent="457200" algn="just">
              <a:buNone/>
            </a:pP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2019 год по расходам бюджет исполнен в сумме 3 121,132 </a:t>
            </a:r>
            <a:r>
              <a:rPr lang="ru-RU" sz="135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что составило 99% к уточненному годовому плану.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8352928" cy="298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0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328</Template>
  <TotalTime>2383</TotalTime>
  <Words>1136</Words>
  <Application>Microsoft Office PowerPoint</Application>
  <PresentationFormat>Экран (4:3)</PresentationFormat>
  <Paragraphs>276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Hlupina</dc:creator>
  <cp:lastModifiedBy>Кристина Столбовская</cp:lastModifiedBy>
  <cp:revision>175</cp:revision>
  <dcterms:created xsi:type="dcterms:W3CDTF">2016-03-09T09:58:10Z</dcterms:created>
  <dcterms:modified xsi:type="dcterms:W3CDTF">2021-07-13T12:26:51Z</dcterms:modified>
</cp:coreProperties>
</file>