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9" r:id="rId3"/>
    <p:sldId id="293" r:id="rId4"/>
    <p:sldId id="281" r:id="rId5"/>
    <p:sldId id="282" r:id="rId6"/>
    <p:sldId id="280" r:id="rId7"/>
    <p:sldId id="284" r:id="rId8"/>
    <p:sldId id="283" r:id="rId9"/>
    <p:sldId id="286" r:id="rId10"/>
    <p:sldId id="287" r:id="rId11"/>
    <p:sldId id="288" r:id="rId12"/>
    <p:sldId id="294" r:id="rId13"/>
    <p:sldId id="296" r:id="rId14"/>
    <p:sldId id="297" r:id="rId15"/>
    <p:sldId id="29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4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2586.8490000000002</c:v>
                </c:pt>
                <c:pt idx="1">
                  <c:v>80.841999999999999</c:v>
                </c:pt>
                <c:pt idx="2">
                  <c:v>300</c:v>
                </c:pt>
                <c:pt idx="3">
                  <c:v>38.89</c:v>
                </c:pt>
                <c:pt idx="4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5022852652073268"/>
          <c:y val="0.19582774045142526"/>
          <c:w val="0.80073821487958541"/>
          <c:h val="0.39401473606757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Налоговые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23.913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2812.73</c:v>
                </c:pt>
                <c:pt idx="1">
                  <c:v>2372.64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сельского поселения «Мещура» от 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.2021г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4-44/3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сельского поселения «Мещура» за 2020 год»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2350"/>
            <a:ext cx="8424936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 программных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общем объёме расходов бюджета сельского поселения «Мещура»</a:t>
            </a:r>
          </a:p>
          <a:p>
            <a:pPr marL="0" indent="0" algn="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22833652"/>
              </p:ext>
            </p:extLst>
          </p:nvPr>
        </p:nvGraphicFramePr>
        <p:xfrm>
          <a:off x="539552" y="2636912"/>
          <a:ext cx="58326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54690"/>
              </p:ext>
            </p:extLst>
          </p:nvPr>
        </p:nvGraphicFramePr>
        <p:xfrm>
          <a:off x="6588224" y="2636912"/>
          <a:ext cx="244827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6004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2020 году на исполнение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запланировано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2 812,73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– 2 812,73 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непрограммным направлениям расходов запланировано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2 373,64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2 372,64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«Мещура» за 2020 год в разрезе муниципальных программ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379006"/>
              </p:ext>
            </p:extLst>
          </p:nvPr>
        </p:nvGraphicFramePr>
        <p:xfrm>
          <a:off x="323529" y="1677396"/>
          <a:ext cx="8568951" cy="47393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81137"/>
                <a:gridCol w="1695938"/>
                <a:gridCol w="1695938"/>
                <a:gridCol w="1695938"/>
              </a:tblGrid>
              <a:tr h="935369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363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жизнедеятельности населения сельского поселения "Мещура"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коммунального хозяйства и повышение степени благоустройства сельского поселения "Мещура"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2 800,73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2 800,73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54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2 812,73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2 812,73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"Безопасность жизнедеятельности населения сельского поселения "Мещура"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«Мещура» от 20 сентября 2013 года № 65.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реализации программы была достигнута основная цель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программы-обеспечение безопасности населения, поддержка в постоянной готовности технических средств пожаротушения (пожарных водоёмов), мероприятия исключающие различную пожарную опасность.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17646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коммунального хозяйства и повышение степени благоустройства сельского поселения "Мещура"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«Мещура» от 15 декабря 2013 года № 79.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уличного освещения;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улично-дорожной сети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54814"/>
            <a:ext cx="324036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2297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45202"/>
            <a:ext cx="8496944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«Мещура»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88885"/>
              </p:ext>
            </p:extLst>
          </p:nvPr>
        </p:nvGraphicFramePr>
        <p:xfrm>
          <a:off x="323529" y="1988840"/>
          <a:ext cx="8568950" cy="444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965"/>
                <a:gridCol w="530038"/>
                <a:gridCol w="618378"/>
                <a:gridCol w="1554779"/>
                <a:gridCol w="171379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Рз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ПРз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</a:t>
                      </a:r>
                      <a:r>
                        <a:rPr lang="ru-RU" sz="1400" baseline="0" dirty="0" smtClean="0"/>
                        <a:t>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5 186,370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5 185,370</a:t>
                      </a:r>
                      <a:endParaRPr lang="ru-RU" sz="1400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2 043,092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2 042,092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451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670,954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670,954</a:t>
                      </a:r>
                      <a:endParaRPr lang="ru-RU" sz="14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1 205,126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1 205,126</a:t>
                      </a:r>
                      <a:endParaRPr lang="ru-RU" sz="1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0,466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0,466</a:t>
                      </a:r>
                      <a:endParaRPr lang="ru-RU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проведения выборов и референдумов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159,987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159,987</a:t>
                      </a:r>
                    </a:p>
                  </a:txBody>
                  <a:tcPr/>
                </a:tc>
              </a:tr>
              <a:tr h="4102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0,000</a:t>
                      </a:r>
                      <a:endParaRPr lang="ru-RU" sz="1400" dirty="0"/>
                    </a:p>
                  </a:txBody>
                  <a:tcPr/>
                </a:tc>
              </a:tr>
              <a:tr h="3650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5,559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5,559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45202"/>
            <a:ext cx="8424936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«Мещура»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56887"/>
              </p:ext>
            </p:extLst>
          </p:nvPr>
        </p:nvGraphicFramePr>
        <p:xfrm>
          <a:off x="251520" y="1988840"/>
          <a:ext cx="8640959" cy="464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НАЦИОНАЛЬНАЯ БЕЗОПАСНОСТЬ И ПРАВООХРАНИТЕЛЬНАЯ ДЕЯТЕЛЬНОСТЬ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212,00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212,00</a:t>
                      </a:r>
                      <a:endParaRPr lang="ru-RU" sz="1400" dirty="0"/>
                    </a:p>
                  </a:txBody>
                  <a:tcPr/>
                </a:tc>
              </a:tr>
              <a:tr h="52842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212,00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212,00</a:t>
                      </a:r>
                    </a:p>
                    <a:p>
                      <a:endParaRPr lang="ru-RU" sz="1400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ЖИЛИЩНО-КОММУНАЛЬНОЕ ХОЗЯЙСТВО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1 604,730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1 604,730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Благоустройство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1 604,730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1 604,730</a:t>
                      </a:r>
                      <a:endParaRPr lang="ru-RU" sz="1400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ОХРАНА ОКРУЖАЮЩЕЙ СРЕДЫ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300,00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Сбор, удаление отходов и очистка сточных вод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300,00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СОЦИАЛЬНАЯ ПОЛИТИКА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330,548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330,548</a:t>
                      </a:r>
                      <a:endParaRPr lang="ru-RU" sz="14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Пенсионное обеспечение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330,548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330,548</a:t>
                      </a:r>
                      <a:endParaRPr lang="ru-RU" sz="14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ФИЗИЧЕСКАЯ КУЛЬТУРА И СПОРТ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696,00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696,00</a:t>
                      </a:r>
                      <a:endParaRPr lang="ru-RU" sz="14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Физическая культура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696,00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696,00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1520" y="1114576"/>
            <a:ext cx="8640960" cy="555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7290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" y="2916249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28" y="3715406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" y="47617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99" y="5805264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2534848" y="2211484"/>
            <a:ext cx="6450725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350802" y="3112080"/>
            <a:ext cx="7760313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555776" y="4005064"/>
            <a:ext cx="6450725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330699" y="5013176"/>
            <a:ext cx="768830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55775" y="6003286"/>
            <a:ext cx="6378715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896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2350"/>
            <a:ext cx="8496944" cy="58309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2020 году.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81262"/>
            <a:ext cx="8496944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5832648" cy="249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45202"/>
            <a:ext cx="8568952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296144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46" y="3717031"/>
            <a:ext cx="1296144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3"/>
            <a:ext cx="1224136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1"/>
            <a:ext cx="140117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1703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87128"/>
              </p:ext>
            </p:extLst>
          </p:nvPr>
        </p:nvGraphicFramePr>
        <p:xfrm>
          <a:off x="107504" y="5373216"/>
          <a:ext cx="8890294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296144"/>
                <a:gridCol w="1584176"/>
                <a:gridCol w="1296144"/>
                <a:gridCol w="1368152"/>
                <a:gridCol w="161748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622350"/>
            <a:ext cx="8712968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СЕЛЬСКОГО ПОСЕЛЕНИЯ «Мещура» за 2018-2020 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последний год наблюдается увеличение налоговых и неналоговых доходов. </a:t>
            </a: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10293"/>
              </p:ext>
            </p:extLst>
          </p:nvPr>
        </p:nvGraphicFramePr>
        <p:xfrm>
          <a:off x="107504" y="2060848"/>
          <a:ext cx="8856985" cy="440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272"/>
                <a:gridCol w="1831042"/>
                <a:gridCol w="1937466"/>
                <a:gridCol w="1845205"/>
              </a:tblGrid>
              <a:tr h="383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3 089,936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5 185,695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14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32,355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2 237,334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3 057,581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5 103,782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21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2 236,269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3 121,132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5 179,897</a:t>
                      </a: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-31,196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2350"/>
            <a:ext cx="8568952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Совета сельского поселения «Мещура» от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24.12.2019 г № 4-34/2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сельского поселения «Мещура» на 2020 год на плановый период 2021 и 2022 годов»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57759"/>
              </p:ext>
            </p:extLst>
          </p:nvPr>
        </p:nvGraphicFramePr>
        <p:xfrm>
          <a:off x="298958" y="2343289"/>
          <a:ext cx="3024440" cy="74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440"/>
              </a:tblGrid>
              <a:tr h="38074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487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2 633,512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609378"/>
              </p:ext>
            </p:extLst>
          </p:nvPr>
        </p:nvGraphicFramePr>
        <p:xfrm>
          <a:off x="671632" y="4561704"/>
          <a:ext cx="1175792" cy="72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2 609,012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0784"/>
              </p:ext>
            </p:extLst>
          </p:nvPr>
        </p:nvGraphicFramePr>
        <p:xfrm>
          <a:off x="683464" y="3555721"/>
          <a:ext cx="1152128" cy="65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доходы</a:t>
                      </a:r>
                      <a:endParaRPr lang="ru-RU" sz="1000" dirty="0"/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24,50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3491880" y="2473472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2 552,183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795015" y="3717032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-0,587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795015" y="4572887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2 494,77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491880" y="5831556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2 612,174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09350"/>
              </p:ext>
            </p:extLst>
          </p:nvPr>
        </p:nvGraphicFramePr>
        <p:xfrm>
          <a:off x="5652120" y="2348880"/>
          <a:ext cx="3168352" cy="72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5 185,695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40604"/>
              </p:ext>
            </p:extLst>
          </p:nvPr>
        </p:nvGraphicFramePr>
        <p:xfrm>
          <a:off x="5652120" y="5661248"/>
          <a:ext cx="3312368" cy="79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4134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</a:t>
                      </a:r>
                    </a:p>
                  </a:txBody>
                  <a:tcPr/>
                </a:tc>
              </a:tr>
              <a:tr h="378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5 179,897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62742"/>
              </p:ext>
            </p:extLst>
          </p:nvPr>
        </p:nvGraphicFramePr>
        <p:xfrm>
          <a:off x="323528" y="5661248"/>
          <a:ext cx="3024336" cy="81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4236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000" dirty="0" smtClean="0"/>
                        <a:t>(первоначальные план)</a:t>
                      </a:r>
                      <a:endParaRPr lang="ru-RU" sz="1000" dirty="0"/>
                    </a:p>
                  </a:txBody>
                  <a:tcPr/>
                </a:tc>
              </a:tr>
              <a:tr h="388028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2 567,723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34323"/>
              </p:ext>
            </p:extLst>
          </p:nvPr>
        </p:nvGraphicFramePr>
        <p:xfrm>
          <a:off x="7380312" y="4509120"/>
          <a:ext cx="129614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r>
                        <a:rPr lang="ru-RU" sz="1000" baseline="0" dirty="0" smtClean="0"/>
                        <a:t> 103,782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34950"/>
              </p:ext>
            </p:extLst>
          </p:nvPr>
        </p:nvGraphicFramePr>
        <p:xfrm>
          <a:off x="7524328" y="3409184"/>
          <a:ext cx="1152128" cy="72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23,913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сельского поселения «Мещура» за 2020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9524318"/>
              </p:ext>
            </p:extLst>
          </p:nvPr>
        </p:nvGraphicFramePr>
        <p:xfrm>
          <a:off x="4499992" y="2348880"/>
          <a:ext cx="43924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34134122"/>
              </p:ext>
            </p:extLst>
          </p:nvPr>
        </p:nvGraphicFramePr>
        <p:xfrm>
          <a:off x="323528" y="2492896"/>
          <a:ext cx="40324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сельского поселения «Мещура»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2013 года бюджет сельского поселения «Мещура» формируется в программном формате. Расходы осуществляются по основным мероприятиям 2-х муниципальных программ по непрограммным направлениям расходов.</a:t>
            </a: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финансовым управлением администрации муниципального района «Княжпогостский» на основании сводной бюджетной росписи, кассового плана исполнения бюджета и заявок на финансирование расходов, предоставляемых главным распорядителем средств сельского поселения «Мещура».</a:t>
            </a: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по расходам бюджет исполнен в сумме 5 179,897 </a:t>
            </a:r>
            <a:r>
              <a:rPr lang="ru-RU" sz="13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составило 99% к уточненному годовому плану.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352928" cy="29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328</Template>
  <TotalTime>2537</TotalTime>
  <Words>1184</Words>
  <Application>Microsoft Office PowerPoint</Application>
  <PresentationFormat>Экран (4:3)</PresentationFormat>
  <Paragraphs>293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Кристина Столбовская</cp:lastModifiedBy>
  <cp:revision>180</cp:revision>
  <dcterms:created xsi:type="dcterms:W3CDTF">2016-03-09T09:58:10Z</dcterms:created>
  <dcterms:modified xsi:type="dcterms:W3CDTF">2021-07-07T07:03:41Z</dcterms:modified>
</cp:coreProperties>
</file>