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57" r:id="rId5"/>
    <p:sldId id="261" r:id="rId6"/>
    <p:sldId id="262" r:id="rId7"/>
    <p:sldId id="267" r:id="rId8"/>
    <p:sldId id="265" r:id="rId9"/>
    <p:sldId id="260" r:id="rId10"/>
    <p:sldId id="268" r:id="rId11"/>
    <p:sldId id="269" r:id="rId12"/>
    <p:sldId id="270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3089.9360000000001</c:v>
                </c:pt>
                <c:pt idx="1">
                  <c:v>5185.6949999999997</c:v>
                </c:pt>
                <c:pt idx="2">
                  <c:v>6701.71</c:v>
                </c:pt>
                <c:pt idx="3">
                  <c:v>7087.4920000000002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A-4893-A77B-62CFCC1275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3121.1320000000001</c:v>
                </c:pt>
                <c:pt idx="1">
                  <c:v>5103.7820000000002</c:v>
                </c:pt>
                <c:pt idx="2">
                  <c:v>6706.9210000000003</c:v>
                </c:pt>
                <c:pt idx="3">
                  <c:v>7092.2349999999997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A-4893-A77B-62CFCC1275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-31.196000000000002</c:v>
                </c:pt>
                <c:pt idx="1">
                  <c:v>5.7990000000000004</c:v>
                </c:pt>
                <c:pt idx="2">
                  <c:v>-5.2110000000000003</c:v>
                </c:pt>
                <c:pt idx="3">
                  <c:v>-4.7430000000000003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9A-4893-A77B-62CFCC12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856320"/>
        <c:axId val="54862208"/>
        <c:axId val="54890496"/>
      </c:bar3DChart>
      <c:catAx>
        <c:axId val="54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62208"/>
        <c:crosses val="autoZero"/>
        <c:auto val="1"/>
        <c:lblAlgn val="ctr"/>
        <c:lblOffset val="100"/>
        <c:noMultiLvlLbl val="0"/>
      </c:catAx>
      <c:valAx>
        <c:axId val="548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56320"/>
        <c:crosses val="autoZero"/>
        <c:crossBetween val="between"/>
      </c:valAx>
      <c:serAx>
        <c:axId val="54890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6220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28702-9B40-4901-B38F-1AF8D8B0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7724775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68CA0-116D-4E72-9DFF-DC13EB6C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DDF8C4-05AD-4645-B277-CE09EAC5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AD7F5-CFDB-4C0E-A4C9-536C003A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D84012-C148-4381-B8EC-8371D1CE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BFB7ED-9F5A-4B4D-9180-C81D196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ABF253-7545-4644-AF04-086E8FA4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687812-9C95-4207-816E-51397EEC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00C9DF-25F3-4EB2-AEE8-02E6103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8BEB46-91BA-4106-B621-9096873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193945-6F90-49F9-95AB-D8475F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5CA3C7-79EC-478D-AE2D-2E703BA92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06FAE6-3000-4A0F-BE85-C92BA53D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12192000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2DB8A-A187-4070-9F1A-F34128D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76325"/>
          </a:xfrm>
          <a:effectLst>
            <a:outerShdw blurRad="50800" dist="38100" dir="4140000" algn="t" rotWithShape="0">
              <a:schemeClr val="bg1">
                <a:alpha val="78000"/>
              </a:schemeClr>
            </a:outerShdw>
          </a:effectLst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630958-5BC0-4684-9E0F-BD65FCD8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68F85-CE55-4D85-842B-DA3087D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DDB67-23F6-4BD6-A968-FEBDA74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72CBF-E829-490C-B265-2590BE7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7E83E-1049-4F42-AF06-4BD38A06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12F0A6-7B88-4AAA-964E-DDA57ED3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1E8F2-19AD-4B62-9900-DA04B0E3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C786E-FBF4-4AB6-9D5A-9A4E8C0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C66165-C14C-4656-8B3B-6607F5C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243DB-5996-4E72-8163-8CFB911C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1C218E-CCCF-4353-9DDB-C5D1A281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60EA2B-EFEA-49C9-994B-F45A2BB3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6981F1-1760-4DBB-AAD7-F82A3C2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2103E4-5C0A-4B6F-BFE8-154BD06B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D97337-F3D1-4BA7-BA20-F81BBEA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BDF9B-FAE4-4B27-A7B8-1849457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1F9B0D-F270-4B87-95DE-DE75F335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252112-C825-430C-BA27-0BC906D4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F66A0D-8AB2-4168-84B7-EDAE869D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1D9CBF-A9AD-4FB0-A2B9-030F4DF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E800A6-34C7-4744-B748-2317D5A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60D2BA-EC93-492A-8BA6-63B92445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910207-78A1-44B9-AC75-B4EF6E4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EAFAF-B6B8-40A8-8C1F-37592EE2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30C6DB-5126-45F7-BC3E-01E4D8C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DADE6C-4E78-48E7-BA65-B8C0F2B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3A8771-B81E-477A-B0C3-FFC1621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26CEBE-5B31-4227-80AF-4A87DB4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43C985-19A0-41E5-82E0-1BDC9A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38AB88-7AFF-4B2E-AA48-BD018F6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D9506-39E0-4BE0-8779-F217A932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21AAFF-9035-4932-B5E6-4FF22D08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63274B-B740-41A6-A796-542C8565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A81F80-ED19-4572-915E-841C7EF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67AA93-29B1-4793-8920-9C07F1F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D31A68-BC9A-4D0E-9F48-DDAAB14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BC62D-6CB6-4B07-94AA-14197AFC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E46A509-9EC6-466A-A099-2BABBF47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22009E-C42D-447D-B922-B4E47A9E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C877D5-01E6-4EE0-9288-4FABBA8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E5E337-027B-4AF7-AC2F-D71A4F3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1EAAFF-6DC8-4CED-A5EA-5430B6F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7E7D8-AEB9-4C85-AB28-AB831E9B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206838-1921-478E-BEA0-4DD57436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C695F5-7C42-4E81-B33C-16898CA9D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65A8-B82D-41EE-A1DE-16A06CE5A874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24343B-89CD-4B89-A9B7-4389BC8A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79C1C5-8C71-4C06-BD97-13EF0554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90A5BAB8-6647-42A3-B019-99855AF1B5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66207-1FA5-4E6E-8A35-00B37ACB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8075"/>
            <a:ext cx="8048625" cy="1557338"/>
          </a:xfrm>
        </p:spPr>
        <p:txBody>
          <a:bodyPr>
            <a:normAutofit/>
          </a:bodyPr>
          <a:lstStyle/>
          <a:p>
            <a:r>
              <a:rPr lang="ru-RU" sz="2400" dirty="0"/>
              <a:t>К решению Совета сельского поселения «Мещура» от </a:t>
            </a:r>
            <a:r>
              <a:rPr lang="ru-RU" sz="2400" dirty="0" smtClean="0"/>
              <a:t>30.05.2023г</a:t>
            </a:r>
            <a:r>
              <a:rPr lang="ru-RU" sz="2400" dirty="0"/>
              <a:t>. № </a:t>
            </a:r>
            <a:r>
              <a:rPr lang="ru-RU" sz="2400" dirty="0" smtClean="0"/>
              <a:t>5-16/1 </a:t>
            </a:r>
            <a:r>
              <a:rPr lang="ru-RU" sz="2400" dirty="0"/>
              <a:t>«Об исполнении бюджета сельского поселения «Мещура» за </a:t>
            </a:r>
            <a:r>
              <a:rPr lang="ru-RU" sz="2400" dirty="0" smtClean="0"/>
              <a:t>2022 </a:t>
            </a:r>
            <a:r>
              <a:rPr lang="ru-RU" sz="2400" dirty="0"/>
              <a:t>год»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50" y="2742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7650" y="61933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rgbClr val="002060"/>
                </a:solidFill>
              </a:rPr>
              <a:t>Княжпогостский</a:t>
            </a:r>
            <a:r>
              <a:rPr lang="ru-RU" dirty="0" smtClean="0">
                <a:solidFill>
                  <a:srgbClr val="002060"/>
                </a:solidFill>
              </a:rPr>
              <a:t>» 2023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</a:t>
            </a:r>
            <a:r>
              <a:rPr lang="ru-RU" dirty="0" smtClean="0"/>
              <a:t>народного проекта </a:t>
            </a:r>
            <a:r>
              <a:rPr lang="ru-RU" dirty="0"/>
              <a:t>в сфере </a:t>
            </a:r>
            <a:r>
              <a:rPr lang="ru-RU" dirty="0" smtClean="0"/>
              <a:t>занятости населения,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«Ремонт социальных объектов: здания администрации и библиотеки»</a:t>
            </a:r>
            <a:endParaRPr lang="ru-RU" sz="1600" dirty="0" smtClean="0"/>
          </a:p>
          <a:p>
            <a:r>
              <a:rPr lang="ru-RU" sz="1600" dirty="0"/>
              <a:t>В Мещуре обновили здание местной администрации и библиотеки</a:t>
            </a:r>
            <a:br>
              <a:rPr lang="ru-RU" sz="1600" dirty="0"/>
            </a:br>
            <a:r>
              <a:rPr lang="ru-RU" sz="1600" dirty="0" smtClean="0"/>
              <a:t>Это </a:t>
            </a:r>
            <a:r>
              <a:rPr lang="ru-RU" sz="1600" dirty="0"/>
              <a:t>стало возможным благодаря проекту «Народный бюджет».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ходе ремонтных работ старое деревянное здание, где помимо поселковой администрации расположена и библиотека, было утеплено и обшито </a:t>
            </a:r>
            <a:r>
              <a:rPr lang="ru-RU" sz="1600" dirty="0" err="1"/>
              <a:t>сайдингом</a:t>
            </a:r>
            <a:r>
              <a:rPr lang="ru-RU" sz="1600" dirty="0"/>
              <a:t>. Также в здании были заменены старые деревянные окна на новые пластиковые.</a:t>
            </a:r>
            <a:br>
              <a:rPr lang="ru-RU" sz="1600" dirty="0"/>
            </a:br>
            <a:r>
              <a:rPr lang="ru-RU" sz="1600" dirty="0" smtClean="0"/>
              <a:t>Помимо </a:t>
            </a:r>
            <a:r>
              <a:rPr lang="ru-RU" sz="1600" dirty="0"/>
              <a:t>этого, был демонтирован старый деревянный забор вокруг здания, который заменили на новое металлическое ограждение.</a:t>
            </a:r>
            <a:br>
              <a:rPr lang="ru-RU" sz="1600" dirty="0"/>
            </a:br>
            <a:r>
              <a:rPr lang="ru-RU" sz="1600" dirty="0" smtClean="0"/>
              <a:t>Общая </a:t>
            </a:r>
            <a:r>
              <a:rPr lang="ru-RU" sz="1600" dirty="0"/>
              <a:t>стоимость проекта «Ремонт социальных объектов: здания администрации и библиотеки» составила </a:t>
            </a:r>
            <a:r>
              <a:rPr lang="ru-RU" sz="1600" dirty="0" smtClean="0"/>
              <a:t>688,167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Из них 600 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/>
              <a:t>средства местного бюджета, 2 тыс. </a:t>
            </a:r>
            <a:r>
              <a:rPr lang="ru-RU" sz="1600" dirty="0" smtClean="0"/>
              <a:t>руб. </a:t>
            </a:r>
            <a:r>
              <a:rPr lang="ru-RU" sz="1600" dirty="0"/>
              <a:t>вклад индивидуальных предпринимателей и </a:t>
            </a:r>
            <a:r>
              <a:rPr lang="ru-RU" sz="1600" dirty="0" smtClean="0"/>
              <a:t>19,50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вклад граждан.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8" y="2168524"/>
            <a:ext cx="5073884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в сфере благоустройства территории,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«Частичный ремонт улично-дорожной сети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позволила </a:t>
            </a:r>
            <a:r>
              <a:rPr lang="ru-RU" sz="1600" dirty="0" smtClean="0"/>
              <a:t>существенно </a:t>
            </a:r>
            <a:r>
              <a:rPr lang="ru-RU" sz="1600" dirty="0"/>
              <a:t>улучшить транспортную доступность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«</a:t>
            </a:r>
            <a:r>
              <a:rPr lang="ru-RU" sz="1600" dirty="0"/>
              <a:t>Частичный ремонт улично-дорожной сети</a:t>
            </a:r>
            <a:r>
              <a:rPr lang="ru-RU" sz="1600" dirty="0" smtClean="0"/>
              <a:t>» </a:t>
            </a:r>
            <a:r>
              <a:rPr lang="ru-RU" sz="1600" dirty="0"/>
              <a:t>составила </a:t>
            </a:r>
            <a:r>
              <a:rPr lang="ru-RU" sz="1600" dirty="0" smtClean="0"/>
              <a:t>433,171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388,899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43,211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бюджета, </a:t>
            </a:r>
            <a:r>
              <a:rPr lang="ru-RU" sz="1600" dirty="0" smtClean="0"/>
              <a:t>1,06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вклад граждан.</a:t>
            </a:r>
          </a:p>
          <a:p>
            <a:endParaRPr lang="ru-RU" sz="1600" dirty="0" smtClean="0"/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95425"/>
            <a:ext cx="2817390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781426"/>
            <a:ext cx="3210809" cy="24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в сфере благоустройства территории,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«Частичный ремонт моста через овраг по улице </a:t>
            </a:r>
            <a:r>
              <a:rPr lang="ru-RU" sz="1600" dirty="0" smtClean="0"/>
              <a:t>Коммунистической</a:t>
            </a:r>
            <a:r>
              <a:rPr lang="ru-RU" sz="1600" dirty="0"/>
              <a:t>»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позволила существенно улучшить </a:t>
            </a:r>
            <a:r>
              <a:rPr lang="ru-RU" sz="1600" dirty="0" smtClean="0"/>
              <a:t>транспортную доступность.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составила 30,862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27,775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3,086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</a:t>
            </a:r>
            <a:r>
              <a:rPr lang="ru-RU" sz="1600" dirty="0" smtClean="0"/>
              <a:t>бюджета.</a:t>
            </a:r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3726927" cy="220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870345"/>
            <a:ext cx="34877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</a:t>
            </a:r>
            <a:r>
              <a:rPr lang="ru-RU" dirty="0" smtClean="0"/>
              <a:t>по </a:t>
            </a:r>
            <a:r>
              <a:rPr lang="ru-RU" dirty="0"/>
              <a:t>обустройству источников холодного водоснабжения,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«Чистая вода»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</a:t>
            </a:r>
            <a:r>
              <a:rPr lang="ru-RU" sz="1600" dirty="0" smtClean="0"/>
              <a:t>позволит обеспечить жителей СП Мещура питьевой водой.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составила 671,967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600,00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</a:t>
            </a:r>
            <a:r>
              <a:rPr lang="ru-RU" sz="1600" dirty="0" smtClean="0"/>
              <a:t>бюджета и добровольные пожертвования 5,30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</a:t>
            </a:r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728786"/>
            <a:ext cx="4907280" cy="3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</a:t>
            </a:r>
            <a:r>
              <a:rPr lang="ru-RU" dirty="0" smtClean="0"/>
              <a:t>в </a:t>
            </a:r>
            <a:r>
              <a:rPr lang="ru-RU" dirty="0"/>
              <a:t>сфере </a:t>
            </a:r>
            <a:r>
              <a:rPr lang="ru-RU" dirty="0" smtClean="0"/>
              <a:t>физической культуры и спорта,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проект»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«Здоровое поколение»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п. Мещура </a:t>
            </a:r>
            <a:r>
              <a:rPr lang="ru-RU" sz="1600" dirty="0" smtClean="0"/>
              <a:t>реализован народный проект </a:t>
            </a:r>
            <a:r>
              <a:rPr lang="ru-RU" sz="1600" dirty="0"/>
              <a:t>«Здоровое поколение»</a:t>
            </a:r>
            <a:br>
              <a:rPr lang="ru-RU" sz="1600" dirty="0"/>
            </a:br>
            <a:r>
              <a:rPr lang="ru-RU" sz="1600" dirty="0" smtClean="0"/>
              <a:t>В 2022 году на территории СП Мещура были установлены тренажеры </a:t>
            </a:r>
            <a:r>
              <a:rPr lang="ru-RU" sz="1600" dirty="0"/>
              <a:t>для уличного тренажерного </a:t>
            </a:r>
            <a:r>
              <a:rPr lang="ru-RU" sz="1600" dirty="0" smtClean="0"/>
              <a:t>комплекса</a:t>
            </a:r>
            <a:r>
              <a:rPr lang="ru-RU" sz="1600" dirty="0"/>
              <a:t>.</a:t>
            </a:r>
            <a:r>
              <a:rPr lang="ru-RU" sz="1600" dirty="0" smtClean="0"/>
              <a:t> Всего установили </a:t>
            </a:r>
            <a:r>
              <a:rPr lang="ru-RU" sz="1600" dirty="0"/>
              <a:t>семь тренажеров, а также навес.</a:t>
            </a:r>
            <a:br>
              <a:rPr lang="ru-RU" sz="1600" dirty="0"/>
            </a:br>
            <a:r>
              <a:rPr lang="ru-RU" sz="1600" dirty="0" smtClean="0"/>
              <a:t>Новый </a:t>
            </a:r>
            <a:r>
              <a:rPr lang="ru-RU" sz="1600" dirty="0"/>
              <a:t>тренажерный комплекс будет располагаться рядом со спортивной площадкой, которая также была обустроена в рамках "Народного бюджета" в </a:t>
            </a:r>
            <a:r>
              <a:rPr lang="ru-RU" sz="1600" dirty="0" smtClean="0"/>
              <a:t>2020 </a:t>
            </a:r>
            <a:r>
              <a:rPr lang="ru-RU" sz="1600" dirty="0"/>
              <a:t>году.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Общая </a:t>
            </a:r>
            <a:r>
              <a:rPr lang="ru-RU" sz="1600" dirty="0"/>
              <a:t>стоимость проекта составила </a:t>
            </a:r>
            <a:r>
              <a:rPr lang="ru-RU" sz="1600" dirty="0" smtClean="0"/>
              <a:t>672,90 </a:t>
            </a:r>
            <a:r>
              <a:rPr lang="ru-RU" sz="1600" dirty="0"/>
              <a:t>тыс. </a:t>
            </a:r>
            <a:r>
              <a:rPr lang="ru-RU" sz="1600" dirty="0" smtClean="0"/>
              <a:t>руб., </a:t>
            </a:r>
            <a:r>
              <a:rPr lang="ru-RU" sz="1600" dirty="0"/>
              <a:t>из них 600 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– средства местного бюджета, </a:t>
            </a:r>
            <a:r>
              <a:rPr lang="ru-RU" sz="1600" dirty="0" smtClean="0"/>
              <a:t>5,9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– добровольные пожертвования</a:t>
            </a:r>
            <a:endParaRPr lang="ru-RU" sz="1600" dirty="0" smtClean="0"/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676124"/>
            <a:ext cx="4432668" cy="332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CF81FA96-EF0D-4D8E-9D31-25D97D923DC7}"/>
              </a:ext>
            </a:extLst>
          </p:cNvPr>
          <p:cNvSpPr txBox="1">
            <a:spLocks/>
          </p:cNvSpPr>
          <p:nvPr/>
        </p:nvSpPr>
        <p:spPr>
          <a:xfrm>
            <a:off x="4059750" y="1693291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КОНТАКТНАЯ ИНФОРМАЦИЯ</a:t>
            </a:r>
          </a:p>
          <a:p>
            <a:pPr algn="ctr"/>
            <a:endParaRPr lang="ru-RU" sz="1800" b="1" dirty="0">
              <a:solidFill>
                <a:schemeClr val="accent2"/>
              </a:solidFill>
            </a:endParaRP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Финансовое управление администрации муниципального района «</a:t>
            </a:r>
            <a:r>
              <a:rPr lang="ru-RU" sz="1800" b="1" dirty="0" err="1">
                <a:solidFill>
                  <a:schemeClr val="accent2"/>
                </a:solidFill>
              </a:rPr>
              <a:t>Княжпогостский</a:t>
            </a:r>
            <a:r>
              <a:rPr lang="ru-RU" sz="1800" b="1" dirty="0">
                <a:solidFill>
                  <a:schemeClr val="accent2"/>
                </a:solidFill>
              </a:rPr>
              <a:t>»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г. </a:t>
            </a:r>
            <a:r>
              <a:rPr lang="ru-RU" sz="1800" b="1" dirty="0" err="1">
                <a:solidFill>
                  <a:schemeClr val="accent2"/>
                </a:solidFill>
              </a:rPr>
              <a:t>Емва</a:t>
            </a:r>
            <a:r>
              <a:rPr lang="ru-RU" sz="1800" b="1" dirty="0">
                <a:solidFill>
                  <a:schemeClr val="accent2"/>
                </a:solidFill>
              </a:rPr>
              <a:t>, ул. Дзержинского, 81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Начальник: </a:t>
            </a:r>
            <a:r>
              <a:rPr lang="ru-RU" sz="1800" b="1" dirty="0" err="1">
                <a:solidFill>
                  <a:schemeClr val="accent2"/>
                </a:solidFill>
              </a:rPr>
              <a:t>Хлюпина</a:t>
            </a:r>
            <a:r>
              <a:rPr lang="ru-RU" sz="1800" b="1" dirty="0">
                <a:solidFill>
                  <a:schemeClr val="accent2"/>
                </a:solidFill>
              </a:rPr>
              <a:t> Наталия Анатольевна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Телефон: (82139) 2-36-01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Исполнитель: </a:t>
            </a:r>
            <a:r>
              <a:rPr lang="ru-RU" sz="1800" b="1" dirty="0" err="1">
                <a:solidFill>
                  <a:schemeClr val="accent2"/>
                </a:solidFill>
              </a:rPr>
              <a:t>Столбовская</a:t>
            </a:r>
            <a:r>
              <a:rPr lang="ru-RU" sz="1800" b="1" dirty="0">
                <a:solidFill>
                  <a:schemeClr val="accent2"/>
                </a:solidFill>
              </a:rPr>
              <a:t> Кристина Анатольевна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Телефон: (82139)2-14-78</a:t>
            </a:r>
          </a:p>
          <a:p>
            <a:pPr algn="ctr"/>
            <a:endParaRPr lang="ru-RU" sz="1800" b="1" dirty="0">
              <a:solidFill>
                <a:schemeClr val="accent2"/>
              </a:solidFill>
            </a:endParaRP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sz="1800" b="1" dirty="0" err="1">
                <a:solidFill>
                  <a:schemeClr val="accent2"/>
                </a:solidFill>
              </a:rPr>
              <a:t>Княжпогостский</a:t>
            </a:r>
            <a:r>
              <a:rPr lang="ru-RU" sz="1800" b="1" dirty="0">
                <a:solidFill>
                  <a:schemeClr val="accent2"/>
                </a:solidFill>
              </a:rPr>
              <a:t>» «mrk11.ru»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40719C9D-737B-43C5-A2A7-C78422AD0175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8325" y="339209"/>
            <a:ext cx="10172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87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08F57-430D-4D37-91FF-7110343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бюджета для граждан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196EF88-7178-45E5-A566-A98E0D40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953" y="1324167"/>
            <a:ext cx="5485397" cy="49179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образования, в соответствии с Бюджетным кодексом Российской Федерации, подготовлен «Бюджет для граждан»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435B2E-98DF-4179-8CB0-08CF514BF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365182" y="1629458"/>
            <a:ext cx="3952875" cy="3952875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8BD12370-CAA0-4518-9D17-77667B631C3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08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/>
            <a:r>
              <a:rPr lang="ru-RU" sz="2600" dirty="0"/>
              <a:t>Мещура-поселок в </a:t>
            </a:r>
            <a:r>
              <a:rPr lang="ru-RU" sz="2600" dirty="0" err="1"/>
              <a:t>Княжпогостском</a:t>
            </a:r>
            <a:r>
              <a:rPr lang="ru-RU" sz="2600" dirty="0"/>
              <a:t> районе </a:t>
            </a:r>
            <a:endParaRPr lang="en-US" sz="2600" dirty="0" smtClean="0"/>
          </a:p>
          <a:p>
            <a:pPr indent="0" algn="just">
              <a:buNone/>
            </a:pPr>
            <a:r>
              <a:rPr lang="ru-RU" sz="2600" dirty="0" smtClean="0"/>
              <a:t>Республики </a:t>
            </a:r>
            <a:r>
              <a:rPr lang="ru-RU" sz="2600" dirty="0"/>
              <a:t>Коми России. </a:t>
            </a:r>
          </a:p>
          <a:p>
            <a:pPr indent="457200" algn="just"/>
            <a:r>
              <a:rPr lang="ru-RU" sz="2600" dirty="0"/>
              <a:t>Мещура была основана в 1930 году как поселок спецпереселенцев. Поселок находится в западной части Республики Коми, в пределах </a:t>
            </a:r>
            <a:r>
              <a:rPr lang="ru-RU" sz="2600" dirty="0" err="1"/>
              <a:t>Вычегодско</a:t>
            </a:r>
            <a:r>
              <a:rPr lang="ru-RU" sz="2600" dirty="0"/>
              <a:t>-Мезенской равнины, на левом берегу </a:t>
            </a:r>
            <a:r>
              <a:rPr lang="ru-RU" sz="2600" dirty="0" err="1"/>
              <a:t>Ёлвы</a:t>
            </a:r>
            <a:r>
              <a:rPr lang="ru-RU" sz="2600" dirty="0"/>
              <a:t>, на расстоянии 120 км. к северу от города </a:t>
            </a:r>
            <a:r>
              <a:rPr lang="ru-RU" sz="2600" dirty="0" err="1"/>
              <a:t>Емва</a:t>
            </a:r>
            <a:r>
              <a:rPr lang="ru-RU" sz="2600" dirty="0"/>
              <a:t>, административного центра района. В состав поселения входят два поселка: Мещура и </a:t>
            </a:r>
            <a:r>
              <a:rPr lang="ru-RU" sz="2600" dirty="0" err="1"/>
              <a:t>Седъюдор</a:t>
            </a:r>
            <a:r>
              <a:rPr lang="ru-RU" sz="2600" dirty="0"/>
              <a:t>. Численность населения 211 человек. </a:t>
            </a:r>
          </a:p>
          <a:p>
            <a:pPr indent="457200" algn="just"/>
            <a:r>
              <a:rPr lang="ru-RU" sz="2600" dirty="0"/>
              <a:t>     Населенные пункты сельского поселения Мещура: Мещура Поселок, </a:t>
            </a:r>
            <a:r>
              <a:rPr lang="ru-RU" sz="2600" dirty="0" err="1"/>
              <a:t>Пытыръю</a:t>
            </a:r>
            <a:r>
              <a:rPr lang="ru-RU" sz="2600" dirty="0"/>
              <a:t> Поселок, </a:t>
            </a:r>
            <a:r>
              <a:rPr lang="ru-RU" sz="2600" dirty="0" err="1"/>
              <a:t>Седъюдор</a:t>
            </a:r>
            <a:r>
              <a:rPr lang="ru-RU" sz="2600" dirty="0"/>
              <a:t> Поселок.</a:t>
            </a:r>
            <a:r>
              <a:rPr lang="ru-RU" dirty="0"/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2309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26A69-BBA3-4091-9760-7EDB175726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ru-RU" dirty="0"/>
              <a:t>Стадии бюджетного процесса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771C8874-EE6A-4C05-85D8-4C2CE925A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933766"/>
              </p:ext>
            </p:extLst>
          </p:nvPr>
        </p:nvGraphicFramePr>
        <p:xfrm>
          <a:off x="110490" y="1770411"/>
          <a:ext cx="11929110" cy="49256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816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5558294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</a:tblGrid>
              <a:tr h="13689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Что такое бюджетный процесс?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проекта бюджета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утверждение бюджета</a:t>
                      </a:r>
                      <a:r>
                        <a:rPr lang="ru-RU" sz="2000" dirty="0" smtClean="0"/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11043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Составление, внешняя проверка, рассмотрение и утверждение бюджетной отчетности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финансовый контроль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8E9FDD-CD64-4A76-9FBA-2496BEECDC0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682874"/>
            <a:ext cx="11334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411548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60" y="384941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2" y="459031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4" y="5525182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230C0-FC01-4A3E-8B99-EEE326EA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ПАРАМЕТРЫ ИСПОЛНЕНИЯ БЮДЖЕТА СЕЛЬСКОГО ПОСЕЛЕНИЯ «Мещура» за 2019-2021 годы.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2387C63-AEF4-4F9B-AF13-6D852AE90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783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46B8DDBB-F427-4A2B-9A00-E0ADA9D6E8E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05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 за 2019-2022 годы</a:t>
            </a:r>
            <a:endParaRPr lang="ru-RU" dirty="0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403E7C26-91F5-48AE-B6EE-1899F5A62EE2}"/>
              </a:ext>
            </a:extLst>
          </p:cNvPr>
          <p:cNvGrpSpPr/>
          <p:nvPr/>
        </p:nvGrpSpPr>
        <p:grpSpPr>
          <a:xfrm>
            <a:off x="1452259" y="2936175"/>
            <a:ext cx="2697000" cy="3643800"/>
            <a:chOff x="2475000" y="2439000"/>
            <a:chExt cx="2697000" cy="36438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7D494CD4-E77B-4404-83A1-BBD5F61DAC0E}"/>
                </a:ext>
              </a:extLst>
            </p:cNvPr>
            <p:cNvSpPr/>
            <p:nvPr/>
          </p:nvSpPr>
          <p:spPr>
            <a:xfrm>
              <a:off x="2475000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B696EA64-5966-45F3-B532-E9C6B8762C08}"/>
                </a:ext>
              </a:extLst>
            </p:cNvPr>
            <p:cNvSpPr/>
            <p:nvPr/>
          </p:nvSpPr>
          <p:spPr>
            <a:xfrm>
              <a:off x="2901000" y="2709000"/>
              <a:ext cx="1845000" cy="3150000"/>
            </a:xfrm>
            <a:custGeom>
              <a:avLst/>
              <a:gdLst>
                <a:gd name="connsiteX0" fmla="*/ 0 w 1845000"/>
                <a:gd name="connsiteY0" fmla="*/ 0 h 3150000"/>
                <a:gd name="connsiteX1" fmla="*/ 1845000 w 1845000"/>
                <a:gd name="connsiteY1" fmla="*/ 0 h 3150000"/>
                <a:gd name="connsiteX2" fmla="*/ 1845000 w 1845000"/>
                <a:gd name="connsiteY2" fmla="*/ 2880000 h 3150000"/>
                <a:gd name="connsiteX3" fmla="*/ 922500 w 1845000"/>
                <a:gd name="connsiteY3" fmla="*/ 3150000 h 3150000"/>
                <a:gd name="connsiteX4" fmla="*/ 0 w 1845000"/>
                <a:gd name="connsiteY4" fmla="*/ 2880000 h 31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150000">
                  <a:moveTo>
                    <a:pt x="0" y="0"/>
                  </a:moveTo>
                  <a:lnTo>
                    <a:pt x="1845000" y="0"/>
                  </a:lnTo>
                  <a:lnTo>
                    <a:pt x="1845000" y="2880000"/>
                  </a:lnTo>
                  <a:cubicBezTo>
                    <a:pt x="1845000" y="3029117"/>
                    <a:pt x="1431983" y="3150000"/>
                    <a:pt x="922500" y="3150000"/>
                  </a:cubicBezTo>
                  <a:cubicBezTo>
                    <a:pt x="413017" y="3150000"/>
                    <a:pt x="0" y="3029117"/>
                    <a:pt x="0" y="288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4C4C0355-5B3F-4DFC-87CD-FBD0C6CCBDC8}"/>
                </a:ext>
              </a:extLst>
            </p:cNvPr>
            <p:cNvSpPr/>
            <p:nvPr/>
          </p:nvSpPr>
          <p:spPr>
            <a:xfrm>
              <a:off x="2901000" y="2439000"/>
              <a:ext cx="1845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0C7A093D-D33A-4C0B-B4D5-AF82B4A03610}"/>
              </a:ext>
            </a:extLst>
          </p:cNvPr>
          <p:cNvGrpSpPr/>
          <p:nvPr/>
        </p:nvGrpSpPr>
        <p:grpSpPr>
          <a:xfrm>
            <a:off x="3697488" y="3656175"/>
            <a:ext cx="2697000" cy="2923800"/>
            <a:chOff x="4720229" y="3159000"/>
            <a:chExt cx="2697000" cy="292380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E12941AE-216D-4E25-8480-02CD78C209FA}"/>
                </a:ext>
              </a:extLst>
            </p:cNvPr>
            <p:cNvSpPr/>
            <p:nvPr/>
          </p:nvSpPr>
          <p:spPr>
            <a:xfrm>
              <a:off x="4720229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53BAA9B1-C6F3-4D98-96E4-5E91DA9E75B9}"/>
                </a:ext>
              </a:extLst>
            </p:cNvPr>
            <p:cNvSpPr/>
            <p:nvPr/>
          </p:nvSpPr>
          <p:spPr>
            <a:xfrm>
              <a:off x="5196000" y="3429000"/>
              <a:ext cx="1845000" cy="2430000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6B2368DF-F413-40D7-98EF-1EB37BCB1AF7}"/>
                </a:ext>
              </a:extLst>
            </p:cNvPr>
            <p:cNvSpPr/>
            <p:nvPr/>
          </p:nvSpPr>
          <p:spPr>
            <a:xfrm>
              <a:off x="5196000" y="315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FAFB410D-7F5C-4CEA-9F08-745D496A7B6D}"/>
              </a:ext>
            </a:extLst>
          </p:cNvPr>
          <p:cNvGrpSpPr/>
          <p:nvPr/>
        </p:nvGrpSpPr>
        <p:grpSpPr>
          <a:xfrm>
            <a:off x="6042259" y="4376175"/>
            <a:ext cx="2697000" cy="2185500"/>
            <a:chOff x="7065000" y="3879000"/>
            <a:chExt cx="2697000" cy="21855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7BB84640-3048-4F81-A85A-703F962FEC9A}"/>
                </a:ext>
              </a:extLst>
            </p:cNvPr>
            <p:cNvSpPr/>
            <p:nvPr/>
          </p:nvSpPr>
          <p:spPr>
            <a:xfrm>
              <a:off x="706500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xmlns="" id="{E78FFAF1-99CF-4C9F-A024-6A771130C8E5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C6E7A692-1B49-4B76-855C-B6C2051B1FF3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276E7FA-206F-458A-BC6E-D4F2670670EF}"/>
              </a:ext>
            </a:extLst>
          </p:cNvPr>
          <p:cNvGrpSpPr/>
          <p:nvPr/>
        </p:nvGrpSpPr>
        <p:grpSpPr>
          <a:xfrm>
            <a:off x="8286419" y="5096175"/>
            <a:ext cx="2697000" cy="1465500"/>
            <a:chOff x="9309160" y="4599000"/>
            <a:chExt cx="2697000" cy="1465500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88AF7E64-86E1-4488-8FD3-96AF49CF8CE7}"/>
                </a:ext>
              </a:extLst>
            </p:cNvPr>
            <p:cNvSpPr/>
            <p:nvPr/>
          </p:nvSpPr>
          <p:spPr>
            <a:xfrm>
              <a:off x="930916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A2A4DA06-053C-4858-9344-4F7A851D75FD}"/>
                </a:ext>
              </a:extLst>
            </p:cNvPr>
            <p:cNvSpPr/>
            <p:nvPr/>
          </p:nvSpPr>
          <p:spPr>
            <a:xfrm>
              <a:off x="9786000" y="4869000"/>
              <a:ext cx="1845000" cy="990000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5390B7B9-CF0E-4AA0-91D0-5688C1E5CC84}"/>
                </a:ext>
              </a:extLst>
            </p:cNvPr>
            <p:cNvSpPr/>
            <p:nvPr/>
          </p:nvSpPr>
          <p:spPr>
            <a:xfrm>
              <a:off x="9786000" y="4599000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6168F4B4-581F-4300-B891-8829443CA117}"/>
              </a:ext>
            </a:extLst>
          </p:cNvPr>
          <p:cNvSpPr/>
          <p:nvPr/>
        </p:nvSpPr>
        <p:spPr>
          <a:xfrm>
            <a:off x="2308637" y="300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771F2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5BF0A930-51D8-4AFC-A017-CDDD67FC3FA0}"/>
              </a:ext>
            </a:extLst>
          </p:cNvPr>
          <p:cNvSpPr/>
          <p:nvPr/>
        </p:nvSpPr>
        <p:spPr>
          <a:xfrm>
            <a:off x="2193259" y="197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DD4772F0-8CD5-4F2E-9381-55CCF2F9D976}"/>
              </a:ext>
            </a:extLst>
          </p:cNvPr>
          <p:cNvSpPr/>
          <p:nvPr/>
        </p:nvSpPr>
        <p:spPr>
          <a:xfrm>
            <a:off x="4602797" y="3674047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14425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3FBFAA4A-0615-46C3-A0EA-A2B41EC4F078}"/>
              </a:ext>
            </a:extLst>
          </p:cNvPr>
          <p:cNvSpPr/>
          <p:nvPr/>
        </p:nvSpPr>
        <p:spPr>
          <a:xfrm>
            <a:off x="4487419" y="2643527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192D3683-6019-4004-88E9-55E7061A8681}"/>
              </a:ext>
            </a:extLst>
          </p:cNvPr>
          <p:cNvSpPr/>
          <p:nvPr/>
        </p:nvSpPr>
        <p:spPr>
          <a:xfrm>
            <a:off x="6896957" y="444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3B643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3967425D-B58D-40F3-9C53-6AE49BDA8FB4}"/>
              </a:ext>
            </a:extLst>
          </p:cNvPr>
          <p:cNvSpPr/>
          <p:nvPr/>
        </p:nvSpPr>
        <p:spPr>
          <a:xfrm>
            <a:off x="6781579" y="341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B4EF31B-53E5-422D-9035-3ED8BCA35371}"/>
              </a:ext>
            </a:extLst>
          </p:cNvPr>
          <p:cNvSpPr/>
          <p:nvPr/>
        </p:nvSpPr>
        <p:spPr>
          <a:xfrm>
            <a:off x="9191117" y="5114993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48365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3A47552E-45DF-4D13-8D8E-AE0250DB6A7E}"/>
              </a:ext>
            </a:extLst>
          </p:cNvPr>
          <p:cNvSpPr/>
          <p:nvPr/>
        </p:nvSpPr>
        <p:spPr>
          <a:xfrm>
            <a:off x="9075739" y="4084473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2FF7B76-59B8-4142-90BC-D6DFA2767644}"/>
              </a:ext>
            </a:extLst>
          </p:cNvPr>
          <p:cNvSpPr txBox="1"/>
          <p:nvPr/>
        </p:nvSpPr>
        <p:spPr>
          <a:xfrm>
            <a:off x="2097782" y="2339510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7 087,492</a:t>
            </a:r>
            <a:endParaRPr lang="ru-RU" sz="24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266FF0F-EFC3-4E37-97C1-7215383CE3E8}"/>
              </a:ext>
            </a:extLst>
          </p:cNvPr>
          <p:cNvSpPr txBox="1"/>
          <p:nvPr/>
        </p:nvSpPr>
        <p:spPr>
          <a:xfrm>
            <a:off x="4435133" y="3042843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6 701,710</a:t>
            </a:r>
            <a:endParaRPr lang="ru-RU" sz="2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0FFABD0-F785-462F-8C85-DA733279F680}"/>
              </a:ext>
            </a:extLst>
          </p:cNvPr>
          <p:cNvSpPr txBox="1"/>
          <p:nvPr/>
        </p:nvSpPr>
        <p:spPr>
          <a:xfrm>
            <a:off x="6686101" y="3789975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5 185,695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E809EF0-8C4D-4F24-8A8F-9E6291845661}"/>
              </a:ext>
            </a:extLst>
          </p:cNvPr>
          <p:cNvSpPr txBox="1"/>
          <p:nvPr/>
        </p:nvSpPr>
        <p:spPr>
          <a:xfrm>
            <a:off x="9062471" y="4509578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3 089,936</a:t>
            </a:r>
            <a:endParaRPr lang="ru-RU" sz="2400" b="1" dirty="0"/>
          </a:p>
        </p:txBody>
      </p:sp>
      <p:cxnSp>
        <p:nvCxnSpPr>
          <p:cNvPr id="90" name="Соединитель: уступ 89">
            <a:extLst>
              <a:ext uri="{FF2B5EF4-FFF2-40B4-BE49-F238E27FC236}">
                <a16:creationId xmlns:a16="http://schemas.microsoft.com/office/drawing/2014/main" xmlns="" id="{EBFEB2F0-71B3-48E2-A354-A74D801F42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30606" y="2265060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90">
            <a:extLst>
              <a:ext uri="{FF2B5EF4-FFF2-40B4-BE49-F238E27FC236}">
                <a16:creationId xmlns:a16="http://schemas.microsoft.com/office/drawing/2014/main" xmlns="" id="{CEB2C8D9-81C3-41D3-9068-9194172796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6145" y="2967456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xmlns="" id="{245FE14F-DF98-4509-ABFC-80B64AC1AA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4417" y="3710914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xmlns="" id="{D4EC6B23-97E6-4FA1-9DC4-598F082CFB9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24858" y="4450285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F52333E-4007-47C0-A25E-AA80B7259A15}"/>
              </a:ext>
            </a:extLst>
          </p:cNvPr>
          <p:cNvSpPr txBox="1"/>
          <p:nvPr/>
        </p:nvSpPr>
        <p:spPr>
          <a:xfrm>
            <a:off x="10151494" y="32949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2019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97F88FD-DABF-4953-B065-313F6D3141E7}"/>
              </a:ext>
            </a:extLst>
          </p:cNvPr>
          <p:cNvSpPr txBox="1"/>
          <p:nvPr/>
        </p:nvSpPr>
        <p:spPr>
          <a:xfrm>
            <a:off x="10707000" y="3594420"/>
            <a:ext cx="13230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32,355 </a:t>
            </a:r>
            <a:endParaRPr lang="ru-RU" sz="1400" dirty="0"/>
          </a:p>
          <a:p>
            <a:r>
              <a:rPr lang="ru-RU" sz="1400" dirty="0"/>
              <a:t>Безвозмездные поступления </a:t>
            </a:r>
            <a:r>
              <a:rPr lang="ru-RU" sz="1400" dirty="0" smtClean="0"/>
              <a:t>- 3 057,581</a:t>
            </a:r>
            <a:endParaRPr lang="ru-RU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5B7503A-C5C6-45D7-95B2-4F06555E9601}"/>
              </a:ext>
            </a:extLst>
          </p:cNvPr>
          <p:cNvSpPr txBox="1"/>
          <p:nvPr/>
        </p:nvSpPr>
        <p:spPr>
          <a:xfrm>
            <a:off x="3297578" y="1124973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2022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9BF7AA4-36B5-4DBA-B234-2B296B9EC08C}"/>
              </a:ext>
            </a:extLst>
          </p:cNvPr>
          <p:cNvSpPr txBox="1"/>
          <p:nvPr/>
        </p:nvSpPr>
        <p:spPr>
          <a:xfrm>
            <a:off x="4227449" y="1136143"/>
            <a:ext cx="13758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Налоговые и неналоговые доходы – 22,193 </a:t>
            </a:r>
          </a:p>
          <a:p>
            <a:r>
              <a:rPr lang="ru-RU" sz="1400" dirty="0" smtClean="0"/>
              <a:t>Безвозмездные поступления – 7 065,299</a:t>
            </a:r>
            <a:endParaRPr lang="ru-RU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80D864E0-5B51-4038-BDDE-BF7553B3EEF9}"/>
              </a:ext>
            </a:extLst>
          </p:cNvPr>
          <p:cNvSpPr txBox="1"/>
          <p:nvPr/>
        </p:nvSpPr>
        <p:spPr>
          <a:xfrm>
            <a:off x="5582382" y="181040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2021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0C82282-5839-45A1-9038-F7F12B48CCEC}"/>
              </a:ext>
            </a:extLst>
          </p:cNvPr>
          <p:cNvSpPr txBox="1"/>
          <p:nvPr/>
        </p:nvSpPr>
        <p:spPr>
          <a:xfrm>
            <a:off x="6568302" y="1790341"/>
            <a:ext cx="1329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23,675 </a:t>
            </a:r>
            <a:endParaRPr lang="ru-RU" sz="1400" dirty="0"/>
          </a:p>
          <a:p>
            <a:r>
              <a:rPr lang="ru-RU" sz="1400" dirty="0"/>
              <a:t>Безвозмездные поступления – </a:t>
            </a:r>
            <a:r>
              <a:rPr lang="ru-RU" sz="1400" dirty="0" smtClean="0"/>
              <a:t>6 678,040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66C03BC-A76D-4AAC-B19F-5917168163CA}"/>
              </a:ext>
            </a:extLst>
          </p:cNvPr>
          <p:cNvSpPr txBox="1"/>
          <p:nvPr/>
        </p:nvSpPr>
        <p:spPr>
          <a:xfrm>
            <a:off x="7869300" y="255157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2020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778F785-B50D-4B2E-8398-5BBDA5CF1887}"/>
              </a:ext>
            </a:extLst>
          </p:cNvPr>
          <p:cNvSpPr txBox="1"/>
          <p:nvPr/>
        </p:nvSpPr>
        <p:spPr>
          <a:xfrm>
            <a:off x="8825031" y="2551577"/>
            <a:ext cx="1371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23,913 </a:t>
            </a:r>
            <a:endParaRPr lang="ru-RU" sz="1400" dirty="0"/>
          </a:p>
          <a:p>
            <a:r>
              <a:rPr lang="ru-RU" sz="1400" dirty="0"/>
              <a:t>Безвозмездные поступления – </a:t>
            </a:r>
            <a:r>
              <a:rPr lang="ru-RU" sz="1400" dirty="0" smtClean="0"/>
              <a:t>5 103,782</a:t>
            </a:r>
            <a:endParaRPr lang="ru-RU" sz="1400" dirty="0"/>
          </a:p>
        </p:txBody>
      </p:sp>
      <p:sp>
        <p:nvSpPr>
          <p:cNvPr id="43" name="Нижний колонтитул 4">
            <a:extLst>
              <a:ext uri="{FF2B5EF4-FFF2-40B4-BE49-F238E27FC236}">
                <a16:creationId xmlns:a16="http://schemas.microsoft.com/office/drawing/2014/main" xmlns="" id="{3375DACB-4E15-45F1-AED4-7BFA383BDBA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085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бюджета за 2019-2022 годы</a:t>
            </a:r>
            <a:endParaRPr lang="ru-RU" dirty="0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403E7C26-91F5-48AE-B6EE-1899F5A62EE2}"/>
              </a:ext>
            </a:extLst>
          </p:cNvPr>
          <p:cNvGrpSpPr/>
          <p:nvPr/>
        </p:nvGrpSpPr>
        <p:grpSpPr>
          <a:xfrm>
            <a:off x="1452259" y="2936175"/>
            <a:ext cx="2697000" cy="3643800"/>
            <a:chOff x="2475000" y="2439000"/>
            <a:chExt cx="2697000" cy="36438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7D494CD4-E77B-4404-83A1-BBD5F61DAC0E}"/>
                </a:ext>
              </a:extLst>
            </p:cNvPr>
            <p:cNvSpPr/>
            <p:nvPr/>
          </p:nvSpPr>
          <p:spPr>
            <a:xfrm>
              <a:off x="2475000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B696EA64-5966-45F3-B532-E9C6B8762C08}"/>
                </a:ext>
              </a:extLst>
            </p:cNvPr>
            <p:cNvSpPr/>
            <p:nvPr/>
          </p:nvSpPr>
          <p:spPr>
            <a:xfrm>
              <a:off x="2901000" y="2709000"/>
              <a:ext cx="1845000" cy="3150000"/>
            </a:xfrm>
            <a:custGeom>
              <a:avLst/>
              <a:gdLst>
                <a:gd name="connsiteX0" fmla="*/ 0 w 1845000"/>
                <a:gd name="connsiteY0" fmla="*/ 0 h 3150000"/>
                <a:gd name="connsiteX1" fmla="*/ 1845000 w 1845000"/>
                <a:gd name="connsiteY1" fmla="*/ 0 h 3150000"/>
                <a:gd name="connsiteX2" fmla="*/ 1845000 w 1845000"/>
                <a:gd name="connsiteY2" fmla="*/ 2880000 h 3150000"/>
                <a:gd name="connsiteX3" fmla="*/ 922500 w 1845000"/>
                <a:gd name="connsiteY3" fmla="*/ 3150000 h 3150000"/>
                <a:gd name="connsiteX4" fmla="*/ 0 w 1845000"/>
                <a:gd name="connsiteY4" fmla="*/ 2880000 h 31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150000">
                  <a:moveTo>
                    <a:pt x="0" y="0"/>
                  </a:moveTo>
                  <a:lnTo>
                    <a:pt x="1845000" y="0"/>
                  </a:lnTo>
                  <a:lnTo>
                    <a:pt x="1845000" y="2880000"/>
                  </a:lnTo>
                  <a:cubicBezTo>
                    <a:pt x="1845000" y="3029117"/>
                    <a:pt x="1431983" y="3150000"/>
                    <a:pt x="922500" y="3150000"/>
                  </a:cubicBezTo>
                  <a:cubicBezTo>
                    <a:pt x="413017" y="3150000"/>
                    <a:pt x="0" y="3029117"/>
                    <a:pt x="0" y="288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4C4C0355-5B3F-4DFC-87CD-FBD0C6CCBDC8}"/>
                </a:ext>
              </a:extLst>
            </p:cNvPr>
            <p:cNvSpPr/>
            <p:nvPr/>
          </p:nvSpPr>
          <p:spPr>
            <a:xfrm>
              <a:off x="2901000" y="2439000"/>
              <a:ext cx="1845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0C7A093D-D33A-4C0B-B4D5-AF82B4A03610}"/>
              </a:ext>
            </a:extLst>
          </p:cNvPr>
          <p:cNvGrpSpPr/>
          <p:nvPr/>
        </p:nvGrpSpPr>
        <p:grpSpPr>
          <a:xfrm>
            <a:off x="3697488" y="3656175"/>
            <a:ext cx="2697000" cy="2923800"/>
            <a:chOff x="4720229" y="3159000"/>
            <a:chExt cx="2697000" cy="292380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E12941AE-216D-4E25-8480-02CD78C209FA}"/>
                </a:ext>
              </a:extLst>
            </p:cNvPr>
            <p:cNvSpPr/>
            <p:nvPr/>
          </p:nvSpPr>
          <p:spPr>
            <a:xfrm>
              <a:off x="4720229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xmlns="" id="{53BAA9B1-C6F3-4D98-96E4-5E91DA9E75B9}"/>
                </a:ext>
              </a:extLst>
            </p:cNvPr>
            <p:cNvSpPr/>
            <p:nvPr/>
          </p:nvSpPr>
          <p:spPr>
            <a:xfrm>
              <a:off x="5196000" y="3429000"/>
              <a:ext cx="1845000" cy="2430000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6B2368DF-F413-40D7-98EF-1EB37BCB1AF7}"/>
                </a:ext>
              </a:extLst>
            </p:cNvPr>
            <p:cNvSpPr/>
            <p:nvPr/>
          </p:nvSpPr>
          <p:spPr>
            <a:xfrm>
              <a:off x="5196000" y="315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FAFB410D-7F5C-4CEA-9F08-745D496A7B6D}"/>
              </a:ext>
            </a:extLst>
          </p:cNvPr>
          <p:cNvGrpSpPr/>
          <p:nvPr/>
        </p:nvGrpSpPr>
        <p:grpSpPr>
          <a:xfrm>
            <a:off x="6042259" y="4376175"/>
            <a:ext cx="2697000" cy="2185500"/>
            <a:chOff x="7065000" y="3879000"/>
            <a:chExt cx="2697000" cy="21855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7BB84640-3048-4F81-A85A-703F962FEC9A}"/>
                </a:ext>
              </a:extLst>
            </p:cNvPr>
            <p:cNvSpPr/>
            <p:nvPr/>
          </p:nvSpPr>
          <p:spPr>
            <a:xfrm>
              <a:off x="706500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xmlns="" id="{E78FFAF1-99CF-4C9F-A024-6A771130C8E5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C6E7A692-1B49-4B76-855C-B6C2051B1FF3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276E7FA-206F-458A-BC6E-D4F2670670EF}"/>
              </a:ext>
            </a:extLst>
          </p:cNvPr>
          <p:cNvGrpSpPr/>
          <p:nvPr/>
        </p:nvGrpSpPr>
        <p:grpSpPr>
          <a:xfrm>
            <a:off x="8286419" y="5096175"/>
            <a:ext cx="2697000" cy="1465500"/>
            <a:chOff x="9309160" y="4599000"/>
            <a:chExt cx="2697000" cy="1465500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88AF7E64-86E1-4488-8FD3-96AF49CF8CE7}"/>
                </a:ext>
              </a:extLst>
            </p:cNvPr>
            <p:cNvSpPr/>
            <p:nvPr/>
          </p:nvSpPr>
          <p:spPr>
            <a:xfrm>
              <a:off x="930916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xmlns="" id="{A2A4DA06-053C-4858-9344-4F7A851D75FD}"/>
                </a:ext>
              </a:extLst>
            </p:cNvPr>
            <p:cNvSpPr/>
            <p:nvPr/>
          </p:nvSpPr>
          <p:spPr>
            <a:xfrm>
              <a:off x="9786000" y="4869000"/>
              <a:ext cx="1845000" cy="990000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5390B7B9-CF0E-4AA0-91D0-5688C1E5CC84}"/>
                </a:ext>
              </a:extLst>
            </p:cNvPr>
            <p:cNvSpPr/>
            <p:nvPr/>
          </p:nvSpPr>
          <p:spPr>
            <a:xfrm>
              <a:off x="9786000" y="4599000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6168F4B4-581F-4300-B891-8829443CA117}"/>
              </a:ext>
            </a:extLst>
          </p:cNvPr>
          <p:cNvSpPr/>
          <p:nvPr/>
        </p:nvSpPr>
        <p:spPr>
          <a:xfrm>
            <a:off x="2308637" y="300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771F2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5BF0A930-51D8-4AFC-A017-CDDD67FC3FA0}"/>
              </a:ext>
            </a:extLst>
          </p:cNvPr>
          <p:cNvSpPr/>
          <p:nvPr/>
        </p:nvSpPr>
        <p:spPr>
          <a:xfrm>
            <a:off x="2193259" y="197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DD4772F0-8CD5-4F2E-9381-55CCF2F9D976}"/>
              </a:ext>
            </a:extLst>
          </p:cNvPr>
          <p:cNvSpPr/>
          <p:nvPr/>
        </p:nvSpPr>
        <p:spPr>
          <a:xfrm>
            <a:off x="4602797" y="3674047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14425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3FBFAA4A-0615-46C3-A0EA-A2B41EC4F078}"/>
              </a:ext>
            </a:extLst>
          </p:cNvPr>
          <p:cNvSpPr/>
          <p:nvPr/>
        </p:nvSpPr>
        <p:spPr>
          <a:xfrm>
            <a:off x="4487419" y="2643527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192D3683-6019-4004-88E9-55E7061A8681}"/>
              </a:ext>
            </a:extLst>
          </p:cNvPr>
          <p:cNvSpPr/>
          <p:nvPr/>
        </p:nvSpPr>
        <p:spPr>
          <a:xfrm>
            <a:off x="6896957" y="444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3B643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3967425D-B58D-40F3-9C53-6AE49BDA8FB4}"/>
              </a:ext>
            </a:extLst>
          </p:cNvPr>
          <p:cNvSpPr/>
          <p:nvPr/>
        </p:nvSpPr>
        <p:spPr>
          <a:xfrm>
            <a:off x="6781579" y="341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EB4EF31B-53E5-422D-9035-3ED8BCA35371}"/>
              </a:ext>
            </a:extLst>
          </p:cNvPr>
          <p:cNvSpPr/>
          <p:nvPr/>
        </p:nvSpPr>
        <p:spPr>
          <a:xfrm>
            <a:off x="9191117" y="5114993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48365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3A47552E-45DF-4D13-8D8E-AE0250DB6A7E}"/>
              </a:ext>
            </a:extLst>
          </p:cNvPr>
          <p:cNvSpPr/>
          <p:nvPr/>
        </p:nvSpPr>
        <p:spPr>
          <a:xfrm>
            <a:off x="9075739" y="4084473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2FF7B76-59B8-4142-90BC-D6DFA2767644}"/>
              </a:ext>
            </a:extLst>
          </p:cNvPr>
          <p:cNvSpPr txBox="1"/>
          <p:nvPr/>
        </p:nvSpPr>
        <p:spPr>
          <a:xfrm>
            <a:off x="2097784" y="2339510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7 092,235</a:t>
            </a:r>
            <a:endParaRPr lang="ru-RU" sz="24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266FF0F-EFC3-4E37-97C1-7215383CE3E8}"/>
              </a:ext>
            </a:extLst>
          </p:cNvPr>
          <p:cNvSpPr txBox="1"/>
          <p:nvPr/>
        </p:nvSpPr>
        <p:spPr>
          <a:xfrm>
            <a:off x="4435135" y="3042843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6 706,921</a:t>
            </a:r>
            <a:endParaRPr lang="ru-RU" sz="2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0FFABD0-F785-462F-8C85-DA733279F680}"/>
              </a:ext>
            </a:extLst>
          </p:cNvPr>
          <p:cNvSpPr txBox="1"/>
          <p:nvPr/>
        </p:nvSpPr>
        <p:spPr>
          <a:xfrm>
            <a:off x="6686103" y="3789975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5 179,897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E809EF0-8C4D-4F24-8A8F-9E6291845661}"/>
              </a:ext>
            </a:extLst>
          </p:cNvPr>
          <p:cNvSpPr txBox="1"/>
          <p:nvPr/>
        </p:nvSpPr>
        <p:spPr>
          <a:xfrm>
            <a:off x="9062473" y="4509578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3 121,132</a:t>
            </a:r>
            <a:endParaRPr lang="ru-RU" sz="2400" b="1" dirty="0"/>
          </a:p>
        </p:txBody>
      </p:sp>
      <p:cxnSp>
        <p:nvCxnSpPr>
          <p:cNvPr id="90" name="Соединитель: уступ 89">
            <a:extLst>
              <a:ext uri="{FF2B5EF4-FFF2-40B4-BE49-F238E27FC236}">
                <a16:creationId xmlns:a16="http://schemas.microsoft.com/office/drawing/2014/main" xmlns="" id="{EBFEB2F0-71B3-48E2-A354-A74D801F42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30606" y="2265060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90">
            <a:extLst>
              <a:ext uri="{FF2B5EF4-FFF2-40B4-BE49-F238E27FC236}">
                <a16:creationId xmlns:a16="http://schemas.microsoft.com/office/drawing/2014/main" xmlns="" id="{CEB2C8D9-81C3-41D3-9068-9194172796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6145" y="2967456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xmlns="" id="{245FE14F-DF98-4509-ABFC-80B64AC1AA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4417" y="3710914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xmlns="" id="{D4EC6B23-97E6-4FA1-9DC4-598F082CFB9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24858" y="4450285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F52333E-4007-47C0-A25E-AA80B7259A15}"/>
              </a:ext>
            </a:extLst>
          </p:cNvPr>
          <p:cNvSpPr txBox="1"/>
          <p:nvPr/>
        </p:nvSpPr>
        <p:spPr>
          <a:xfrm>
            <a:off x="10151494" y="32949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2019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97F88FD-DABF-4953-B065-313F6D3141E7}"/>
              </a:ext>
            </a:extLst>
          </p:cNvPr>
          <p:cNvSpPr txBox="1"/>
          <p:nvPr/>
        </p:nvSpPr>
        <p:spPr>
          <a:xfrm>
            <a:off x="10707000" y="3594420"/>
            <a:ext cx="132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 smtClean="0"/>
              <a:t>993,742</a:t>
            </a:r>
            <a:endParaRPr lang="ru-RU" sz="1400" dirty="0"/>
          </a:p>
          <a:p>
            <a:r>
              <a:rPr lang="ru-RU" sz="1400" dirty="0"/>
              <a:t>Непрограммные расходы – </a:t>
            </a:r>
            <a:r>
              <a:rPr lang="en-US" sz="1400" dirty="0" smtClean="0"/>
              <a:t>2 127,390</a:t>
            </a:r>
            <a:endParaRPr lang="ru-RU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5B7503A-C5C6-45D7-95B2-4F06555E9601}"/>
              </a:ext>
            </a:extLst>
          </p:cNvPr>
          <p:cNvSpPr txBox="1"/>
          <p:nvPr/>
        </p:nvSpPr>
        <p:spPr>
          <a:xfrm>
            <a:off x="3297578" y="1124973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2022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9BF7AA4-36B5-4DBA-B234-2B296B9EC08C}"/>
              </a:ext>
            </a:extLst>
          </p:cNvPr>
          <p:cNvSpPr txBox="1"/>
          <p:nvPr/>
        </p:nvSpPr>
        <p:spPr>
          <a:xfrm>
            <a:off x="4227450" y="1136143"/>
            <a:ext cx="1268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расходы</a:t>
            </a:r>
            <a:r>
              <a:rPr lang="en-US" sz="1400" dirty="0" smtClean="0"/>
              <a:t> </a:t>
            </a:r>
            <a:r>
              <a:rPr lang="ru-RU" sz="1400" dirty="0" smtClean="0"/>
              <a:t>– </a:t>
            </a:r>
            <a:r>
              <a:rPr lang="en-US" sz="1400" dirty="0" smtClean="0"/>
              <a:t>4 907,517</a:t>
            </a:r>
            <a:endParaRPr lang="ru-RU" sz="1400" dirty="0" smtClean="0"/>
          </a:p>
          <a:p>
            <a:r>
              <a:rPr lang="ru-RU" sz="1400" dirty="0" smtClean="0"/>
              <a:t>Непрограммные расходы – </a:t>
            </a:r>
            <a:r>
              <a:rPr lang="en-US" sz="1400" dirty="0" smtClean="0"/>
              <a:t>2 184,718</a:t>
            </a:r>
            <a:endParaRPr lang="ru-RU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80D864E0-5B51-4038-BDDE-BF7553B3EEF9}"/>
              </a:ext>
            </a:extLst>
          </p:cNvPr>
          <p:cNvSpPr txBox="1"/>
          <p:nvPr/>
        </p:nvSpPr>
        <p:spPr>
          <a:xfrm>
            <a:off x="5582382" y="181040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2021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0C82282-5839-45A1-9038-F7F12B48CCEC}"/>
              </a:ext>
            </a:extLst>
          </p:cNvPr>
          <p:cNvSpPr txBox="1"/>
          <p:nvPr/>
        </p:nvSpPr>
        <p:spPr>
          <a:xfrm>
            <a:off x="6568302" y="1790341"/>
            <a:ext cx="1329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en-US" sz="1400" dirty="0" smtClean="0"/>
              <a:t>4 302,074</a:t>
            </a:r>
            <a:endParaRPr lang="ru-RU" sz="1400" dirty="0"/>
          </a:p>
          <a:p>
            <a:r>
              <a:rPr lang="ru-RU" sz="1400" dirty="0"/>
              <a:t>Непрограммные расходы </a:t>
            </a:r>
            <a:r>
              <a:rPr lang="en-US" sz="1400" dirty="0" smtClean="0"/>
              <a:t>2 404,847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66C03BC-A76D-4AAC-B19F-5917168163CA}"/>
              </a:ext>
            </a:extLst>
          </p:cNvPr>
          <p:cNvSpPr txBox="1"/>
          <p:nvPr/>
        </p:nvSpPr>
        <p:spPr>
          <a:xfrm>
            <a:off x="7869300" y="255157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2020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778F785-B50D-4B2E-8398-5BBDA5CF1887}"/>
              </a:ext>
            </a:extLst>
          </p:cNvPr>
          <p:cNvSpPr txBox="1"/>
          <p:nvPr/>
        </p:nvSpPr>
        <p:spPr>
          <a:xfrm>
            <a:off x="8825031" y="2551577"/>
            <a:ext cx="1371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 smtClean="0"/>
              <a:t>2 810,730</a:t>
            </a:r>
            <a:endParaRPr lang="ru-RU" sz="1400" dirty="0"/>
          </a:p>
          <a:p>
            <a:r>
              <a:rPr lang="ru-RU" sz="1400" dirty="0"/>
              <a:t>Непрограммные расходы – </a:t>
            </a:r>
            <a:r>
              <a:rPr lang="en-US" sz="1400" dirty="0" smtClean="0"/>
              <a:t>2 369,167</a:t>
            </a:r>
            <a:endParaRPr lang="ru-RU" sz="1400" dirty="0"/>
          </a:p>
        </p:txBody>
      </p:sp>
      <p:sp>
        <p:nvSpPr>
          <p:cNvPr id="43" name="Нижний колонтитул 4">
            <a:extLst>
              <a:ext uri="{FF2B5EF4-FFF2-40B4-BE49-F238E27FC236}">
                <a16:creationId xmlns:a16="http://schemas.microsoft.com/office/drawing/2014/main" xmlns="" id="{3375DACB-4E15-45F1-AED4-7BFA383BDBA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93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C507D10-70E0-40E7-B146-D1C2EC5070EE}"/>
              </a:ext>
            </a:extLst>
          </p:cNvPr>
          <p:cNvSpPr/>
          <p:nvPr/>
        </p:nvSpPr>
        <p:spPr>
          <a:xfrm>
            <a:off x="555625" y="2028825"/>
            <a:ext cx="2886075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92AA4-4253-4F0D-BAD7-0F13015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806E3A9-725B-4023-B378-82E50A8F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4" y="2466974"/>
            <a:ext cx="2886076" cy="3676651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"Безопасность жизнедеятельности населения сельского поселения "Мещура" </a:t>
            </a:r>
            <a:endPara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14 января 2021 года № 3.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водоёмов, пожарной машины), мероприятия исключающие различную пожарную опасность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6F5921C-7FAC-4826-8EA6-6EC035ADD482}"/>
              </a:ext>
            </a:extLst>
          </p:cNvPr>
          <p:cNvSpPr/>
          <p:nvPr/>
        </p:nvSpPr>
        <p:spPr>
          <a:xfrm>
            <a:off x="1622425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8E0729-2707-4EBC-B87A-015E1989028B}"/>
              </a:ext>
            </a:extLst>
          </p:cNvPr>
          <p:cNvSpPr txBox="1"/>
          <p:nvPr/>
        </p:nvSpPr>
        <p:spPr>
          <a:xfrm>
            <a:off x="1622425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DAAB70A-EF3D-4A97-8A16-5E4F98D76934}"/>
              </a:ext>
            </a:extLst>
          </p:cNvPr>
          <p:cNvSpPr/>
          <p:nvPr/>
        </p:nvSpPr>
        <p:spPr>
          <a:xfrm>
            <a:off x="4665662" y="2028825"/>
            <a:ext cx="2886075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352F858F-655A-4B48-95D3-2D07AD947585}"/>
              </a:ext>
            </a:extLst>
          </p:cNvPr>
          <p:cNvSpPr txBox="1">
            <a:spLocks/>
          </p:cNvSpPr>
          <p:nvPr/>
        </p:nvSpPr>
        <p:spPr>
          <a:xfrm>
            <a:off x="4703762" y="2466973"/>
            <a:ext cx="2886076" cy="3676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коммунального хозяйства и повышение степени благоустройства сельского поселения "Мещура"</a:t>
            </a:r>
          </a:p>
          <a:p>
            <a:pPr marL="0" indent="0" algn="ctr">
              <a:buNone/>
            </a:pPr>
            <a:r>
              <a:rPr lang="ru-RU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5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сельского поселения «Мещура» от 14 января 2021 года № 4.</a:t>
            </a:r>
          </a:p>
          <a:p>
            <a:pPr marL="0" indent="457200"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народного проекта в сфере благоустройства территории, прошедших отбор в рамках проекта «Народный бюджет»;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народных проектов по обустройству источников холодного водоснабжения, прошедших отбор в рамках проекта «Народный бюджет»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7752A9D-DB0E-4602-B2E3-D14D6505680D}"/>
              </a:ext>
            </a:extLst>
          </p:cNvPr>
          <p:cNvSpPr/>
          <p:nvPr/>
        </p:nvSpPr>
        <p:spPr>
          <a:xfrm>
            <a:off x="5732462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B493D5-12F4-4DE5-B729-BA33E138B292}"/>
              </a:ext>
            </a:extLst>
          </p:cNvPr>
          <p:cNvSpPr txBox="1"/>
          <p:nvPr/>
        </p:nvSpPr>
        <p:spPr>
          <a:xfrm>
            <a:off x="5732462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AA6E1F2-6F99-412A-89A0-824441ED15A2}"/>
              </a:ext>
            </a:extLst>
          </p:cNvPr>
          <p:cNvSpPr/>
          <p:nvPr/>
        </p:nvSpPr>
        <p:spPr>
          <a:xfrm>
            <a:off x="8775701" y="2028824"/>
            <a:ext cx="2987674" cy="411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8292624-F5EC-468A-B1D0-02ABD1C7CC80}"/>
              </a:ext>
            </a:extLst>
          </p:cNvPr>
          <p:cNvSpPr txBox="1">
            <a:spLocks/>
          </p:cNvSpPr>
          <p:nvPr/>
        </p:nvSpPr>
        <p:spPr>
          <a:xfrm>
            <a:off x="8775699" y="2466974"/>
            <a:ext cx="2987675" cy="3676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общегосударственные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Правительства Российской Федерации, высших органов исполнительной власти субъектов Российской Федерации, 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высшего должностного лица субъекта Российской Федерации и муниципального образования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B5D7EC2-0FCE-4EA0-AF23-B6D268FEAFAA}"/>
              </a:ext>
            </a:extLst>
          </p:cNvPr>
          <p:cNvSpPr/>
          <p:nvPr/>
        </p:nvSpPr>
        <p:spPr>
          <a:xfrm>
            <a:off x="9842501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42631C-D937-4ADB-AB95-26C9EC534428}"/>
              </a:ext>
            </a:extLst>
          </p:cNvPr>
          <p:cNvSpPr txBox="1"/>
          <p:nvPr/>
        </p:nvSpPr>
        <p:spPr>
          <a:xfrm>
            <a:off x="9842501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3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8FBF2072-F8AD-4E94-82F0-81E9541882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98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2193925"/>
            <a:ext cx="507095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2600" y="1300460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</a:t>
            </a:r>
            <a:r>
              <a:rPr lang="ru-RU" dirty="0" smtClean="0"/>
              <a:t>народного проекта </a:t>
            </a:r>
            <a:r>
              <a:rPr lang="ru-RU" dirty="0"/>
              <a:t>в сфере </a:t>
            </a:r>
            <a:r>
              <a:rPr lang="ru-RU" dirty="0" smtClean="0"/>
              <a:t>занятости населения,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«Наведем порядок в своем доме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В ходе реализации проекта на территории </a:t>
            </a:r>
            <a:r>
              <a:rPr lang="ru-RU" sz="1600" dirty="0" smtClean="0"/>
              <a:t>СП Мещура снесли аварийные зданий (13 </a:t>
            </a:r>
            <a:r>
              <a:rPr lang="ru-RU" sz="1600" dirty="0"/>
              <a:t>аварийных домов, 15 хозяйственных </a:t>
            </a:r>
            <a:r>
              <a:rPr lang="ru-RU" sz="1600" dirty="0" smtClean="0"/>
              <a:t>построек) </a:t>
            </a:r>
          </a:p>
          <a:p>
            <a:r>
              <a:rPr lang="ru-RU" sz="1600" dirty="0" smtClean="0"/>
              <a:t>Реализацию </a:t>
            </a:r>
            <a:r>
              <a:rPr lang="ru-RU" sz="1600" dirty="0"/>
              <a:t>проекта «Наведем порядок в своем доме» осуществляет местный предприниматель, также в работах задействовано три безработных жителя </a:t>
            </a:r>
            <a:r>
              <a:rPr lang="ru-RU" sz="1600" dirty="0" smtClean="0"/>
              <a:t>СП Мещура</a:t>
            </a:r>
            <a:r>
              <a:rPr lang="ru-RU" sz="1600" dirty="0"/>
              <a:t>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Общая стоимость проекта составила 671 тыс. 967 </a:t>
            </a:r>
            <a:r>
              <a:rPr lang="ru-RU" sz="1600" dirty="0" smtClean="0"/>
              <a:t>руб., </a:t>
            </a:r>
            <a:r>
              <a:rPr lang="ru-RU" sz="1600" dirty="0"/>
              <a:t>из них 600 тыс. руб. - бюджет Республики Коми, 66, 667 руб. - местный бюджет, 3, </a:t>
            </a:r>
            <a:r>
              <a:rPr lang="ru-RU" sz="1600" dirty="0" smtClean="0"/>
              <a:t>30 тыс. </a:t>
            </a:r>
            <a:r>
              <a:rPr lang="ru-RU" sz="1600" dirty="0"/>
              <a:t>руб. – вклад индивидуальных предпринимателей, </a:t>
            </a:r>
            <a:r>
              <a:rPr lang="ru-RU" sz="1600" dirty="0" smtClean="0"/>
              <a:t>2, 0 тыс. руб. </a:t>
            </a:r>
            <a:r>
              <a:rPr lang="ru-RU" sz="1600" dirty="0"/>
              <a:t>- вклад граждан.</a:t>
            </a:r>
          </a:p>
        </p:txBody>
      </p:sp>
      <p:pic>
        <p:nvPicPr>
          <p:cNvPr id="7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962</Words>
  <Application>Microsoft Office PowerPoint</Application>
  <PresentationFormat>Произвольный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 решению Совета сельского поселения «Мещура» от 30.05.2023г. № 5-16/1 «Об исполнении бюджета сельского поселения «Мещура» за 2022 год»</vt:lpstr>
      <vt:lpstr>Цели бюджета для граждан</vt:lpstr>
      <vt:lpstr> </vt:lpstr>
      <vt:lpstr>Стадии бюджетного процесса</vt:lpstr>
      <vt:lpstr>ОСНОВНЫЕ ПАРАМЕТРЫ ИСПОЛНЕНИЯ БЮДЖЕТА СЕЛЬСКОГО ПОСЕЛЕНИЯ «Мещура» за 2019-2021 годы.</vt:lpstr>
      <vt:lpstr>Доходы бюджета за 2019-2022 годы</vt:lpstr>
      <vt:lpstr>Расходы бюджета за 2019-2022 годы</vt:lpstr>
      <vt:lpstr>Муниципальные программы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Кристина Столбовская</cp:lastModifiedBy>
  <cp:revision>34</cp:revision>
  <dcterms:created xsi:type="dcterms:W3CDTF">2021-05-02T06:09:51Z</dcterms:created>
  <dcterms:modified xsi:type="dcterms:W3CDTF">2024-10-28T12:07:37Z</dcterms:modified>
</cp:coreProperties>
</file>