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18"/>
  </p:notesMasterIdLst>
  <p:sldIdLst>
    <p:sldId id="256" r:id="rId2"/>
    <p:sldId id="259" r:id="rId3"/>
    <p:sldId id="293" r:id="rId4"/>
    <p:sldId id="281" r:id="rId5"/>
    <p:sldId id="282" r:id="rId6"/>
    <p:sldId id="280" r:id="rId7"/>
    <p:sldId id="284" r:id="rId8"/>
    <p:sldId id="283" r:id="rId9"/>
    <p:sldId id="286" r:id="rId10"/>
    <p:sldId id="287" r:id="rId11"/>
    <p:sldId id="288" r:id="rId12"/>
    <p:sldId id="294" r:id="rId13"/>
    <p:sldId id="296" r:id="rId14"/>
    <p:sldId id="297" r:id="rId15"/>
    <p:sldId id="29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99"/>
    <a:srgbClr val="FF3399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13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explosion val="24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1973.979</c:v>
                </c:pt>
                <c:pt idx="1">
                  <c:v>67.186000000000007</c:v>
                </c:pt>
                <c:pt idx="2">
                  <c:v>1600</c:v>
                </c:pt>
                <c:pt idx="3">
                  <c:v>1462.617</c:v>
                </c:pt>
                <c:pt idx="4">
                  <c:v>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Столбец5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Столбец6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Столбец7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15022852652073268"/>
          <c:y val="0.19582774045142526"/>
          <c:w val="0.80073821487958541"/>
          <c:h val="0.39401473606757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Налоговые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23.913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4302.0739999999996</c:v>
                </c:pt>
                <c:pt idx="1">
                  <c:v>2404.8470000000002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30740-5DB4-4311-B3D0-44A6FAFE7C79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3A602-1E22-409C-89C8-0C3173B4B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A602-1E22-409C-89C8-0C3173B4B3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0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0BB889-9D34-4BBB-8EBF-7B432ADE08F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</a:p>
          <a:p>
            <a:pPr marL="0" indent="0" algn="ctr">
              <a:buNone/>
            </a:pPr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Совета сельского поселения «Мещура» от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.07.202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320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320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5-10/2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исполнении бюджета сельского поселения «Мещура» за 2021 год»</a:t>
            </a:r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5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2350"/>
            <a:ext cx="8424936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программных и не программных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общем объёме расходов бюджета сельского поселения «Мещура»</a:t>
            </a:r>
          </a:p>
          <a:p>
            <a:pPr marL="0" indent="0" algn="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62727917"/>
              </p:ext>
            </p:extLst>
          </p:nvPr>
        </p:nvGraphicFramePr>
        <p:xfrm>
          <a:off x="539552" y="2636912"/>
          <a:ext cx="58326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2243"/>
              </p:ext>
            </p:extLst>
          </p:nvPr>
        </p:nvGraphicFramePr>
        <p:xfrm>
          <a:off x="6588224" y="2636912"/>
          <a:ext cx="2448272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360040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2021 году на исполнение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программ запланировано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4 307,384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исполнено –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4 302,074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непрограммным направлениям расходов запланировано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2 419,044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исполнено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2 404,847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«Мещура» за 2021 год в разрезе муниципальных программ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072965"/>
              </p:ext>
            </p:extLst>
          </p:nvPr>
        </p:nvGraphicFramePr>
        <p:xfrm>
          <a:off x="323529" y="1677396"/>
          <a:ext cx="8568951" cy="47393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481137"/>
                <a:gridCol w="1695938"/>
                <a:gridCol w="1695938"/>
                <a:gridCol w="1695938"/>
              </a:tblGrid>
              <a:tr h="935369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3631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жизнедеятельности населения сельского поселения "Мещура"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коммунального хозяйства и повышение степени благоустройства сельского поселения "Мещура"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4 290,204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4 284,894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54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программные расходы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307,38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4 302,07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"Безопасность жизнедеятельности населения сельского поселения "Мещура"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сельского поселения «Мещура» от 14 января 2021 года №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реализации программы была достигнута основная цель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программы-обеспечение безопасности населения, поддержка в постоянной готовности технических средств пожаротушения (пожарных водоёмов, пожарной машины), мероприятия исключающие различную пожарную опасность.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17646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4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коммунального хозяйства и повышение степени благоустройства сельского поселения "Мещура"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283968" y="1700808"/>
            <a:ext cx="4680520" cy="49685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сельского поселения «Мещура» от 14 января 2021 года № 4.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программы: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уличного освещения;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улично-дорожной сети;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народного проекта в сфере благоустройства территории, прошедших отбор в рамках проекта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«Народный бюджет»;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народных проектов по обустройству источников холодного водоснабжения, прошедших отбор в рамках проекта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«Народный бюджет»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240360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52297"/>
            <a:ext cx="336037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45202"/>
            <a:ext cx="8496944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сельского поселения «Мещура»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695600"/>
              </p:ext>
            </p:extLst>
          </p:nvPr>
        </p:nvGraphicFramePr>
        <p:xfrm>
          <a:off x="323526" y="1988841"/>
          <a:ext cx="8640961" cy="4123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857"/>
                <a:gridCol w="534492"/>
                <a:gridCol w="623575"/>
                <a:gridCol w="1567845"/>
                <a:gridCol w="1728192"/>
              </a:tblGrid>
              <a:tr h="3962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Рз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ПРз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Уточнённый</a:t>
                      </a:r>
                      <a:r>
                        <a:rPr lang="ru-RU" sz="1400" baseline="0" dirty="0" smtClean="0"/>
                        <a:t> 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исполнено</a:t>
                      </a:r>
                      <a:endParaRPr lang="ru-RU" sz="1400" dirty="0"/>
                    </a:p>
                  </a:txBody>
                  <a:tcPr/>
                </a:tc>
              </a:tr>
              <a:tr h="2942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6 726,428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6 706,921</a:t>
                      </a:r>
                      <a:endParaRPr lang="ru-RU" sz="1400" dirty="0"/>
                    </a:p>
                  </a:txBody>
                  <a:tcPr/>
                </a:tc>
              </a:tr>
              <a:tr h="5002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2 081,113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2 066,917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4414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707,814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707,814</a:t>
                      </a:r>
                      <a:endParaRPr lang="ru-RU" sz="1400" dirty="0"/>
                    </a:p>
                  </a:txBody>
                  <a:tcPr/>
                </a:tc>
              </a:tr>
              <a:tr h="6179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1 217,467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1 203,270</a:t>
                      </a:r>
                      <a:endParaRPr lang="ru-RU" sz="1400" dirty="0"/>
                    </a:p>
                  </a:txBody>
                  <a:tcPr/>
                </a:tc>
              </a:tr>
              <a:tr h="6179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0,482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0,482</a:t>
                      </a:r>
                      <a:endParaRPr lang="ru-RU" sz="1400" dirty="0"/>
                    </a:p>
                  </a:txBody>
                  <a:tcPr/>
                </a:tc>
              </a:tr>
              <a:tr h="3396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проведения выборов и референдумов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148,875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148,875</a:t>
                      </a:r>
                    </a:p>
                  </a:txBody>
                  <a:tcPr/>
                </a:tc>
              </a:tr>
              <a:tr h="3396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6,475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6,475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45202"/>
            <a:ext cx="8424936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сельского поселения «Мещура»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885111"/>
              </p:ext>
            </p:extLst>
          </p:nvPr>
        </p:nvGraphicFramePr>
        <p:xfrm>
          <a:off x="251520" y="1988840"/>
          <a:ext cx="8640959" cy="4323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9"/>
                <a:gridCol w="432048"/>
                <a:gridCol w="504056"/>
                <a:gridCol w="1267341"/>
                <a:gridCol w="1396955"/>
              </a:tblGrid>
              <a:tr h="52731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Уточнённый</a:t>
                      </a:r>
                      <a:r>
                        <a:rPr lang="ru-RU" baseline="0" dirty="0" smtClean="0"/>
                        <a:t>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НАЦИОНАЛЬНАЯ БЕЗОПАСНОСТЬ И ПРАВООХРАНИТЕЛЬНАЯ ДЕЯТЕЛЬНОСТЬ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17,180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17,180</a:t>
                      </a:r>
                      <a:endParaRPr lang="ru-RU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17,18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17,18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НАЦИОНАЛЬНАЯ ЭКОНОМИКА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57,368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52,128</a:t>
                      </a:r>
                      <a:endParaRPr lang="ru-RU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Транспорт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57,368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52,128</a:t>
                      </a:r>
                      <a:endParaRPr lang="ru-RU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ЖИЛИЩНО-КОММУНАЛЬНОЕ ХОЗЯЙСТВО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4 232,836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4 232,766</a:t>
                      </a:r>
                      <a:endParaRPr lang="ru-RU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Жилищное хозяйство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203,586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203,516</a:t>
                      </a:r>
                      <a:endParaRPr lang="ru-RU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Благоустройство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4 029,250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4 029,250</a:t>
                      </a:r>
                      <a:endParaRPr lang="ru-RU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СОЦИАЛЬНАЯ ПОЛИТИКА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337,931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337,930</a:t>
                      </a:r>
                      <a:endParaRPr lang="ru-RU" sz="1400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Пенсионное обеспечение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337,931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337,930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928448" cy="968152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5238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i="1" dirty="0" smtClean="0"/>
          </a:p>
          <a:p>
            <a:pPr algn="ctr"/>
            <a:endParaRPr lang="ru-RU" sz="6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77769" y="105842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51520" y="1114576"/>
            <a:ext cx="8640960" cy="555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marL="0" indent="45720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Дзержинского,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Хлюпина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 2-36-01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Столбовская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(82139)2-14-78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информацией о бюджете можно ознакомиться на официальном сайте администрации муниципального района «Княжпогостский» «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mrk11.ru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</a:p>
          <a:p>
            <a:pPr marL="0" indent="457200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такого механизма как бюджет города невозможно без знаний стадий бюджетного процесса.</a:t>
            </a:r>
          </a:p>
        </p:txBody>
      </p:sp>
      <p:sp>
        <p:nvSpPr>
          <p:cNvPr id="5" name="AutoShape 2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47290"/>
            <a:ext cx="113387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" y="2916249"/>
            <a:ext cx="1133872" cy="79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328" y="3715406"/>
            <a:ext cx="113387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" y="4761768"/>
            <a:ext cx="1133872" cy="93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99" y="5805264"/>
            <a:ext cx="11238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>
            <a:off x="2534848" y="2211484"/>
            <a:ext cx="6450725" cy="4077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проекта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350802" y="3112080"/>
            <a:ext cx="7760313" cy="4074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и утверждение бюджета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555776" y="4005064"/>
            <a:ext cx="6450725" cy="3548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Исполнение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330699" y="5013176"/>
            <a:ext cx="768830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Составление, внешняя проверка, рассмотрение и утверждение бюджетной отчетности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555775" y="6003286"/>
            <a:ext cx="6378715" cy="3960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Муниципальный финансовый контроль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2896"/>
            <a:ext cx="938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2350"/>
            <a:ext cx="8496944" cy="58309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граждан»-это упрощённая версия бюджетного документа, которая использует неформальный язык и доступные форматы, чтобы облегчить гражданам понимание бюджета, объяснить им планы и действия органов местного самоуправления поселения.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будут рассмотрены основные параметры бюджета, результаты его исполнения и, на наш взгляд самые значимые события, произошедшие в 2021 году.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уверены, что «Бюджет для граждан» будет Вам интересен.</a:t>
            </a: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938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81262"/>
            <a:ext cx="8496944" cy="58720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ИСПОЛНЕНИЕ БЮДЖЕТА?</a:t>
            </a:r>
          </a:p>
          <a:p>
            <a:pPr marL="0" indent="0" algn="ctr">
              <a:buNone/>
            </a:pP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45720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бюджета-это процесс мобилизации доходов местного бюджета и осуществление экономически обоснованных, рациональных расходов за счет средств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доходов-это мероприятия, направленные на дополнительное привлечение доходов в бюджет.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исполнения бюджета заложены следующие принципы: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единства счёта (кассы), предусматривающий зачисление всех поступающих доходов на единый счёт бюджета и осуществление всех расходов с единого счёта бюджета;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обеспечения расходов в пределах фактического наличия средств на едином счёте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исполнения бюджета осуществляется посредствам составления и утверждения отчёта об исполнении бюджета.</a:t>
            </a: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3096"/>
            <a:ext cx="5832648" cy="249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45202"/>
            <a:ext cx="8568952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ГРАЖДАНЕ ПРИНИМАЮТ УЧАСТИЕ В БЮДЖЕТНОМ ПРОЦЕССЕ?</a:t>
            </a:r>
          </a:p>
          <a:p>
            <a:pPr marL="0" indent="0" algn="ctr">
              <a:buNone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работающий гражданин города является налогоплательщиком и тем самым формирует доходную часть бюджета. В то же время все без исключения граждане являются получателями расходов бюджета посредствам потребления общественных услуг.</a:t>
            </a:r>
          </a:p>
          <a:p>
            <a:pPr marL="0" indent="457200" algn="ctr">
              <a:buNone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УСЛУГИ:</a:t>
            </a: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1296144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46" y="3717031"/>
            <a:ext cx="1296144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3"/>
            <a:ext cx="1224136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3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1"/>
            <a:ext cx="140117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717033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87128"/>
              </p:ext>
            </p:extLst>
          </p:nvPr>
        </p:nvGraphicFramePr>
        <p:xfrm>
          <a:off x="107504" y="5373216"/>
          <a:ext cx="8890294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296144"/>
                <a:gridCol w="1584176"/>
                <a:gridCol w="1296144"/>
                <a:gridCol w="1368152"/>
                <a:gridCol w="1617486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622350"/>
            <a:ext cx="8712968" cy="5830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СЕЛЬСКОГО ПОСЕЛЕНИЯ «Мещура» за 201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-2021 годы.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45720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последний год наблюдается увеличение налоговых и неналоговых доходов. </a:t>
            </a:r>
            <a:endParaRPr lang="ru-RU" sz="28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70438"/>
              </p:ext>
            </p:extLst>
          </p:nvPr>
        </p:nvGraphicFramePr>
        <p:xfrm>
          <a:off x="107504" y="2060848"/>
          <a:ext cx="8856985" cy="4402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272"/>
                <a:gridCol w="1831042"/>
                <a:gridCol w="1937466"/>
                <a:gridCol w="1845205"/>
              </a:tblGrid>
              <a:tr h="3833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всего, из них: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3 089,936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5 185,695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6 701,710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6146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32,355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23,675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3 057,581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5 103,782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6 678,04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211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всего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3 121,132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5 179,897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6 706,921</a:t>
                      </a: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Дефицит (-), профицит (+)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-31,196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5,799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-5,211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2350"/>
            <a:ext cx="8568952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Совета сельского поселения «Мещура» от 28.12.2020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№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4-40/2 «О бюджете сельского поселения «Мещура» на 2021 год на плановый период 2022 и 2023 годов»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791082"/>
              </p:ext>
            </p:extLst>
          </p:nvPr>
        </p:nvGraphicFramePr>
        <p:xfrm>
          <a:off x="298958" y="2343289"/>
          <a:ext cx="3024440" cy="744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440"/>
              </a:tblGrid>
              <a:tr h="38074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(первоначальный план)</a:t>
                      </a:r>
                      <a:endParaRPr lang="ru-RU" sz="1000" dirty="0"/>
                    </a:p>
                  </a:txBody>
                  <a:tcPr/>
                </a:tc>
              </a:tr>
              <a:tr h="34875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3 625,236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239293"/>
              </p:ext>
            </p:extLst>
          </p:nvPr>
        </p:nvGraphicFramePr>
        <p:xfrm>
          <a:off x="671632" y="4561704"/>
          <a:ext cx="117579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</a:tblGrid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Безвозмездные</a:t>
                      </a:r>
                      <a:r>
                        <a:rPr lang="ru-RU" sz="1000" baseline="0" dirty="0" smtClean="0"/>
                        <a:t> поступления</a:t>
                      </a:r>
                      <a:endParaRPr lang="ru-RU" sz="1000" dirty="0"/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3 605,736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206972"/>
              </p:ext>
            </p:extLst>
          </p:nvPr>
        </p:nvGraphicFramePr>
        <p:xfrm>
          <a:off x="683464" y="3555721"/>
          <a:ext cx="1152128" cy="65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Налоговые доходы</a:t>
                      </a:r>
                      <a:endParaRPr lang="ru-RU" sz="1000" dirty="0"/>
                    </a:p>
                  </a:txBody>
                  <a:tcPr/>
                </a:tc>
              </a:tr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19,50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3491880" y="2473472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3 081,595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795015" y="3717032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3,986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795015" y="4572887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3 077,609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491880" y="5831556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3 100,409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757118"/>
              </p:ext>
            </p:extLst>
          </p:nvPr>
        </p:nvGraphicFramePr>
        <p:xfrm>
          <a:off x="5652120" y="2348880"/>
          <a:ext cx="3168352" cy="722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Доходы 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6 706,831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239803"/>
              </p:ext>
            </p:extLst>
          </p:nvPr>
        </p:nvGraphicFramePr>
        <p:xfrm>
          <a:off x="5652120" y="5661248"/>
          <a:ext cx="3312368" cy="79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4134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Расходы </a:t>
                      </a:r>
                    </a:p>
                  </a:txBody>
                  <a:tcPr/>
                </a:tc>
              </a:tr>
              <a:tr h="378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6 726,428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460071"/>
              </p:ext>
            </p:extLst>
          </p:nvPr>
        </p:nvGraphicFramePr>
        <p:xfrm>
          <a:off x="323528" y="5661248"/>
          <a:ext cx="3024336" cy="81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42361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Расходы </a:t>
                      </a:r>
                    </a:p>
                    <a:p>
                      <a:pPr algn="ctr"/>
                      <a:r>
                        <a:rPr lang="ru-RU" sz="1000" dirty="0" smtClean="0"/>
                        <a:t>(первоначальные план)</a:t>
                      </a:r>
                      <a:endParaRPr lang="ru-RU" sz="1000" dirty="0"/>
                    </a:p>
                  </a:txBody>
                  <a:tcPr/>
                </a:tc>
              </a:tr>
              <a:tr h="388028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3 626,019 </a:t>
                      </a:r>
                      <a:r>
                        <a:rPr lang="ru-RU" sz="1200" dirty="0" err="1" smtClean="0"/>
                        <a:t>тыс.руб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874798"/>
              </p:ext>
            </p:extLst>
          </p:nvPr>
        </p:nvGraphicFramePr>
        <p:xfrm>
          <a:off x="7380312" y="4509120"/>
          <a:ext cx="129614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</a:tblGrid>
              <a:tr h="3629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6 683,345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13262"/>
              </p:ext>
            </p:extLst>
          </p:nvPr>
        </p:nvGraphicFramePr>
        <p:xfrm>
          <a:off x="7524328" y="3409184"/>
          <a:ext cx="1152128" cy="72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2694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Налоговые доходы</a:t>
                      </a:r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23,486 </a:t>
                      </a:r>
                      <a:r>
                        <a:rPr lang="ru-RU" sz="1000" baseline="0" dirty="0" err="1" smtClean="0"/>
                        <a:t>тыс.руб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568952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сельского поселения «Мещура» за 2021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20233161"/>
              </p:ext>
            </p:extLst>
          </p:nvPr>
        </p:nvGraphicFramePr>
        <p:xfrm>
          <a:off x="4499992" y="2348880"/>
          <a:ext cx="439248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2171794"/>
              </p:ext>
            </p:extLst>
          </p:nvPr>
        </p:nvGraphicFramePr>
        <p:xfrm>
          <a:off x="323528" y="2492896"/>
          <a:ext cx="403244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сельского поселения «Мещура» 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2013 года бюджет сельского поселения «Мещура» формируется в программном формате. Расходы осуществляются по основным мероприятиям 2-х муниципальных программ по непрограммным направлениям расходов.</a:t>
            </a:r>
          </a:p>
          <a:p>
            <a:pPr marL="0" indent="457200" algn="just">
              <a:buNone/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осуществлялось финансовым управлением администрации муниципального района «Княжпогостский» на основании сводной бюджетной росписи, кассового плана исполнения бюджета и заявок на финансирование расходов, предоставляемых главным распорядителем средств сельского поселения «Мещура».</a:t>
            </a:r>
          </a:p>
          <a:p>
            <a:pPr marL="0" indent="457200" algn="just">
              <a:buNone/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 по расходам бюджет исполнен в сумме 6706,921 </a:t>
            </a:r>
            <a:r>
              <a:rPr lang="ru-RU" sz="135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составило 99% к уточненному годовому плану.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8352928" cy="298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2860</TotalTime>
  <Words>1203</Words>
  <Application>Microsoft Office PowerPoint</Application>
  <PresentationFormat>Экран (4:3)</PresentationFormat>
  <Paragraphs>285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Hlupina</dc:creator>
  <cp:lastModifiedBy>Кристина Столбовская</cp:lastModifiedBy>
  <cp:revision>190</cp:revision>
  <dcterms:created xsi:type="dcterms:W3CDTF">2016-03-09T09:58:10Z</dcterms:created>
  <dcterms:modified xsi:type="dcterms:W3CDTF">2022-09-09T08:07:08Z</dcterms:modified>
</cp:coreProperties>
</file>