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8"/>
  </p:notesMasterIdLst>
  <p:sldIdLst>
    <p:sldId id="256" r:id="rId2"/>
    <p:sldId id="257" r:id="rId3"/>
    <p:sldId id="291" r:id="rId4"/>
    <p:sldId id="292" r:id="rId5"/>
    <p:sldId id="259" r:id="rId6"/>
    <p:sldId id="258" r:id="rId7"/>
    <p:sldId id="293" r:id="rId8"/>
    <p:sldId id="299" r:id="rId9"/>
    <p:sldId id="269" r:id="rId10"/>
    <p:sldId id="295" r:id="rId11"/>
    <p:sldId id="296" r:id="rId12"/>
    <p:sldId id="263" r:id="rId13"/>
    <p:sldId id="271" r:id="rId14"/>
    <p:sldId id="273" r:id="rId15"/>
    <p:sldId id="274" r:id="rId16"/>
    <p:sldId id="29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D48"/>
    <a:srgbClr val="74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857" autoAdjust="0"/>
  </p:normalViewPr>
  <p:slideViewPr>
    <p:cSldViewPr>
      <p:cViewPr varScale="1">
        <p:scale>
          <a:sx n="74" d="100"/>
          <a:sy n="74" d="100"/>
        </p:scale>
        <p:origin x="-108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1DB72-7F8F-4E2A-A00A-E83DF7CE947F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65EBFEF0-9C89-4A4C-BA89-C4D7B4B700F7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Доходы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9C8D859-E17A-44DB-B71C-33300E104F3E}" type="parTrans" cxnId="{803A8AB7-53BA-458D-A0C5-F5066F514936}">
      <dgm:prSet/>
      <dgm:spPr/>
      <dgm:t>
        <a:bodyPr/>
        <a:lstStyle/>
        <a:p>
          <a:endParaRPr lang="ru-RU"/>
        </a:p>
      </dgm:t>
    </dgm:pt>
    <dgm:pt modelId="{D36948F7-83BC-4220-85A0-DE21D57BD41D}" type="sibTrans" cxnId="{803A8AB7-53BA-458D-A0C5-F5066F514936}">
      <dgm:prSet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4E7CB679-5A70-4D19-B9FE-B35165ACC3D3}">
      <dgm:prSet phldrT="[Текст]" custT="1"/>
      <dgm:spPr>
        <a:solidFill>
          <a:srgbClr val="50BCB9"/>
        </a:solidFill>
      </dgm:spPr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Расходы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D6E0D5E-B61E-4B9A-8F57-02B79F843522}" type="parTrans" cxnId="{E9122005-A3A9-453D-96BB-26288AC1EAD0}">
      <dgm:prSet/>
      <dgm:spPr/>
      <dgm:t>
        <a:bodyPr/>
        <a:lstStyle/>
        <a:p>
          <a:endParaRPr lang="ru-RU"/>
        </a:p>
      </dgm:t>
    </dgm:pt>
    <dgm:pt modelId="{FEA73179-04A7-4795-AF97-EAF1F3F2AA68}" type="sibTrans" cxnId="{E9122005-A3A9-453D-96BB-26288AC1EAD0}">
      <dgm:prSet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ADB1419B-AC29-439A-9A52-52A4D8AD4433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(-)Дефицит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((+) </a:t>
          </a:r>
          <a:r>
            <a:rPr lang="ru-RU" sz="1800" dirty="0" smtClean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rPr>
            <a:t>Профи-</a:t>
          </a:r>
          <a:r>
            <a:rPr lang="ru-RU" sz="1800" dirty="0" err="1" smtClean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rPr>
            <a:t>цит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)</a:t>
          </a:r>
        </a:p>
      </dgm:t>
    </dgm:pt>
    <dgm:pt modelId="{EDB616C3-BFB7-41B5-8C02-303B97B270E2}" type="parTrans" cxnId="{4AE357D3-33B3-46A7-BD7A-5DD6C6A615AD}">
      <dgm:prSet/>
      <dgm:spPr/>
      <dgm:t>
        <a:bodyPr/>
        <a:lstStyle/>
        <a:p>
          <a:endParaRPr lang="ru-RU"/>
        </a:p>
      </dgm:t>
    </dgm:pt>
    <dgm:pt modelId="{820FDBF0-55B4-432E-B5FC-EF777F1C7DF0}" type="sibTrans" cxnId="{4AE357D3-33B3-46A7-BD7A-5DD6C6A615AD}">
      <dgm:prSet/>
      <dgm:spPr/>
      <dgm:t>
        <a:bodyPr/>
        <a:lstStyle/>
        <a:p>
          <a:endParaRPr lang="ru-RU"/>
        </a:p>
      </dgm:t>
    </dgm:pt>
    <dgm:pt modelId="{22696057-B287-4EFB-96CD-3F248CB196C8}" type="pres">
      <dgm:prSet presAssocID="{6CD1DB72-7F8F-4E2A-A00A-E83DF7CE947F}" presName="linearFlow" presStyleCnt="0">
        <dgm:presLayoutVars>
          <dgm:dir/>
          <dgm:resizeHandles val="exact"/>
        </dgm:presLayoutVars>
      </dgm:prSet>
      <dgm:spPr/>
    </dgm:pt>
    <dgm:pt modelId="{7FAC88BC-C8FF-402F-AB2A-11AC4BBF48B7}" type="pres">
      <dgm:prSet presAssocID="{65EBFEF0-9C89-4A4C-BA89-C4D7B4B700F7}" presName="node" presStyleLbl="node1" presStyleIdx="0" presStyleCnt="3" custScaleX="154330" custScaleY="801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F7D03-16FC-4BE4-943C-EE4202A7666A}" type="pres">
      <dgm:prSet presAssocID="{D36948F7-83BC-4220-85A0-DE21D57BD41D}" presName="spacerL" presStyleCnt="0"/>
      <dgm:spPr/>
    </dgm:pt>
    <dgm:pt modelId="{1816D16A-814C-4C22-A6CC-12105B3989BB}" type="pres">
      <dgm:prSet presAssocID="{D36948F7-83BC-4220-85A0-DE21D57BD41D}" presName="sibTrans" presStyleLbl="sibTrans2D1" presStyleIdx="0" presStyleCnt="2" custLinFactNeighborX="37387" custLinFactNeighborY="-4869"/>
      <dgm:spPr>
        <a:prstGeom prst="mathMinus">
          <a:avLst/>
        </a:prstGeom>
      </dgm:spPr>
      <dgm:t>
        <a:bodyPr/>
        <a:lstStyle/>
        <a:p>
          <a:endParaRPr lang="ru-RU"/>
        </a:p>
      </dgm:t>
    </dgm:pt>
    <dgm:pt modelId="{5A3AD51A-CA0C-4D60-85EB-AFC0F3AEFCE4}" type="pres">
      <dgm:prSet presAssocID="{D36948F7-83BC-4220-85A0-DE21D57BD41D}" presName="spacerR" presStyleCnt="0"/>
      <dgm:spPr/>
    </dgm:pt>
    <dgm:pt modelId="{32775538-2AC3-4373-B014-5A44732CBC7F}" type="pres">
      <dgm:prSet presAssocID="{4E7CB679-5A70-4D19-B9FE-B35165ACC3D3}" presName="node" presStyleLbl="node1" presStyleIdx="1" presStyleCnt="3" custScaleX="148453" custScaleY="77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A2439C-BAC0-499A-8F57-8D66EBFA7D82}" type="pres">
      <dgm:prSet presAssocID="{FEA73179-04A7-4795-AF97-EAF1F3F2AA68}" presName="spacerL" presStyleCnt="0"/>
      <dgm:spPr/>
    </dgm:pt>
    <dgm:pt modelId="{4B955819-9EB5-4C61-BE5E-7CE7027DF3F0}" type="pres">
      <dgm:prSet presAssocID="{FEA73179-04A7-4795-AF97-EAF1F3F2AA68}" presName="sibTrans" presStyleLbl="sibTrans2D1" presStyleIdx="1" presStyleCnt="2"/>
      <dgm:spPr/>
      <dgm:t>
        <a:bodyPr/>
        <a:lstStyle/>
        <a:p>
          <a:endParaRPr lang="ru-RU"/>
        </a:p>
      </dgm:t>
    </dgm:pt>
    <dgm:pt modelId="{EE572389-320D-4E27-B728-8E274B326BA1}" type="pres">
      <dgm:prSet presAssocID="{FEA73179-04A7-4795-AF97-EAF1F3F2AA68}" presName="spacerR" presStyleCnt="0"/>
      <dgm:spPr/>
    </dgm:pt>
    <dgm:pt modelId="{A84245DF-C8CC-47D2-83AC-15EF153255E0}" type="pres">
      <dgm:prSet presAssocID="{ADB1419B-AC29-439A-9A52-52A4D8AD4433}" presName="node" presStyleLbl="node1" presStyleIdx="2" presStyleCnt="3" custScaleX="152634" custScaleY="86480" custLinFactNeighborX="-36368" custLinFactNeighborY="2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E357D3-33B3-46A7-BD7A-5DD6C6A615AD}" srcId="{6CD1DB72-7F8F-4E2A-A00A-E83DF7CE947F}" destId="{ADB1419B-AC29-439A-9A52-52A4D8AD4433}" srcOrd="2" destOrd="0" parTransId="{EDB616C3-BFB7-41B5-8C02-303B97B270E2}" sibTransId="{820FDBF0-55B4-432E-B5FC-EF777F1C7DF0}"/>
    <dgm:cxn modelId="{8DE223EC-4B57-4787-BBC7-0A0DDEDF238D}" type="presOf" srcId="{ADB1419B-AC29-439A-9A52-52A4D8AD4433}" destId="{A84245DF-C8CC-47D2-83AC-15EF153255E0}" srcOrd="0" destOrd="0" presId="urn:microsoft.com/office/officeart/2005/8/layout/equation1"/>
    <dgm:cxn modelId="{EEC9DF23-0434-44DD-BD95-3914FCF17D47}" type="presOf" srcId="{D36948F7-83BC-4220-85A0-DE21D57BD41D}" destId="{1816D16A-814C-4C22-A6CC-12105B3989BB}" srcOrd="0" destOrd="0" presId="urn:microsoft.com/office/officeart/2005/8/layout/equation1"/>
    <dgm:cxn modelId="{AD8C6797-A8AD-43D2-9E9D-7AA60F04F0E8}" type="presOf" srcId="{4E7CB679-5A70-4D19-B9FE-B35165ACC3D3}" destId="{32775538-2AC3-4373-B014-5A44732CBC7F}" srcOrd="0" destOrd="0" presId="urn:microsoft.com/office/officeart/2005/8/layout/equation1"/>
    <dgm:cxn modelId="{803A8AB7-53BA-458D-A0C5-F5066F514936}" srcId="{6CD1DB72-7F8F-4E2A-A00A-E83DF7CE947F}" destId="{65EBFEF0-9C89-4A4C-BA89-C4D7B4B700F7}" srcOrd="0" destOrd="0" parTransId="{F9C8D859-E17A-44DB-B71C-33300E104F3E}" sibTransId="{D36948F7-83BC-4220-85A0-DE21D57BD41D}"/>
    <dgm:cxn modelId="{6AFC6676-EB6D-436C-9766-55490190F4D5}" type="presOf" srcId="{FEA73179-04A7-4795-AF97-EAF1F3F2AA68}" destId="{4B955819-9EB5-4C61-BE5E-7CE7027DF3F0}" srcOrd="0" destOrd="0" presId="urn:microsoft.com/office/officeart/2005/8/layout/equation1"/>
    <dgm:cxn modelId="{8D6CE9DE-8DB5-4910-9F5C-452A3CB1B6FF}" type="presOf" srcId="{6CD1DB72-7F8F-4E2A-A00A-E83DF7CE947F}" destId="{22696057-B287-4EFB-96CD-3F248CB196C8}" srcOrd="0" destOrd="0" presId="urn:microsoft.com/office/officeart/2005/8/layout/equation1"/>
    <dgm:cxn modelId="{9CEB0E1F-7A3B-4C77-8393-06EA303D6310}" type="presOf" srcId="{65EBFEF0-9C89-4A4C-BA89-C4D7B4B700F7}" destId="{7FAC88BC-C8FF-402F-AB2A-11AC4BBF48B7}" srcOrd="0" destOrd="0" presId="urn:microsoft.com/office/officeart/2005/8/layout/equation1"/>
    <dgm:cxn modelId="{E9122005-A3A9-453D-96BB-26288AC1EAD0}" srcId="{6CD1DB72-7F8F-4E2A-A00A-E83DF7CE947F}" destId="{4E7CB679-5A70-4D19-B9FE-B35165ACC3D3}" srcOrd="1" destOrd="0" parTransId="{1D6E0D5E-B61E-4B9A-8F57-02B79F843522}" sibTransId="{FEA73179-04A7-4795-AF97-EAF1F3F2AA68}"/>
    <dgm:cxn modelId="{EB8861FF-9A4C-4186-A073-093211235E55}" type="presParOf" srcId="{22696057-B287-4EFB-96CD-3F248CB196C8}" destId="{7FAC88BC-C8FF-402F-AB2A-11AC4BBF48B7}" srcOrd="0" destOrd="0" presId="urn:microsoft.com/office/officeart/2005/8/layout/equation1"/>
    <dgm:cxn modelId="{FADB4F78-EE54-4671-A8DB-708B696AF035}" type="presParOf" srcId="{22696057-B287-4EFB-96CD-3F248CB196C8}" destId="{2E3F7D03-16FC-4BE4-943C-EE4202A7666A}" srcOrd="1" destOrd="0" presId="urn:microsoft.com/office/officeart/2005/8/layout/equation1"/>
    <dgm:cxn modelId="{4E1C4337-45CA-4EE0-B6C6-2CCEBD48A8E4}" type="presParOf" srcId="{22696057-B287-4EFB-96CD-3F248CB196C8}" destId="{1816D16A-814C-4C22-A6CC-12105B3989BB}" srcOrd="2" destOrd="0" presId="urn:microsoft.com/office/officeart/2005/8/layout/equation1"/>
    <dgm:cxn modelId="{2F2CDF61-5310-4F15-B37A-5590B646A4E7}" type="presParOf" srcId="{22696057-B287-4EFB-96CD-3F248CB196C8}" destId="{5A3AD51A-CA0C-4D60-85EB-AFC0F3AEFCE4}" srcOrd="3" destOrd="0" presId="urn:microsoft.com/office/officeart/2005/8/layout/equation1"/>
    <dgm:cxn modelId="{2F50E841-E55B-4A01-A884-998A09211C13}" type="presParOf" srcId="{22696057-B287-4EFB-96CD-3F248CB196C8}" destId="{32775538-2AC3-4373-B014-5A44732CBC7F}" srcOrd="4" destOrd="0" presId="urn:microsoft.com/office/officeart/2005/8/layout/equation1"/>
    <dgm:cxn modelId="{7AC8BF22-3501-4710-B8CF-9CE0BAC6343B}" type="presParOf" srcId="{22696057-B287-4EFB-96CD-3F248CB196C8}" destId="{EDA2439C-BAC0-499A-8F57-8D66EBFA7D82}" srcOrd="5" destOrd="0" presId="urn:microsoft.com/office/officeart/2005/8/layout/equation1"/>
    <dgm:cxn modelId="{5BD6BD26-5F8B-42E3-8B66-99E10B4D934E}" type="presParOf" srcId="{22696057-B287-4EFB-96CD-3F248CB196C8}" destId="{4B955819-9EB5-4C61-BE5E-7CE7027DF3F0}" srcOrd="6" destOrd="0" presId="urn:microsoft.com/office/officeart/2005/8/layout/equation1"/>
    <dgm:cxn modelId="{FCEA3088-9F30-4D14-87A3-80EB1A6CB282}" type="presParOf" srcId="{22696057-B287-4EFB-96CD-3F248CB196C8}" destId="{EE572389-320D-4E27-B728-8E274B326BA1}" srcOrd="7" destOrd="0" presId="urn:microsoft.com/office/officeart/2005/8/layout/equation1"/>
    <dgm:cxn modelId="{72AF198F-3BC1-4CC4-A8D1-6BAF0239C8C8}" type="presParOf" srcId="{22696057-B287-4EFB-96CD-3F248CB196C8}" destId="{A84245DF-C8CC-47D2-83AC-15EF153255E0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612FA7-2375-4BC5-B69F-3883F1F46033}" type="doc">
      <dgm:prSet loTypeId="urn:microsoft.com/office/officeart/2005/8/layout/bProcess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08BB9B-22E3-4ED6-AAC3-D198C91CC117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100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Сохранение и развитие налогового потенциала поселения с учетом приоритетов экономической политики по стимулированию развития</a:t>
          </a:r>
          <a:endParaRPr lang="ru-RU" sz="1100" dirty="0">
            <a:solidFill>
              <a:schemeClr val="tx1"/>
            </a:solidFill>
          </a:endParaRPr>
        </a:p>
      </dgm:t>
    </dgm:pt>
    <dgm:pt modelId="{4C11C002-E014-453E-87BC-39A0DB5D6BFE}" type="parTrans" cxnId="{F3DFF582-71F5-417D-B64C-85D55B63CAF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E58483D-F1D4-4CCE-A335-550169774AC6}" type="sibTrans" cxnId="{F3DFF582-71F5-417D-B64C-85D55B63CAF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456171C-DC70-4666-B3E7-96B2826C7152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политики сдерживания роста бюджетных расходов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F951DC-796B-4C34-BDC4-77AA0CF3BFDA}" type="parTrans" cxnId="{D0DCFBB5-646B-4437-9482-93668E9B542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E893CD0-E54C-4749-9C4D-DE63D7E5D313}" type="sibTrans" cxnId="{D0DCFBB5-646B-4437-9482-93668E9B542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76D59AD-089C-4E75-9D68-BB0DF78A6D05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Полноценное внедрение программно-целевых методов управления в бюджетный процесс, повышение качества  муниципальных программ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76DA26-7768-4F1E-8910-415AF028E8EC}" type="parTrans" cxnId="{7A213576-7C10-49B3-96E8-73D94B54C5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3F3AF3C-A061-48A2-853D-F3F2D5CB8601}" type="sibTrans" cxnId="{7A213576-7C10-49B3-96E8-73D94B54C5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B60CD02-4A35-44B6-9627-187B57B47A76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прозрачности бюджета и бюджетного процесса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63D65C-3634-4357-B8BA-F06C51F87F1B}" type="parTrans" cxnId="{4BCD6D42-3EAB-4EDC-8796-E410AC8391F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524376F-1D16-4222-999F-FD184201A318}" type="sibTrans" cxnId="{4BCD6D42-3EAB-4EDC-8796-E410AC8391F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6CC27A5-46FF-4A2E-99E9-C3A49A832BDE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Поддержка социально значимых секторов экономики поселения, в том числе сельского хозяйства, создание максимально благоприятных условий для развития бизнеса, привлечение в экономику поселения дополнительных внебюджетных источников финансирования, включая частные инвестиции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6CB8C8-D6DC-4A1B-9738-F80D3F0860C6}" type="parTrans" cxnId="{E2D1067E-D4D8-4C74-A89F-9685B025A44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7E57F38-3B55-4D2B-9E9F-AA47567EF6FF}" type="sibTrans" cxnId="{E2D1067E-D4D8-4C74-A89F-9685B025A44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778F126-CB21-42F2-866D-92EBB5F0DC00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при бюджетном планировании реалистичных оценок и прогнозов социально-экономического развития с целью минимизации рисков несбалансированности бюджетов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39AB9D-6BC1-4B68-A110-C418C670DD2F}" type="parTrans" cxnId="{DBFE39A9-51EF-43DB-8D81-373884DA2C5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4ABD0CE-B664-43B1-AB7D-40ECB778764B}" type="sibTrans" cxnId="{DBFE39A9-51EF-43DB-8D81-373884DA2C5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E5C83DE-CF9C-4A0B-ABBC-0F7921DBFB67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системы финансовых взаимоотношений с бюджетами всех уровней, направленное на повышение стимулирующей роли межбюджетных трансфертов в сохранении и развитии налоговой базы на территории поселения, создание условий для исполнения органами местного самоуправления закрепленных за ними полномочий, повышения их финансовой самостоятельности</a:t>
          </a:r>
          <a:endParaRPr lang="ru-RU" sz="13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E3ACEA-45BB-45E3-9E09-27004AABB3F6}" type="parTrans" cxnId="{A756A3AF-1758-4A9E-8A1E-7FB69E9B205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44A8B02-2136-490E-8759-FB4B01E7A7F3}" type="sibTrans" cxnId="{A756A3AF-1758-4A9E-8A1E-7FB69E9B205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CBCF88B-6475-4448-923C-0FB370BAB4EB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эффективности системы финансового контроля, повышение его роли в управлении бюджетным процессом, в том числе в целях оценки эффективности направления и использования бюджетных средств</a:t>
          </a:r>
          <a:endParaRPr lang="ru-RU" sz="13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344F15-A907-4F6A-BCE7-9335A8156025}" type="parTrans" cxnId="{0D0F3EDF-B64F-4657-858A-D5A156DB9400}">
      <dgm:prSet/>
      <dgm:spPr/>
      <dgm:t>
        <a:bodyPr/>
        <a:lstStyle/>
        <a:p>
          <a:endParaRPr lang="ru-RU"/>
        </a:p>
      </dgm:t>
    </dgm:pt>
    <dgm:pt modelId="{C5FF78D4-8967-4C5F-9696-7E4A7E6BB83A}" type="sibTrans" cxnId="{0D0F3EDF-B64F-4657-858A-D5A156DB9400}">
      <dgm:prSet/>
      <dgm:spPr/>
      <dgm:t>
        <a:bodyPr/>
        <a:lstStyle/>
        <a:p>
          <a:endParaRPr lang="ru-RU"/>
        </a:p>
      </dgm:t>
    </dgm:pt>
    <dgm:pt modelId="{BBAC5891-9AED-49F3-B30D-03B3DE165735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Привлечение дополнительных финансовых средств из федерального бюджета Российской Федерации, бюджета Республики Коми, в том числе на софинансирование мероприятий муниципальных программ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897E99-45A5-4F92-91AE-BC336D189108}" type="sibTrans" cxnId="{27C69A36-212C-47C6-B1FF-7EA998F3A58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C4C96AE-FB5C-4281-80FB-653F58F1303E}" type="parTrans" cxnId="{27C69A36-212C-47C6-B1FF-7EA998F3A58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840407F-C230-464D-8363-62A567FFB51B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2667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составления и организации исполнения бюджета сельского поселения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9CB3AE-7A4A-49D1-86AE-F6DD144D9CEE}" type="sibTrans" cxnId="{A5F80623-4F5C-42B8-87F4-D2EC3694706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4A27A81-F575-45FF-BC81-A2D1394E3686}" type="parTrans" cxnId="{A5F80623-4F5C-42B8-87F4-D2EC3694706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D596C7C-D1E5-4156-AB8E-9C7E80D13C73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2667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бюджетных параметров исходя из необходимости безусловного исполнения действующих расходных обязательств с учетом их оптимизации и повышения эффективности использования бюджетных средств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75ADF4-DFE4-4BDE-95D3-D986426E7AA2}" type="parTrans" cxnId="{92BEBABB-18E1-4F58-96FB-59E18F828087}">
      <dgm:prSet/>
      <dgm:spPr/>
      <dgm:t>
        <a:bodyPr/>
        <a:lstStyle/>
        <a:p>
          <a:endParaRPr lang="ru-RU"/>
        </a:p>
      </dgm:t>
    </dgm:pt>
    <dgm:pt modelId="{26597A9C-0504-46D9-A2C4-88719DE79891}" type="sibTrans" cxnId="{92BEBABB-18E1-4F58-96FB-59E18F828087}">
      <dgm:prSet/>
      <dgm:spPr/>
      <dgm:t>
        <a:bodyPr/>
        <a:lstStyle/>
        <a:p>
          <a:endParaRPr lang="ru-RU"/>
        </a:p>
      </dgm:t>
    </dgm:pt>
    <dgm:pt modelId="{C7FC1C6B-E074-4B31-8114-F39F08C81448}" type="pres">
      <dgm:prSet presAssocID="{A0612FA7-2375-4BC5-B69F-3883F1F46033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6AFB950-E614-4263-999B-990E0919623B}" type="pres">
      <dgm:prSet presAssocID="{B908BB9B-22E3-4ED6-AAC3-D198C91CC117}" presName="compNode" presStyleCnt="0"/>
      <dgm:spPr/>
    </dgm:pt>
    <dgm:pt modelId="{CE188F57-392C-49F7-985F-08B3B7E11EFF}" type="pres">
      <dgm:prSet presAssocID="{B908BB9B-22E3-4ED6-AAC3-D198C91CC117}" presName="dummyConnPt" presStyleCnt="0"/>
      <dgm:spPr/>
    </dgm:pt>
    <dgm:pt modelId="{A3CBFFE7-42AB-4BA8-AD0C-4885C5115E35}" type="pres">
      <dgm:prSet presAssocID="{B908BB9B-22E3-4ED6-AAC3-D198C91CC117}" presName="node" presStyleLbl="node1" presStyleIdx="0" presStyleCnt="11" custScaleX="273919" custScaleY="188036" custLinFactNeighborX="6876" custLinFactNeighborY="-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A5D988-684E-4827-B5B6-9B698E2F4867}" type="pres">
      <dgm:prSet presAssocID="{9E58483D-F1D4-4CCE-A335-550169774AC6}" presName="sibTrans" presStyleLbl="bgSibTrans2D1" presStyleIdx="0" presStyleCnt="10"/>
      <dgm:spPr/>
      <dgm:t>
        <a:bodyPr/>
        <a:lstStyle/>
        <a:p>
          <a:endParaRPr lang="ru-RU"/>
        </a:p>
      </dgm:t>
    </dgm:pt>
    <dgm:pt modelId="{A0A00676-1294-41A1-B542-075B6694F02F}" type="pres">
      <dgm:prSet presAssocID="{06CC27A5-46FF-4A2E-99E9-C3A49A832BDE}" presName="compNode" presStyleCnt="0"/>
      <dgm:spPr/>
    </dgm:pt>
    <dgm:pt modelId="{537F0307-FB79-4E5B-A1C6-87E07B3A9F66}" type="pres">
      <dgm:prSet presAssocID="{06CC27A5-46FF-4A2E-99E9-C3A49A832BDE}" presName="dummyConnPt" presStyleCnt="0"/>
      <dgm:spPr/>
    </dgm:pt>
    <dgm:pt modelId="{5B53E42A-8FB5-4508-9617-AEF8D0FFF1C4}" type="pres">
      <dgm:prSet presAssocID="{06CC27A5-46FF-4A2E-99E9-C3A49A832BDE}" presName="node" presStyleLbl="node1" presStyleIdx="1" presStyleCnt="11" custScaleX="271135" custScaleY="245876" custLinFactNeighborX="9170" custLinFactNeighborY="4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F9F331-E41D-42E7-AA15-E69E2C5502C4}" type="pres">
      <dgm:prSet presAssocID="{07E57F38-3B55-4D2B-9E9F-AA47567EF6FF}" presName="sibTrans" presStyleLbl="bgSibTrans2D1" presStyleIdx="1" presStyleCnt="10"/>
      <dgm:spPr/>
      <dgm:t>
        <a:bodyPr/>
        <a:lstStyle/>
        <a:p>
          <a:endParaRPr lang="ru-RU"/>
        </a:p>
      </dgm:t>
    </dgm:pt>
    <dgm:pt modelId="{9105AACD-A3DE-49C6-86F8-7F8FE1F910FD}" type="pres">
      <dgm:prSet presAssocID="{A778F126-CB21-42F2-866D-92EBB5F0DC00}" presName="compNode" presStyleCnt="0"/>
      <dgm:spPr/>
    </dgm:pt>
    <dgm:pt modelId="{76EB4866-9E0A-4400-99C8-00177FB3254E}" type="pres">
      <dgm:prSet presAssocID="{A778F126-CB21-42F2-866D-92EBB5F0DC00}" presName="dummyConnPt" presStyleCnt="0"/>
      <dgm:spPr/>
    </dgm:pt>
    <dgm:pt modelId="{9F9A9D2D-DFBD-4E85-8F2C-A6392A73FF11}" type="pres">
      <dgm:prSet presAssocID="{A778F126-CB21-42F2-866D-92EBB5F0DC00}" presName="node" presStyleLbl="node1" presStyleIdx="2" presStyleCnt="11" custScaleX="263343" custScaleY="163430" custLinFactNeighborX="5274" custLinFactNeighborY="-19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1A3B6F-ECD6-4DE9-91F4-BCCD18D72CDD}" type="pres">
      <dgm:prSet presAssocID="{B4ABD0CE-B664-43B1-AB7D-40ECB778764B}" presName="sibTrans" presStyleLbl="bgSibTrans2D1" presStyleIdx="2" presStyleCnt="10"/>
      <dgm:spPr/>
      <dgm:t>
        <a:bodyPr/>
        <a:lstStyle/>
        <a:p>
          <a:endParaRPr lang="ru-RU"/>
        </a:p>
      </dgm:t>
    </dgm:pt>
    <dgm:pt modelId="{455DD3D3-9336-44FD-B188-6B777B29CC70}" type="pres">
      <dgm:prSet presAssocID="{0840407F-C230-464D-8363-62A567FFB51B}" presName="compNode" presStyleCnt="0"/>
      <dgm:spPr/>
    </dgm:pt>
    <dgm:pt modelId="{6D8B4F74-BEC0-47BC-81C7-66EE2C93F3AC}" type="pres">
      <dgm:prSet presAssocID="{0840407F-C230-464D-8363-62A567FFB51B}" presName="dummyConnPt" presStyleCnt="0"/>
      <dgm:spPr/>
    </dgm:pt>
    <dgm:pt modelId="{ABD2367C-5CA9-4293-A0A7-1A1D2BC483C8}" type="pres">
      <dgm:prSet presAssocID="{0840407F-C230-464D-8363-62A567FFB51B}" presName="node" presStyleLbl="node1" presStyleIdx="3" presStyleCnt="11" custScaleX="269026" custScaleY="97120" custLinFactNeighborX="7940" custLinFactNeighborY="-6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1AC704-431D-4810-86FD-7A37F9221744}" type="pres">
      <dgm:prSet presAssocID="{139CB3AE-7A4A-49D1-86AE-F6DD144D9CEE}" presName="sibTrans" presStyleLbl="bgSibTrans2D1" presStyleIdx="3" presStyleCnt="10"/>
      <dgm:spPr/>
      <dgm:t>
        <a:bodyPr/>
        <a:lstStyle/>
        <a:p>
          <a:endParaRPr lang="ru-RU"/>
        </a:p>
      </dgm:t>
    </dgm:pt>
    <dgm:pt modelId="{3394BED4-29CE-49BD-9F66-3FD81F0825F1}" type="pres">
      <dgm:prSet presAssocID="{3D596C7C-D1E5-4156-AB8E-9C7E80D13C73}" presName="compNode" presStyleCnt="0"/>
      <dgm:spPr/>
    </dgm:pt>
    <dgm:pt modelId="{67501AA1-AFA5-4FB4-8998-6A008A381ED8}" type="pres">
      <dgm:prSet presAssocID="{3D596C7C-D1E5-4156-AB8E-9C7E80D13C73}" presName="dummyConnPt" presStyleCnt="0"/>
      <dgm:spPr/>
    </dgm:pt>
    <dgm:pt modelId="{D747C95B-3BDE-485B-B613-AE61D19F75C2}" type="pres">
      <dgm:prSet presAssocID="{3D596C7C-D1E5-4156-AB8E-9C7E80D13C73}" presName="node" presStyleLbl="node1" presStyleIdx="4" presStyleCnt="11" custScaleX="217604" custScaleY="198801" custLinFactNeighborX="2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E334DB-D565-4305-836E-489ED86233A4}" type="pres">
      <dgm:prSet presAssocID="{26597A9C-0504-46D9-A2C4-88719DE79891}" presName="sibTrans" presStyleLbl="bgSibTrans2D1" presStyleIdx="4" presStyleCnt="10"/>
      <dgm:spPr/>
      <dgm:t>
        <a:bodyPr/>
        <a:lstStyle/>
        <a:p>
          <a:endParaRPr lang="ru-RU"/>
        </a:p>
      </dgm:t>
    </dgm:pt>
    <dgm:pt modelId="{7AB36E7D-1235-4A0F-9FB0-102C513DE7FB}" type="pres">
      <dgm:prSet presAssocID="{4456171C-DC70-4666-B3E7-96B2826C7152}" presName="compNode" presStyleCnt="0"/>
      <dgm:spPr/>
    </dgm:pt>
    <dgm:pt modelId="{96E24211-7A29-439D-904C-AEB0CCFC2403}" type="pres">
      <dgm:prSet presAssocID="{4456171C-DC70-4666-B3E7-96B2826C7152}" presName="dummyConnPt" presStyleCnt="0"/>
      <dgm:spPr/>
    </dgm:pt>
    <dgm:pt modelId="{8E047134-2804-4D08-BB80-AD8B76BF3B40}" type="pres">
      <dgm:prSet presAssocID="{4456171C-DC70-4666-B3E7-96B2826C7152}" presName="node" presStyleLbl="node1" presStyleIdx="5" presStyleCnt="11" custScaleX="217604" custScaleY="88396" custLinFactNeighborX="1095" custLinFactNeighborY="-72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B584BF-0A4C-4D51-B7B5-6A448A0065F8}" type="pres">
      <dgm:prSet presAssocID="{8E893CD0-E54C-4749-9C4D-DE63D7E5D313}" presName="sibTrans" presStyleLbl="bgSibTrans2D1" presStyleIdx="5" presStyleCnt="10"/>
      <dgm:spPr/>
      <dgm:t>
        <a:bodyPr/>
        <a:lstStyle/>
        <a:p>
          <a:endParaRPr lang="ru-RU"/>
        </a:p>
      </dgm:t>
    </dgm:pt>
    <dgm:pt modelId="{CE2CAF97-D640-4354-B44B-3EF4DDEBBAD2}" type="pres">
      <dgm:prSet presAssocID="{E76D59AD-089C-4E75-9D68-BB0DF78A6D05}" presName="compNode" presStyleCnt="0"/>
      <dgm:spPr/>
    </dgm:pt>
    <dgm:pt modelId="{41788CFD-E642-4D3C-A6F9-72130A6D3CBC}" type="pres">
      <dgm:prSet presAssocID="{E76D59AD-089C-4E75-9D68-BB0DF78A6D05}" presName="dummyConnPt" presStyleCnt="0"/>
      <dgm:spPr/>
    </dgm:pt>
    <dgm:pt modelId="{8449E043-D85C-462D-9C07-F158A254FB42}" type="pres">
      <dgm:prSet presAssocID="{E76D59AD-089C-4E75-9D68-BB0DF78A6D05}" presName="node" presStyleLbl="node1" presStyleIdx="6" presStyleCnt="11" custScaleX="217604" custScaleY="160298" custLinFactNeighborX="-6243" custLinFactNeighborY="-8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450E9C-41C8-4877-984E-D0B39052D33A}" type="pres">
      <dgm:prSet presAssocID="{03F3AF3C-A061-48A2-853D-F3F2D5CB8601}" presName="sibTrans" presStyleLbl="bgSibTrans2D1" presStyleIdx="6" presStyleCnt="10"/>
      <dgm:spPr/>
      <dgm:t>
        <a:bodyPr/>
        <a:lstStyle/>
        <a:p>
          <a:endParaRPr lang="ru-RU"/>
        </a:p>
      </dgm:t>
    </dgm:pt>
    <dgm:pt modelId="{A944B213-B462-4598-B52E-0404D935929F}" type="pres">
      <dgm:prSet presAssocID="{BBAC5891-9AED-49F3-B30D-03B3DE165735}" presName="compNode" presStyleCnt="0"/>
      <dgm:spPr/>
    </dgm:pt>
    <dgm:pt modelId="{78DFB36D-B647-4B3C-88AB-3C3B554E5FB8}" type="pres">
      <dgm:prSet presAssocID="{BBAC5891-9AED-49F3-B30D-03B3DE165735}" presName="dummyConnPt" presStyleCnt="0"/>
      <dgm:spPr/>
    </dgm:pt>
    <dgm:pt modelId="{84390D4B-DCCC-4643-9AA1-F74F9FF55713}" type="pres">
      <dgm:prSet presAssocID="{BBAC5891-9AED-49F3-B30D-03B3DE165735}" presName="node" presStyleLbl="node1" presStyleIdx="7" presStyleCnt="11" custScaleX="217500" custScaleY="241757" custLinFactNeighborX="-6295" custLinFactNeighborY="-101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28ED53-08F2-4136-BF10-AC9F777DF326}" type="pres">
      <dgm:prSet presAssocID="{B7897E99-45A5-4F92-91AE-BC336D189108}" presName="sibTrans" presStyleLbl="bgSibTrans2D1" presStyleIdx="7" presStyleCnt="10"/>
      <dgm:spPr/>
      <dgm:t>
        <a:bodyPr/>
        <a:lstStyle/>
        <a:p>
          <a:endParaRPr lang="ru-RU"/>
        </a:p>
      </dgm:t>
    </dgm:pt>
    <dgm:pt modelId="{C981E2D2-0B33-44CB-857D-7793EE65647B}" type="pres">
      <dgm:prSet presAssocID="{EB60CD02-4A35-44B6-9627-187B57B47A76}" presName="compNode" presStyleCnt="0"/>
      <dgm:spPr/>
    </dgm:pt>
    <dgm:pt modelId="{703B9FF6-C9EA-4746-86A8-FB36668AF160}" type="pres">
      <dgm:prSet presAssocID="{EB60CD02-4A35-44B6-9627-187B57B47A76}" presName="dummyConnPt" presStyleCnt="0"/>
      <dgm:spPr/>
    </dgm:pt>
    <dgm:pt modelId="{14261BEA-ECD2-4C50-91F9-469A6ABC6E83}" type="pres">
      <dgm:prSet presAssocID="{EB60CD02-4A35-44B6-9627-187B57B47A76}" presName="node" presStyleLbl="node1" presStyleIdx="8" presStyleCnt="11" custScaleX="245138" custScaleY="73782" custLinFactNeighborX="-15441" custLinFactNeighborY="-35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5EC8D-778A-4B8B-9774-93C983BE93C4}" type="pres">
      <dgm:prSet presAssocID="{6524376F-1D16-4222-999F-FD184201A318}" presName="sibTrans" presStyleLbl="bgSibTrans2D1" presStyleIdx="8" presStyleCnt="10"/>
      <dgm:spPr/>
      <dgm:t>
        <a:bodyPr/>
        <a:lstStyle/>
        <a:p>
          <a:endParaRPr lang="ru-RU"/>
        </a:p>
      </dgm:t>
    </dgm:pt>
    <dgm:pt modelId="{6B04546E-4A73-4E44-9B9B-969C0D39EAE5}" type="pres">
      <dgm:prSet presAssocID="{6E5C83DE-CF9C-4A0B-ABBC-0F7921DBFB67}" presName="compNode" presStyleCnt="0"/>
      <dgm:spPr/>
    </dgm:pt>
    <dgm:pt modelId="{9C9222BE-7570-4DA2-8CEE-AF000BDB955C}" type="pres">
      <dgm:prSet presAssocID="{6E5C83DE-CF9C-4A0B-ABBC-0F7921DBFB67}" presName="dummyConnPt" presStyleCnt="0"/>
      <dgm:spPr/>
    </dgm:pt>
    <dgm:pt modelId="{C0725B86-12EB-4BB4-9777-F94CE334EEE0}" type="pres">
      <dgm:prSet presAssocID="{6E5C83DE-CF9C-4A0B-ABBC-0F7921DBFB67}" presName="node" presStyleLbl="node1" presStyleIdx="9" presStyleCnt="11" custScaleX="247265" custScaleY="373453" custLinFactNeighborX="-14377" custLinFactNeighborY="1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B621D9-728D-492C-A4E7-331C412967E4}" type="pres">
      <dgm:prSet presAssocID="{D44A8B02-2136-490E-8759-FB4B01E7A7F3}" presName="sibTrans" presStyleLbl="bgSibTrans2D1" presStyleIdx="9" presStyleCnt="10"/>
      <dgm:spPr/>
      <dgm:t>
        <a:bodyPr/>
        <a:lstStyle/>
        <a:p>
          <a:endParaRPr lang="ru-RU"/>
        </a:p>
      </dgm:t>
    </dgm:pt>
    <dgm:pt modelId="{47704A2B-9366-4B8A-99D0-D8C92705685C}" type="pres">
      <dgm:prSet presAssocID="{9CBCF88B-6475-4448-923C-0FB370BAB4EB}" presName="compNode" presStyleCnt="0"/>
      <dgm:spPr/>
    </dgm:pt>
    <dgm:pt modelId="{8583C664-B4BF-4CA7-A6FD-17116E25E9A2}" type="pres">
      <dgm:prSet presAssocID="{9CBCF88B-6475-4448-923C-0FB370BAB4EB}" presName="dummyConnPt" presStyleCnt="0"/>
      <dgm:spPr/>
    </dgm:pt>
    <dgm:pt modelId="{A71191D7-3EC0-4A17-983C-ACE4BCDBC02E}" type="pres">
      <dgm:prSet presAssocID="{9CBCF88B-6475-4448-923C-0FB370BAB4EB}" presName="node" presStyleLbl="node1" presStyleIdx="10" presStyleCnt="11" custScaleX="244029" custScaleY="289969" custLinFactNeighborX="-15995" custLinFactNeighborY="21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4FF04A-FA7B-46E3-99F3-7997F8020548}" type="presOf" srcId="{B4ABD0CE-B664-43B1-AB7D-40ECB778764B}" destId="{BF1A3B6F-ECD6-4DE9-91F4-BCCD18D72CDD}" srcOrd="0" destOrd="0" presId="urn:microsoft.com/office/officeart/2005/8/layout/bProcess4"/>
    <dgm:cxn modelId="{E2D1067E-D4D8-4C74-A89F-9685B025A445}" srcId="{A0612FA7-2375-4BC5-B69F-3883F1F46033}" destId="{06CC27A5-46FF-4A2E-99E9-C3A49A832BDE}" srcOrd="1" destOrd="0" parTransId="{536CB8C8-D6DC-4A1B-9738-F80D3F0860C6}" sibTransId="{07E57F38-3B55-4D2B-9E9F-AA47567EF6FF}"/>
    <dgm:cxn modelId="{C59EE73E-352A-465D-8376-C3D0576D977C}" type="presOf" srcId="{3D596C7C-D1E5-4156-AB8E-9C7E80D13C73}" destId="{D747C95B-3BDE-485B-B613-AE61D19F75C2}" srcOrd="0" destOrd="0" presId="urn:microsoft.com/office/officeart/2005/8/layout/bProcess4"/>
    <dgm:cxn modelId="{A5F80623-4F5C-42B8-87F4-D2EC36947067}" srcId="{A0612FA7-2375-4BC5-B69F-3883F1F46033}" destId="{0840407F-C230-464D-8363-62A567FFB51B}" srcOrd="3" destOrd="0" parTransId="{84A27A81-F575-45FF-BC81-A2D1394E3686}" sibTransId="{139CB3AE-7A4A-49D1-86AE-F6DD144D9CEE}"/>
    <dgm:cxn modelId="{0D0F3EDF-B64F-4657-858A-D5A156DB9400}" srcId="{A0612FA7-2375-4BC5-B69F-3883F1F46033}" destId="{9CBCF88B-6475-4448-923C-0FB370BAB4EB}" srcOrd="10" destOrd="0" parTransId="{BC344F15-A907-4F6A-BCE7-9335A8156025}" sibTransId="{C5FF78D4-8967-4C5F-9696-7E4A7E6BB83A}"/>
    <dgm:cxn modelId="{29F16F36-2961-47CA-8066-471AD9136CA4}" type="presOf" srcId="{A0612FA7-2375-4BC5-B69F-3883F1F46033}" destId="{C7FC1C6B-E074-4B31-8114-F39F08C81448}" srcOrd="0" destOrd="0" presId="urn:microsoft.com/office/officeart/2005/8/layout/bProcess4"/>
    <dgm:cxn modelId="{A756A3AF-1758-4A9E-8A1E-7FB69E9B2051}" srcId="{A0612FA7-2375-4BC5-B69F-3883F1F46033}" destId="{6E5C83DE-CF9C-4A0B-ABBC-0F7921DBFB67}" srcOrd="9" destOrd="0" parTransId="{31E3ACEA-45BB-45E3-9E09-27004AABB3F6}" sibTransId="{D44A8B02-2136-490E-8759-FB4B01E7A7F3}"/>
    <dgm:cxn modelId="{7A213576-7C10-49B3-96E8-73D94B54C51B}" srcId="{A0612FA7-2375-4BC5-B69F-3883F1F46033}" destId="{E76D59AD-089C-4E75-9D68-BB0DF78A6D05}" srcOrd="6" destOrd="0" parTransId="{7C76DA26-7768-4F1E-8910-415AF028E8EC}" sibTransId="{03F3AF3C-A061-48A2-853D-F3F2D5CB8601}"/>
    <dgm:cxn modelId="{92BEBABB-18E1-4F58-96FB-59E18F828087}" srcId="{A0612FA7-2375-4BC5-B69F-3883F1F46033}" destId="{3D596C7C-D1E5-4156-AB8E-9C7E80D13C73}" srcOrd="4" destOrd="0" parTransId="{2575ADF4-DFE4-4BDE-95D3-D986426E7AA2}" sibTransId="{26597A9C-0504-46D9-A2C4-88719DE79891}"/>
    <dgm:cxn modelId="{1744C0F5-0BF3-40DD-8295-FFB46EB53E91}" type="presOf" srcId="{06CC27A5-46FF-4A2E-99E9-C3A49A832BDE}" destId="{5B53E42A-8FB5-4508-9617-AEF8D0FFF1C4}" srcOrd="0" destOrd="0" presId="urn:microsoft.com/office/officeart/2005/8/layout/bProcess4"/>
    <dgm:cxn modelId="{621D4DA7-55BA-42DE-888D-9385E3FBD9C0}" type="presOf" srcId="{03F3AF3C-A061-48A2-853D-F3F2D5CB8601}" destId="{10450E9C-41C8-4877-984E-D0B39052D33A}" srcOrd="0" destOrd="0" presId="urn:microsoft.com/office/officeart/2005/8/layout/bProcess4"/>
    <dgm:cxn modelId="{2499DC4B-F2A4-405A-93E4-D8F29727C01E}" type="presOf" srcId="{D44A8B02-2136-490E-8759-FB4B01E7A7F3}" destId="{A8B621D9-728D-492C-A4E7-331C412967E4}" srcOrd="0" destOrd="0" presId="urn:microsoft.com/office/officeart/2005/8/layout/bProcess4"/>
    <dgm:cxn modelId="{27C69A36-212C-47C6-B1FF-7EA998F3A587}" srcId="{A0612FA7-2375-4BC5-B69F-3883F1F46033}" destId="{BBAC5891-9AED-49F3-B30D-03B3DE165735}" srcOrd="7" destOrd="0" parTransId="{1C4C96AE-FB5C-4281-80FB-653F58F1303E}" sibTransId="{B7897E99-45A5-4F92-91AE-BC336D189108}"/>
    <dgm:cxn modelId="{3264CE19-9A75-4523-9D79-A1017A0EF335}" type="presOf" srcId="{EB60CD02-4A35-44B6-9627-187B57B47A76}" destId="{14261BEA-ECD2-4C50-91F9-469A6ABC6E83}" srcOrd="0" destOrd="0" presId="urn:microsoft.com/office/officeart/2005/8/layout/bProcess4"/>
    <dgm:cxn modelId="{BCC9A09D-8476-41E2-A155-04CFBDA0107B}" type="presOf" srcId="{6E5C83DE-CF9C-4A0B-ABBC-0F7921DBFB67}" destId="{C0725B86-12EB-4BB4-9777-F94CE334EEE0}" srcOrd="0" destOrd="0" presId="urn:microsoft.com/office/officeart/2005/8/layout/bProcess4"/>
    <dgm:cxn modelId="{3F4BAFED-BD74-46F7-81FF-9006D8281049}" type="presOf" srcId="{6524376F-1D16-4222-999F-FD184201A318}" destId="{CE45EC8D-778A-4B8B-9774-93C983BE93C4}" srcOrd="0" destOrd="0" presId="urn:microsoft.com/office/officeart/2005/8/layout/bProcess4"/>
    <dgm:cxn modelId="{F2D13DF1-F4A0-45DE-BF78-16CB09A958E2}" type="presOf" srcId="{E76D59AD-089C-4E75-9D68-BB0DF78A6D05}" destId="{8449E043-D85C-462D-9C07-F158A254FB42}" srcOrd="0" destOrd="0" presId="urn:microsoft.com/office/officeart/2005/8/layout/bProcess4"/>
    <dgm:cxn modelId="{719A9D98-ADBD-4781-B678-FB381B21007D}" type="presOf" srcId="{07E57F38-3B55-4D2B-9E9F-AA47567EF6FF}" destId="{74F9F331-E41D-42E7-AA15-E69E2C5502C4}" srcOrd="0" destOrd="0" presId="urn:microsoft.com/office/officeart/2005/8/layout/bProcess4"/>
    <dgm:cxn modelId="{03BB345E-B35C-478A-A78F-0D8A25D8FE90}" type="presOf" srcId="{9CBCF88B-6475-4448-923C-0FB370BAB4EB}" destId="{A71191D7-3EC0-4A17-983C-ACE4BCDBC02E}" srcOrd="0" destOrd="0" presId="urn:microsoft.com/office/officeart/2005/8/layout/bProcess4"/>
    <dgm:cxn modelId="{DBFE39A9-51EF-43DB-8D81-373884DA2C5B}" srcId="{A0612FA7-2375-4BC5-B69F-3883F1F46033}" destId="{A778F126-CB21-42F2-866D-92EBB5F0DC00}" srcOrd="2" destOrd="0" parTransId="{E739AB9D-6BC1-4B68-A110-C418C670DD2F}" sibTransId="{B4ABD0CE-B664-43B1-AB7D-40ECB778764B}"/>
    <dgm:cxn modelId="{7BF68BBE-EB90-424B-B307-53C7B537D2D6}" type="presOf" srcId="{139CB3AE-7A4A-49D1-86AE-F6DD144D9CEE}" destId="{311AC704-431D-4810-86FD-7A37F9221744}" srcOrd="0" destOrd="0" presId="urn:microsoft.com/office/officeart/2005/8/layout/bProcess4"/>
    <dgm:cxn modelId="{8068B51B-0637-4401-ACBD-1DC8240D8ADD}" type="presOf" srcId="{B7897E99-45A5-4F92-91AE-BC336D189108}" destId="{ED28ED53-08F2-4136-BF10-AC9F777DF326}" srcOrd="0" destOrd="0" presId="urn:microsoft.com/office/officeart/2005/8/layout/bProcess4"/>
    <dgm:cxn modelId="{7DBEB33E-8F6F-4CBF-9776-1B7CA78D3769}" type="presOf" srcId="{26597A9C-0504-46D9-A2C4-88719DE79891}" destId="{FAE334DB-D565-4305-836E-489ED86233A4}" srcOrd="0" destOrd="0" presId="urn:microsoft.com/office/officeart/2005/8/layout/bProcess4"/>
    <dgm:cxn modelId="{D0DCFBB5-646B-4437-9482-93668E9B542B}" srcId="{A0612FA7-2375-4BC5-B69F-3883F1F46033}" destId="{4456171C-DC70-4666-B3E7-96B2826C7152}" srcOrd="5" destOrd="0" parTransId="{22F951DC-796B-4C34-BDC4-77AA0CF3BFDA}" sibTransId="{8E893CD0-E54C-4749-9C4D-DE63D7E5D313}"/>
    <dgm:cxn modelId="{73DF0646-1AA5-4B2B-95F5-0F620AEFE4B1}" type="presOf" srcId="{8E893CD0-E54C-4749-9C4D-DE63D7E5D313}" destId="{61B584BF-0A4C-4D51-B7B5-6A448A0065F8}" srcOrd="0" destOrd="0" presId="urn:microsoft.com/office/officeart/2005/8/layout/bProcess4"/>
    <dgm:cxn modelId="{F3DFF582-71F5-417D-B64C-85D55B63CAFF}" srcId="{A0612FA7-2375-4BC5-B69F-3883F1F46033}" destId="{B908BB9B-22E3-4ED6-AAC3-D198C91CC117}" srcOrd="0" destOrd="0" parTransId="{4C11C002-E014-453E-87BC-39A0DB5D6BFE}" sibTransId="{9E58483D-F1D4-4CCE-A335-550169774AC6}"/>
    <dgm:cxn modelId="{DEC2B360-5983-459F-AD09-36B567536AE6}" type="presOf" srcId="{9E58483D-F1D4-4CCE-A335-550169774AC6}" destId="{ACA5D988-684E-4827-B5B6-9B698E2F4867}" srcOrd="0" destOrd="0" presId="urn:microsoft.com/office/officeart/2005/8/layout/bProcess4"/>
    <dgm:cxn modelId="{EB41CF22-91CF-42E6-9E8C-81C0606901F1}" type="presOf" srcId="{A778F126-CB21-42F2-866D-92EBB5F0DC00}" destId="{9F9A9D2D-DFBD-4E85-8F2C-A6392A73FF11}" srcOrd="0" destOrd="0" presId="urn:microsoft.com/office/officeart/2005/8/layout/bProcess4"/>
    <dgm:cxn modelId="{F65A4055-4DEE-4234-9532-887EB81992BE}" type="presOf" srcId="{BBAC5891-9AED-49F3-B30D-03B3DE165735}" destId="{84390D4B-DCCC-4643-9AA1-F74F9FF55713}" srcOrd="0" destOrd="0" presId="urn:microsoft.com/office/officeart/2005/8/layout/bProcess4"/>
    <dgm:cxn modelId="{4BCD6D42-3EAB-4EDC-8796-E410AC8391F2}" srcId="{A0612FA7-2375-4BC5-B69F-3883F1F46033}" destId="{EB60CD02-4A35-44B6-9627-187B57B47A76}" srcOrd="8" destOrd="0" parTransId="{E063D65C-3634-4357-B8BA-F06C51F87F1B}" sibTransId="{6524376F-1D16-4222-999F-FD184201A318}"/>
    <dgm:cxn modelId="{5515929A-E1AC-43D7-B789-18B804BFF23A}" type="presOf" srcId="{B908BB9B-22E3-4ED6-AAC3-D198C91CC117}" destId="{A3CBFFE7-42AB-4BA8-AD0C-4885C5115E35}" srcOrd="0" destOrd="0" presId="urn:microsoft.com/office/officeart/2005/8/layout/bProcess4"/>
    <dgm:cxn modelId="{2478026E-9C92-48DA-BE9F-1D45C3E8A5BF}" type="presOf" srcId="{0840407F-C230-464D-8363-62A567FFB51B}" destId="{ABD2367C-5CA9-4293-A0A7-1A1D2BC483C8}" srcOrd="0" destOrd="0" presId="urn:microsoft.com/office/officeart/2005/8/layout/bProcess4"/>
    <dgm:cxn modelId="{5D106B64-B574-451F-BF5F-1BFAF4DE5F44}" type="presOf" srcId="{4456171C-DC70-4666-B3E7-96B2826C7152}" destId="{8E047134-2804-4D08-BB80-AD8B76BF3B40}" srcOrd="0" destOrd="0" presId="urn:microsoft.com/office/officeart/2005/8/layout/bProcess4"/>
    <dgm:cxn modelId="{E7B532F9-2CE8-478B-8F4B-4CA92ADBBF6C}" type="presParOf" srcId="{C7FC1C6B-E074-4B31-8114-F39F08C81448}" destId="{06AFB950-E614-4263-999B-990E0919623B}" srcOrd="0" destOrd="0" presId="urn:microsoft.com/office/officeart/2005/8/layout/bProcess4"/>
    <dgm:cxn modelId="{A5E6320C-2571-4395-9CBB-B81440232E0C}" type="presParOf" srcId="{06AFB950-E614-4263-999B-990E0919623B}" destId="{CE188F57-392C-49F7-985F-08B3B7E11EFF}" srcOrd="0" destOrd="0" presId="urn:microsoft.com/office/officeart/2005/8/layout/bProcess4"/>
    <dgm:cxn modelId="{D902086B-914E-4963-AE5B-E391B7E2DA80}" type="presParOf" srcId="{06AFB950-E614-4263-999B-990E0919623B}" destId="{A3CBFFE7-42AB-4BA8-AD0C-4885C5115E35}" srcOrd="1" destOrd="0" presId="urn:microsoft.com/office/officeart/2005/8/layout/bProcess4"/>
    <dgm:cxn modelId="{678CAC6E-21AC-44BC-8979-954057DAB112}" type="presParOf" srcId="{C7FC1C6B-E074-4B31-8114-F39F08C81448}" destId="{ACA5D988-684E-4827-B5B6-9B698E2F4867}" srcOrd="1" destOrd="0" presId="urn:microsoft.com/office/officeart/2005/8/layout/bProcess4"/>
    <dgm:cxn modelId="{0A933466-CCBB-495A-9490-022E5B5D2D67}" type="presParOf" srcId="{C7FC1C6B-E074-4B31-8114-F39F08C81448}" destId="{A0A00676-1294-41A1-B542-075B6694F02F}" srcOrd="2" destOrd="0" presId="urn:microsoft.com/office/officeart/2005/8/layout/bProcess4"/>
    <dgm:cxn modelId="{F52E4BDE-1F1E-4E45-9F87-2325342AF6AC}" type="presParOf" srcId="{A0A00676-1294-41A1-B542-075B6694F02F}" destId="{537F0307-FB79-4E5B-A1C6-87E07B3A9F66}" srcOrd="0" destOrd="0" presId="urn:microsoft.com/office/officeart/2005/8/layout/bProcess4"/>
    <dgm:cxn modelId="{01CD38DE-8A65-4B8B-91B6-BF936F88BC81}" type="presParOf" srcId="{A0A00676-1294-41A1-B542-075B6694F02F}" destId="{5B53E42A-8FB5-4508-9617-AEF8D0FFF1C4}" srcOrd="1" destOrd="0" presId="urn:microsoft.com/office/officeart/2005/8/layout/bProcess4"/>
    <dgm:cxn modelId="{E366E4BC-5A1A-4D20-A1EA-5CD2526BA987}" type="presParOf" srcId="{C7FC1C6B-E074-4B31-8114-F39F08C81448}" destId="{74F9F331-E41D-42E7-AA15-E69E2C5502C4}" srcOrd="3" destOrd="0" presId="urn:microsoft.com/office/officeart/2005/8/layout/bProcess4"/>
    <dgm:cxn modelId="{820FEB78-D048-46EB-86AE-EA9FD9546E3A}" type="presParOf" srcId="{C7FC1C6B-E074-4B31-8114-F39F08C81448}" destId="{9105AACD-A3DE-49C6-86F8-7F8FE1F910FD}" srcOrd="4" destOrd="0" presId="urn:microsoft.com/office/officeart/2005/8/layout/bProcess4"/>
    <dgm:cxn modelId="{7BE7168F-E349-4560-898B-D3CCFAB939AF}" type="presParOf" srcId="{9105AACD-A3DE-49C6-86F8-7F8FE1F910FD}" destId="{76EB4866-9E0A-4400-99C8-00177FB3254E}" srcOrd="0" destOrd="0" presId="urn:microsoft.com/office/officeart/2005/8/layout/bProcess4"/>
    <dgm:cxn modelId="{2CFE84DE-F762-4370-ABCB-00B09A34DE28}" type="presParOf" srcId="{9105AACD-A3DE-49C6-86F8-7F8FE1F910FD}" destId="{9F9A9D2D-DFBD-4E85-8F2C-A6392A73FF11}" srcOrd="1" destOrd="0" presId="urn:microsoft.com/office/officeart/2005/8/layout/bProcess4"/>
    <dgm:cxn modelId="{660C0BD2-E3A5-49FA-99CB-6FF8DEF32FD8}" type="presParOf" srcId="{C7FC1C6B-E074-4B31-8114-F39F08C81448}" destId="{BF1A3B6F-ECD6-4DE9-91F4-BCCD18D72CDD}" srcOrd="5" destOrd="0" presId="urn:microsoft.com/office/officeart/2005/8/layout/bProcess4"/>
    <dgm:cxn modelId="{48ED7C00-6293-43A5-B8CF-0C996CD91D98}" type="presParOf" srcId="{C7FC1C6B-E074-4B31-8114-F39F08C81448}" destId="{455DD3D3-9336-44FD-B188-6B777B29CC70}" srcOrd="6" destOrd="0" presId="urn:microsoft.com/office/officeart/2005/8/layout/bProcess4"/>
    <dgm:cxn modelId="{4B110A0A-ABAD-477A-992D-B9B45168F730}" type="presParOf" srcId="{455DD3D3-9336-44FD-B188-6B777B29CC70}" destId="{6D8B4F74-BEC0-47BC-81C7-66EE2C93F3AC}" srcOrd="0" destOrd="0" presId="urn:microsoft.com/office/officeart/2005/8/layout/bProcess4"/>
    <dgm:cxn modelId="{AA359478-EA3D-4C96-914E-FA52ADB3642B}" type="presParOf" srcId="{455DD3D3-9336-44FD-B188-6B777B29CC70}" destId="{ABD2367C-5CA9-4293-A0A7-1A1D2BC483C8}" srcOrd="1" destOrd="0" presId="urn:microsoft.com/office/officeart/2005/8/layout/bProcess4"/>
    <dgm:cxn modelId="{03FE81BA-BC34-4601-A104-2D94B6C65D3D}" type="presParOf" srcId="{C7FC1C6B-E074-4B31-8114-F39F08C81448}" destId="{311AC704-431D-4810-86FD-7A37F9221744}" srcOrd="7" destOrd="0" presId="urn:microsoft.com/office/officeart/2005/8/layout/bProcess4"/>
    <dgm:cxn modelId="{0F777FF8-3373-4011-B596-D6EF7D226430}" type="presParOf" srcId="{C7FC1C6B-E074-4B31-8114-F39F08C81448}" destId="{3394BED4-29CE-49BD-9F66-3FD81F0825F1}" srcOrd="8" destOrd="0" presId="urn:microsoft.com/office/officeart/2005/8/layout/bProcess4"/>
    <dgm:cxn modelId="{35E8AABB-66DA-4B7E-B869-C4DA64BA79C0}" type="presParOf" srcId="{3394BED4-29CE-49BD-9F66-3FD81F0825F1}" destId="{67501AA1-AFA5-4FB4-8998-6A008A381ED8}" srcOrd="0" destOrd="0" presId="urn:microsoft.com/office/officeart/2005/8/layout/bProcess4"/>
    <dgm:cxn modelId="{EF20CE87-D8D9-40F3-82C9-CEE2E0966A2F}" type="presParOf" srcId="{3394BED4-29CE-49BD-9F66-3FD81F0825F1}" destId="{D747C95B-3BDE-485B-B613-AE61D19F75C2}" srcOrd="1" destOrd="0" presId="urn:microsoft.com/office/officeart/2005/8/layout/bProcess4"/>
    <dgm:cxn modelId="{9146C719-11C0-478B-9D12-530102924045}" type="presParOf" srcId="{C7FC1C6B-E074-4B31-8114-F39F08C81448}" destId="{FAE334DB-D565-4305-836E-489ED86233A4}" srcOrd="9" destOrd="0" presId="urn:microsoft.com/office/officeart/2005/8/layout/bProcess4"/>
    <dgm:cxn modelId="{9F0569BE-1DAA-4D98-AEEE-CD566AAF9333}" type="presParOf" srcId="{C7FC1C6B-E074-4B31-8114-F39F08C81448}" destId="{7AB36E7D-1235-4A0F-9FB0-102C513DE7FB}" srcOrd="10" destOrd="0" presId="urn:microsoft.com/office/officeart/2005/8/layout/bProcess4"/>
    <dgm:cxn modelId="{5E3517E3-66BD-42D1-ABDC-DCF02EC589E7}" type="presParOf" srcId="{7AB36E7D-1235-4A0F-9FB0-102C513DE7FB}" destId="{96E24211-7A29-439D-904C-AEB0CCFC2403}" srcOrd="0" destOrd="0" presId="urn:microsoft.com/office/officeart/2005/8/layout/bProcess4"/>
    <dgm:cxn modelId="{57A11C76-A9E9-4C0E-9947-24987E272A98}" type="presParOf" srcId="{7AB36E7D-1235-4A0F-9FB0-102C513DE7FB}" destId="{8E047134-2804-4D08-BB80-AD8B76BF3B40}" srcOrd="1" destOrd="0" presId="urn:microsoft.com/office/officeart/2005/8/layout/bProcess4"/>
    <dgm:cxn modelId="{6F536923-A317-4ECD-9022-F93EAC8C9991}" type="presParOf" srcId="{C7FC1C6B-E074-4B31-8114-F39F08C81448}" destId="{61B584BF-0A4C-4D51-B7B5-6A448A0065F8}" srcOrd="11" destOrd="0" presId="urn:microsoft.com/office/officeart/2005/8/layout/bProcess4"/>
    <dgm:cxn modelId="{272E82EB-ACB1-432E-835E-7FB08F68ADE5}" type="presParOf" srcId="{C7FC1C6B-E074-4B31-8114-F39F08C81448}" destId="{CE2CAF97-D640-4354-B44B-3EF4DDEBBAD2}" srcOrd="12" destOrd="0" presId="urn:microsoft.com/office/officeart/2005/8/layout/bProcess4"/>
    <dgm:cxn modelId="{7B08632C-A355-4182-8AEF-75B1D361AF47}" type="presParOf" srcId="{CE2CAF97-D640-4354-B44B-3EF4DDEBBAD2}" destId="{41788CFD-E642-4D3C-A6F9-72130A6D3CBC}" srcOrd="0" destOrd="0" presId="urn:microsoft.com/office/officeart/2005/8/layout/bProcess4"/>
    <dgm:cxn modelId="{69F28965-0ED7-4B04-94C5-E08FA36A86C1}" type="presParOf" srcId="{CE2CAF97-D640-4354-B44B-3EF4DDEBBAD2}" destId="{8449E043-D85C-462D-9C07-F158A254FB42}" srcOrd="1" destOrd="0" presId="urn:microsoft.com/office/officeart/2005/8/layout/bProcess4"/>
    <dgm:cxn modelId="{FC3CC4ED-33B0-479D-A4B2-2616CDCF5AC6}" type="presParOf" srcId="{C7FC1C6B-E074-4B31-8114-F39F08C81448}" destId="{10450E9C-41C8-4877-984E-D0B39052D33A}" srcOrd="13" destOrd="0" presId="urn:microsoft.com/office/officeart/2005/8/layout/bProcess4"/>
    <dgm:cxn modelId="{693C3322-9B8D-4E36-82C7-7CC44F7AE068}" type="presParOf" srcId="{C7FC1C6B-E074-4B31-8114-F39F08C81448}" destId="{A944B213-B462-4598-B52E-0404D935929F}" srcOrd="14" destOrd="0" presId="urn:microsoft.com/office/officeart/2005/8/layout/bProcess4"/>
    <dgm:cxn modelId="{433397BA-FDD5-4FD9-B159-4A0F9A8ECB20}" type="presParOf" srcId="{A944B213-B462-4598-B52E-0404D935929F}" destId="{78DFB36D-B647-4B3C-88AB-3C3B554E5FB8}" srcOrd="0" destOrd="0" presId="urn:microsoft.com/office/officeart/2005/8/layout/bProcess4"/>
    <dgm:cxn modelId="{CAAFC9C4-E3F2-4806-931B-4CF87B094E33}" type="presParOf" srcId="{A944B213-B462-4598-B52E-0404D935929F}" destId="{84390D4B-DCCC-4643-9AA1-F74F9FF55713}" srcOrd="1" destOrd="0" presId="urn:microsoft.com/office/officeart/2005/8/layout/bProcess4"/>
    <dgm:cxn modelId="{7DCE9A26-89FB-4A88-8A2C-C209554B9A58}" type="presParOf" srcId="{C7FC1C6B-E074-4B31-8114-F39F08C81448}" destId="{ED28ED53-08F2-4136-BF10-AC9F777DF326}" srcOrd="15" destOrd="0" presId="urn:microsoft.com/office/officeart/2005/8/layout/bProcess4"/>
    <dgm:cxn modelId="{4CAADABA-ADD7-44DB-929E-5637C3670479}" type="presParOf" srcId="{C7FC1C6B-E074-4B31-8114-F39F08C81448}" destId="{C981E2D2-0B33-44CB-857D-7793EE65647B}" srcOrd="16" destOrd="0" presId="urn:microsoft.com/office/officeart/2005/8/layout/bProcess4"/>
    <dgm:cxn modelId="{5BEBD79A-2B7F-4FF2-A660-2B7BAC0221C5}" type="presParOf" srcId="{C981E2D2-0B33-44CB-857D-7793EE65647B}" destId="{703B9FF6-C9EA-4746-86A8-FB36668AF160}" srcOrd="0" destOrd="0" presId="urn:microsoft.com/office/officeart/2005/8/layout/bProcess4"/>
    <dgm:cxn modelId="{0AAA220E-4FD7-46D1-8041-F37033E51B8A}" type="presParOf" srcId="{C981E2D2-0B33-44CB-857D-7793EE65647B}" destId="{14261BEA-ECD2-4C50-91F9-469A6ABC6E83}" srcOrd="1" destOrd="0" presId="urn:microsoft.com/office/officeart/2005/8/layout/bProcess4"/>
    <dgm:cxn modelId="{A05922A2-ECA5-461B-9644-BC7EDFA17D0F}" type="presParOf" srcId="{C7FC1C6B-E074-4B31-8114-F39F08C81448}" destId="{CE45EC8D-778A-4B8B-9774-93C983BE93C4}" srcOrd="17" destOrd="0" presId="urn:microsoft.com/office/officeart/2005/8/layout/bProcess4"/>
    <dgm:cxn modelId="{62AD91EE-9251-446A-BA67-F3E7133D1A58}" type="presParOf" srcId="{C7FC1C6B-E074-4B31-8114-F39F08C81448}" destId="{6B04546E-4A73-4E44-9B9B-969C0D39EAE5}" srcOrd="18" destOrd="0" presId="urn:microsoft.com/office/officeart/2005/8/layout/bProcess4"/>
    <dgm:cxn modelId="{29A09859-A88C-4F1E-991E-F8A086B7DCBE}" type="presParOf" srcId="{6B04546E-4A73-4E44-9B9B-969C0D39EAE5}" destId="{9C9222BE-7570-4DA2-8CEE-AF000BDB955C}" srcOrd="0" destOrd="0" presId="urn:microsoft.com/office/officeart/2005/8/layout/bProcess4"/>
    <dgm:cxn modelId="{FBB77C5C-F95C-4928-B8A2-C7676F207934}" type="presParOf" srcId="{6B04546E-4A73-4E44-9B9B-969C0D39EAE5}" destId="{C0725B86-12EB-4BB4-9777-F94CE334EEE0}" srcOrd="1" destOrd="0" presId="urn:microsoft.com/office/officeart/2005/8/layout/bProcess4"/>
    <dgm:cxn modelId="{9B8E2C62-4048-4FA3-BB79-0041337A93FE}" type="presParOf" srcId="{C7FC1C6B-E074-4B31-8114-F39F08C81448}" destId="{A8B621D9-728D-492C-A4E7-331C412967E4}" srcOrd="19" destOrd="0" presId="urn:microsoft.com/office/officeart/2005/8/layout/bProcess4"/>
    <dgm:cxn modelId="{04919DA1-6563-46D9-9EFC-015E436841D5}" type="presParOf" srcId="{C7FC1C6B-E074-4B31-8114-F39F08C81448}" destId="{47704A2B-9366-4B8A-99D0-D8C92705685C}" srcOrd="20" destOrd="0" presId="urn:microsoft.com/office/officeart/2005/8/layout/bProcess4"/>
    <dgm:cxn modelId="{DBCC392B-4C06-4FC5-BDBA-71155CE4C4DD}" type="presParOf" srcId="{47704A2B-9366-4B8A-99D0-D8C92705685C}" destId="{8583C664-B4BF-4CA7-A6FD-17116E25E9A2}" srcOrd="0" destOrd="0" presId="urn:microsoft.com/office/officeart/2005/8/layout/bProcess4"/>
    <dgm:cxn modelId="{85BAB9B7-AC6C-4B42-BB99-53A3E0A285C9}" type="presParOf" srcId="{47704A2B-9366-4B8A-99D0-D8C92705685C}" destId="{A71191D7-3EC0-4A17-983C-ACE4BCDBC02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CC6BF4-2850-416F-95C9-EBC193AA5628}" type="doc">
      <dgm:prSet loTypeId="urn:microsoft.com/office/officeart/2005/8/layout/h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98CE632A-9F22-44D3-8FF7-1AE34BEEE7B1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800" dirty="0" smtClean="0"/>
            <a:t>Налоговые доходы </a:t>
          </a:r>
          <a:r>
            <a:rPr lang="ru-RU" sz="1400" dirty="0" smtClean="0"/>
            <a:t>(поступления от уплаты налогов)</a:t>
          </a:r>
          <a:endParaRPr lang="ru-RU" sz="1400" dirty="0"/>
        </a:p>
      </dgm:t>
    </dgm:pt>
    <dgm:pt modelId="{A91A1150-7E69-45AD-912D-AA51E485481A}" type="parTrans" cxnId="{5080BEE2-0EC7-43CD-BD9B-DE9CEA2A015A}">
      <dgm:prSet/>
      <dgm:spPr/>
      <dgm:t>
        <a:bodyPr/>
        <a:lstStyle/>
        <a:p>
          <a:endParaRPr lang="ru-RU"/>
        </a:p>
      </dgm:t>
    </dgm:pt>
    <dgm:pt modelId="{D5858083-2EF8-44E4-9216-EDBBD6223617}" type="sibTrans" cxnId="{5080BEE2-0EC7-43CD-BD9B-DE9CEA2A015A}">
      <dgm:prSet/>
      <dgm:spPr/>
      <dgm:t>
        <a:bodyPr/>
        <a:lstStyle/>
        <a:p>
          <a:endParaRPr lang="ru-RU"/>
        </a:p>
      </dgm:t>
    </dgm:pt>
    <dgm:pt modelId="{1263FE8B-FA7B-49BE-B641-9513D8FD3102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Налог на доходы физических лиц</a:t>
          </a:r>
          <a:endParaRPr lang="ru-RU" sz="1500" dirty="0">
            <a:solidFill>
              <a:srgbClr val="7030A0"/>
            </a:solidFill>
          </a:endParaRPr>
        </a:p>
      </dgm:t>
    </dgm:pt>
    <dgm:pt modelId="{22B33B13-8E4C-438F-98B1-636915CB5689}" type="parTrans" cxnId="{4E74C196-2322-4E2B-B676-713762895B89}">
      <dgm:prSet/>
      <dgm:spPr/>
      <dgm:t>
        <a:bodyPr/>
        <a:lstStyle/>
        <a:p>
          <a:endParaRPr lang="ru-RU"/>
        </a:p>
      </dgm:t>
    </dgm:pt>
    <dgm:pt modelId="{8E16A9C4-94E0-4B64-A553-CF16C08A3BF9}" type="sibTrans" cxnId="{4E74C196-2322-4E2B-B676-713762895B89}">
      <dgm:prSet/>
      <dgm:spPr/>
      <dgm:t>
        <a:bodyPr/>
        <a:lstStyle/>
        <a:p>
          <a:endParaRPr lang="ru-RU"/>
        </a:p>
      </dgm:t>
    </dgm:pt>
    <dgm:pt modelId="{A8BCBA04-C4C1-471F-B3D5-DF4691525E22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800" dirty="0" smtClean="0"/>
            <a:t>Неналоговые доходы </a:t>
          </a:r>
          <a:r>
            <a:rPr lang="ru-RU" sz="1400" dirty="0" smtClean="0"/>
            <a:t>(поступления от уплаты прочих пошлин, сборов)</a:t>
          </a:r>
          <a:endParaRPr lang="ru-RU" sz="1400" dirty="0"/>
        </a:p>
      </dgm:t>
    </dgm:pt>
    <dgm:pt modelId="{C3F4D127-80CF-47E0-A4B7-FA0A8C3A0918}" type="parTrans" cxnId="{5F567C3B-1902-4D60-A38A-830AE3272327}">
      <dgm:prSet/>
      <dgm:spPr/>
      <dgm:t>
        <a:bodyPr/>
        <a:lstStyle/>
        <a:p>
          <a:endParaRPr lang="ru-RU"/>
        </a:p>
      </dgm:t>
    </dgm:pt>
    <dgm:pt modelId="{AC7B2846-FDC3-4BA3-B352-F8731EC16939}" type="sibTrans" cxnId="{5F567C3B-1902-4D60-A38A-830AE3272327}">
      <dgm:prSet/>
      <dgm:spPr/>
      <dgm:t>
        <a:bodyPr/>
        <a:lstStyle/>
        <a:p>
          <a:endParaRPr lang="ru-RU"/>
        </a:p>
      </dgm:t>
    </dgm:pt>
    <dgm:pt modelId="{1D16D560-C542-4545-ADF9-1F9F5C8F40F7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Денежные взыскания (штрафы)</a:t>
          </a:r>
          <a:endParaRPr lang="ru-RU" sz="1500" dirty="0">
            <a:solidFill>
              <a:srgbClr val="7030A0"/>
            </a:solidFill>
          </a:endParaRPr>
        </a:p>
      </dgm:t>
    </dgm:pt>
    <dgm:pt modelId="{3259684C-EB95-42EB-8EDA-F4CB16489F08}" type="parTrans" cxnId="{EBFB027B-DA4C-4139-977E-5D2853489126}">
      <dgm:prSet/>
      <dgm:spPr/>
      <dgm:t>
        <a:bodyPr/>
        <a:lstStyle/>
        <a:p>
          <a:endParaRPr lang="ru-RU"/>
        </a:p>
      </dgm:t>
    </dgm:pt>
    <dgm:pt modelId="{06E4867F-5F59-4953-B1EB-0A3B37C40573}" type="sibTrans" cxnId="{EBFB027B-DA4C-4139-977E-5D2853489126}">
      <dgm:prSet/>
      <dgm:spPr/>
      <dgm:t>
        <a:bodyPr/>
        <a:lstStyle/>
        <a:p>
          <a:endParaRPr lang="ru-RU"/>
        </a:p>
      </dgm:t>
    </dgm:pt>
    <dgm:pt modelId="{A762076E-A8EC-4B7F-B41D-9CC2E4E61E6D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600" dirty="0" smtClean="0"/>
            <a:t>Безвозмездные поступления (поступления из других бюджетов бюджетной системы РФ)</a:t>
          </a:r>
          <a:endParaRPr lang="ru-RU" sz="1600" dirty="0"/>
        </a:p>
      </dgm:t>
    </dgm:pt>
    <dgm:pt modelId="{71710A29-1491-4D66-8B66-46834351D276}" type="parTrans" cxnId="{02D4EBA2-0C65-42FB-A2FA-E535B75E4B9F}">
      <dgm:prSet/>
      <dgm:spPr/>
      <dgm:t>
        <a:bodyPr/>
        <a:lstStyle/>
        <a:p>
          <a:endParaRPr lang="ru-RU"/>
        </a:p>
      </dgm:t>
    </dgm:pt>
    <dgm:pt modelId="{FC37B5AE-41A1-48C4-9688-979B0298AC78}" type="sibTrans" cxnId="{02D4EBA2-0C65-42FB-A2FA-E535B75E4B9F}">
      <dgm:prSet/>
      <dgm:spPr/>
      <dgm:t>
        <a:bodyPr/>
        <a:lstStyle/>
        <a:p>
          <a:endParaRPr lang="ru-RU"/>
        </a:p>
      </dgm:t>
    </dgm:pt>
    <dgm:pt modelId="{3219860F-1DE0-49A9-9A09-FA6858A07E27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Дотации</a:t>
          </a:r>
          <a:endParaRPr lang="ru-RU" sz="1500" dirty="0">
            <a:solidFill>
              <a:srgbClr val="7030A0"/>
            </a:solidFill>
          </a:endParaRPr>
        </a:p>
      </dgm:t>
    </dgm:pt>
    <dgm:pt modelId="{F0CBC99E-A183-413D-907A-3EEC0F72830F}" type="parTrans" cxnId="{2CEC4969-7468-45D5-B1C8-DFF94DAB9880}">
      <dgm:prSet/>
      <dgm:spPr/>
      <dgm:t>
        <a:bodyPr/>
        <a:lstStyle/>
        <a:p>
          <a:endParaRPr lang="ru-RU"/>
        </a:p>
      </dgm:t>
    </dgm:pt>
    <dgm:pt modelId="{20280C7A-F562-4A0B-AFCE-DF36D2F36797}" type="sibTrans" cxnId="{2CEC4969-7468-45D5-B1C8-DFF94DAB9880}">
      <dgm:prSet/>
      <dgm:spPr/>
      <dgm:t>
        <a:bodyPr/>
        <a:lstStyle/>
        <a:p>
          <a:endParaRPr lang="ru-RU"/>
        </a:p>
      </dgm:t>
    </dgm:pt>
    <dgm:pt modelId="{9D97A2E5-125A-4051-B172-263A06DC104A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Субсидии</a:t>
          </a:r>
          <a:endParaRPr lang="ru-RU" sz="1500" dirty="0">
            <a:solidFill>
              <a:srgbClr val="7030A0"/>
            </a:solidFill>
          </a:endParaRPr>
        </a:p>
      </dgm:t>
    </dgm:pt>
    <dgm:pt modelId="{463546ED-DC21-477B-ACEB-A0DCD9A23649}" type="parTrans" cxnId="{97CA7038-6265-4580-BBEF-E68C91B45EE7}">
      <dgm:prSet/>
      <dgm:spPr/>
      <dgm:t>
        <a:bodyPr/>
        <a:lstStyle/>
        <a:p>
          <a:endParaRPr lang="ru-RU"/>
        </a:p>
      </dgm:t>
    </dgm:pt>
    <dgm:pt modelId="{34602971-55A6-4693-982B-6190893B2667}" type="sibTrans" cxnId="{97CA7038-6265-4580-BBEF-E68C91B45EE7}">
      <dgm:prSet/>
      <dgm:spPr/>
      <dgm:t>
        <a:bodyPr/>
        <a:lstStyle/>
        <a:p>
          <a:endParaRPr lang="ru-RU"/>
        </a:p>
      </dgm:t>
    </dgm:pt>
    <dgm:pt modelId="{676F481A-4B86-4E0F-9894-A23D54109B22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9D8B8A09-6F10-4690-85A8-E7E10F9E1E03}" type="parTrans" cxnId="{13015AC9-D735-46BC-9EC9-2D1F660D0D38}">
      <dgm:prSet/>
      <dgm:spPr/>
      <dgm:t>
        <a:bodyPr/>
        <a:lstStyle/>
        <a:p>
          <a:endParaRPr lang="ru-RU"/>
        </a:p>
      </dgm:t>
    </dgm:pt>
    <dgm:pt modelId="{174F3E2C-F6BB-4AEC-A4F7-502164AB3872}" type="sibTrans" cxnId="{13015AC9-D735-46BC-9EC9-2D1F660D0D38}">
      <dgm:prSet/>
      <dgm:spPr/>
      <dgm:t>
        <a:bodyPr/>
        <a:lstStyle/>
        <a:p>
          <a:endParaRPr lang="ru-RU"/>
        </a:p>
      </dgm:t>
    </dgm:pt>
    <dgm:pt modelId="{59841725-4710-4ADF-BCF2-4EE35805CCBA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Налог на имущество физических лиц</a:t>
          </a:r>
          <a:endParaRPr lang="ru-RU" sz="1500" dirty="0">
            <a:solidFill>
              <a:srgbClr val="7030A0"/>
            </a:solidFill>
          </a:endParaRPr>
        </a:p>
      </dgm:t>
    </dgm:pt>
    <dgm:pt modelId="{7825AD6B-94AB-4ACC-B591-629532C53694}" type="parTrans" cxnId="{46895ED9-24AF-465E-A823-9C27E06A59DD}">
      <dgm:prSet/>
      <dgm:spPr/>
      <dgm:t>
        <a:bodyPr/>
        <a:lstStyle/>
        <a:p>
          <a:endParaRPr lang="ru-RU"/>
        </a:p>
      </dgm:t>
    </dgm:pt>
    <dgm:pt modelId="{161FFF2F-4784-42F2-A7C5-34DF0FD3083A}" type="sibTrans" cxnId="{46895ED9-24AF-465E-A823-9C27E06A59DD}">
      <dgm:prSet/>
      <dgm:spPr/>
      <dgm:t>
        <a:bodyPr/>
        <a:lstStyle/>
        <a:p>
          <a:endParaRPr lang="ru-RU"/>
        </a:p>
      </dgm:t>
    </dgm:pt>
    <dgm:pt modelId="{3F7DADBB-6970-4670-B27F-5C52A973D3FC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DDA4ECBB-A236-45D5-953B-A85AFDDA3928}" type="parTrans" cxnId="{F9C54680-5A55-49F2-815C-FBEDA2989AF6}">
      <dgm:prSet/>
      <dgm:spPr/>
      <dgm:t>
        <a:bodyPr/>
        <a:lstStyle/>
        <a:p>
          <a:endParaRPr lang="ru-RU"/>
        </a:p>
      </dgm:t>
    </dgm:pt>
    <dgm:pt modelId="{110989DF-7913-4D06-BB28-99D8DD6AB8E3}" type="sibTrans" cxnId="{F9C54680-5A55-49F2-815C-FBEDA2989AF6}">
      <dgm:prSet/>
      <dgm:spPr/>
      <dgm:t>
        <a:bodyPr/>
        <a:lstStyle/>
        <a:p>
          <a:endParaRPr lang="ru-RU"/>
        </a:p>
      </dgm:t>
    </dgm:pt>
    <dgm:pt modelId="{91C23C6C-BE7A-49CB-8895-735DE5A02E56}">
      <dgm:prSet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Земельный налог</a:t>
          </a:r>
        </a:p>
      </dgm:t>
    </dgm:pt>
    <dgm:pt modelId="{3E2D3F96-1B12-4F76-901C-ABF7D25E8EFD}" type="parTrans" cxnId="{A30CFBEF-C71D-4589-8E3D-D3118D5A9ECC}">
      <dgm:prSet/>
      <dgm:spPr/>
      <dgm:t>
        <a:bodyPr/>
        <a:lstStyle/>
        <a:p>
          <a:endParaRPr lang="ru-RU"/>
        </a:p>
      </dgm:t>
    </dgm:pt>
    <dgm:pt modelId="{DF3B1F7C-6E8F-4C5D-B9CC-24BC38DBF5BD}" type="sibTrans" cxnId="{A30CFBEF-C71D-4589-8E3D-D3118D5A9ECC}">
      <dgm:prSet/>
      <dgm:spPr/>
      <dgm:t>
        <a:bodyPr/>
        <a:lstStyle/>
        <a:p>
          <a:endParaRPr lang="ru-RU"/>
        </a:p>
      </dgm:t>
    </dgm:pt>
    <dgm:pt modelId="{1FF62CBD-947C-4C8F-A871-0365E0497229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Государственная пошлина</a:t>
          </a:r>
          <a:endParaRPr lang="ru-RU" sz="1500" dirty="0">
            <a:solidFill>
              <a:srgbClr val="7030A0"/>
            </a:solidFill>
          </a:endParaRPr>
        </a:p>
      </dgm:t>
    </dgm:pt>
    <dgm:pt modelId="{30FE7B4C-DC06-4F2C-B6B9-2FBF46A17F2C}" type="parTrans" cxnId="{B27F5277-D533-4F8F-951D-16C8E33D865F}">
      <dgm:prSet/>
      <dgm:spPr/>
      <dgm:t>
        <a:bodyPr/>
        <a:lstStyle/>
        <a:p>
          <a:endParaRPr lang="ru-RU"/>
        </a:p>
      </dgm:t>
    </dgm:pt>
    <dgm:pt modelId="{C7D40071-C832-462E-A2A3-8878E225A874}" type="sibTrans" cxnId="{B27F5277-D533-4F8F-951D-16C8E33D865F}">
      <dgm:prSet/>
      <dgm:spPr/>
      <dgm:t>
        <a:bodyPr/>
        <a:lstStyle/>
        <a:p>
          <a:endParaRPr lang="ru-RU"/>
        </a:p>
      </dgm:t>
    </dgm:pt>
    <dgm:pt modelId="{2A944D7F-7343-43F6-AB19-41824C6715A5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EC5241DE-DC95-42D4-8CD1-F3A2C4D93411}" type="parTrans" cxnId="{39370109-A402-4A72-82C2-8B692C152E22}">
      <dgm:prSet/>
      <dgm:spPr/>
      <dgm:t>
        <a:bodyPr/>
        <a:lstStyle/>
        <a:p>
          <a:endParaRPr lang="ru-RU"/>
        </a:p>
      </dgm:t>
    </dgm:pt>
    <dgm:pt modelId="{C8AF7DAA-52C2-4199-B30C-58F993259F8F}" type="sibTrans" cxnId="{39370109-A402-4A72-82C2-8B692C152E22}">
      <dgm:prSet/>
      <dgm:spPr/>
      <dgm:t>
        <a:bodyPr/>
        <a:lstStyle/>
        <a:p>
          <a:endParaRPr lang="ru-RU"/>
        </a:p>
      </dgm:t>
    </dgm:pt>
    <dgm:pt modelId="{75AE7486-D541-4914-9C36-303749C7F354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Субвенции</a:t>
          </a:r>
          <a:endParaRPr lang="ru-RU" sz="1500" dirty="0">
            <a:solidFill>
              <a:srgbClr val="7030A0"/>
            </a:solidFill>
          </a:endParaRPr>
        </a:p>
      </dgm:t>
    </dgm:pt>
    <dgm:pt modelId="{770D85EF-DF9D-424B-998F-9B5B7A1213C6}" type="parTrans" cxnId="{3774963F-3C49-47CD-9332-9D172F120D00}">
      <dgm:prSet/>
      <dgm:spPr/>
      <dgm:t>
        <a:bodyPr/>
        <a:lstStyle/>
        <a:p>
          <a:endParaRPr lang="ru-RU"/>
        </a:p>
      </dgm:t>
    </dgm:pt>
    <dgm:pt modelId="{6C8427A1-56AF-4885-A748-44BC85B2EC3D}" type="sibTrans" cxnId="{3774963F-3C49-47CD-9332-9D172F120D00}">
      <dgm:prSet/>
      <dgm:spPr/>
      <dgm:t>
        <a:bodyPr/>
        <a:lstStyle/>
        <a:p>
          <a:endParaRPr lang="ru-RU"/>
        </a:p>
      </dgm:t>
    </dgm:pt>
    <dgm:pt modelId="{CF460222-DCF4-4C56-9F2F-1584616EE94E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Иные межбюджетные трансферты</a:t>
          </a:r>
          <a:endParaRPr lang="ru-RU" sz="1500" dirty="0">
            <a:solidFill>
              <a:srgbClr val="7030A0"/>
            </a:solidFill>
          </a:endParaRPr>
        </a:p>
      </dgm:t>
    </dgm:pt>
    <dgm:pt modelId="{FF352DCF-DC85-46D4-8A8D-BDA18742AEAA}" type="parTrans" cxnId="{FA6D45D6-0BC9-4A7A-B320-C47725831A04}">
      <dgm:prSet/>
      <dgm:spPr/>
      <dgm:t>
        <a:bodyPr/>
        <a:lstStyle/>
        <a:p>
          <a:endParaRPr lang="ru-RU"/>
        </a:p>
      </dgm:t>
    </dgm:pt>
    <dgm:pt modelId="{762B8E57-EA03-4E0F-930E-9EBD24F8A960}" type="sibTrans" cxnId="{FA6D45D6-0BC9-4A7A-B320-C47725831A04}">
      <dgm:prSet/>
      <dgm:spPr/>
      <dgm:t>
        <a:bodyPr/>
        <a:lstStyle/>
        <a:p>
          <a:endParaRPr lang="ru-RU"/>
        </a:p>
      </dgm:t>
    </dgm:pt>
    <dgm:pt modelId="{C531FCB2-6B85-44E6-81F4-0A4EAD949965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Прочие неналоговые доходы</a:t>
          </a:r>
          <a:endParaRPr lang="ru-RU" sz="1500" dirty="0">
            <a:solidFill>
              <a:srgbClr val="7030A0"/>
            </a:solidFill>
          </a:endParaRPr>
        </a:p>
      </dgm:t>
    </dgm:pt>
    <dgm:pt modelId="{45244EA0-CD2B-4274-9F26-E66289077F45}" type="parTrans" cxnId="{C7ADDD05-1414-42C2-89AD-510C6D380A46}">
      <dgm:prSet/>
      <dgm:spPr/>
      <dgm:t>
        <a:bodyPr/>
        <a:lstStyle/>
        <a:p>
          <a:endParaRPr lang="ru-RU"/>
        </a:p>
      </dgm:t>
    </dgm:pt>
    <dgm:pt modelId="{5AD39221-7DE3-4395-9D39-CBF18907727A}" type="sibTrans" cxnId="{C7ADDD05-1414-42C2-89AD-510C6D380A46}">
      <dgm:prSet/>
      <dgm:spPr/>
      <dgm:t>
        <a:bodyPr/>
        <a:lstStyle/>
        <a:p>
          <a:endParaRPr lang="ru-RU"/>
        </a:p>
      </dgm:t>
    </dgm:pt>
    <dgm:pt modelId="{870F75BD-BB1D-420E-BB3E-7F5F7CB350C2}" type="pres">
      <dgm:prSet presAssocID="{90CC6BF4-2850-416F-95C9-EBC193AA56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E8521E-EC47-4C41-886E-A6E79C008F77}" type="pres">
      <dgm:prSet presAssocID="{98CE632A-9F22-44D3-8FF7-1AE34BEEE7B1}" presName="composite" presStyleCnt="0"/>
      <dgm:spPr/>
    </dgm:pt>
    <dgm:pt modelId="{A3778287-4B04-4172-83DE-9B603818CB81}" type="pres">
      <dgm:prSet presAssocID="{98CE632A-9F22-44D3-8FF7-1AE34BEEE7B1}" presName="parTx" presStyleLbl="alignNode1" presStyleIdx="0" presStyleCnt="3" custScaleY="1156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CFEFD-4518-4BB0-BDCF-8849EDEBC7D5}" type="pres">
      <dgm:prSet presAssocID="{98CE632A-9F22-44D3-8FF7-1AE34BEEE7B1}" presName="desTx" presStyleLbl="alignAccFollowNode1" presStyleIdx="0" presStyleCnt="3" custScaleY="102413" custLinFactNeighborX="-4086" custLinFactNeighborY="6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07021-6B36-4423-B5AC-26791D8175D2}" type="pres">
      <dgm:prSet presAssocID="{D5858083-2EF8-44E4-9216-EDBBD6223617}" presName="space" presStyleCnt="0"/>
      <dgm:spPr/>
    </dgm:pt>
    <dgm:pt modelId="{E3CF13DE-47B5-4544-AE61-23F4F4687F31}" type="pres">
      <dgm:prSet presAssocID="{A8BCBA04-C4C1-471F-B3D5-DF4691525E22}" presName="composite" presStyleCnt="0"/>
      <dgm:spPr/>
    </dgm:pt>
    <dgm:pt modelId="{B2310FB7-EA56-4FE0-A40A-3378F82B36F7}" type="pres">
      <dgm:prSet presAssocID="{A8BCBA04-C4C1-471F-B3D5-DF4691525E22}" presName="parTx" presStyleLbl="alignNode1" presStyleIdx="1" presStyleCnt="3" custScaleY="114879" custLinFactNeighborX="3304" custLinFactNeighborY="26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1FF82A-8571-4949-9B53-8D3D55E4B826}" type="pres">
      <dgm:prSet presAssocID="{A8BCBA04-C4C1-471F-B3D5-DF4691525E22}" presName="desTx" presStyleLbl="alignAccFollowNode1" presStyleIdx="1" presStyleCnt="3" custScaleY="102350" custLinFactNeighborX="3304" custLinFactNeighborY="46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3C653-3769-4EF2-866B-71FC1C5A630F}" type="pres">
      <dgm:prSet presAssocID="{AC7B2846-FDC3-4BA3-B352-F8731EC16939}" presName="space" presStyleCnt="0"/>
      <dgm:spPr/>
    </dgm:pt>
    <dgm:pt modelId="{4D224361-7415-4BF7-B3A0-739C347D2BF5}" type="pres">
      <dgm:prSet presAssocID="{A762076E-A8EC-4B7F-B41D-9CC2E4E61E6D}" presName="composite" presStyleCnt="0"/>
      <dgm:spPr/>
    </dgm:pt>
    <dgm:pt modelId="{BB1FB0B0-77C5-4A8C-A3B5-AA7C21AAAFB3}" type="pres">
      <dgm:prSet presAssocID="{A762076E-A8EC-4B7F-B41D-9CC2E4E61E6D}" presName="parTx" presStyleLbl="alignNode1" presStyleIdx="2" presStyleCnt="3" custScaleX="97958" custScaleY="118372" custLinFactNeighborX="-2315" custLinFactNeighborY="-22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E221E-7E04-47CE-B2D5-CA7B040A95EE}" type="pres">
      <dgm:prSet presAssocID="{A762076E-A8EC-4B7F-B41D-9CC2E4E61E6D}" presName="desTx" presStyleLbl="alignAccFollowNode1" presStyleIdx="2" presStyleCnt="3" custScaleX="94261" custScaleY="103792" custLinFactNeighborX="-4563" custLinFactNeighborY="6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7F5277-D533-4F8F-951D-16C8E33D865F}" srcId="{98CE632A-9F22-44D3-8FF7-1AE34BEEE7B1}" destId="{1FF62CBD-947C-4C8F-A871-0365E0497229}" srcOrd="3" destOrd="0" parTransId="{30FE7B4C-DC06-4F2C-B6B9-2FBF46A17F2C}" sibTransId="{C7D40071-C832-462E-A2A3-8878E225A874}"/>
    <dgm:cxn modelId="{4FB9B01B-E1C7-4F69-9028-21D1DF107B1D}" type="presOf" srcId="{59841725-4710-4ADF-BCF2-4EE35805CCBA}" destId="{322CFEFD-4518-4BB0-BDCF-8849EDEBC7D5}" srcOrd="0" destOrd="2" presId="urn:microsoft.com/office/officeart/2005/8/layout/hList1"/>
    <dgm:cxn modelId="{0B9EB43A-0742-4184-8D7A-6690F981C8FC}" type="presOf" srcId="{2A944D7F-7343-43F6-AB19-41824C6715A5}" destId="{DD1FF82A-8571-4949-9B53-8D3D55E4B826}" srcOrd="0" destOrd="2" presId="urn:microsoft.com/office/officeart/2005/8/layout/hList1"/>
    <dgm:cxn modelId="{FA6D45D6-0BC9-4A7A-B320-C47725831A04}" srcId="{A762076E-A8EC-4B7F-B41D-9CC2E4E61E6D}" destId="{CF460222-DCF4-4C56-9F2F-1584616EE94E}" srcOrd="3" destOrd="0" parTransId="{FF352DCF-DC85-46D4-8A8D-BDA18742AEAA}" sibTransId="{762B8E57-EA03-4E0F-930E-9EBD24F8A960}"/>
    <dgm:cxn modelId="{3774963F-3C49-47CD-9332-9D172F120D00}" srcId="{A762076E-A8EC-4B7F-B41D-9CC2E4E61E6D}" destId="{75AE7486-D541-4914-9C36-303749C7F354}" srcOrd="2" destOrd="0" parTransId="{770D85EF-DF9D-424B-998F-9B5B7A1213C6}" sibTransId="{6C8427A1-56AF-4885-A748-44BC85B2EC3D}"/>
    <dgm:cxn modelId="{CF16C7C7-982E-451B-B1AF-4A1B1CB69521}" type="presOf" srcId="{9D97A2E5-125A-4051-B172-263A06DC104A}" destId="{73BE221E-7E04-47CE-B2D5-CA7B040A95EE}" srcOrd="0" destOrd="1" presId="urn:microsoft.com/office/officeart/2005/8/layout/hList1"/>
    <dgm:cxn modelId="{4AF2313A-EE1B-4247-88B0-2E8AF942C639}" type="presOf" srcId="{75AE7486-D541-4914-9C36-303749C7F354}" destId="{73BE221E-7E04-47CE-B2D5-CA7B040A95EE}" srcOrd="0" destOrd="2" presId="urn:microsoft.com/office/officeart/2005/8/layout/hList1"/>
    <dgm:cxn modelId="{5080BEE2-0EC7-43CD-BD9B-DE9CEA2A015A}" srcId="{90CC6BF4-2850-416F-95C9-EBC193AA5628}" destId="{98CE632A-9F22-44D3-8FF7-1AE34BEEE7B1}" srcOrd="0" destOrd="0" parTransId="{A91A1150-7E69-45AD-912D-AA51E485481A}" sibTransId="{D5858083-2EF8-44E4-9216-EDBBD6223617}"/>
    <dgm:cxn modelId="{827DE9F7-D352-4C2C-B35B-740BBA948C0F}" type="presOf" srcId="{1263FE8B-FA7B-49BE-B641-9513D8FD3102}" destId="{322CFEFD-4518-4BB0-BDCF-8849EDEBC7D5}" srcOrd="0" destOrd="0" presId="urn:microsoft.com/office/officeart/2005/8/layout/hList1"/>
    <dgm:cxn modelId="{A30CFBEF-C71D-4589-8E3D-D3118D5A9ECC}" srcId="{98CE632A-9F22-44D3-8FF7-1AE34BEEE7B1}" destId="{91C23C6C-BE7A-49CB-8895-735DE5A02E56}" srcOrd="1" destOrd="0" parTransId="{3E2D3F96-1B12-4F76-901C-ABF7D25E8EFD}" sibTransId="{DF3B1F7C-6E8F-4C5D-B9CC-24BC38DBF5BD}"/>
    <dgm:cxn modelId="{EBFB027B-DA4C-4139-977E-5D2853489126}" srcId="{A8BCBA04-C4C1-471F-B3D5-DF4691525E22}" destId="{1D16D560-C542-4545-ADF9-1F9F5C8F40F7}" srcOrd="0" destOrd="0" parTransId="{3259684C-EB95-42EB-8EDA-F4CB16489F08}" sibTransId="{06E4867F-5F59-4953-B1EB-0A3B37C40573}"/>
    <dgm:cxn modelId="{13015AC9-D735-46BC-9EC9-2D1F660D0D38}" srcId="{98CE632A-9F22-44D3-8FF7-1AE34BEEE7B1}" destId="{676F481A-4B86-4E0F-9894-A23D54109B22}" srcOrd="5" destOrd="0" parTransId="{9D8B8A09-6F10-4690-85A8-E7E10F9E1E03}" sibTransId="{174F3E2C-F6BB-4AEC-A4F7-502164AB3872}"/>
    <dgm:cxn modelId="{C7ADDD05-1414-42C2-89AD-510C6D380A46}" srcId="{A8BCBA04-C4C1-471F-B3D5-DF4691525E22}" destId="{C531FCB2-6B85-44E6-81F4-0A4EAD949965}" srcOrd="1" destOrd="0" parTransId="{45244EA0-CD2B-4274-9F26-E66289077F45}" sibTransId="{5AD39221-7DE3-4395-9D39-CBF18907727A}"/>
    <dgm:cxn modelId="{2CEC4969-7468-45D5-B1C8-DFF94DAB9880}" srcId="{A762076E-A8EC-4B7F-B41D-9CC2E4E61E6D}" destId="{3219860F-1DE0-49A9-9A09-FA6858A07E27}" srcOrd="0" destOrd="0" parTransId="{F0CBC99E-A183-413D-907A-3EEC0F72830F}" sibTransId="{20280C7A-F562-4A0B-AFCE-DF36D2F36797}"/>
    <dgm:cxn modelId="{F9C54680-5A55-49F2-815C-FBEDA2989AF6}" srcId="{98CE632A-9F22-44D3-8FF7-1AE34BEEE7B1}" destId="{3F7DADBB-6970-4670-B27F-5C52A973D3FC}" srcOrd="4" destOrd="0" parTransId="{DDA4ECBB-A236-45D5-953B-A85AFDDA3928}" sibTransId="{110989DF-7913-4D06-BB28-99D8DD6AB8E3}"/>
    <dgm:cxn modelId="{4E74C196-2322-4E2B-B676-713762895B89}" srcId="{98CE632A-9F22-44D3-8FF7-1AE34BEEE7B1}" destId="{1263FE8B-FA7B-49BE-B641-9513D8FD3102}" srcOrd="0" destOrd="0" parTransId="{22B33B13-8E4C-438F-98B1-636915CB5689}" sibTransId="{8E16A9C4-94E0-4B64-A553-CF16C08A3BF9}"/>
    <dgm:cxn modelId="{506B90AB-5E6D-4B92-8E2F-5A748F7528F1}" type="presOf" srcId="{A762076E-A8EC-4B7F-B41D-9CC2E4E61E6D}" destId="{BB1FB0B0-77C5-4A8C-A3B5-AA7C21AAAFB3}" srcOrd="0" destOrd="0" presId="urn:microsoft.com/office/officeart/2005/8/layout/hList1"/>
    <dgm:cxn modelId="{5C1390BF-216F-4985-B2B3-C782C6B5DD58}" type="presOf" srcId="{91C23C6C-BE7A-49CB-8895-735DE5A02E56}" destId="{322CFEFD-4518-4BB0-BDCF-8849EDEBC7D5}" srcOrd="0" destOrd="1" presId="urn:microsoft.com/office/officeart/2005/8/layout/hList1"/>
    <dgm:cxn modelId="{39370109-A402-4A72-82C2-8B692C152E22}" srcId="{A8BCBA04-C4C1-471F-B3D5-DF4691525E22}" destId="{2A944D7F-7343-43F6-AB19-41824C6715A5}" srcOrd="2" destOrd="0" parTransId="{EC5241DE-DC95-42D4-8CD1-F3A2C4D93411}" sibTransId="{C8AF7DAA-52C2-4199-B30C-58F993259F8F}"/>
    <dgm:cxn modelId="{F7460606-4D54-4377-8956-12C7EF634240}" type="presOf" srcId="{90CC6BF4-2850-416F-95C9-EBC193AA5628}" destId="{870F75BD-BB1D-420E-BB3E-7F5F7CB350C2}" srcOrd="0" destOrd="0" presId="urn:microsoft.com/office/officeart/2005/8/layout/hList1"/>
    <dgm:cxn modelId="{20025A77-4E66-421A-94E8-897A8C22B5C5}" type="presOf" srcId="{1D16D560-C542-4545-ADF9-1F9F5C8F40F7}" destId="{DD1FF82A-8571-4949-9B53-8D3D55E4B826}" srcOrd="0" destOrd="0" presId="urn:microsoft.com/office/officeart/2005/8/layout/hList1"/>
    <dgm:cxn modelId="{5F567C3B-1902-4D60-A38A-830AE3272327}" srcId="{90CC6BF4-2850-416F-95C9-EBC193AA5628}" destId="{A8BCBA04-C4C1-471F-B3D5-DF4691525E22}" srcOrd="1" destOrd="0" parTransId="{C3F4D127-80CF-47E0-A4B7-FA0A8C3A0918}" sibTransId="{AC7B2846-FDC3-4BA3-B352-F8731EC16939}"/>
    <dgm:cxn modelId="{5B40F8DD-2D4A-4E50-83E1-2D6249EB50A2}" type="presOf" srcId="{A8BCBA04-C4C1-471F-B3D5-DF4691525E22}" destId="{B2310FB7-EA56-4FE0-A40A-3378F82B36F7}" srcOrd="0" destOrd="0" presId="urn:microsoft.com/office/officeart/2005/8/layout/hList1"/>
    <dgm:cxn modelId="{54082963-4136-49C9-89AC-C335D224EC47}" type="presOf" srcId="{98CE632A-9F22-44D3-8FF7-1AE34BEEE7B1}" destId="{A3778287-4B04-4172-83DE-9B603818CB81}" srcOrd="0" destOrd="0" presId="urn:microsoft.com/office/officeart/2005/8/layout/hList1"/>
    <dgm:cxn modelId="{859DDA79-1C71-46B1-B6FF-1FBD8E702465}" type="presOf" srcId="{1FF62CBD-947C-4C8F-A871-0365E0497229}" destId="{322CFEFD-4518-4BB0-BDCF-8849EDEBC7D5}" srcOrd="0" destOrd="3" presId="urn:microsoft.com/office/officeart/2005/8/layout/hList1"/>
    <dgm:cxn modelId="{A07B92EF-5ED0-438B-956B-4797E366CA5F}" type="presOf" srcId="{C531FCB2-6B85-44E6-81F4-0A4EAD949965}" destId="{DD1FF82A-8571-4949-9B53-8D3D55E4B826}" srcOrd="0" destOrd="1" presId="urn:microsoft.com/office/officeart/2005/8/layout/hList1"/>
    <dgm:cxn modelId="{C7AAFA5C-F41A-4E61-9935-80EED7C1A6D2}" type="presOf" srcId="{3219860F-1DE0-49A9-9A09-FA6858A07E27}" destId="{73BE221E-7E04-47CE-B2D5-CA7B040A95EE}" srcOrd="0" destOrd="0" presId="urn:microsoft.com/office/officeart/2005/8/layout/hList1"/>
    <dgm:cxn modelId="{4D0FDD45-98C3-41B5-A148-9AB8518CD9BA}" type="presOf" srcId="{CF460222-DCF4-4C56-9F2F-1584616EE94E}" destId="{73BE221E-7E04-47CE-B2D5-CA7B040A95EE}" srcOrd="0" destOrd="3" presId="urn:microsoft.com/office/officeart/2005/8/layout/hList1"/>
    <dgm:cxn modelId="{97CA7038-6265-4580-BBEF-E68C91B45EE7}" srcId="{A762076E-A8EC-4B7F-B41D-9CC2E4E61E6D}" destId="{9D97A2E5-125A-4051-B172-263A06DC104A}" srcOrd="1" destOrd="0" parTransId="{463546ED-DC21-477B-ACEB-A0DCD9A23649}" sibTransId="{34602971-55A6-4693-982B-6190893B2667}"/>
    <dgm:cxn modelId="{6159BEDA-DE31-4341-8C74-690C9B60C03E}" type="presOf" srcId="{3F7DADBB-6970-4670-B27F-5C52A973D3FC}" destId="{322CFEFD-4518-4BB0-BDCF-8849EDEBC7D5}" srcOrd="0" destOrd="4" presId="urn:microsoft.com/office/officeart/2005/8/layout/hList1"/>
    <dgm:cxn modelId="{02D4EBA2-0C65-42FB-A2FA-E535B75E4B9F}" srcId="{90CC6BF4-2850-416F-95C9-EBC193AA5628}" destId="{A762076E-A8EC-4B7F-B41D-9CC2E4E61E6D}" srcOrd="2" destOrd="0" parTransId="{71710A29-1491-4D66-8B66-46834351D276}" sibTransId="{FC37B5AE-41A1-48C4-9688-979B0298AC78}"/>
    <dgm:cxn modelId="{46895ED9-24AF-465E-A823-9C27E06A59DD}" srcId="{98CE632A-9F22-44D3-8FF7-1AE34BEEE7B1}" destId="{59841725-4710-4ADF-BCF2-4EE35805CCBA}" srcOrd="2" destOrd="0" parTransId="{7825AD6B-94AB-4ACC-B591-629532C53694}" sibTransId="{161FFF2F-4784-42F2-A7C5-34DF0FD3083A}"/>
    <dgm:cxn modelId="{98D17D40-6C91-4374-B21C-21C0CEDD69AB}" type="presOf" srcId="{676F481A-4B86-4E0F-9894-A23D54109B22}" destId="{322CFEFD-4518-4BB0-BDCF-8849EDEBC7D5}" srcOrd="0" destOrd="5" presId="urn:microsoft.com/office/officeart/2005/8/layout/hList1"/>
    <dgm:cxn modelId="{0D774440-F497-4C65-9702-65BB3F8185F1}" type="presParOf" srcId="{870F75BD-BB1D-420E-BB3E-7F5F7CB350C2}" destId="{B3E8521E-EC47-4C41-886E-A6E79C008F77}" srcOrd="0" destOrd="0" presId="urn:microsoft.com/office/officeart/2005/8/layout/hList1"/>
    <dgm:cxn modelId="{4526F229-0F81-4BF9-8B4F-861167C2E938}" type="presParOf" srcId="{B3E8521E-EC47-4C41-886E-A6E79C008F77}" destId="{A3778287-4B04-4172-83DE-9B603818CB81}" srcOrd="0" destOrd="0" presId="urn:microsoft.com/office/officeart/2005/8/layout/hList1"/>
    <dgm:cxn modelId="{51C03771-3DC6-44BA-BD88-11A1578EA95D}" type="presParOf" srcId="{B3E8521E-EC47-4C41-886E-A6E79C008F77}" destId="{322CFEFD-4518-4BB0-BDCF-8849EDEBC7D5}" srcOrd="1" destOrd="0" presId="urn:microsoft.com/office/officeart/2005/8/layout/hList1"/>
    <dgm:cxn modelId="{D8F30B05-34B9-4816-8B17-A719FFE32003}" type="presParOf" srcId="{870F75BD-BB1D-420E-BB3E-7F5F7CB350C2}" destId="{06F07021-6B36-4423-B5AC-26791D8175D2}" srcOrd="1" destOrd="0" presId="urn:microsoft.com/office/officeart/2005/8/layout/hList1"/>
    <dgm:cxn modelId="{EE439E0D-2C0C-40CB-9B20-30412D810DFC}" type="presParOf" srcId="{870F75BD-BB1D-420E-BB3E-7F5F7CB350C2}" destId="{E3CF13DE-47B5-4544-AE61-23F4F4687F31}" srcOrd="2" destOrd="0" presId="urn:microsoft.com/office/officeart/2005/8/layout/hList1"/>
    <dgm:cxn modelId="{C67E469E-E045-4ACB-A45F-8E430454F652}" type="presParOf" srcId="{E3CF13DE-47B5-4544-AE61-23F4F4687F31}" destId="{B2310FB7-EA56-4FE0-A40A-3378F82B36F7}" srcOrd="0" destOrd="0" presId="urn:microsoft.com/office/officeart/2005/8/layout/hList1"/>
    <dgm:cxn modelId="{364F2A4A-371A-4364-B823-2B04EC0B0C3B}" type="presParOf" srcId="{E3CF13DE-47B5-4544-AE61-23F4F4687F31}" destId="{DD1FF82A-8571-4949-9B53-8D3D55E4B826}" srcOrd="1" destOrd="0" presId="urn:microsoft.com/office/officeart/2005/8/layout/hList1"/>
    <dgm:cxn modelId="{A91A46F2-B909-4783-A800-F4299A17BCAC}" type="presParOf" srcId="{870F75BD-BB1D-420E-BB3E-7F5F7CB350C2}" destId="{86C3C653-3769-4EF2-866B-71FC1C5A630F}" srcOrd="3" destOrd="0" presId="urn:microsoft.com/office/officeart/2005/8/layout/hList1"/>
    <dgm:cxn modelId="{00E0935B-F249-4CEB-A325-D593305B8A6B}" type="presParOf" srcId="{870F75BD-BB1D-420E-BB3E-7F5F7CB350C2}" destId="{4D224361-7415-4BF7-B3A0-739C347D2BF5}" srcOrd="4" destOrd="0" presId="urn:microsoft.com/office/officeart/2005/8/layout/hList1"/>
    <dgm:cxn modelId="{9B708605-0179-4B9C-8B22-41AAA1D14E63}" type="presParOf" srcId="{4D224361-7415-4BF7-B3A0-739C347D2BF5}" destId="{BB1FB0B0-77C5-4A8C-A3B5-AA7C21AAAFB3}" srcOrd="0" destOrd="0" presId="urn:microsoft.com/office/officeart/2005/8/layout/hList1"/>
    <dgm:cxn modelId="{49C81ECE-7CD9-4C96-8294-B2124E7FCDA3}" type="presParOf" srcId="{4D224361-7415-4BF7-B3A0-739C347D2BF5}" destId="{73BE221E-7E04-47CE-B2D5-CA7B040A95E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C88BC-C8FF-402F-AB2A-11AC4BBF48B7}">
      <dsp:nvSpPr>
        <dsp:cNvPr id="0" name=""/>
        <dsp:cNvSpPr/>
      </dsp:nvSpPr>
      <dsp:spPr>
        <a:xfrm>
          <a:off x="1345" y="220798"/>
          <a:ext cx="1784319" cy="926555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Доходы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652" y="356489"/>
        <a:ext cx="1261705" cy="655173"/>
      </dsp:txXfrm>
    </dsp:sp>
    <dsp:sp modelId="{1816D16A-814C-4C22-A6CC-12105B3989BB}">
      <dsp:nvSpPr>
        <dsp:cNvPr id="0" name=""/>
        <dsp:cNvSpPr/>
      </dsp:nvSpPr>
      <dsp:spPr>
        <a:xfrm>
          <a:off x="1914645" y="316135"/>
          <a:ext cx="670579" cy="670579"/>
        </a:xfrm>
        <a:prstGeom prst="mathMinus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2003530" y="572564"/>
        <a:ext cx="492809" cy="157721"/>
      </dsp:txXfrm>
    </dsp:sp>
    <dsp:sp modelId="{32775538-2AC3-4373-B014-5A44732CBC7F}">
      <dsp:nvSpPr>
        <dsp:cNvPr id="0" name=""/>
        <dsp:cNvSpPr/>
      </dsp:nvSpPr>
      <dsp:spPr>
        <a:xfrm>
          <a:off x="2644006" y="234105"/>
          <a:ext cx="1716371" cy="899940"/>
        </a:xfrm>
        <a:prstGeom prst="ellipse">
          <a:avLst/>
        </a:prstGeom>
        <a:solidFill>
          <a:srgbClr val="50BCB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Расходы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95363" y="365898"/>
        <a:ext cx="1213657" cy="636354"/>
      </dsp:txXfrm>
    </dsp:sp>
    <dsp:sp modelId="{4B955819-9EB5-4C61-BE5E-7CE7027DF3F0}">
      <dsp:nvSpPr>
        <dsp:cNvPr id="0" name=""/>
        <dsp:cNvSpPr/>
      </dsp:nvSpPr>
      <dsp:spPr>
        <a:xfrm>
          <a:off x="4454259" y="348786"/>
          <a:ext cx="670579" cy="670579"/>
        </a:xfrm>
        <a:prstGeom prst="mathEqual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4543144" y="486925"/>
        <a:ext cx="492809" cy="394301"/>
      </dsp:txXfrm>
    </dsp:sp>
    <dsp:sp modelId="{A84245DF-C8CC-47D2-83AC-15EF153255E0}">
      <dsp:nvSpPr>
        <dsp:cNvPr id="0" name=""/>
        <dsp:cNvSpPr/>
      </dsp:nvSpPr>
      <dsp:spPr>
        <a:xfrm>
          <a:off x="5184576" y="216023"/>
          <a:ext cx="1764710" cy="999857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(-)Дефицит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((+) </a:t>
          </a:r>
          <a:r>
            <a:rPr lang="ru-RU" sz="1800" kern="1200" dirty="0" smtClean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rPr>
            <a:t>Профи-</a:t>
          </a:r>
          <a:r>
            <a:rPr lang="ru-RU" sz="1800" kern="1200" dirty="0" err="1" smtClean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rPr>
            <a:t>цит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)</a:t>
          </a:r>
        </a:p>
      </dsp:txBody>
      <dsp:txXfrm>
        <a:off x="5443012" y="362449"/>
        <a:ext cx="1247838" cy="7070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5D988-684E-4827-B5B6-9B698E2F4867}">
      <dsp:nvSpPr>
        <dsp:cNvPr id="0" name=""/>
        <dsp:cNvSpPr/>
      </dsp:nvSpPr>
      <dsp:spPr>
        <a:xfrm rot="5372129">
          <a:off x="462550" y="1247890"/>
          <a:ext cx="1646708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CBFFE7-42AB-4BA8-AD0C-4885C5115E35}">
      <dsp:nvSpPr>
        <dsp:cNvPr id="0" name=""/>
        <dsp:cNvSpPr/>
      </dsp:nvSpPr>
      <dsp:spPr>
        <a:xfrm>
          <a:off x="80520" y="17112"/>
          <a:ext cx="3048447" cy="125559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100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Сохранение и развитие налогового потенциала поселения с учетом приоритетов экономической политики по стимулированию развития</a:t>
          </a:r>
          <a:endParaRPr lang="ru-RU" sz="1100" kern="1200" dirty="0">
            <a:solidFill>
              <a:schemeClr val="tx1"/>
            </a:solidFill>
          </a:endParaRPr>
        </a:p>
      </dsp:txBody>
      <dsp:txXfrm>
        <a:off x="117295" y="53887"/>
        <a:ext cx="2974897" cy="1182042"/>
      </dsp:txXfrm>
    </dsp:sp>
    <dsp:sp modelId="{74F9F331-E41D-42E7-AA15-E69E2C5502C4}">
      <dsp:nvSpPr>
        <dsp:cNvPr id="0" name=""/>
        <dsp:cNvSpPr/>
      </dsp:nvSpPr>
      <dsp:spPr>
        <a:xfrm rot="5500551">
          <a:off x="535659" y="2817694"/>
          <a:ext cx="1482599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53E42A-8FB5-4508-9617-AEF8D0FFF1C4}">
      <dsp:nvSpPr>
        <dsp:cNvPr id="0" name=""/>
        <dsp:cNvSpPr/>
      </dsp:nvSpPr>
      <dsp:spPr>
        <a:xfrm>
          <a:off x="121542" y="1470656"/>
          <a:ext cx="3017463" cy="164181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Поддержка социально значимых секторов экономики поселения, в том числе сельского хозяйства, создание максимально благоприятных условий для развития бизнеса, привлечение в экономику поселения дополнительных внебюджетных источников финансирования, включая частные инвестиции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9629" y="1518743"/>
        <a:ext cx="2921289" cy="1545639"/>
      </dsp:txXfrm>
    </dsp:sp>
    <dsp:sp modelId="{BF1A3B6F-ECD6-4DE9-91F4-BCCD18D72CDD}">
      <dsp:nvSpPr>
        <dsp:cNvPr id="0" name=""/>
        <dsp:cNvSpPr/>
      </dsp:nvSpPr>
      <dsp:spPr>
        <a:xfrm rot="5339251">
          <a:off x="767127" y="4065174"/>
          <a:ext cx="1005847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9A9D2D-DFBD-4E85-8F2C-A6392A73FF11}">
      <dsp:nvSpPr>
        <dsp:cNvPr id="0" name=""/>
        <dsp:cNvSpPr/>
      </dsp:nvSpPr>
      <dsp:spPr>
        <a:xfrm>
          <a:off x="121542" y="3237030"/>
          <a:ext cx="2930746" cy="10912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при бюджетном планировании реалистичных оценок и прогнозов социально-экономического развития с целью минимизации рисков несбалансированности бюджетов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3505" y="3268993"/>
        <a:ext cx="2866820" cy="1027362"/>
      </dsp:txXfrm>
    </dsp:sp>
    <dsp:sp modelId="{311AC704-431D-4810-86FD-7A37F9221744}">
      <dsp:nvSpPr>
        <dsp:cNvPr id="0" name=""/>
        <dsp:cNvSpPr/>
      </dsp:nvSpPr>
      <dsp:spPr>
        <a:xfrm rot="21266403">
          <a:off x="1283788" y="4420303"/>
          <a:ext cx="3049230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D2367C-5CA9-4293-A0A7-1A1D2BC483C8}">
      <dsp:nvSpPr>
        <dsp:cNvPr id="0" name=""/>
        <dsp:cNvSpPr/>
      </dsp:nvSpPr>
      <dsp:spPr>
        <a:xfrm>
          <a:off x="119588" y="4464110"/>
          <a:ext cx="2993992" cy="6485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2667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составления и организации исполнения бюджета сельского поселения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8582" y="4483104"/>
        <a:ext cx="2956004" cy="610521"/>
      </dsp:txXfrm>
    </dsp:sp>
    <dsp:sp modelId="{FAE334DB-D565-4305-836E-489ED86233A4}">
      <dsp:nvSpPr>
        <dsp:cNvPr id="0" name=""/>
        <dsp:cNvSpPr/>
      </dsp:nvSpPr>
      <dsp:spPr>
        <a:xfrm rot="16142308">
          <a:off x="3736970" y="3684288"/>
          <a:ext cx="1167878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47C95B-3BDE-485B-B613-AE61D19F75C2}">
      <dsp:nvSpPr>
        <dsp:cNvPr id="0" name=""/>
        <dsp:cNvSpPr/>
      </dsp:nvSpPr>
      <dsp:spPr>
        <a:xfrm>
          <a:off x="3451486" y="3829196"/>
          <a:ext cx="2421716" cy="132747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2667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бюджетных параметров исходя из необходимости безусловного исполнения действующих расходных обязательств с учетом их оптимизации и повышения эффективности использования бюджетных средств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0366" y="3868076"/>
        <a:ext cx="2343956" cy="1249714"/>
      </dsp:txXfrm>
    </dsp:sp>
    <dsp:sp modelId="{61B584BF-0A4C-4D51-B7B5-6A448A0065F8}">
      <dsp:nvSpPr>
        <dsp:cNvPr id="0" name=""/>
        <dsp:cNvSpPr/>
      </dsp:nvSpPr>
      <dsp:spPr>
        <a:xfrm rot="15919657">
          <a:off x="3769010" y="2596878"/>
          <a:ext cx="1002536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047134-2804-4D08-BB80-AD8B76BF3B40}">
      <dsp:nvSpPr>
        <dsp:cNvPr id="0" name=""/>
        <dsp:cNvSpPr/>
      </dsp:nvSpPr>
      <dsp:spPr>
        <a:xfrm>
          <a:off x="3431888" y="3023673"/>
          <a:ext cx="2421716" cy="5902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политики сдерживания роста бюджетных расходов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49176" y="3040961"/>
        <a:ext cx="2387140" cy="555679"/>
      </dsp:txXfrm>
    </dsp:sp>
    <dsp:sp modelId="{10450E9C-41C8-4877-984E-D0B39052D33A}">
      <dsp:nvSpPr>
        <dsp:cNvPr id="0" name=""/>
        <dsp:cNvSpPr/>
      </dsp:nvSpPr>
      <dsp:spPr>
        <a:xfrm rot="16198672">
          <a:off x="3480206" y="1341161"/>
          <a:ext cx="1497900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49E043-D85C-462D-9C07-F158A254FB42}">
      <dsp:nvSpPr>
        <dsp:cNvPr id="0" name=""/>
        <dsp:cNvSpPr/>
      </dsp:nvSpPr>
      <dsp:spPr>
        <a:xfrm>
          <a:off x="3350223" y="1778851"/>
          <a:ext cx="2421716" cy="107037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Полноценное внедрение программно-целевых методов управления в бюджетный процесс, повышение качества  муниципальных программ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1573" y="1810201"/>
        <a:ext cx="2359016" cy="1007674"/>
      </dsp:txXfrm>
    </dsp:sp>
    <dsp:sp modelId="{ED28ED53-08F2-4136-BF10-AC9F777DF326}">
      <dsp:nvSpPr>
        <dsp:cNvPr id="0" name=""/>
        <dsp:cNvSpPr/>
      </dsp:nvSpPr>
      <dsp:spPr>
        <a:xfrm rot="20972630">
          <a:off x="4204831" y="318725"/>
          <a:ext cx="2894830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390D4B-DCCC-4643-9AA1-F74F9FF55713}">
      <dsp:nvSpPr>
        <dsp:cNvPr id="0" name=""/>
        <dsp:cNvSpPr/>
      </dsp:nvSpPr>
      <dsp:spPr>
        <a:xfrm>
          <a:off x="3350223" y="0"/>
          <a:ext cx="2420559" cy="16143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Привлечение дополнительных финансовых средств из федерального бюджета Российской Федерации, бюджета Республики Коми, в том числе на софинансирование мероприятий муниципальных программ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97504" y="47281"/>
        <a:ext cx="2325997" cy="1519747"/>
      </dsp:txXfrm>
    </dsp:sp>
    <dsp:sp modelId="{CE45EC8D-778A-4B8B-9774-93C983BE93C4}">
      <dsp:nvSpPr>
        <dsp:cNvPr id="0" name=""/>
        <dsp:cNvSpPr/>
      </dsp:nvSpPr>
      <dsp:spPr>
        <a:xfrm rot="5386996">
          <a:off x="6248659" y="897141"/>
          <a:ext cx="1682208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261BEA-ECD2-4C50-91F9-469A6ABC6E83}">
      <dsp:nvSpPr>
        <dsp:cNvPr id="0" name=""/>
        <dsp:cNvSpPr/>
      </dsp:nvSpPr>
      <dsp:spPr>
        <a:xfrm>
          <a:off x="6048668" y="30052"/>
          <a:ext cx="2728143" cy="4926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прозрачности бюджета и бюджетного процесса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63098" y="44482"/>
        <a:ext cx="2699283" cy="463812"/>
      </dsp:txXfrm>
    </dsp:sp>
    <dsp:sp modelId="{A8B621D9-728D-492C-A4E7-331C412967E4}">
      <dsp:nvSpPr>
        <dsp:cNvPr id="0" name=""/>
        <dsp:cNvSpPr/>
      </dsp:nvSpPr>
      <dsp:spPr>
        <a:xfrm rot="5426023">
          <a:off x="5894550" y="2944288"/>
          <a:ext cx="2378783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725B86-12EB-4BB4-9777-F94CE334EEE0}">
      <dsp:nvSpPr>
        <dsp:cNvPr id="0" name=""/>
        <dsp:cNvSpPr/>
      </dsp:nvSpPr>
      <dsp:spPr>
        <a:xfrm>
          <a:off x="6048674" y="720082"/>
          <a:ext cx="2751814" cy="249369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системы финансовых взаимоотношений с бюджетами всех уровней, направленное на повышение стимулирующей роли межбюджетных трансфертов в сохранении и развитии налоговой базы на территории поселения, создание условий для исполнения органами местного самоуправления закрепленных за ними полномочий, повышения их финансовой самостоятельности</a:t>
          </a:r>
          <a:endParaRPr lang="ru-RU" sz="1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21712" y="793120"/>
        <a:ext cx="2605738" cy="2347621"/>
      </dsp:txXfrm>
    </dsp:sp>
    <dsp:sp modelId="{A71191D7-3EC0-4A17-983C-ACE4BCDBC02E}">
      <dsp:nvSpPr>
        <dsp:cNvPr id="0" name=""/>
        <dsp:cNvSpPr/>
      </dsp:nvSpPr>
      <dsp:spPr>
        <a:xfrm>
          <a:off x="6048674" y="3392351"/>
          <a:ext cx="2715800" cy="19362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эффективности системы финансового контроля, повышение его роли в управлении бюджетным процессом, в том числе в целях оценки эффективности направления и использования бюджетных средств</a:t>
          </a:r>
          <a:endParaRPr lang="ru-RU" sz="1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05385" y="3449062"/>
        <a:ext cx="2602378" cy="18228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78287-4B04-4172-83DE-9B603818CB81}">
      <dsp:nvSpPr>
        <dsp:cNvPr id="0" name=""/>
        <dsp:cNvSpPr/>
      </dsp:nvSpPr>
      <dsp:spPr>
        <a:xfrm>
          <a:off x="2127" y="850039"/>
          <a:ext cx="2715910" cy="1086364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Налоговые доходы </a:t>
          </a:r>
          <a:r>
            <a:rPr lang="ru-RU" sz="1400" kern="1200" dirty="0" smtClean="0"/>
            <a:t>(поступления от уплаты налогов)</a:t>
          </a:r>
          <a:endParaRPr lang="ru-RU" sz="1400" kern="1200" dirty="0"/>
        </a:p>
      </dsp:txBody>
      <dsp:txXfrm>
        <a:off x="2127" y="850039"/>
        <a:ext cx="2715910" cy="1086364"/>
      </dsp:txXfrm>
    </dsp:sp>
    <dsp:sp modelId="{322CFEFD-4518-4BB0-BDCF-8849EDEBC7D5}">
      <dsp:nvSpPr>
        <dsp:cNvPr id="0" name=""/>
        <dsp:cNvSpPr/>
      </dsp:nvSpPr>
      <dsp:spPr>
        <a:xfrm>
          <a:off x="0" y="2049298"/>
          <a:ext cx="2715910" cy="3347938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Налог на доходы физических лиц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Земельный налог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Налог на имущество физических лиц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Государственная пошлина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>
        <a:off x="0" y="2049298"/>
        <a:ext cx="2715910" cy="3347938"/>
      </dsp:txXfrm>
    </dsp:sp>
    <dsp:sp modelId="{B2310FB7-EA56-4FE0-A40A-3378F82B36F7}">
      <dsp:nvSpPr>
        <dsp:cNvPr id="0" name=""/>
        <dsp:cNvSpPr/>
      </dsp:nvSpPr>
      <dsp:spPr>
        <a:xfrm>
          <a:off x="3187999" y="875274"/>
          <a:ext cx="2715910" cy="1086364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Неналоговые доходы </a:t>
          </a:r>
          <a:r>
            <a:rPr lang="ru-RU" sz="1400" kern="1200" dirty="0" smtClean="0"/>
            <a:t>(поступления от уплаты прочих пошлин, сборов)</a:t>
          </a:r>
          <a:endParaRPr lang="ru-RU" sz="1400" kern="1200" dirty="0"/>
        </a:p>
      </dsp:txBody>
      <dsp:txXfrm>
        <a:off x="3187999" y="875274"/>
        <a:ext cx="2715910" cy="1086364"/>
      </dsp:txXfrm>
    </dsp:sp>
    <dsp:sp modelId="{DD1FF82A-8571-4949-9B53-8D3D55E4B826}">
      <dsp:nvSpPr>
        <dsp:cNvPr id="0" name=""/>
        <dsp:cNvSpPr/>
      </dsp:nvSpPr>
      <dsp:spPr>
        <a:xfrm>
          <a:off x="3187999" y="1980802"/>
          <a:ext cx="2715910" cy="3343821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Денежные взыскания (штрафы)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Прочие неналоговые доходы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>
        <a:off x="3187999" y="1980802"/>
        <a:ext cx="2715910" cy="3343821"/>
      </dsp:txXfrm>
    </dsp:sp>
    <dsp:sp modelId="{BB1FB0B0-77C5-4A8C-A3B5-AA7C21AAAFB3}">
      <dsp:nvSpPr>
        <dsp:cNvPr id="0" name=""/>
        <dsp:cNvSpPr/>
      </dsp:nvSpPr>
      <dsp:spPr>
        <a:xfrm>
          <a:off x="6131530" y="894320"/>
          <a:ext cx="2660451" cy="1064180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Безвозмездные поступления (поступления из других бюджетов бюджетной системы РФ)</a:t>
          </a:r>
          <a:endParaRPr lang="ru-RU" sz="1600" kern="1200" dirty="0"/>
        </a:p>
      </dsp:txBody>
      <dsp:txXfrm>
        <a:off x="6131530" y="894320"/>
        <a:ext cx="2660451" cy="1064180"/>
      </dsp:txXfrm>
    </dsp:sp>
    <dsp:sp modelId="{73BE221E-7E04-47CE-B2D5-CA7B040A95EE}">
      <dsp:nvSpPr>
        <dsp:cNvPr id="0" name=""/>
        <dsp:cNvSpPr/>
      </dsp:nvSpPr>
      <dsp:spPr>
        <a:xfrm>
          <a:off x="6151049" y="2118203"/>
          <a:ext cx="2413123" cy="3192032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Дотации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Субсидии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Субвенции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Иные межбюджетные трансферты</a:t>
          </a:r>
          <a:endParaRPr lang="ru-RU" sz="1500" kern="1200" dirty="0">
            <a:solidFill>
              <a:srgbClr val="7030A0"/>
            </a:solidFill>
          </a:endParaRPr>
        </a:p>
      </dsp:txBody>
      <dsp:txXfrm>
        <a:off x="6151049" y="2118203"/>
        <a:ext cx="2413123" cy="3192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7FC2A-888A-45B9-8CFA-448A8C608AA2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C900B-68BD-4504-AEB2-D2B09876F2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754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3588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E0E263-BC91-4ABB-9F8B-5D80F874D909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5CC0E-FAEE-45B9-A3CF-0DFB4FE240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87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DFD58-DCE2-402A-9F9D-4C4890561A16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00DA3-18E6-4F7D-BF42-3CB95B8E04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0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7A10C7-35B6-45E9-BE59-B6AA41AC0BEF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FAC1C-EB59-4947-85EC-1C4E10091E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37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52808A-6442-4B66-9B2E-973C4DCA1EDD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42C39-6778-4FFA-88BB-CD301440BB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43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7F3BC6-567B-4061-B113-F87B65B1B511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1750D-78B1-4FFE-B351-25661EA78F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4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98D5A-8081-4FFF-B5EF-B90B7D875DD8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71308-BA07-4862-8A96-2F63465D25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64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AFEEED-F390-4C50-ACA6-C2E1BB5DB58E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D465C-A17E-44B4-BE20-D447045368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90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03F93D-5241-44DB-B980-A05FD97325F4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F57036-0EFA-4896-A913-4FA4EB41B0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9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746F6E-BF43-4736-8067-E6B8D395EC7F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BF4C88-DAE4-4467-BDA0-0490560F60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896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DA5BDD-A5B4-4C23-A8DF-B2F417112538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FAEC7-7938-4414-B7EA-43D769FE10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574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23786A-E13C-46E3-8E73-37ED854A91BF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F0C5F-1FB4-4C83-A0D6-9E768F8F0E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8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5D2C921-96FB-4889-8614-67D88ECC7003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A7330F-4773-4B4F-AF32-D7626BFDE9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25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14859" cy="2952329"/>
          </a:xfrm>
        </p:spPr>
        <p:txBody>
          <a:bodyPr>
            <a:norm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2200" dirty="0" smtClean="0">
                <a:solidFill>
                  <a:srgbClr val="0070C0"/>
                </a:solidFill>
              </a:rPr>
              <a:t>БЮДЖЕТ ДЛЯ ГРАЖДАН СЕЛЬСКОГО ПОСЕЛЕНИЯ «МЕЩУРА</a:t>
            </a:r>
            <a:r>
              <a:rPr lang="ru-RU" sz="2200" dirty="0">
                <a:solidFill>
                  <a:srgbClr val="0070C0"/>
                </a:solidFill>
              </a:rPr>
              <a:t>» (Проект решения Совета </a:t>
            </a:r>
            <a:r>
              <a:rPr lang="ru-RU" sz="2200" dirty="0" smtClean="0">
                <a:solidFill>
                  <a:srgbClr val="0070C0"/>
                </a:solidFill>
              </a:rPr>
              <a:t>сельского поселения «Мещура» </a:t>
            </a:r>
            <a:r>
              <a:rPr lang="ru-RU" sz="2200" dirty="0">
                <a:solidFill>
                  <a:srgbClr val="0070C0"/>
                </a:solidFill>
              </a:rPr>
              <a:t>на 2019 год и плановый период 2020-2021 годов)</a:t>
            </a:r>
            <a:r>
              <a:rPr lang="ru-RU" sz="4000" dirty="0">
                <a:solidFill>
                  <a:srgbClr val="0070C0"/>
                </a:solidFill>
              </a:rPr>
              <a:t/>
            </a:r>
            <a:br>
              <a:rPr lang="ru-RU" sz="4000" dirty="0">
                <a:solidFill>
                  <a:srgbClr val="0070C0"/>
                </a:solidFill>
              </a:rPr>
            </a:b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1" y="5053013"/>
            <a:ext cx="8208465" cy="1544637"/>
          </a:xfrm>
          <a:ln>
            <a:noFill/>
          </a:ln>
        </p:spPr>
        <p:txBody>
          <a:bodyPr>
            <a:normAutofit/>
          </a:bodyPr>
          <a:lstStyle/>
          <a:p>
            <a:pPr algn="r"/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Финансовое управление администрации </a:t>
            </a:r>
          </a:p>
          <a:p>
            <a:pPr algn="r"/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муниципального района «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Княжпогостский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г. Емва</a:t>
            </a:r>
            <a:r>
              <a:rPr lang="en-US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88640"/>
            <a:ext cx="865187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793464033"/>
              </p:ext>
            </p:extLst>
          </p:nvPr>
        </p:nvGraphicFramePr>
        <p:xfrm>
          <a:off x="179512" y="1340768"/>
          <a:ext cx="896448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7247"/>
            <a:ext cx="728018" cy="789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4" y="47248"/>
            <a:ext cx="5846763" cy="861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1032" y="620688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и приоритеты бюджетной политики сельского поселения «Мещура»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07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0"/>
            <a:ext cx="1755577" cy="1443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138795" cy="792088"/>
          </a:xfrm>
        </p:spPr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600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 rtlCol="0"/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 smtClean="0">
              <a:ln w="1905">
                <a:solidFill>
                  <a:srgbClr val="7030A0"/>
                </a:solidFill>
              </a:ln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ln w="1905"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бюджета (тыс.рублей)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                       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15888"/>
            <a:ext cx="863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639311"/>
              </p:ext>
            </p:extLst>
          </p:nvPr>
        </p:nvGraphicFramePr>
        <p:xfrm>
          <a:off x="1619672" y="1916832"/>
          <a:ext cx="6072336" cy="38884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28614"/>
                <a:gridCol w="1307554"/>
                <a:gridCol w="1518084"/>
                <a:gridCol w="1518084"/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2 116,75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2 070,79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2 180,49</a:t>
                      </a: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Расходы,</a:t>
                      </a:r>
                    </a:p>
                    <a:p>
                      <a:r>
                        <a:rPr lang="ru-RU" sz="1000" dirty="0" smtClean="0"/>
                        <a:t>в том числе на 1 жителя</a:t>
                      </a:r>
                    </a:p>
                    <a:p>
                      <a:r>
                        <a:rPr lang="ru-RU" sz="1000" dirty="0" smtClean="0"/>
                        <a:t>(239 чел на 01.01.2018 г)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2 117,14</a:t>
                      </a:r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8,86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2 070,92</a:t>
                      </a:r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8,67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2 180,68</a:t>
                      </a:r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9,12</a:t>
                      </a:r>
                      <a:endParaRPr lang="ru-RU" sz="1000" dirty="0"/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Дефицит(-)/ Профицит(+)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-0,39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-0,13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-0,19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6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60437293"/>
              </p:ext>
            </p:extLst>
          </p:nvPr>
        </p:nvGraphicFramePr>
        <p:xfrm>
          <a:off x="107504" y="836713"/>
          <a:ext cx="8856983" cy="602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138795" cy="1368152"/>
          </a:xfrm>
        </p:spPr>
        <p:txBody>
          <a:bodyPr>
            <a:no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>
                <a:solidFill>
                  <a:prstClr val="black"/>
                </a:solidFill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</a:rPr>
              <a:t>ГРАЖДАН</a:t>
            </a:r>
            <a:br>
              <a:rPr lang="ru-RU" sz="3200" dirty="0" smtClean="0">
                <a:solidFill>
                  <a:prstClr val="black"/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000" dirty="0" smtClean="0">
                <a:solidFill>
                  <a:srgbClr val="7030A0"/>
                </a:solidFill>
              </a:rPr>
              <a:t>Доходы бюджета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750" y="115888"/>
            <a:ext cx="8636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rgbClr val="00B050"/>
                </a:solidFill>
              </a:rPr>
              <a:t/>
            </a:r>
            <a:br>
              <a:rPr lang="ru-RU" sz="2400" dirty="0" smtClean="0">
                <a:solidFill>
                  <a:srgbClr val="00B050"/>
                </a:solidFill>
              </a:rPr>
            </a:br>
            <a:r>
              <a:rPr lang="ru-RU" sz="2400" dirty="0">
                <a:solidFill>
                  <a:srgbClr val="00B050"/>
                </a:solidFill>
              </a:rPr>
              <a:t/>
            </a:r>
            <a:br>
              <a:rPr lang="ru-RU" sz="2400" dirty="0">
                <a:solidFill>
                  <a:srgbClr val="00B050"/>
                </a:solidFill>
              </a:rPr>
            </a:br>
            <a:r>
              <a:rPr lang="ru-RU" sz="2400" dirty="0" smtClean="0">
                <a:solidFill>
                  <a:srgbClr val="00B050"/>
                </a:solidFill>
              </a:rPr>
              <a:t/>
            </a:r>
            <a:br>
              <a:rPr lang="ru-RU" sz="2400" dirty="0" smtClean="0">
                <a:solidFill>
                  <a:srgbClr val="00B050"/>
                </a:solidFill>
              </a:rPr>
            </a:br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ru-RU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259632" y="0"/>
            <a:ext cx="6983784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3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БЮДЖЕТ ДЛЯ ГРАЖДАН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9225"/>
            <a:ext cx="863600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2124074" y="2762213"/>
            <a:ext cx="2447925" cy="954088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644008" y="2729707"/>
            <a:ext cx="2159000" cy="1109662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611560" y="332656"/>
            <a:ext cx="8136904" cy="6192688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/>
          <a:p>
            <a:pPr marL="182880" lvl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РАСХОДНАЯ ЧАСТЬ БЮДЖЕТА</a:t>
            </a:r>
            <a: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sng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Расходы бюджета сельского поселения «Мещура»</a:t>
            </a: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18288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Georgia" pitchFamily="18" charset="0"/>
              <a:buNone/>
              <a:tabLst/>
              <a:defRPr/>
            </a:pPr>
            <a:endParaRPr lang="ru-RU" sz="240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18288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Georgia" pitchFamily="18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18288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Georgia" pitchFamily="18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18288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Georgia" pitchFamily="18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18288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Georgia" pitchFamily="18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Муниципальные                     Непрограммные </a:t>
            </a:r>
            <a:b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программы                              мероприятия</a:t>
            </a:r>
            <a:b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 С 2019 года бюджет сельского поселения «Мещура» принят на основе муниципальных программ (более </a:t>
            </a:r>
            <a:r>
              <a:rPr lang="ru-RU" sz="240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8</a:t>
            </a:r>
            <a:r>
              <a:rPr lang="ru-RU" sz="24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% от общей суммы расходов)</a:t>
            </a:r>
            <a:r>
              <a:rPr kumimoji="0" lang="ru-RU" sz="1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332657"/>
            <a:ext cx="7175351" cy="792088"/>
          </a:xfrm>
        </p:spPr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prstClr val="black"/>
                </a:solidFill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969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52736"/>
            <a:ext cx="8856663" cy="5793270"/>
          </a:xfrm>
        </p:spPr>
        <p:txBody>
          <a:bodyPr/>
          <a:lstStyle/>
          <a:p>
            <a:pPr algn="ctr"/>
            <a:r>
              <a:rPr lang="ru-RU" sz="18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Принятые муниципальные программы на уровне сельского поселения «Мещура»</a:t>
            </a:r>
          </a:p>
          <a:p>
            <a:pPr algn="ctr"/>
            <a:endParaRPr lang="ru-RU" sz="2800" b="1" dirty="0" smtClean="0">
              <a:solidFill>
                <a:srgbClr val="0070C0"/>
              </a:solidFill>
            </a:endParaRPr>
          </a:p>
          <a:p>
            <a:pPr algn="just"/>
            <a:endParaRPr lang="ru-RU" sz="1800" b="1" dirty="0" smtClean="0">
              <a:solidFill>
                <a:srgbClr val="0070C0"/>
              </a:solidFill>
            </a:endParaRP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5888"/>
            <a:ext cx="8636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28925"/>
              </p:ext>
            </p:extLst>
          </p:nvPr>
        </p:nvGraphicFramePr>
        <p:xfrm>
          <a:off x="1259631" y="1772815"/>
          <a:ext cx="6768752" cy="3467665"/>
        </p:xfrm>
        <a:graphic>
          <a:graphicData uri="http://schemas.openxmlformats.org/drawingml/2006/table">
            <a:tbl>
              <a:tblPr/>
              <a:tblGrid>
                <a:gridCol w="2699966"/>
                <a:gridCol w="1356262"/>
                <a:gridCol w="1356262"/>
                <a:gridCol w="1356262"/>
              </a:tblGrid>
              <a:tr h="4139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Наименование программы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План </a:t>
                      </a:r>
                      <a:r>
                        <a:rPr lang="ru-RU" sz="1600" b="0" i="0" u="none" strike="noStrike" dirty="0" smtClean="0">
                          <a:effectLst/>
                          <a:latin typeface="MS Sans Serif"/>
                        </a:rPr>
                        <a:t>2019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MS Sans Serif"/>
                        </a:rPr>
                        <a:t> </a:t>
                      </a:r>
                      <a:r>
                        <a:rPr lang="ru-RU" sz="1600" b="0" i="0" u="none" strike="noStrike" dirty="0" smtClean="0">
                          <a:effectLst/>
                          <a:latin typeface="MS Sans Serif"/>
                        </a:rPr>
                        <a:t>год</a:t>
                      </a:r>
                      <a:endParaRPr lang="ru-RU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План </a:t>
                      </a:r>
                      <a:r>
                        <a:rPr lang="ru-RU" sz="1600" b="0" i="0" u="none" strike="noStrike" dirty="0" smtClean="0">
                          <a:effectLst/>
                          <a:latin typeface="MS Sans Serif"/>
                        </a:rPr>
                        <a:t>2020 </a:t>
                      </a:r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План </a:t>
                      </a:r>
                      <a:r>
                        <a:rPr lang="ru-RU" sz="1600" b="0" i="0" u="none" strike="noStrike" dirty="0" smtClean="0">
                          <a:effectLst/>
                          <a:latin typeface="MS Sans Serif"/>
                        </a:rPr>
                        <a:t>2021 </a:t>
                      </a:r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095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Безопасность </a:t>
                      </a:r>
                      <a:r>
                        <a:rPr lang="ru-RU" sz="1600" b="0" i="0" u="none" strike="noStrike" dirty="0">
                          <a:effectLst/>
                          <a:latin typeface="Arial Cyr"/>
                        </a:rPr>
                        <a:t>жизнедеятельности населения сельского поселения "Мещура"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12,00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12,00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12,00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460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Развитие </a:t>
                      </a:r>
                      <a:r>
                        <a:rPr lang="ru-RU" sz="1600" b="0" i="0" u="none" strike="noStrike" dirty="0">
                          <a:effectLst/>
                          <a:latin typeface="Arial Cyr"/>
                        </a:rPr>
                        <a:t>коммунального хозяйства и повышение степени благоустройства сельского поселения "Мещура"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173,39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100,00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99,00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39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effectLst/>
                          <a:latin typeface="Arial Cyr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effectLst/>
                          <a:latin typeface="Arial Cyr"/>
                        </a:rPr>
                        <a:t>185,39</a:t>
                      </a:r>
                      <a:endParaRPr lang="ru-RU" sz="1600" b="1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effectLst/>
                          <a:latin typeface="Arial Cyr"/>
                        </a:rPr>
                        <a:t>112,00</a:t>
                      </a:r>
                      <a:endParaRPr lang="ru-RU" sz="1600" b="1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effectLst/>
                          <a:latin typeface="Arial Cyr"/>
                        </a:rPr>
                        <a:t>111,00</a:t>
                      </a:r>
                      <a:endParaRPr lang="ru-RU" sz="1600" b="1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404664"/>
            <a:ext cx="7175351" cy="360040"/>
          </a:xfrm>
        </p:spPr>
        <p:txBody>
          <a:bodyPr>
            <a:normAutofit fontScale="90000"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>
                <a:solidFill>
                  <a:prstClr val="black"/>
                </a:solidFill>
              </a:rPr>
              <a:t>БЮДЖЕТ ДЛЯ ГРАЖДАН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072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6000700"/>
          </a:xfrm>
        </p:spPr>
        <p:txBody>
          <a:bodyPr/>
          <a:lstStyle/>
          <a:p>
            <a:pPr algn="ctr"/>
            <a:r>
              <a:rPr lang="ru-RU" sz="18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Структура расходов бюджета сельского поселения «Мещура»</a:t>
            </a:r>
          </a:p>
          <a:p>
            <a:pPr algn="just"/>
            <a:endParaRPr lang="ru-RU" sz="1800" b="1" dirty="0" smtClean="0">
              <a:solidFill>
                <a:srgbClr val="0070C0"/>
              </a:solidFill>
            </a:endParaRP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5888"/>
            <a:ext cx="8636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26935"/>
              </p:ext>
            </p:extLst>
          </p:nvPr>
        </p:nvGraphicFramePr>
        <p:xfrm>
          <a:off x="107504" y="1453298"/>
          <a:ext cx="8640961" cy="3922644"/>
        </p:xfrm>
        <a:graphic>
          <a:graphicData uri="http://schemas.openxmlformats.org/drawingml/2006/table">
            <a:tbl>
              <a:tblPr/>
              <a:tblGrid>
                <a:gridCol w="5832649"/>
                <a:gridCol w="936104"/>
                <a:gridCol w="936104"/>
                <a:gridCol w="936104"/>
              </a:tblGrid>
              <a:tr h="3977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Наименование  направления расходов (</a:t>
                      </a:r>
                      <a:r>
                        <a:rPr lang="ru-RU" sz="1200" b="1" i="0" u="none" strike="noStrike" dirty="0" err="1">
                          <a:effectLst/>
                          <a:latin typeface="MS Sans Serif"/>
                        </a:rPr>
                        <a:t>тыс.руб</a:t>
                      </a:r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)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План </a:t>
                      </a:r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2019 </a:t>
                      </a:r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год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План </a:t>
                      </a:r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2020 </a:t>
                      </a:r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год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План </a:t>
                      </a:r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2021 </a:t>
                      </a:r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год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301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640,22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640,22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640,22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5943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968,58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900,92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899,98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217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1330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13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3977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13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13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173,39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13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315,47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315,47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315,47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13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Условно утверждаемые (утвержденные) расходы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212,59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011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2 117,14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2 070,92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2 180,68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5888"/>
            <a:ext cx="863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99592" y="1305342"/>
            <a:ext cx="756084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4400" b="1" dirty="0">
                <a:solidFill>
                  <a:srgbClr val="0070C0"/>
                </a:solidFill>
              </a:rPr>
              <a:t>СПАСИБО ЗА ВНИМАНИЕ!</a:t>
            </a: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r"/>
            <a:r>
              <a:rPr lang="ru-RU" sz="1400" i="1" dirty="0"/>
              <a:t>Исполнитель: Финансовое управление </a:t>
            </a:r>
          </a:p>
          <a:p>
            <a:pPr algn="r"/>
            <a:r>
              <a:rPr lang="ru-RU" sz="1400" i="1" dirty="0"/>
              <a:t>администрации МР «Княжпогостский»</a:t>
            </a:r>
          </a:p>
          <a:p>
            <a:pPr algn="r"/>
            <a:r>
              <a:rPr lang="ru-RU" sz="1400" i="1" dirty="0"/>
              <a:t>Адрес: г. </a:t>
            </a:r>
            <a:r>
              <a:rPr lang="ru-RU" sz="1400" i="1" dirty="0" err="1"/>
              <a:t>Емва</a:t>
            </a:r>
            <a:r>
              <a:rPr lang="ru-RU" sz="1400" i="1" dirty="0"/>
              <a:t> ул. Дзержинского 81</a:t>
            </a:r>
          </a:p>
          <a:p>
            <a:pPr algn="r"/>
            <a:r>
              <a:rPr lang="ru-RU" sz="1400" i="1" dirty="0"/>
              <a:t>Тел. 82139-21478</a:t>
            </a: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3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0"/>
            <a:ext cx="7175351" cy="1196752"/>
          </a:xfrm>
        </p:spPr>
        <p:txBody>
          <a:bodyPr>
            <a:normAutofit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829300"/>
          </a:xfrm>
          <a:ln>
            <a:noFill/>
          </a:ln>
        </p:spPr>
        <p:txBody>
          <a:bodyPr rtlCol="0">
            <a:normAutofit fontScale="55000" lnSpcReduction="20000"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3600" b="1" dirty="0" smtClean="0">
              <a:solidFill>
                <a:srgbClr val="002060"/>
              </a:solidFill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жители и гости 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сельского поселения «Мещура»!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3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	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целях повышения прозрачности бюджета и бюджетного процесса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Финансовым управлением администрации муниципального района «Княжпогостский» разработан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ресурс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граждан».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Излагая материал, мы постарались в доступной для граждан форме разъяснить все тонкости сложных механизмов бюджетного процесса. 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доходная и расходная часть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сельского поселения «Мещура»? 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тратится из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из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на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социальную политику и жилищно-коммунальное хозяйство?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приняты на уровне сельского поселения «Мещура» и какое финансирование выделено на данные программы?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на эти и ряд других вопросов содержит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граждан».</a:t>
            </a:r>
            <a:endParaRPr lang="ru-RU" sz="350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электронном издании даны определения терминов, рассмотрен механизм бюджетного процесса в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сельском поселении «Мещура».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параметры бюджета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«Мещура»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2019 год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 и 2021 годов приведены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разделе практически в полном объеме, дают наглядное представление о сложившейся ситуации в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районе.</a:t>
            </a:r>
            <a:endParaRPr lang="ru-RU" sz="350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надеемся, что информационный ресурс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граждан»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будет интересен для каждого жителя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«Мещура».</a:t>
            </a:r>
            <a:endParaRPr lang="ru-RU" sz="350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6632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0"/>
            <a:ext cx="7175351" cy="1124744"/>
          </a:xfrm>
        </p:spPr>
        <p:txBody>
          <a:bodyPr>
            <a:noAutofit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  <a:ln>
            <a:noFill/>
          </a:ln>
        </p:spPr>
        <p:txBody>
          <a:bodyPr rtlCol="0">
            <a:normAutofit lnSpcReduction="10000"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«Бюджет для граждан»?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1800" b="1" dirty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для граждан </a:t>
            </a:r>
            <a:r>
              <a:rPr lang="ru-RU" sz="1800" b="1" dirty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- документ, содержащий основные положения закона о бюджете в доступной для широкого круга заинтересованных пользователей форме, разработанный в целях ознакомления граждан с основными целями, задачами бюджетной политики, планируемыми и достигнутыми результатами использования бюджетных </a:t>
            </a: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средств.</a:t>
            </a:r>
            <a:endParaRPr lang="ru-RU" sz="1800" b="1" dirty="0">
              <a:ln w="1905"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- это форма </a:t>
            </a:r>
            <a:r>
              <a:rPr lang="ru-RU" sz="1800" b="1" dirty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образования и расходования денежных средств, предназначенных для финансового обеспечения задач и функций государства и местного </a:t>
            </a: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самоуправления (статья 6 Бюджетного Кодекса Российской Федерации).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Граждане</a:t>
            </a: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- как налогоплательщики и потребители государственных и муниципальных услуг-должны быть уверены 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 каждого человека.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Бюджетный </a:t>
            </a:r>
            <a:r>
              <a:rPr lang="ru-RU" sz="1800" b="1" dirty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процесс </a:t>
            </a:r>
            <a:r>
              <a:rPr lang="ru-RU" sz="1800" b="1" dirty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- регламентируемая законодательством Российской Федерации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отчетности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782" y="0"/>
            <a:ext cx="2093218" cy="209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113" y="404813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554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175351" cy="1008111"/>
          </a:xfrm>
        </p:spPr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 rtlCol="0">
            <a:normAutofit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800" b="1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 любой семьи делится на две </a:t>
            </a:r>
            <a:r>
              <a:rPr lang="ru-RU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                 Расходы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800" b="1" dirty="0" smtClean="0">
              <a:solidFill>
                <a:srgbClr val="7030A0"/>
              </a:solidFill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6113" y="404813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низ 5"/>
          <p:cNvSpPr/>
          <p:nvPr/>
        </p:nvSpPr>
        <p:spPr>
          <a:xfrm>
            <a:off x="3011433" y="3212976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775850" y="3212976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706418106"/>
              </p:ext>
            </p:extLst>
          </p:nvPr>
        </p:nvGraphicFramePr>
        <p:xfrm>
          <a:off x="1187624" y="4149080"/>
          <a:ext cx="698477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100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175351" cy="1052736"/>
          </a:xfrm>
        </p:spPr>
        <p:txBody>
          <a:bodyPr>
            <a:noAutofit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638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>
            <a:normAutofit lnSpcReduction="10000"/>
          </a:bodyPr>
          <a:lstStyle/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Доходы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это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поступления</a:t>
            </a:r>
            <a:r>
              <a:rPr lang="ru-RU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денежных средств в бюджет</a:t>
            </a:r>
          </a:p>
          <a:p>
            <a:pPr algn="just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–это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выплаты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из бюджета денежных средств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5431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1438275"/>
            <a:ext cx="5904656" cy="3163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175351" cy="1152128"/>
          </a:xfrm>
        </p:spPr>
        <p:txBody>
          <a:bodyPr>
            <a:normAutofit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740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/>
          <a:lstStyle/>
          <a:p>
            <a:pPr lvl="0" algn="ctr">
              <a:buClr>
                <a:srgbClr val="D19049">
                  <a:lumMod val="75000"/>
                </a:srgbClr>
              </a:buClr>
            </a:pPr>
            <a:r>
              <a:rPr lang="ru-RU" sz="1800" b="1" dirty="0" smtClean="0">
                <a:solidFill>
                  <a:srgbClr val="0070C0"/>
                </a:solidFill>
              </a:rPr>
              <a:t>	</a:t>
            </a:r>
            <a:endParaRPr lang="ru-RU" sz="2800" b="1" dirty="0" smtClean="0">
              <a:solidFill>
                <a:srgbClr val="0070C0"/>
              </a:solidFill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6113" y="404813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557338"/>
            <a:ext cx="8424862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0"/>
            <a:ext cx="7175351" cy="792088"/>
          </a:xfrm>
        </p:spPr>
        <p:txBody>
          <a:bodyPr/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/>
          <a:lstStyle/>
          <a:p>
            <a:pPr algn="ctr"/>
            <a:r>
              <a:rPr lang="ru-RU" sz="19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Бюджетная система. Структура консолидированного бюджета Российской Федерации</a:t>
            </a:r>
          </a:p>
          <a:p>
            <a:pPr algn="just"/>
            <a:endParaRPr lang="ru-RU" sz="1800" b="1" dirty="0" smtClean="0">
              <a:solidFill>
                <a:srgbClr val="0070C0"/>
              </a:solidFill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5888"/>
            <a:ext cx="8636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624" y="1988840"/>
            <a:ext cx="8628856" cy="4710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418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332657"/>
            <a:ext cx="7138795" cy="648071"/>
          </a:xfrm>
        </p:spPr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prstClr val="black"/>
                </a:solidFill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836712"/>
            <a:ext cx="8425061" cy="6021288"/>
          </a:xfrm>
          <a:ln>
            <a:noFill/>
          </a:ln>
        </p:spPr>
        <p:txBody>
          <a:bodyPr rtlCol="0">
            <a:normAutofit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rgbClr val="7030A0"/>
                </a:solidFill>
              </a:rPr>
              <a:t>Стадии бюджетного процесса:</a:t>
            </a: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Утверждение бюджета на </a:t>
            </a:r>
            <a:r>
              <a:rPr lang="ru-RU" sz="1800" dirty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очередной финансовый год и плановый </a:t>
            </a: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период 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(Совет сельского поселения «Мещура»)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400" dirty="0" smtClean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Исполнение бюджета текущего финансового года </a:t>
            </a: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(Орган местного самоуправления; финансовый орган, главный распорядитель бюджетных средств)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1400" dirty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Формирование отчетности об исполнении бюджета предыдущего отчетного финансового года </a:t>
            </a: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(Финансовый орган, главный распорядитель бюджетных средств)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400" dirty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Утверждение отчета об исполнении бюджета предыдущего финансового года </a:t>
            </a:r>
            <a:r>
              <a:rPr lang="ru-RU" sz="1400" dirty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(Совет </a:t>
            </a: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сельского поселения «Мещура»)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400" dirty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Составление проекта бюджета на очередной финансовый год и плановый период </a:t>
            </a: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(Финансовый орган, главный распорядитель бюджетных средств)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400" dirty="0" smtClean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Рассмотрение проекта бюджета на очередной финансовый год и плановый период </a:t>
            </a: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sz="1400" dirty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Совет </a:t>
            </a: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сельского поселения «Мещура»)</a:t>
            </a:r>
            <a:endParaRPr lang="ru-RU" sz="1400" dirty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endParaRPr lang="ru-RU" sz="14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5888"/>
            <a:ext cx="8636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трелка вниз 9"/>
          <p:cNvSpPr/>
          <p:nvPr/>
        </p:nvSpPr>
        <p:spPr>
          <a:xfrm>
            <a:off x="4427985" y="3649598"/>
            <a:ext cx="288032" cy="216024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446839" y="4522565"/>
            <a:ext cx="288032" cy="216024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427984" y="2780928"/>
            <a:ext cx="288032" cy="216024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427984" y="2060848"/>
            <a:ext cx="288032" cy="216024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446839" y="5433239"/>
            <a:ext cx="288032" cy="216024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323528" y="6669360"/>
            <a:ext cx="439248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716016" y="6453336"/>
            <a:ext cx="0" cy="21602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323528" y="1700808"/>
            <a:ext cx="0" cy="496855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23528" y="1700808"/>
            <a:ext cx="360040" cy="0"/>
          </a:xfrm>
          <a:prstGeom prst="straightConnector1">
            <a:avLst/>
          </a:prstGeom>
          <a:ln w="57150">
            <a:solidFill>
              <a:srgbClr val="740BB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332657"/>
            <a:ext cx="7138795" cy="648071"/>
          </a:xfrm>
        </p:spPr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600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 rtlCol="0">
            <a:normAutofit lnSpcReduction="10000"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Составление проекта бюджета основывается на :</a:t>
            </a:r>
          </a:p>
          <a:p>
            <a:pPr algn="l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 marL="342900" indent="-342900" algn="l" fontAlgn="auto">
              <a:buClr>
                <a:srgbClr val="441ABA"/>
              </a:buClr>
              <a:buFont typeface="Wingdings" panose="05000000000000000000" pitchFamily="2" charset="2"/>
              <a:buChar char="v"/>
              <a:defRPr/>
            </a:pPr>
            <a:r>
              <a:rPr lang="ru-RU" sz="2200" b="1" dirty="0" smtClean="0">
                <a:solidFill>
                  <a:srgbClr val="B31D48"/>
                </a:solidFill>
              </a:rPr>
              <a:t>Бюджетном послании президента Российской Федерации</a:t>
            </a:r>
          </a:p>
          <a:p>
            <a:pPr algn="l" fontAlgn="auto">
              <a:buClr>
                <a:srgbClr val="441ABA"/>
              </a:buClr>
              <a:defRPr/>
            </a:pPr>
            <a:endParaRPr lang="ru-RU" sz="2200" b="1" dirty="0" smtClean="0">
              <a:solidFill>
                <a:srgbClr val="B31D48"/>
              </a:solidFill>
            </a:endParaRPr>
          </a:p>
          <a:p>
            <a:pPr marL="342900" indent="-342900" algn="l" fontAlgn="auto">
              <a:buClr>
                <a:srgbClr val="441ABA"/>
              </a:buClr>
              <a:buFont typeface="Wingdings" panose="05000000000000000000" pitchFamily="2" charset="2"/>
              <a:buChar char="v"/>
              <a:defRPr/>
            </a:pPr>
            <a:r>
              <a:rPr lang="ru-RU" sz="2200" b="1" dirty="0" smtClean="0">
                <a:solidFill>
                  <a:srgbClr val="B31D48"/>
                </a:solidFill>
              </a:rPr>
              <a:t>Бюджетном прогнозе муниципального района</a:t>
            </a:r>
          </a:p>
          <a:p>
            <a:pPr algn="l" fontAlgn="auto">
              <a:buClr>
                <a:schemeClr val="accent6">
                  <a:lumMod val="75000"/>
                </a:schemeClr>
              </a:buClr>
              <a:defRPr/>
            </a:pPr>
            <a:endParaRPr lang="ru-RU" sz="2200" b="1" dirty="0" smtClean="0">
              <a:solidFill>
                <a:srgbClr val="B31D48"/>
              </a:solidFill>
            </a:endParaRPr>
          </a:p>
          <a:p>
            <a:pPr marL="342900" indent="-342900" algn="l" fontAlgn="auto">
              <a:buClr>
                <a:srgbClr val="1B0FB1"/>
              </a:buClr>
              <a:buFont typeface="Wingdings" panose="05000000000000000000" pitchFamily="2" charset="2"/>
              <a:buChar char="v"/>
              <a:defRPr/>
            </a:pPr>
            <a:r>
              <a:rPr lang="ru-RU" sz="2200" b="1" dirty="0" smtClean="0">
                <a:solidFill>
                  <a:srgbClr val="B31D48"/>
                </a:solidFill>
              </a:rPr>
              <a:t>Основных направлениях бюджетной и налоговой политики</a:t>
            </a:r>
          </a:p>
          <a:p>
            <a:pPr algn="l" fontAlgn="auto">
              <a:buClr>
                <a:schemeClr val="accent6">
                  <a:lumMod val="75000"/>
                </a:schemeClr>
              </a:buClr>
              <a:defRPr/>
            </a:pPr>
            <a:endParaRPr lang="ru-RU" sz="2200" b="1" dirty="0" smtClean="0">
              <a:solidFill>
                <a:srgbClr val="B31D48"/>
              </a:solidFill>
            </a:endParaRPr>
          </a:p>
          <a:p>
            <a:pPr marL="342900" indent="-342900" algn="l" fontAlgn="auto">
              <a:buClr>
                <a:srgbClr val="0F0FC5"/>
              </a:buClr>
              <a:buFont typeface="Wingdings" panose="05000000000000000000" pitchFamily="2" charset="2"/>
              <a:buChar char="v"/>
              <a:defRPr/>
            </a:pPr>
            <a:r>
              <a:rPr lang="ru-RU" sz="2200" b="1" dirty="0" smtClean="0">
                <a:solidFill>
                  <a:srgbClr val="B31D48"/>
                </a:solidFill>
              </a:rPr>
              <a:t>Стратегии социально-экономического развития поселения</a:t>
            </a:r>
          </a:p>
          <a:p>
            <a:pPr algn="l" fontAlgn="auto">
              <a:buClr>
                <a:schemeClr val="accent6">
                  <a:lumMod val="75000"/>
                </a:schemeClr>
              </a:buClr>
              <a:defRPr/>
            </a:pPr>
            <a:endParaRPr lang="ru-RU" sz="2200" b="1" dirty="0" smtClean="0">
              <a:solidFill>
                <a:srgbClr val="B31D48"/>
              </a:solidFill>
            </a:endParaRPr>
          </a:p>
          <a:p>
            <a:pPr marL="342900" indent="-342900" algn="l" fontAlgn="auto">
              <a:buClr>
                <a:srgbClr val="1A12C2"/>
              </a:buClr>
              <a:buFont typeface="Wingdings" panose="05000000000000000000" pitchFamily="2" charset="2"/>
              <a:buChar char="v"/>
              <a:defRPr/>
            </a:pPr>
            <a:r>
              <a:rPr lang="ru-RU" sz="2200" b="1" dirty="0" smtClean="0">
                <a:solidFill>
                  <a:srgbClr val="B31D48"/>
                </a:solidFill>
              </a:rPr>
              <a:t>Прогнозе социально-экономического развития поселения</a:t>
            </a:r>
          </a:p>
          <a:p>
            <a:pPr algn="l" fontAlgn="auto">
              <a:buClr>
                <a:schemeClr val="accent6">
                  <a:lumMod val="75000"/>
                </a:schemeClr>
              </a:buClr>
              <a:defRPr/>
            </a:pPr>
            <a:endParaRPr lang="ru-RU" sz="2200" b="1" dirty="0" smtClean="0">
              <a:solidFill>
                <a:srgbClr val="B31D48"/>
              </a:solidFill>
            </a:endParaRPr>
          </a:p>
          <a:p>
            <a:pPr marL="342900" indent="-342900" algn="l" fontAlgn="auto">
              <a:buClr>
                <a:srgbClr val="1F17BD"/>
              </a:buClr>
              <a:buFont typeface="Wingdings" panose="05000000000000000000" pitchFamily="2" charset="2"/>
              <a:buChar char="v"/>
              <a:defRPr/>
            </a:pPr>
            <a:r>
              <a:rPr lang="ru-RU" sz="2200" b="1" dirty="0" smtClean="0">
                <a:solidFill>
                  <a:srgbClr val="B31D48"/>
                </a:solidFill>
              </a:rPr>
              <a:t>Муниципальных программ</a:t>
            </a:r>
          </a:p>
          <a:p>
            <a:pPr marL="342900" indent="-342900" algn="ctr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ru-RU" sz="24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63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2679</TotalTime>
  <Words>807</Words>
  <Application>Microsoft Office PowerPoint</Application>
  <PresentationFormat>Экран (4:3)</PresentationFormat>
  <Paragraphs>229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БЮДЖЕТ ДЛЯ ГРАЖДАН СЕЛЬСКОГО ПОСЕЛЕНИЯ «МЕЩУРА» (Проект решения Совета сельского поселения «Мещура» на 2019 год и плановый период 2020-2021 годов) </vt:lpstr>
      <vt:lpstr>БЮДЖЕТ ДЛЯ ГРАЖДАН </vt:lpstr>
      <vt:lpstr>БЮДЖЕТ ДЛЯ ГРАЖДАН </vt:lpstr>
      <vt:lpstr>БЮДЖЕТ ДЛЯ ГРАЖДАН </vt:lpstr>
      <vt:lpstr>БЮДЖЕТ ДЛЯ ГРАЖДАН </vt:lpstr>
      <vt:lpstr>БЮДЖЕТ ДЛЯ ГРАЖДАН </vt:lpstr>
      <vt:lpstr>БЮДЖЕТ ДЛЯ ГРАЖДАН</vt:lpstr>
      <vt:lpstr>БЮДЖЕТ ДЛЯ ГРАЖДАН </vt:lpstr>
      <vt:lpstr>БЮДЖЕТ ДЛЯ ГРАЖДАН </vt:lpstr>
      <vt:lpstr>Презентация PowerPoint</vt:lpstr>
      <vt:lpstr>БЮДЖЕТ ДЛЯ ГРАЖДАН </vt:lpstr>
      <vt:lpstr>БЮДЖЕТ ДЛЯ ГРАЖДАН  Доходы бюджета</vt:lpstr>
      <vt:lpstr>         </vt:lpstr>
      <vt:lpstr>БЮДЖЕТ ДЛЯ ГРАЖДАН </vt:lpstr>
      <vt:lpstr> БЮДЖЕТ ДЛЯ ГРАЖДАН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НАСЕЛЕНИЯ</dc:title>
  <dc:creator>Hlupina</dc:creator>
  <cp:lastModifiedBy>Ковригина</cp:lastModifiedBy>
  <cp:revision>216</cp:revision>
  <dcterms:created xsi:type="dcterms:W3CDTF">2014-01-31T09:07:24Z</dcterms:created>
  <dcterms:modified xsi:type="dcterms:W3CDTF">2018-12-20T09:33:37Z</dcterms:modified>
</cp:coreProperties>
</file>