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7"/>
  </p:notesMasterIdLst>
  <p:sldIdLst>
    <p:sldId id="256" r:id="rId2"/>
    <p:sldId id="291" r:id="rId3"/>
    <p:sldId id="292" r:id="rId4"/>
    <p:sldId id="259" r:id="rId5"/>
    <p:sldId id="258" r:id="rId6"/>
    <p:sldId id="293" r:id="rId7"/>
    <p:sldId id="299" r:id="rId8"/>
    <p:sldId id="269" r:id="rId9"/>
    <p:sldId id="300" r:id="rId10"/>
    <p:sldId id="263" r:id="rId11"/>
    <p:sldId id="271" r:id="rId12"/>
    <p:sldId id="273" r:id="rId13"/>
    <p:sldId id="303" r:id="rId14"/>
    <p:sldId id="274" r:id="rId15"/>
    <p:sldId id="290" r:id="rId1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8FA096-D6C8-4434-B0FE-0E5865F9F048}">
          <p14:sldIdLst>
            <p14:sldId id="256"/>
            <p14:sldId id="291"/>
            <p14:sldId id="292"/>
            <p14:sldId id="259"/>
            <p14:sldId id="258"/>
            <p14:sldId id="293"/>
            <p14:sldId id="299"/>
            <p14:sldId id="269"/>
            <p14:sldId id="300"/>
            <p14:sldId id="263"/>
            <p14:sldId id="271"/>
          </p14:sldIdLst>
        </p14:section>
        <p14:section name="Раздел без заголовка" id="{B75D9C14-6D6D-446E-8E5D-D5D5A9ECEFE5}">
          <p14:sldIdLst>
            <p14:sldId id="273"/>
            <p14:sldId id="303"/>
            <p14:sldId id="274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79B"/>
    <a:srgbClr val="EBF1DE"/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6883" autoAdjust="0"/>
  </p:normalViewPr>
  <p:slideViewPr>
    <p:cSldViewPr>
      <p:cViewPr>
        <p:scale>
          <a:sx n="108" d="100"/>
          <a:sy n="108" d="100"/>
        </p:scale>
        <p:origin x="-17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(+) </a:t>
          </a:r>
          <a:r>
            <a:rPr lang="ru-RU" sz="14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Профицит</a:t>
          </a:r>
          <a:endParaRPr lang="ru-RU" sz="1400" dirty="0" smtClean="0">
            <a:latin typeface="Times New Roman" pitchFamily="18" charset="0"/>
            <a:cs typeface="Times New Roman" pitchFamily="18" charset="0"/>
          </a:endParaRP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36368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B662C747-5E60-4637-96F2-33C13F96C9C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C9ADE4FA-4FF2-4040-A843-FFD8B58BC328}" type="parTrans" cxnId="{EB829E8B-1591-4013-AC0D-7897E923FB0A}">
      <dgm:prSet/>
      <dgm:spPr/>
    </dgm:pt>
    <dgm:pt modelId="{3AF3F38E-1A7C-45E4-BC64-2CDB45A55B7B}" type="sibTrans" cxnId="{EB829E8B-1591-4013-AC0D-7897E923FB0A}">
      <dgm:prSet/>
      <dgm:spPr/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</dgm:pt>
    <dgm:pt modelId="{EEA7DB91-4FD3-4728-86FD-4E85665457AA}" type="sibTrans" cxnId="{977754D0-55B2-4644-BDCB-16318D90DEAF}">
      <dgm:prSet/>
      <dgm:spPr/>
    </dgm:pt>
    <dgm:pt modelId="{C961C58C-1A6E-4D83-AC20-3E25EC483A0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Акцизы</a:t>
          </a:r>
          <a:endParaRPr lang="ru-RU" sz="1500" dirty="0">
            <a:solidFill>
              <a:srgbClr val="7030A0"/>
            </a:solidFill>
          </a:endParaRPr>
        </a:p>
      </dgm:t>
    </dgm:pt>
    <dgm:pt modelId="{8029F886-D2B4-40F4-91A3-CF08BFDE2D3E}" type="parTrans" cxnId="{6CAEE1CF-E9AC-4760-B254-D6D225400EDF}">
      <dgm:prSet/>
      <dgm:spPr/>
    </dgm:pt>
    <dgm:pt modelId="{ACCBB10A-251B-4A79-AB5E-81195F3FA32A}" type="sibTrans" cxnId="{6CAEE1CF-E9AC-4760-B254-D6D225400EDF}">
      <dgm:prSet/>
      <dgm:spPr/>
    </dgm:pt>
    <dgm:pt modelId="{F1B1C0FA-FABD-4679-97F4-8D2D227B354D}">
      <dgm:prSet phldrT="[Текст]" custScaleY="102413" custT="1" custLinFactNeighborX="-4086" custLinFactNeighborY="6913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036AADB-128F-4B1A-AEE5-1364187337D3}" type="parTrans" cxnId="{253E3334-ED6D-4C1A-BB69-09366DF3D27C}">
      <dgm:prSet/>
      <dgm:spPr/>
    </dgm:pt>
    <dgm:pt modelId="{F898E483-971A-44C5-AB80-7C5595D598FF}" type="sibTrans" cxnId="{253E3334-ED6D-4C1A-BB69-09366DF3D27C}">
      <dgm:prSet/>
      <dgm:spPr/>
    </dgm:pt>
    <dgm:pt modelId="{09A885A9-A084-4ED1-9120-9542A2010E4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Прочие неналоговые</a:t>
          </a:r>
          <a:endParaRPr lang="ru-RU" sz="1500" dirty="0">
            <a:solidFill>
              <a:srgbClr val="7030A0"/>
            </a:solidFill>
          </a:endParaRPr>
        </a:p>
      </dgm:t>
    </dgm:pt>
    <dgm:pt modelId="{5F2E0EB6-4C90-470B-8ADC-61A31E32AC35}" type="parTrans" cxnId="{F66E125D-B27E-4D78-8264-E1997F7C333E}">
      <dgm:prSet/>
      <dgm:spPr/>
    </dgm:pt>
    <dgm:pt modelId="{3EE6316B-EA3B-44E5-AAC5-2214A3F1CF18}" type="sibTrans" cxnId="{F66E125D-B27E-4D78-8264-E1997F7C333E}">
      <dgm:prSet/>
      <dgm:spPr/>
    </dgm:pt>
    <dgm:pt modelId="{AECD2148-A24C-4213-BFB3-46396DB9DDA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Аренда имущества</a:t>
          </a:r>
          <a:endParaRPr lang="ru-RU" sz="1500" dirty="0">
            <a:solidFill>
              <a:srgbClr val="7030A0"/>
            </a:solidFill>
          </a:endParaRPr>
        </a:p>
      </dgm:t>
    </dgm:pt>
    <dgm:pt modelId="{6055A8F1-2095-43DD-8B67-FCBB8A1877A6}" type="parTrans" cxnId="{0D117610-F1A0-40B8-BE96-7452A27FEEE1}">
      <dgm:prSet/>
      <dgm:spPr/>
    </dgm:pt>
    <dgm:pt modelId="{136A8A90-F142-429B-A7EA-2795FF91F280}" type="sibTrans" cxnId="{0D117610-F1A0-40B8-BE96-7452A27FEEE1}">
      <dgm:prSet/>
      <dgm:spPr/>
    </dgm:pt>
    <dgm:pt modelId="{DC8081DF-0C5A-4FD5-9E06-E5D64EE36B46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dirty="0">
            <a:solidFill>
              <a:srgbClr val="7030A0"/>
            </a:solidFill>
          </a:endParaRPr>
        </a:p>
      </dgm:t>
    </dgm:pt>
    <dgm:pt modelId="{4CE6382E-07F8-4CE5-8066-B3C08EFAC39F}" type="parTrans" cxnId="{B7ECCBE8-E380-4389-A518-B7381A194D31}">
      <dgm:prSet/>
      <dgm:spPr/>
    </dgm:pt>
    <dgm:pt modelId="{A59A7281-EED7-423B-9E88-FE34933A7B65}" type="sibTrans" cxnId="{B7ECCBE8-E380-4389-A518-B7381A194D31}">
      <dgm:prSet/>
      <dgm:spPr/>
    </dgm:pt>
    <dgm:pt modelId="{5BF1DF8F-DB29-49AA-8D08-01EF2F12FF46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3CD6AB6F-FEA9-488C-BEC2-D1A09E1EFC67}" type="parTrans" cxnId="{F0E636CB-E339-4D86-A42C-B0A7F3C57B69}">
      <dgm:prSet/>
      <dgm:spPr/>
    </dgm:pt>
    <dgm:pt modelId="{889A6F4F-991F-484D-87FA-BDCF556CDE15}" type="sibTrans" cxnId="{F0E636CB-E339-4D86-A42C-B0A7F3C57B69}">
      <dgm:prSet/>
      <dgm:spPr/>
    </dgm:pt>
    <dgm:pt modelId="{27996603-CF65-4876-B3A8-879DB35D72DF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Госпошлина</a:t>
          </a:r>
        </a:p>
      </dgm:t>
    </dgm:pt>
    <dgm:pt modelId="{8D2D5C77-CF86-4A7B-9FD0-E3CCD5E4F5C9}" type="parTrans" cxnId="{B723139A-CDB9-427D-BE5A-CAE19721A5D0}">
      <dgm:prSet/>
      <dgm:spPr/>
    </dgm:pt>
    <dgm:pt modelId="{BAA10353-4198-46B3-82E3-3CBF4EF941B1}" type="sibTrans" cxnId="{B723139A-CDB9-427D-BE5A-CAE19721A5D0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4563" custLinFactNeighborY="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0D117610-F1A0-40B8-BE96-7452A27FEEE1}" srcId="{A8BCBA04-C4C1-471F-B3D5-DF4691525E22}" destId="{AECD2148-A24C-4213-BFB3-46396DB9DDA7}" srcOrd="0" destOrd="0" parTransId="{6055A8F1-2095-43DD-8B67-FCBB8A1877A6}" sibTransId="{136A8A90-F142-429B-A7EA-2795FF91F280}"/>
    <dgm:cxn modelId="{A30CFBEF-C71D-4589-8E3D-D3118D5A9ECC}" srcId="{98CE632A-9F22-44D3-8FF7-1AE34BEEE7B1}" destId="{91C23C6C-BE7A-49CB-8895-735DE5A02E56}" srcOrd="3" destOrd="0" parTransId="{3E2D3F96-1B12-4F76-901C-ABF7D25E8EFD}" sibTransId="{DF3B1F7C-6E8F-4C5D-B9CC-24BC38DBF5BD}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EB829E8B-1591-4013-AC0D-7897E923FB0A}" srcId="{A762076E-A8EC-4B7F-B41D-9CC2E4E61E6D}" destId="{B662C747-5E60-4637-96F2-33C13F96C9C2}" srcOrd="1" destOrd="0" parTransId="{C9ADE4FA-4FF2-4040-A843-FFD8B58BC328}" sibTransId="{3AF3F38E-1A7C-45E4-BC64-2CDB45A55B7B}"/>
    <dgm:cxn modelId="{8A67BFF0-5B40-4E71-8A68-A03396098B1C}" type="presOf" srcId="{C961C58C-1A6E-4D83-AC20-3E25EC483A0C}" destId="{322CFEFD-4518-4BB0-BDCF-8849EDEBC7D5}" srcOrd="0" destOrd="1" presId="urn:microsoft.com/office/officeart/2005/8/layout/hList1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2018AE38-811F-428F-88BF-D3907B255B98}" type="presOf" srcId="{5BF1DF8F-DB29-49AA-8D08-01EF2F12FF46}" destId="{322CFEFD-4518-4BB0-BDCF-8849EDEBC7D5}" srcOrd="0" destOrd="5" presId="urn:microsoft.com/office/officeart/2005/8/layout/hList1"/>
    <dgm:cxn modelId="{F0E636CB-E339-4D86-A42C-B0A7F3C57B69}" srcId="{98CE632A-9F22-44D3-8FF7-1AE34BEEE7B1}" destId="{5BF1DF8F-DB29-49AA-8D08-01EF2F12FF46}" srcOrd="5" destOrd="0" parTransId="{3CD6AB6F-FEA9-488C-BEC2-D1A09E1EFC67}" sibTransId="{889A6F4F-991F-484D-87FA-BDCF556CDE15}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4F160A3C-BF7D-490E-89EC-0F821995470A}" type="presOf" srcId="{B662C747-5E60-4637-96F2-33C13F96C9C2}" destId="{73BE221E-7E04-47CE-B2D5-CA7B040A95EE}" srcOrd="0" destOrd="1" presId="urn:microsoft.com/office/officeart/2005/8/layout/hList1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253E3334-ED6D-4C1A-BB69-09366DF3D27C}" srcId="{98CE632A-9F22-44D3-8FF7-1AE34BEEE7B1}" destId="{F1B1C0FA-FABD-4679-97F4-8D2D227B354D}" srcOrd="2" destOrd="0" parTransId="{2036AADB-128F-4B1A-AEE5-1364187337D3}" sibTransId="{F898E483-971A-44C5-AB80-7C5595D598FF}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3F2FC535-9C8D-44BC-9915-459B8AA60CAD}" type="presOf" srcId="{AECD2148-A24C-4213-BFB3-46396DB9DDA7}" destId="{DD1FF82A-8571-4949-9B53-8D3D55E4B826}" srcOrd="0" destOrd="0" presId="urn:microsoft.com/office/officeart/2005/8/layout/hList1"/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4D409C6B-26F1-482A-B2D5-C960D1E64DD3}" type="presOf" srcId="{27996603-CF65-4876-B3A8-879DB35D72DF}" destId="{322CFEFD-4518-4BB0-BDCF-8849EDEBC7D5}" srcOrd="0" destOrd="4" presId="urn:microsoft.com/office/officeart/2005/8/layout/hList1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98D17D40-6C91-4374-B21C-21C0CEDD69AB}" type="presOf" srcId="{676F481A-4B86-4E0F-9894-A23D54109B22}" destId="{322CFEFD-4518-4BB0-BDCF-8849EDEBC7D5}" srcOrd="0" destOrd="6" presId="urn:microsoft.com/office/officeart/2005/8/layout/hList1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E9E524C7-9DFB-46E1-A37B-5FE426357048}" type="presOf" srcId="{09A885A9-A084-4ED1-9120-9542A2010E42}" destId="{DD1FF82A-8571-4949-9B53-8D3D55E4B826}" srcOrd="0" destOrd="2" presId="urn:microsoft.com/office/officeart/2005/8/layout/hList1"/>
    <dgm:cxn modelId="{B723139A-CDB9-427D-BE5A-CAE19721A5D0}" srcId="{98CE632A-9F22-44D3-8FF7-1AE34BEEE7B1}" destId="{27996603-CF65-4876-B3A8-879DB35D72DF}" srcOrd="4" destOrd="0" parTransId="{8D2D5C77-CF86-4A7B-9FD0-E3CCD5E4F5C9}" sibTransId="{BAA10353-4198-46B3-82E3-3CBF4EF941B1}"/>
    <dgm:cxn modelId="{B7ECCBE8-E380-4389-A518-B7381A194D31}" srcId="{A8BCBA04-C4C1-471F-B3D5-DF4691525E22}" destId="{DC8081DF-0C5A-4FD5-9E06-E5D64EE36B46}" srcOrd="1" destOrd="0" parTransId="{4CE6382E-07F8-4CE5-8066-B3C08EFAC39F}" sibTransId="{A59A7281-EED7-423B-9E88-FE34933A7B65}"/>
    <dgm:cxn modelId="{3FCC3B42-9D18-4355-9C5F-0C74C6E406E1}" type="presOf" srcId="{86010910-4EC4-45C0-A727-19B204A314B4}" destId="{73BE221E-7E04-47CE-B2D5-CA7B040A95EE}" srcOrd="0" destOrd="3" presId="urn:microsoft.com/office/officeart/2005/8/layout/hList1"/>
    <dgm:cxn modelId="{6CAEE1CF-E9AC-4760-B254-D6D225400EDF}" srcId="{98CE632A-9F22-44D3-8FF7-1AE34BEEE7B1}" destId="{C961C58C-1A6E-4D83-AC20-3E25EC483A0C}" srcOrd="1" destOrd="0" parTransId="{8029F886-D2B4-40F4-91A3-CF08BFDE2D3E}" sibTransId="{ACCBB10A-251B-4A79-AB5E-81195F3FA32A}"/>
    <dgm:cxn modelId="{2BC3C3EC-DAED-4389-AA38-69D063BDD7CA}" type="presOf" srcId="{DC8081DF-0C5A-4FD5-9E06-E5D64EE36B46}" destId="{DD1FF82A-8571-4949-9B53-8D3D55E4B826}" srcOrd="0" destOrd="1" presId="urn:microsoft.com/office/officeart/2005/8/layout/hList1"/>
    <dgm:cxn modelId="{F66E125D-B27E-4D78-8264-E1997F7C333E}" srcId="{A8BCBA04-C4C1-471F-B3D5-DF4691525E22}" destId="{09A885A9-A084-4ED1-9120-9542A2010E42}" srcOrd="2" destOrd="0" parTransId="{5F2E0EB6-4C90-470B-8ADC-61A31E32AC35}" sibTransId="{3EE6316B-EA3B-44E5-AAC5-2214A3F1CF18}"/>
    <dgm:cxn modelId="{5C1390BF-216F-4985-B2B3-C782C6B5DD58}" type="presOf" srcId="{91C23C6C-BE7A-49CB-8895-735DE5A02E56}" destId="{322CFEFD-4518-4BB0-BDCF-8849EDEBC7D5}" srcOrd="0" destOrd="3" presId="urn:microsoft.com/office/officeart/2005/8/layout/hList1"/>
    <dgm:cxn modelId="{13015AC9-D735-46BC-9EC9-2D1F660D0D38}" srcId="{98CE632A-9F22-44D3-8FF7-1AE34BEEE7B1}" destId="{676F481A-4B86-4E0F-9894-A23D54109B22}" srcOrd="6" destOrd="0" parTransId="{9D8B8A09-6F10-4690-85A8-E7E10F9E1E03}" sibTransId="{174F3E2C-F6BB-4AEC-A4F7-502164AB3872}"/>
    <dgm:cxn modelId="{D33D0544-8A56-45BD-A0CB-6FF22FEEEAE2}" type="presOf" srcId="{F1B1C0FA-FABD-4679-97F4-8D2D227B354D}" destId="{322CFEFD-4518-4BB0-BDCF-8849EDEBC7D5}" srcOrd="0" destOrd="2" presId="urn:microsoft.com/office/officeart/2005/8/layout/hList1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45" y="220798"/>
          <a:ext cx="1784319" cy="92655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52" y="356489"/>
        <a:ext cx="1261705" cy="655173"/>
      </dsp:txXfrm>
    </dsp:sp>
    <dsp:sp modelId="{1816D16A-814C-4C22-A6CC-12105B3989BB}">
      <dsp:nvSpPr>
        <dsp:cNvPr id="0" name=""/>
        <dsp:cNvSpPr/>
      </dsp:nvSpPr>
      <dsp:spPr>
        <a:xfrm>
          <a:off x="1914645" y="316135"/>
          <a:ext cx="670579" cy="670579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3530" y="572564"/>
        <a:ext cx="492809" cy="157721"/>
      </dsp:txXfrm>
    </dsp:sp>
    <dsp:sp modelId="{32775538-2AC3-4373-B014-5A44732CBC7F}">
      <dsp:nvSpPr>
        <dsp:cNvPr id="0" name=""/>
        <dsp:cNvSpPr/>
      </dsp:nvSpPr>
      <dsp:spPr>
        <a:xfrm>
          <a:off x="2644006" y="234105"/>
          <a:ext cx="1716371" cy="899940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363" y="365898"/>
        <a:ext cx="1213657" cy="636354"/>
      </dsp:txXfrm>
    </dsp:sp>
    <dsp:sp modelId="{4B955819-9EB5-4C61-BE5E-7CE7027DF3F0}">
      <dsp:nvSpPr>
        <dsp:cNvPr id="0" name=""/>
        <dsp:cNvSpPr/>
      </dsp:nvSpPr>
      <dsp:spPr>
        <a:xfrm>
          <a:off x="4454259" y="348786"/>
          <a:ext cx="670579" cy="670579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4543144" y="486925"/>
        <a:ext cx="492809" cy="394301"/>
      </dsp:txXfrm>
    </dsp:sp>
    <dsp:sp modelId="{A84245DF-C8CC-47D2-83AC-15EF153255E0}">
      <dsp:nvSpPr>
        <dsp:cNvPr id="0" name=""/>
        <dsp:cNvSpPr/>
      </dsp:nvSpPr>
      <dsp:spPr>
        <a:xfrm>
          <a:off x="5184576" y="216023"/>
          <a:ext cx="1764710" cy="999857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(+) </a:t>
          </a:r>
          <a:r>
            <a:rPr lang="ru-RU" sz="14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Профицит</a:t>
          </a: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5443012" y="362449"/>
        <a:ext cx="1247838" cy="70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2127" y="1015747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2127" y="1015747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321149"/>
          <a:ext cx="2715910" cy="2878706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Акцизы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Госпошлина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321149"/>
        <a:ext cx="2715910" cy="2878706"/>
      </dsp:txXfrm>
    </dsp:sp>
    <dsp:sp modelId="{B2310FB7-EA56-4FE0-A40A-3378F82B36F7}">
      <dsp:nvSpPr>
        <dsp:cNvPr id="0" name=""/>
        <dsp:cNvSpPr/>
      </dsp:nvSpPr>
      <dsp:spPr>
        <a:xfrm>
          <a:off x="3187999" y="1050584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1050584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68363" y="2232247"/>
          <a:ext cx="2715910" cy="287693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Аренда имущества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Прочие неналоговые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3168363" y="2232247"/>
        <a:ext cx="2715910" cy="2876935"/>
      </dsp:txXfrm>
    </dsp:sp>
    <dsp:sp modelId="{BB1FB0B0-77C5-4A8C-A3B5-AA7C21AAAFB3}">
      <dsp:nvSpPr>
        <dsp:cNvPr id="0" name=""/>
        <dsp:cNvSpPr/>
      </dsp:nvSpPr>
      <dsp:spPr>
        <a:xfrm>
          <a:off x="6131530" y="961142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961142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120680" y="2304252"/>
          <a:ext cx="2560044" cy="291746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120680" y="2304252"/>
        <a:ext cx="2560044" cy="291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C900B-68BD-4504-AEB2-D2B09876F20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5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8" y="3573016"/>
            <a:ext cx="370986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7"/>
            <a:ext cx="7848872" cy="2952329"/>
          </a:xfrm>
        </p:spPr>
        <p:txBody>
          <a:bodyPr>
            <a:norm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800" i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br>
              <a:rPr lang="ru-RU" altLang="ru-RU" sz="2800" i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i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(к </a:t>
            </a:r>
            <a:r>
              <a:rPr lang="ru-RU" altLang="ru-RU" sz="28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Решению </a:t>
            </a:r>
            <a:r>
              <a:rPr lang="ru-RU" altLang="ru-RU" sz="2800" i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Совета сельского поселения "Шошка" от 27.12.2021 г № 5-4/18 "О бюджете сельского поселения "Шошка" на 2022 год и плановый период 2023 и 2024 годов")</a:t>
            </a:r>
            <a:endParaRPr lang="ru-RU" sz="2800" dirty="0">
              <a:solidFill>
                <a:srgbClr val="0070C0"/>
              </a:solidFill>
              <a:effectLst/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1" y="5053013"/>
            <a:ext cx="8208465" cy="1544637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Княжпогостский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Емва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://www.vseflagi.ru/upload/symbolics/vect/coa/komi_co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30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46055915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920880" cy="619268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«Шошка»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			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2022 год – 30,7%                               2022 год –69,3%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2023 год – 37,1%                               2023 год – 62,9%  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2024 год – 36,2%                               2024 год – 63,8%</a:t>
            </a: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55776" y="4509120"/>
            <a:ext cx="0" cy="288032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451750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сельского поселения «Шошка»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762680"/>
              </p:ext>
            </p:extLst>
          </p:nvPr>
        </p:nvGraphicFramePr>
        <p:xfrm>
          <a:off x="611560" y="1628800"/>
          <a:ext cx="7920881" cy="4382676"/>
        </p:xfrm>
        <a:graphic>
          <a:graphicData uri="http://schemas.openxmlformats.org/drawingml/2006/table">
            <a:tbl>
              <a:tblPr/>
              <a:tblGrid>
                <a:gridCol w="4173367"/>
                <a:gridCol w="1192390"/>
                <a:gridCol w="1277562"/>
                <a:gridCol w="1277562"/>
              </a:tblGrid>
              <a:tr h="475521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2023 год</a:t>
                      </a:r>
                      <a:endParaRPr lang="ru-RU" sz="13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165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  Муниципальная программа "Пожарная безопасность в населенных пунктах на территории сельского поселения "Шошка"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283,755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10,800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10,800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57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63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содержание транспортного средства, оснащенного пожарно-техническим оборудованием, используемым при пожарно-спасательных работах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95,176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0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реализация народного проекта в сфере благоустройства, прошедших отбор в рамках проекта "Народный бюджет"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111,112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реализация народных проектов в сфере занятости населения, прошедших отбор в рамках "Народный бюджет"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66,667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897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реализация народных проектов в сфере ЗАНЯТОСТИ НАСЕЛЕНИЯ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66,667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техническое обслуживание автоматической пожарной сигнализации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10,800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10,800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10,800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сельского поселения «Шошка»</a:t>
            </a:r>
          </a:p>
          <a:p>
            <a:pPr algn="ctr"/>
            <a:endParaRPr lang="ru-RU" sz="18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242822"/>
              </p:ext>
            </p:extLst>
          </p:nvPr>
        </p:nvGraphicFramePr>
        <p:xfrm>
          <a:off x="395536" y="1628800"/>
          <a:ext cx="8280921" cy="4539570"/>
        </p:xfrm>
        <a:graphic>
          <a:graphicData uri="http://schemas.openxmlformats.org/drawingml/2006/table">
            <a:tbl>
              <a:tblPr/>
              <a:tblGrid>
                <a:gridCol w="4363065"/>
                <a:gridCol w="1246590"/>
                <a:gridCol w="1335633"/>
                <a:gridCol w="1335633"/>
              </a:tblGrid>
              <a:tr h="471075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2023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7530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Муниципальная программа "Развитие жилищно-коммунального хозяйства и повышение степени благоустройства сельского поселения "Шошка"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551,430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130,000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127,950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содержание уличного освещения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120,861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130,000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127,950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278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реализация народных проектов в сфере ФИЗИЧЕСКОЙ КУЛЬТУРЫ и СПОРТА, прошедших отбор в рамках проекта "Народный проект"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67,000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236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содержание улично-дорожной сети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80,000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754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приведение в нормативное состояние муниципального жилищного фонда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23,096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формирование фонда капитального ремонта и организация проведения капитального ремонта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138,250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998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реализация народных проектов по обустройству источников холодного водоснабжения, прошедших отбор в рамках проекта "Народный бюджет"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122,223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200,00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262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prstClr val="black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бюджета сельского поселения «Шошка»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977361"/>
              </p:ext>
            </p:extLst>
          </p:nvPr>
        </p:nvGraphicFramePr>
        <p:xfrm>
          <a:off x="251520" y="1628800"/>
          <a:ext cx="8568953" cy="4513356"/>
        </p:xfrm>
        <a:graphic>
          <a:graphicData uri="http://schemas.openxmlformats.org/drawingml/2006/table">
            <a:tbl>
              <a:tblPr/>
              <a:tblGrid>
                <a:gridCol w="5760641"/>
                <a:gridCol w="936104"/>
                <a:gridCol w="864095"/>
                <a:gridCol w="1008113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2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2022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2023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686,014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79,177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75,051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1 450,327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147,723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75,051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0,618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0,618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0,618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фонды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Общеэкономические вопросы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66,667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95,176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161,346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127,950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434,196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350,591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386,984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300,082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11,550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277,226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379,118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383,306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r>
              <a:rPr lang="ru-RU" sz="3500" dirty="0" smtClean="0">
                <a:solidFill>
                  <a:srgbClr val="0070C0"/>
                </a:solidFill>
              </a:rPr>
              <a:t>СПАСИБО </a:t>
            </a:r>
            <a:r>
              <a:rPr lang="ru-RU" sz="3500" dirty="0">
                <a:solidFill>
                  <a:srgbClr val="0070C0"/>
                </a:solidFill>
              </a:rPr>
              <a:t>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Исполнитель</a:t>
            </a:r>
            <a:r>
              <a:rPr lang="ru-RU" dirty="0">
                <a:solidFill>
                  <a:srgbClr val="7030A0"/>
                </a:solidFill>
              </a:rPr>
              <a:t>: Финансовое управление администрации МР «</a:t>
            </a:r>
            <a:r>
              <a:rPr lang="ru-RU" dirty="0" err="1">
                <a:solidFill>
                  <a:srgbClr val="7030A0"/>
                </a:solidFill>
              </a:rPr>
              <a:t>Княжпогостский</a:t>
            </a:r>
            <a:r>
              <a:rPr lang="ru-RU" dirty="0">
                <a:solidFill>
                  <a:srgbClr val="7030A0"/>
                </a:solidFill>
              </a:rPr>
              <a:t>»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Адрес: г. </a:t>
            </a:r>
            <a:r>
              <a:rPr lang="ru-RU" dirty="0" smtClean="0">
                <a:solidFill>
                  <a:srgbClr val="7030A0"/>
                </a:solidFill>
              </a:rPr>
              <a:t>Шошка </a:t>
            </a:r>
            <a:r>
              <a:rPr lang="ru-RU" dirty="0">
                <a:solidFill>
                  <a:srgbClr val="7030A0"/>
                </a:solidFill>
              </a:rPr>
              <a:t>ул. Дзержинского 81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Тел. </a:t>
            </a:r>
            <a:r>
              <a:rPr lang="ru-RU" dirty="0" smtClean="0">
                <a:solidFill>
                  <a:srgbClr val="7030A0"/>
                </a:solidFill>
              </a:rPr>
              <a:t>82139-21153</a:t>
            </a:r>
            <a:endParaRPr lang="ru-RU" dirty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63688" y="260648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Г</a:t>
            </a:r>
            <a:r>
              <a:rPr lang="ru-RU" sz="4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РАЖДАН</a:t>
            </a:r>
            <a:r>
              <a:rPr lang="ru-RU" sz="4500" dirty="0"/>
              <a:t/>
            </a:r>
            <a:br>
              <a:rPr lang="ru-RU" sz="4500" dirty="0"/>
            </a:b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59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делится </a:t>
            </a: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131840" y="3068960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724128" y="3068960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525267027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«Шошка»)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(Органы местного самоуправления; финансовые органы, главные распорядители)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«Шошка»)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18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«Шошка»)</a:t>
            </a: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65313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558924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1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l" fontAlgn="auto">
              <a:buClr>
                <a:srgbClr val="441ABA"/>
              </a:buClr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развития района</a:t>
            </a: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района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569995"/>
              </p:ext>
            </p:extLst>
          </p:nvPr>
        </p:nvGraphicFramePr>
        <p:xfrm>
          <a:off x="1175945" y="1916832"/>
          <a:ext cx="6708423" cy="41050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09689"/>
                <a:gridCol w="1444522"/>
                <a:gridCol w="1677106"/>
                <a:gridCol w="1677106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3 </a:t>
                      </a:r>
                      <a:r>
                        <a:rPr lang="ru-RU" baseline="0" dirty="0" smtClean="0"/>
                        <a:t>276,826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378,823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383,037</a:t>
                      </a:r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</a:t>
                      </a:r>
                      <a:r>
                        <a:rPr lang="ru-RU" dirty="0" smtClean="0"/>
                        <a:t>277,226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379,118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383,306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- 0,400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- 0,295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- 0,269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6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5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3847</TotalTime>
  <Words>730</Words>
  <Application>Microsoft Office PowerPoint</Application>
  <PresentationFormat>Экран (4:3)</PresentationFormat>
  <Paragraphs>263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БЮДЖЕТ ДЛЯ ГРАЖДАН (к Решению Совета сельского поселения "Шошка" от 27.12.2021 г № 5-4/18 "О бюджете сельского поселения "Шошка" на 2022 год и плановый период 2023 и 2024 годов")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БЮДЖЕТ ДЛЯ ГРАЖДАН </vt:lpstr>
      <vt:lpstr>БЮДЖЕТ ДЛЯ ГРАЖДАН  Доходы бюджета</vt:lpstr>
      <vt:lpstr>         </vt:lpstr>
      <vt:lpstr>БЮДЖЕТ ДЛЯ ГРАЖДАН </vt:lpstr>
      <vt:lpstr>БЮДЖЕТ ДЛЯ ГРАЖДАН</vt:lpstr>
      <vt:lpstr> БЮДЖЕТ ДЛЯ ГРАЖДАН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Кристина Столбовская</cp:lastModifiedBy>
  <cp:revision>331</cp:revision>
  <cp:lastPrinted>2016-01-27T07:32:03Z</cp:lastPrinted>
  <dcterms:created xsi:type="dcterms:W3CDTF">2014-01-31T09:07:24Z</dcterms:created>
  <dcterms:modified xsi:type="dcterms:W3CDTF">2022-01-24T12:56:29Z</dcterms:modified>
</cp:coreProperties>
</file>