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58" r:id="rId11"/>
    <p:sldId id="261" r:id="rId12"/>
    <p:sldId id="262" r:id="rId13"/>
    <p:sldId id="273" r:id="rId14"/>
    <p:sldId id="25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852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#,##0.000</c:formatCode>
                <c:ptCount val="5"/>
                <c:pt idx="0">
                  <c:v>6797.5420000000004</c:v>
                </c:pt>
                <c:pt idx="1">
                  <c:v>7029</c:v>
                </c:pt>
                <c:pt idx="2">
                  <c:v>3612.8449999999998</c:v>
                </c:pt>
                <c:pt idx="3">
                  <c:v>2344.34</c:v>
                </c:pt>
                <c:pt idx="4">
                  <c:v>2350.0250000000001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CD-484E-866F-D515E996F6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#,##0.000</c:formatCode>
                <c:ptCount val="5"/>
                <c:pt idx="0">
                  <c:v>6804.7659999999996</c:v>
                </c:pt>
                <c:pt idx="1">
                  <c:v>7034.3</c:v>
                </c:pt>
                <c:pt idx="2">
                  <c:v>3613.3449999999998</c:v>
                </c:pt>
                <c:pt idx="3">
                  <c:v>2344.84</c:v>
                </c:pt>
                <c:pt idx="4">
                  <c:v>2350.5250000000001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CD-484E-866F-D515E996F6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ггод</c:v>
                </c:pt>
                <c:pt idx="4">
                  <c:v>2025 год</c:v>
                </c:pt>
              </c:strCache>
            </c:strRef>
          </c:cat>
          <c:val>
            <c:numRef>
              <c:f>Лист1!$D$2:$D$6</c:f>
              <c:numCache>
                <c:formatCode>#,##0.000</c:formatCode>
                <c:ptCount val="5"/>
                <c:pt idx="0">
                  <c:v>7.2240000000000002</c:v>
                </c:pt>
                <c:pt idx="1">
                  <c:v>5.3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CCD-484E-866F-D515E996F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965056"/>
        <c:axId val="81966592"/>
      </c:barChart>
      <c:catAx>
        <c:axId val="8196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966592"/>
        <c:crosses val="autoZero"/>
        <c:auto val="1"/>
        <c:lblAlgn val="ctr"/>
        <c:lblOffset val="100"/>
        <c:noMultiLvlLbl val="0"/>
      </c:catAx>
      <c:valAx>
        <c:axId val="8196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96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4902B-B62C-4A5D-AA80-05EE89BBF3A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158BFA-41F6-412D-92E4-846CEC8999E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НАЧАЛО РАБОТЫ ПО РАЗРАБОТКЕ ПРОГНОЗА СОЦИАЛЬНО-ЭКОНОМИЧЕСКОГО РАЗВИТИЯ СП, СОСТАВЛЕНИЮ ПРОЕКТА БЮДЖЕТА СП, СОГЛАСОВАНИЮ ПРОГНОЗНЫХ РАСЧЕТОВ И ПОДГОТОВКЕ ДОКУМЕНТОВ И МАТЕРИАЛОВ К ПРОЕКТУ РЕШЕНИЯ СП– ЗА 9 МЕСЯЦЕВ ДО НАЧАЛА ОЧЕРЕДНОГО ФИНАНСОВОГО ГОДА</a:t>
          </a:r>
          <a:endParaRPr lang="ru-RU" dirty="0"/>
        </a:p>
      </dgm:t>
    </dgm:pt>
    <dgm:pt modelId="{D71DDEC5-BE18-41CC-A43B-76DF6B97CA2C}" type="parTrans" cxnId="{A74C34AB-8BED-442E-A86E-DAB3F5F33718}">
      <dgm:prSet/>
      <dgm:spPr/>
      <dgm:t>
        <a:bodyPr/>
        <a:lstStyle/>
        <a:p>
          <a:endParaRPr lang="ru-RU"/>
        </a:p>
      </dgm:t>
    </dgm:pt>
    <dgm:pt modelId="{639B8288-26FE-48B2-B0D4-81AE63B5CAB8}" type="sibTrans" cxnId="{A74C34AB-8BED-442E-A86E-DAB3F5F33718}">
      <dgm:prSet/>
      <dgm:spPr/>
      <dgm:t>
        <a:bodyPr/>
        <a:lstStyle/>
        <a:p>
          <a:endParaRPr lang="ru-RU"/>
        </a:p>
      </dgm:t>
    </dgm:pt>
    <dgm:pt modelId="{DC7335B5-8E1A-465D-A9CE-05212BDA6FE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ВНЕСЕНИЕ ГЛАВОЙ СП ПРОЕКТА РЕШЕНИЯ О БЮДЖЕТЕ СП, ДОКУМЕНТОВ И МАТЕРИАЛОВ, ПРИЛАГАЕМЫХ К НЕМУ, В СОВЕТ И КСП - НЕ ПОЗДНЕЕ 15 НОЯБРЯ ГОДА, ПРЕДШЕСТВУЮЩЕГО ОЧЕРЕДНОМУ ФИНАНСОВОМУ ГОДУ</a:t>
          </a:r>
          <a:endParaRPr lang="ru-RU" dirty="0"/>
        </a:p>
      </dgm:t>
    </dgm:pt>
    <dgm:pt modelId="{CF62D0B5-5C30-4736-8B8A-648F886F6A50}" type="parTrans" cxnId="{6158AF8B-B928-4C0F-853E-9B72B78B3A24}">
      <dgm:prSet/>
      <dgm:spPr/>
      <dgm:t>
        <a:bodyPr/>
        <a:lstStyle/>
        <a:p>
          <a:endParaRPr lang="ru-RU"/>
        </a:p>
      </dgm:t>
    </dgm:pt>
    <dgm:pt modelId="{A818F32C-CEE7-4693-9E64-598ADFF83651}" type="sibTrans" cxnId="{6158AF8B-B928-4C0F-853E-9B72B78B3A24}">
      <dgm:prSet/>
      <dgm:spPr/>
      <dgm:t>
        <a:bodyPr/>
        <a:lstStyle/>
        <a:p>
          <a:endParaRPr lang="ru-RU"/>
        </a:p>
      </dgm:t>
    </dgm:pt>
    <dgm:pt modelId="{7CB4083E-7966-4714-B28A-D56AAA2262F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РАССМОТРЕНИЕ СОВЕТА ПРОЕКТА РЕШЕНИЯ О БЮДЖЕТЕ СП</a:t>
          </a:r>
          <a:endParaRPr lang="ru-RU" dirty="0"/>
        </a:p>
      </dgm:t>
    </dgm:pt>
    <dgm:pt modelId="{02C07FAC-560C-482A-90CB-360C8A37BBF3}" type="parTrans" cxnId="{4547F3EF-7939-4618-BC32-9A1F8B38F4E2}">
      <dgm:prSet/>
      <dgm:spPr/>
      <dgm:t>
        <a:bodyPr/>
        <a:lstStyle/>
        <a:p>
          <a:endParaRPr lang="ru-RU"/>
        </a:p>
      </dgm:t>
    </dgm:pt>
    <dgm:pt modelId="{B89297C8-B687-4CA8-8063-8D4B45A54F9A}" type="sibTrans" cxnId="{4547F3EF-7939-4618-BC32-9A1F8B38F4E2}">
      <dgm:prSet/>
      <dgm:spPr/>
      <dgm:t>
        <a:bodyPr/>
        <a:lstStyle/>
        <a:p>
          <a:endParaRPr lang="ru-RU"/>
        </a:p>
      </dgm:t>
    </dgm:pt>
    <dgm:pt modelId="{646D7351-C3AC-41CB-A01F-36119CFB776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РЕШЕНИЯ О БЮДЖЕТЕ СП</a:t>
          </a:r>
          <a:endParaRPr lang="ru-RU" dirty="0"/>
        </a:p>
      </dgm:t>
    </dgm:pt>
    <dgm:pt modelId="{567A6D64-B3ED-4C09-8761-D99191B62CDC}" type="parTrans" cxnId="{08BC0492-6B46-4BCB-B604-5D0DA83E1954}">
      <dgm:prSet/>
      <dgm:spPr/>
      <dgm:t>
        <a:bodyPr/>
        <a:lstStyle/>
        <a:p>
          <a:endParaRPr lang="ru-RU"/>
        </a:p>
      </dgm:t>
    </dgm:pt>
    <dgm:pt modelId="{F46A6155-9BA9-4D4D-9532-2BC2AD57931E}" type="sibTrans" cxnId="{08BC0492-6B46-4BCB-B604-5D0DA83E1954}">
      <dgm:prSet/>
      <dgm:spPr/>
      <dgm:t>
        <a:bodyPr/>
        <a:lstStyle/>
        <a:p>
          <a:endParaRPr lang="ru-RU"/>
        </a:p>
      </dgm:t>
    </dgm:pt>
    <dgm:pt modelId="{77FDBE8C-EDD0-42D1-89DF-79E0DDEE463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ИСПОЛНЕНИЕ– РЕШЕНИЕ О БЮДЖЕТЕ СП</a:t>
          </a:r>
          <a:endParaRPr lang="ru-RU" dirty="0"/>
        </a:p>
      </dgm:t>
    </dgm:pt>
    <dgm:pt modelId="{79931CFB-4069-47E6-B53E-73B002C2004F}" type="parTrans" cxnId="{C35A943C-7AE7-4AE5-9898-EDB00BE59EE8}">
      <dgm:prSet/>
      <dgm:spPr/>
      <dgm:t>
        <a:bodyPr/>
        <a:lstStyle/>
        <a:p>
          <a:endParaRPr lang="ru-RU"/>
        </a:p>
      </dgm:t>
    </dgm:pt>
    <dgm:pt modelId="{DAAFEA44-0EA2-45C3-863F-E1983DEB98DC}" type="sibTrans" cxnId="{C35A943C-7AE7-4AE5-9898-EDB00BE59EE8}">
      <dgm:prSet/>
      <dgm:spPr/>
      <dgm:t>
        <a:bodyPr/>
        <a:lstStyle/>
        <a:p>
          <a:endParaRPr lang="ru-RU"/>
        </a:p>
      </dgm:t>
    </dgm:pt>
    <dgm:pt modelId="{04869519-867B-4576-8516-14851B7C34F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ИСПОЛНЕНИЕМ БЮДЖЕТА СП– В ТЕЧЕНИЕ ГОДА</a:t>
          </a:r>
          <a:endParaRPr lang="ru-RU" dirty="0"/>
        </a:p>
      </dgm:t>
    </dgm:pt>
    <dgm:pt modelId="{0932F327-092D-4EAB-B7D8-08DD94320794}" type="parTrans" cxnId="{6759D671-AB3B-417E-AFD5-C60DEF283EDA}">
      <dgm:prSet/>
      <dgm:spPr/>
      <dgm:t>
        <a:bodyPr/>
        <a:lstStyle/>
        <a:p>
          <a:endParaRPr lang="ru-RU"/>
        </a:p>
      </dgm:t>
    </dgm:pt>
    <dgm:pt modelId="{D192E842-9A87-4DA0-BCA0-D57797E32CB5}" type="sibTrans" cxnId="{6759D671-AB3B-417E-AFD5-C60DEF283EDA}">
      <dgm:prSet/>
      <dgm:spPr/>
      <dgm:t>
        <a:bodyPr/>
        <a:lstStyle/>
        <a:p>
          <a:endParaRPr lang="ru-RU"/>
        </a:p>
      </dgm:t>
    </dgm:pt>
    <dgm:pt modelId="{3DADB2B6-95D6-42B0-85F5-2797326521D0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ИСПОЛНЕНИИ БЮДЖЕТА СП</a:t>
          </a:r>
          <a:endParaRPr lang="ru-RU" dirty="0"/>
        </a:p>
      </dgm:t>
    </dgm:pt>
    <dgm:pt modelId="{C5944422-5600-4711-AB79-63F579072506}" type="parTrans" cxnId="{30207519-3B4F-48DF-9642-0E3DA0E1FD00}">
      <dgm:prSet/>
      <dgm:spPr/>
      <dgm:t>
        <a:bodyPr/>
        <a:lstStyle/>
        <a:p>
          <a:endParaRPr lang="ru-RU"/>
        </a:p>
      </dgm:t>
    </dgm:pt>
    <dgm:pt modelId="{D0465F77-2E9E-40E0-8E72-84E345CCDED8}" type="sibTrans" cxnId="{30207519-3B4F-48DF-9642-0E3DA0E1FD00}">
      <dgm:prSet/>
      <dgm:spPr/>
      <dgm:t>
        <a:bodyPr/>
        <a:lstStyle/>
        <a:p>
          <a:endParaRPr lang="ru-RU"/>
        </a:p>
      </dgm:t>
    </dgm:pt>
    <dgm:pt modelId="{A35A9D4F-6E16-478D-8C48-C79F78EFF2FB}" type="pres">
      <dgm:prSet presAssocID="{9414902B-B62C-4A5D-AA80-05EE89BBF3A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A0AF84C-A380-478B-B2E7-2A60CEDBBD01}" type="pres">
      <dgm:prSet presAssocID="{9414902B-B62C-4A5D-AA80-05EE89BBF3A8}" presName="Name1" presStyleCnt="0"/>
      <dgm:spPr/>
    </dgm:pt>
    <dgm:pt modelId="{CE78D1DF-8A2D-4481-AD33-87173EF12A77}" type="pres">
      <dgm:prSet presAssocID="{9414902B-B62C-4A5D-AA80-05EE89BBF3A8}" presName="cycle" presStyleCnt="0"/>
      <dgm:spPr/>
    </dgm:pt>
    <dgm:pt modelId="{D7D786FB-E43A-4169-A247-1F02166BC7F7}" type="pres">
      <dgm:prSet presAssocID="{9414902B-B62C-4A5D-AA80-05EE89BBF3A8}" presName="srcNode" presStyleLbl="node1" presStyleIdx="0" presStyleCnt="7"/>
      <dgm:spPr/>
    </dgm:pt>
    <dgm:pt modelId="{1529F69F-108A-4061-A0BE-765041D8B045}" type="pres">
      <dgm:prSet presAssocID="{9414902B-B62C-4A5D-AA80-05EE89BBF3A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A1FD48-09F1-4E13-AD16-40B11A14BB6E}" type="pres">
      <dgm:prSet presAssocID="{9414902B-B62C-4A5D-AA80-05EE89BBF3A8}" presName="extraNode" presStyleLbl="node1" presStyleIdx="0" presStyleCnt="7"/>
      <dgm:spPr/>
    </dgm:pt>
    <dgm:pt modelId="{8915E65A-FC3C-41C6-B26E-E2C8BE31F286}" type="pres">
      <dgm:prSet presAssocID="{9414902B-B62C-4A5D-AA80-05EE89BBF3A8}" presName="dstNode" presStyleLbl="node1" presStyleIdx="0" presStyleCnt="7"/>
      <dgm:spPr/>
    </dgm:pt>
    <dgm:pt modelId="{BB9A0B5A-DB7D-442D-ADBE-D8D076370ECD}" type="pres">
      <dgm:prSet presAssocID="{D6158BFA-41F6-412D-92E4-846CEC8999E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2FA3D-2C7C-485E-AD4A-8557F1EF96E1}" type="pres">
      <dgm:prSet presAssocID="{D6158BFA-41F6-412D-92E4-846CEC8999E0}" presName="accent_1" presStyleCnt="0"/>
      <dgm:spPr/>
    </dgm:pt>
    <dgm:pt modelId="{5B72CD8B-9CE4-49B3-9059-7EEC4D0D034C}" type="pres">
      <dgm:prSet presAssocID="{D6158BFA-41F6-412D-92E4-846CEC8999E0}" presName="accentRepeatNode" presStyleLbl="solidFgAcc1" presStyleIdx="0" presStyleCnt="7"/>
      <dgm:spPr/>
    </dgm:pt>
    <dgm:pt modelId="{BA90C699-444A-4F80-8775-DC41694B42FE}" type="pres">
      <dgm:prSet presAssocID="{DC7335B5-8E1A-465D-A9CE-05212BDA6FE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7F94F-D5B8-47ED-A2A3-FD7D2392884A}" type="pres">
      <dgm:prSet presAssocID="{DC7335B5-8E1A-465D-A9CE-05212BDA6FE1}" presName="accent_2" presStyleCnt="0"/>
      <dgm:spPr/>
    </dgm:pt>
    <dgm:pt modelId="{34113319-F2BE-4D80-BCEC-F7CB8D17F16E}" type="pres">
      <dgm:prSet presAssocID="{DC7335B5-8E1A-465D-A9CE-05212BDA6FE1}" presName="accentRepeatNode" presStyleLbl="solidFgAcc1" presStyleIdx="1" presStyleCnt="7"/>
      <dgm:spPr/>
    </dgm:pt>
    <dgm:pt modelId="{30041D7F-3C72-4E50-A150-0B29D12BC5FE}" type="pres">
      <dgm:prSet presAssocID="{7CB4083E-7966-4714-B28A-D56AAA2262FC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E968D-F9AC-4EAD-8809-DD1026016293}" type="pres">
      <dgm:prSet presAssocID="{7CB4083E-7966-4714-B28A-D56AAA2262FC}" presName="accent_3" presStyleCnt="0"/>
      <dgm:spPr/>
    </dgm:pt>
    <dgm:pt modelId="{C38D93A9-1213-4C91-A1D7-92301152C793}" type="pres">
      <dgm:prSet presAssocID="{7CB4083E-7966-4714-B28A-D56AAA2262FC}" presName="accentRepeatNode" presStyleLbl="solidFgAcc1" presStyleIdx="2" presStyleCnt="7"/>
      <dgm:spPr/>
    </dgm:pt>
    <dgm:pt modelId="{0E7ECD5B-724F-40B9-B16B-3EA72885AD73}" type="pres">
      <dgm:prSet presAssocID="{646D7351-C3AC-41CB-A01F-36119CFB7768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EF228-BADC-4CCF-A4EB-9D16682E5E49}" type="pres">
      <dgm:prSet presAssocID="{646D7351-C3AC-41CB-A01F-36119CFB7768}" presName="accent_4" presStyleCnt="0"/>
      <dgm:spPr/>
    </dgm:pt>
    <dgm:pt modelId="{BA7E4434-B577-4BC5-8068-8254EC0AD6BB}" type="pres">
      <dgm:prSet presAssocID="{646D7351-C3AC-41CB-A01F-36119CFB7768}" presName="accentRepeatNode" presStyleLbl="solidFgAcc1" presStyleIdx="3" presStyleCnt="7"/>
      <dgm:spPr/>
    </dgm:pt>
    <dgm:pt modelId="{4CCF41F3-C3A3-4A26-A007-EFCCD9CB517B}" type="pres">
      <dgm:prSet presAssocID="{77FDBE8C-EDD0-42D1-89DF-79E0DDEE463C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E8EB4-B0EF-4570-98AD-1809B8E832C4}" type="pres">
      <dgm:prSet presAssocID="{77FDBE8C-EDD0-42D1-89DF-79E0DDEE463C}" presName="accent_5" presStyleCnt="0"/>
      <dgm:spPr/>
    </dgm:pt>
    <dgm:pt modelId="{B651F70A-9D34-4E0B-838A-DBAC6EA24728}" type="pres">
      <dgm:prSet presAssocID="{77FDBE8C-EDD0-42D1-89DF-79E0DDEE463C}" presName="accentRepeatNode" presStyleLbl="solidFgAcc1" presStyleIdx="4" presStyleCnt="7"/>
      <dgm:spPr/>
    </dgm:pt>
    <dgm:pt modelId="{918FA682-F827-4D70-BEB1-C77560275811}" type="pres">
      <dgm:prSet presAssocID="{04869519-867B-4576-8516-14851B7C34F4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C1742-A8B9-4E7B-8D63-913FE0CD3C4B}" type="pres">
      <dgm:prSet presAssocID="{04869519-867B-4576-8516-14851B7C34F4}" presName="accent_6" presStyleCnt="0"/>
      <dgm:spPr/>
    </dgm:pt>
    <dgm:pt modelId="{18BE6259-A4A5-430E-8639-C75497CA02FD}" type="pres">
      <dgm:prSet presAssocID="{04869519-867B-4576-8516-14851B7C34F4}" presName="accentRepeatNode" presStyleLbl="solidFgAcc1" presStyleIdx="5" presStyleCnt="7"/>
      <dgm:spPr/>
    </dgm:pt>
    <dgm:pt modelId="{4CB5D422-C7A4-4E03-8B5D-B0733121AB0C}" type="pres">
      <dgm:prSet presAssocID="{3DADB2B6-95D6-42B0-85F5-2797326521D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93395-F072-43E2-8072-B9AA40E2D25B}" type="pres">
      <dgm:prSet presAssocID="{3DADB2B6-95D6-42B0-85F5-2797326521D0}" presName="accent_7" presStyleCnt="0"/>
      <dgm:spPr/>
    </dgm:pt>
    <dgm:pt modelId="{D8F3532D-90F2-437E-B5B1-9FD459C5E84E}" type="pres">
      <dgm:prSet presAssocID="{3DADB2B6-95D6-42B0-85F5-2797326521D0}" presName="accentRepeatNode" presStyleLbl="solidFgAcc1" presStyleIdx="6" presStyleCnt="7"/>
      <dgm:spPr/>
    </dgm:pt>
  </dgm:ptLst>
  <dgm:cxnLst>
    <dgm:cxn modelId="{309F70E3-69DE-49B0-B049-0E87823ECFE7}" type="presOf" srcId="{04869519-867B-4576-8516-14851B7C34F4}" destId="{918FA682-F827-4D70-BEB1-C77560275811}" srcOrd="0" destOrd="0" presId="urn:microsoft.com/office/officeart/2008/layout/VerticalCurvedList"/>
    <dgm:cxn modelId="{A3D98EF2-F3EE-4E9A-AEB3-478BB2A7FBCD}" type="presOf" srcId="{7CB4083E-7966-4714-B28A-D56AAA2262FC}" destId="{30041D7F-3C72-4E50-A150-0B29D12BC5FE}" srcOrd="0" destOrd="0" presId="urn:microsoft.com/office/officeart/2008/layout/VerticalCurvedList"/>
    <dgm:cxn modelId="{6759D671-AB3B-417E-AFD5-C60DEF283EDA}" srcId="{9414902B-B62C-4A5D-AA80-05EE89BBF3A8}" destId="{04869519-867B-4576-8516-14851B7C34F4}" srcOrd="5" destOrd="0" parTransId="{0932F327-092D-4EAB-B7D8-08DD94320794}" sibTransId="{D192E842-9A87-4DA0-BCA0-D57797E32CB5}"/>
    <dgm:cxn modelId="{4EAB7E01-AEF3-4033-AEDC-07A58CDC6505}" type="presOf" srcId="{DC7335B5-8E1A-465D-A9CE-05212BDA6FE1}" destId="{BA90C699-444A-4F80-8775-DC41694B42FE}" srcOrd="0" destOrd="0" presId="urn:microsoft.com/office/officeart/2008/layout/VerticalCurvedList"/>
    <dgm:cxn modelId="{174FB2D4-EEC9-41BC-837E-478781D8FC2D}" type="presOf" srcId="{9414902B-B62C-4A5D-AA80-05EE89BBF3A8}" destId="{A35A9D4F-6E16-478D-8C48-C79F78EFF2FB}" srcOrd="0" destOrd="0" presId="urn:microsoft.com/office/officeart/2008/layout/VerticalCurvedList"/>
    <dgm:cxn modelId="{6158AF8B-B928-4C0F-853E-9B72B78B3A24}" srcId="{9414902B-B62C-4A5D-AA80-05EE89BBF3A8}" destId="{DC7335B5-8E1A-465D-A9CE-05212BDA6FE1}" srcOrd="1" destOrd="0" parTransId="{CF62D0B5-5C30-4736-8B8A-648F886F6A50}" sibTransId="{A818F32C-CEE7-4693-9E64-598ADFF83651}"/>
    <dgm:cxn modelId="{FFF47D9F-751C-4923-A108-6FF3737D16C9}" type="presOf" srcId="{3DADB2B6-95D6-42B0-85F5-2797326521D0}" destId="{4CB5D422-C7A4-4E03-8B5D-B0733121AB0C}" srcOrd="0" destOrd="0" presId="urn:microsoft.com/office/officeart/2008/layout/VerticalCurvedList"/>
    <dgm:cxn modelId="{30207519-3B4F-48DF-9642-0E3DA0E1FD00}" srcId="{9414902B-B62C-4A5D-AA80-05EE89BBF3A8}" destId="{3DADB2B6-95D6-42B0-85F5-2797326521D0}" srcOrd="6" destOrd="0" parTransId="{C5944422-5600-4711-AB79-63F579072506}" sibTransId="{D0465F77-2E9E-40E0-8E72-84E345CCDED8}"/>
    <dgm:cxn modelId="{08BC0492-6B46-4BCB-B604-5D0DA83E1954}" srcId="{9414902B-B62C-4A5D-AA80-05EE89BBF3A8}" destId="{646D7351-C3AC-41CB-A01F-36119CFB7768}" srcOrd="3" destOrd="0" parTransId="{567A6D64-B3ED-4C09-8761-D99191B62CDC}" sibTransId="{F46A6155-9BA9-4D4D-9532-2BC2AD57931E}"/>
    <dgm:cxn modelId="{C35A943C-7AE7-4AE5-9898-EDB00BE59EE8}" srcId="{9414902B-B62C-4A5D-AA80-05EE89BBF3A8}" destId="{77FDBE8C-EDD0-42D1-89DF-79E0DDEE463C}" srcOrd="4" destOrd="0" parTransId="{79931CFB-4069-47E6-B53E-73B002C2004F}" sibTransId="{DAAFEA44-0EA2-45C3-863F-E1983DEB98DC}"/>
    <dgm:cxn modelId="{A74C34AB-8BED-442E-A86E-DAB3F5F33718}" srcId="{9414902B-B62C-4A5D-AA80-05EE89BBF3A8}" destId="{D6158BFA-41F6-412D-92E4-846CEC8999E0}" srcOrd="0" destOrd="0" parTransId="{D71DDEC5-BE18-41CC-A43B-76DF6B97CA2C}" sibTransId="{639B8288-26FE-48B2-B0D4-81AE63B5CAB8}"/>
    <dgm:cxn modelId="{00E62BB4-C952-456B-972C-C8BE028E7FDC}" type="presOf" srcId="{639B8288-26FE-48B2-B0D4-81AE63B5CAB8}" destId="{1529F69F-108A-4061-A0BE-765041D8B045}" srcOrd="0" destOrd="0" presId="urn:microsoft.com/office/officeart/2008/layout/VerticalCurvedList"/>
    <dgm:cxn modelId="{1CF9C0CB-F6F4-422D-940C-E68F835CBB91}" type="presOf" srcId="{D6158BFA-41F6-412D-92E4-846CEC8999E0}" destId="{BB9A0B5A-DB7D-442D-ADBE-D8D076370ECD}" srcOrd="0" destOrd="0" presId="urn:microsoft.com/office/officeart/2008/layout/VerticalCurvedList"/>
    <dgm:cxn modelId="{4547F3EF-7939-4618-BC32-9A1F8B38F4E2}" srcId="{9414902B-B62C-4A5D-AA80-05EE89BBF3A8}" destId="{7CB4083E-7966-4714-B28A-D56AAA2262FC}" srcOrd="2" destOrd="0" parTransId="{02C07FAC-560C-482A-90CB-360C8A37BBF3}" sibTransId="{B89297C8-B687-4CA8-8063-8D4B45A54F9A}"/>
    <dgm:cxn modelId="{920430D2-AA92-497C-AE60-3F7E52FFE6C4}" type="presOf" srcId="{646D7351-C3AC-41CB-A01F-36119CFB7768}" destId="{0E7ECD5B-724F-40B9-B16B-3EA72885AD73}" srcOrd="0" destOrd="0" presId="urn:microsoft.com/office/officeart/2008/layout/VerticalCurvedList"/>
    <dgm:cxn modelId="{6B383D83-51B3-4A3D-A4AB-D29CF45621D1}" type="presOf" srcId="{77FDBE8C-EDD0-42D1-89DF-79E0DDEE463C}" destId="{4CCF41F3-C3A3-4A26-A007-EFCCD9CB517B}" srcOrd="0" destOrd="0" presId="urn:microsoft.com/office/officeart/2008/layout/VerticalCurvedList"/>
    <dgm:cxn modelId="{66DF1B2A-F561-4485-AA86-409529350462}" type="presParOf" srcId="{A35A9D4F-6E16-478D-8C48-C79F78EFF2FB}" destId="{7A0AF84C-A380-478B-B2E7-2A60CEDBBD01}" srcOrd="0" destOrd="0" presId="urn:microsoft.com/office/officeart/2008/layout/VerticalCurvedList"/>
    <dgm:cxn modelId="{E2EE972C-F2CC-4BD2-AF11-EA56A6D3A2CB}" type="presParOf" srcId="{7A0AF84C-A380-478B-B2E7-2A60CEDBBD01}" destId="{CE78D1DF-8A2D-4481-AD33-87173EF12A77}" srcOrd="0" destOrd="0" presId="urn:microsoft.com/office/officeart/2008/layout/VerticalCurvedList"/>
    <dgm:cxn modelId="{E6DA9096-DEAB-4DA0-B8BA-2AD84C5BBA7A}" type="presParOf" srcId="{CE78D1DF-8A2D-4481-AD33-87173EF12A77}" destId="{D7D786FB-E43A-4169-A247-1F02166BC7F7}" srcOrd="0" destOrd="0" presId="urn:microsoft.com/office/officeart/2008/layout/VerticalCurvedList"/>
    <dgm:cxn modelId="{73AA403A-D511-4E2A-A006-A7668A1F8856}" type="presParOf" srcId="{CE78D1DF-8A2D-4481-AD33-87173EF12A77}" destId="{1529F69F-108A-4061-A0BE-765041D8B045}" srcOrd="1" destOrd="0" presId="urn:microsoft.com/office/officeart/2008/layout/VerticalCurvedList"/>
    <dgm:cxn modelId="{FC956337-5652-4152-B7C1-DED6108A1D1E}" type="presParOf" srcId="{CE78D1DF-8A2D-4481-AD33-87173EF12A77}" destId="{2CA1FD48-09F1-4E13-AD16-40B11A14BB6E}" srcOrd="2" destOrd="0" presId="urn:microsoft.com/office/officeart/2008/layout/VerticalCurvedList"/>
    <dgm:cxn modelId="{4F9B134B-FE20-4C96-ADEF-809F9D4BC646}" type="presParOf" srcId="{CE78D1DF-8A2D-4481-AD33-87173EF12A77}" destId="{8915E65A-FC3C-41C6-B26E-E2C8BE31F286}" srcOrd="3" destOrd="0" presId="urn:microsoft.com/office/officeart/2008/layout/VerticalCurvedList"/>
    <dgm:cxn modelId="{ACD66185-F64F-4D18-A92B-FAC9E1883B80}" type="presParOf" srcId="{7A0AF84C-A380-478B-B2E7-2A60CEDBBD01}" destId="{BB9A0B5A-DB7D-442D-ADBE-D8D076370ECD}" srcOrd="1" destOrd="0" presId="urn:microsoft.com/office/officeart/2008/layout/VerticalCurvedList"/>
    <dgm:cxn modelId="{9274A9D5-05CC-47B2-9362-C71D23CEDB29}" type="presParOf" srcId="{7A0AF84C-A380-478B-B2E7-2A60CEDBBD01}" destId="{A582FA3D-2C7C-485E-AD4A-8557F1EF96E1}" srcOrd="2" destOrd="0" presId="urn:microsoft.com/office/officeart/2008/layout/VerticalCurvedList"/>
    <dgm:cxn modelId="{BB184F13-6D42-4C66-AFCB-E491B6CDEB3F}" type="presParOf" srcId="{A582FA3D-2C7C-485E-AD4A-8557F1EF96E1}" destId="{5B72CD8B-9CE4-49B3-9059-7EEC4D0D034C}" srcOrd="0" destOrd="0" presId="urn:microsoft.com/office/officeart/2008/layout/VerticalCurvedList"/>
    <dgm:cxn modelId="{0097A47D-AA91-4519-839E-910A3EA4524C}" type="presParOf" srcId="{7A0AF84C-A380-478B-B2E7-2A60CEDBBD01}" destId="{BA90C699-444A-4F80-8775-DC41694B42FE}" srcOrd="3" destOrd="0" presId="urn:microsoft.com/office/officeart/2008/layout/VerticalCurvedList"/>
    <dgm:cxn modelId="{A60B295D-4967-4F3C-A354-A9D9F85FDDCA}" type="presParOf" srcId="{7A0AF84C-A380-478B-B2E7-2A60CEDBBD01}" destId="{4387F94F-D5B8-47ED-A2A3-FD7D2392884A}" srcOrd="4" destOrd="0" presId="urn:microsoft.com/office/officeart/2008/layout/VerticalCurvedList"/>
    <dgm:cxn modelId="{B8CDB19B-E408-4A22-9475-948B32C87025}" type="presParOf" srcId="{4387F94F-D5B8-47ED-A2A3-FD7D2392884A}" destId="{34113319-F2BE-4D80-BCEC-F7CB8D17F16E}" srcOrd="0" destOrd="0" presId="urn:microsoft.com/office/officeart/2008/layout/VerticalCurvedList"/>
    <dgm:cxn modelId="{ED112C51-DED0-454C-87B5-A04697CA7411}" type="presParOf" srcId="{7A0AF84C-A380-478B-B2E7-2A60CEDBBD01}" destId="{30041D7F-3C72-4E50-A150-0B29D12BC5FE}" srcOrd="5" destOrd="0" presId="urn:microsoft.com/office/officeart/2008/layout/VerticalCurvedList"/>
    <dgm:cxn modelId="{BDE91B6D-8F68-4CF5-8B29-792419BB6DA6}" type="presParOf" srcId="{7A0AF84C-A380-478B-B2E7-2A60CEDBBD01}" destId="{6F7E968D-F9AC-4EAD-8809-DD1026016293}" srcOrd="6" destOrd="0" presId="urn:microsoft.com/office/officeart/2008/layout/VerticalCurvedList"/>
    <dgm:cxn modelId="{507E495A-9766-4CDE-BCB0-BD4F20C72D77}" type="presParOf" srcId="{6F7E968D-F9AC-4EAD-8809-DD1026016293}" destId="{C38D93A9-1213-4C91-A1D7-92301152C793}" srcOrd="0" destOrd="0" presId="urn:microsoft.com/office/officeart/2008/layout/VerticalCurvedList"/>
    <dgm:cxn modelId="{A97FC118-F6E4-44FA-96C1-68C345D374EC}" type="presParOf" srcId="{7A0AF84C-A380-478B-B2E7-2A60CEDBBD01}" destId="{0E7ECD5B-724F-40B9-B16B-3EA72885AD73}" srcOrd="7" destOrd="0" presId="urn:microsoft.com/office/officeart/2008/layout/VerticalCurvedList"/>
    <dgm:cxn modelId="{16845E00-C900-4541-8C9D-BF6D5BB60395}" type="presParOf" srcId="{7A0AF84C-A380-478B-B2E7-2A60CEDBBD01}" destId="{EB7EF228-BADC-4CCF-A4EB-9D16682E5E49}" srcOrd="8" destOrd="0" presId="urn:microsoft.com/office/officeart/2008/layout/VerticalCurvedList"/>
    <dgm:cxn modelId="{B9DE31E3-6234-47CF-9DC8-939DC9B4B068}" type="presParOf" srcId="{EB7EF228-BADC-4CCF-A4EB-9D16682E5E49}" destId="{BA7E4434-B577-4BC5-8068-8254EC0AD6BB}" srcOrd="0" destOrd="0" presId="urn:microsoft.com/office/officeart/2008/layout/VerticalCurvedList"/>
    <dgm:cxn modelId="{82A81FFC-DA59-4888-A3CB-8677E354A711}" type="presParOf" srcId="{7A0AF84C-A380-478B-B2E7-2A60CEDBBD01}" destId="{4CCF41F3-C3A3-4A26-A007-EFCCD9CB517B}" srcOrd="9" destOrd="0" presId="urn:microsoft.com/office/officeart/2008/layout/VerticalCurvedList"/>
    <dgm:cxn modelId="{6D20FEB1-6D99-4C5A-8BB6-52864803D805}" type="presParOf" srcId="{7A0AF84C-A380-478B-B2E7-2A60CEDBBD01}" destId="{61FE8EB4-B0EF-4570-98AD-1809B8E832C4}" srcOrd="10" destOrd="0" presId="urn:microsoft.com/office/officeart/2008/layout/VerticalCurvedList"/>
    <dgm:cxn modelId="{F33EE851-CDA7-4E05-AFFC-F492ACB13281}" type="presParOf" srcId="{61FE8EB4-B0EF-4570-98AD-1809B8E832C4}" destId="{B651F70A-9D34-4E0B-838A-DBAC6EA24728}" srcOrd="0" destOrd="0" presId="urn:microsoft.com/office/officeart/2008/layout/VerticalCurvedList"/>
    <dgm:cxn modelId="{74F54B58-4D8A-4BDF-80B0-D293B82A531D}" type="presParOf" srcId="{7A0AF84C-A380-478B-B2E7-2A60CEDBBD01}" destId="{918FA682-F827-4D70-BEB1-C77560275811}" srcOrd="11" destOrd="0" presId="urn:microsoft.com/office/officeart/2008/layout/VerticalCurvedList"/>
    <dgm:cxn modelId="{172EFB56-B6C7-40CA-B156-6C5C0BE8B208}" type="presParOf" srcId="{7A0AF84C-A380-478B-B2E7-2A60CEDBBD01}" destId="{3F5C1742-A8B9-4E7B-8D63-913FE0CD3C4B}" srcOrd="12" destOrd="0" presId="urn:microsoft.com/office/officeart/2008/layout/VerticalCurvedList"/>
    <dgm:cxn modelId="{95135F47-8665-4AC2-A6A0-D90C63F2D540}" type="presParOf" srcId="{3F5C1742-A8B9-4E7B-8D63-913FE0CD3C4B}" destId="{18BE6259-A4A5-430E-8639-C75497CA02FD}" srcOrd="0" destOrd="0" presId="urn:microsoft.com/office/officeart/2008/layout/VerticalCurvedList"/>
    <dgm:cxn modelId="{24B59138-5A60-464A-912D-B476E915A7E6}" type="presParOf" srcId="{7A0AF84C-A380-478B-B2E7-2A60CEDBBD01}" destId="{4CB5D422-C7A4-4E03-8B5D-B0733121AB0C}" srcOrd="13" destOrd="0" presId="urn:microsoft.com/office/officeart/2008/layout/VerticalCurvedList"/>
    <dgm:cxn modelId="{41DDF855-F20A-408B-BC12-868427FE0293}" type="presParOf" srcId="{7A0AF84C-A380-478B-B2E7-2A60CEDBBD01}" destId="{57C93395-F072-43E2-8072-B9AA40E2D25B}" srcOrd="14" destOrd="0" presId="urn:microsoft.com/office/officeart/2008/layout/VerticalCurvedList"/>
    <dgm:cxn modelId="{BDCF909C-8285-4BE1-9F35-B775FB94E5A2}" type="presParOf" srcId="{57C93395-F072-43E2-8072-B9AA40E2D25B}" destId="{D8F3532D-90F2-437E-B5B1-9FD459C5E84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D4F33A-F77D-4A7C-BAF0-C5F03452F81F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E2CA2F4-B057-4AAF-B527-38E39019C22A}">
      <dgm:prSet phldrT="[Текст]"/>
      <dgm:spPr/>
      <dgm:t>
        <a:bodyPr/>
        <a:lstStyle/>
        <a:p>
          <a:r>
            <a:rPr lang="ru-RU" dirty="0" smtClean="0"/>
            <a:t>2021 год</a:t>
          </a:r>
          <a:endParaRPr lang="ru-RU" dirty="0"/>
        </a:p>
      </dgm:t>
    </dgm:pt>
    <dgm:pt modelId="{FE87EDB3-4D49-447A-8E41-EF085C84E9EF}" type="parTrans" cxnId="{41590079-D42D-4672-8D0E-98BCA0D1A8F9}">
      <dgm:prSet/>
      <dgm:spPr/>
      <dgm:t>
        <a:bodyPr/>
        <a:lstStyle/>
        <a:p>
          <a:endParaRPr lang="ru-RU"/>
        </a:p>
      </dgm:t>
    </dgm:pt>
    <dgm:pt modelId="{7772C5F5-9605-4E68-8936-2BF4FD35BDFE}" type="sibTrans" cxnId="{41590079-D42D-4672-8D0E-98BCA0D1A8F9}">
      <dgm:prSet/>
      <dgm:spPr/>
      <dgm:t>
        <a:bodyPr/>
        <a:lstStyle/>
        <a:p>
          <a:endParaRPr lang="ru-RU"/>
        </a:p>
      </dgm:t>
    </dgm:pt>
    <dgm:pt modelId="{3A746E66-F64E-44C4-A3A5-F4AA230BE7DC}">
      <dgm:prSet phldrT="[Текст]"/>
      <dgm:spPr/>
      <dgm:t>
        <a:bodyPr/>
        <a:lstStyle/>
        <a:p>
          <a:r>
            <a:rPr lang="ru-RU" dirty="0" smtClean="0"/>
            <a:t>Налоговые доходы </a:t>
          </a:r>
          <a:r>
            <a:rPr lang="en-US" dirty="0" smtClean="0"/>
            <a:t>114,9</a:t>
          </a:r>
          <a:endParaRPr lang="ru-RU" dirty="0"/>
        </a:p>
      </dgm:t>
    </dgm:pt>
    <dgm:pt modelId="{651A8E39-48C3-4E55-B572-8B910827EDB7}" type="parTrans" cxnId="{17326AC1-FE33-46D3-BEB0-D6170D27421F}">
      <dgm:prSet/>
      <dgm:spPr/>
      <dgm:t>
        <a:bodyPr/>
        <a:lstStyle/>
        <a:p>
          <a:endParaRPr lang="ru-RU"/>
        </a:p>
      </dgm:t>
    </dgm:pt>
    <dgm:pt modelId="{25060B16-C086-4186-856E-E85470194C40}" type="sibTrans" cxnId="{17326AC1-FE33-46D3-BEB0-D6170D27421F}">
      <dgm:prSet/>
      <dgm:spPr/>
      <dgm:t>
        <a:bodyPr/>
        <a:lstStyle/>
        <a:p>
          <a:endParaRPr lang="ru-RU"/>
        </a:p>
      </dgm:t>
    </dgm:pt>
    <dgm:pt modelId="{3A57F8ED-9BC1-464B-B7DA-83CC9C190A33}">
      <dgm:prSet phldrT="[Текст]"/>
      <dgm:spPr/>
      <dgm:t>
        <a:bodyPr/>
        <a:lstStyle/>
        <a:p>
          <a:r>
            <a:rPr lang="ru-RU" dirty="0" smtClean="0"/>
            <a:t>Безвозмездные поступления       </a:t>
          </a:r>
          <a:r>
            <a:rPr lang="en-US" dirty="0" smtClean="0"/>
            <a:t>6 914,1</a:t>
          </a:r>
          <a:endParaRPr lang="ru-RU" dirty="0"/>
        </a:p>
      </dgm:t>
    </dgm:pt>
    <dgm:pt modelId="{D4F1E316-A618-4EB5-8054-796B2740E2E1}" type="parTrans" cxnId="{B83B36C9-6ABF-469F-9D32-135E761ADE83}">
      <dgm:prSet/>
      <dgm:spPr/>
      <dgm:t>
        <a:bodyPr/>
        <a:lstStyle/>
        <a:p>
          <a:endParaRPr lang="ru-RU"/>
        </a:p>
      </dgm:t>
    </dgm:pt>
    <dgm:pt modelId="{4B519081-E5E2-48D9-84C5-028B74113CE1}" type="sibTrans" cxnId="{B83B36C9-6ABF-469F-9D32-135E761ADE83}">
      <dgm:prSet/>
      <dgm:spPr/>
      <dgm:t>
        <a:bodyPr/>
        <a:lstStyle/>
        <a:p>
          <a:endParaRPr lang="ru-RU"/>
        </a:p>
      </dgm:t>
    </dgm:pt>
    <dgm:pt modelId="{5AD98CB0-D218-44BB-9DBA-66597DCD24C0}">
      <dgm:prSet phldrT="[Текст]"/>
      <dgm:spPr/>
      <dgm:t>
        <a:bodyPr/>
        <a:lstStyle/>
        <a:p>
          <a:r>
            <a:rPr lang="ru-RU" dirty="0" smtClean="0"/>
            <a:t>2022 год</a:t>
          </a:r>
          <a:endParaRPr lang="ru-RU" dirty="0"/>
        </a:p>
      </dgm:t>
    </dgm:pt>
    <dgm:pt modelId="{8DD98DD8-2502-430E-826E-83E6D2DB9FA8}" type="parTrans" cxnId="{58E87C53-DC4C-4502-BB9B-2682F0598713}">
      <dgm:prSet/>
      <dgm:spPr/>
      <dgm:t>
        <a:bodyPr/>
        <a:lstStyle/>
        <a:p>
          <a:endParaRPr lang="ru-RU"/>
        </a:p>
      </dgm:t>
    </dgm:pt>
    <dgm:pt modelId="{2A106981-8BF5-49E9-8009-B8563EAE647D}" type="sibTrans" cxnId="{58E87C53-DC4C-4502-BB9B-2682F0598713}">
      <dgm:prSet/>
      <dgm:spPr/>
      <dgm:t>
        <a:bodyPr/>
        <a:lstStyle/>
        <a:p>
          <a:endParaRPr lang="ru-RU"/>
        </a:p>
      </dgm:t>
    </dgm:pt>
    <dgm:pt modelId="{CB948DFF-DCD8-4CBC-A15F-99562A764811}">
      <dgm:prSet phldrT="[Текст]"/>
      <dgm:spPr/>
      <dgm:t>
        <a:bodyPr/>
        <a:lstStyle/>
        <a:p>
          <a:r>
            <a:rPr lang="ru-RU" dirty="0" smtClean="0"/>
            <a:t>Налоговые доходы </a:t>
          </a:r>
          <a:r>
            <a:rPr lang="en-US" dirty="0" smtClean="0"/>
            <a:t>163,317</a:t>
          </a:r>
          <a:endParaRPr lang="ru-RU" dirty="0"/>
        </a:p>
      </dgm:t>
    </dgm:pt>
    <dgm:pt modelId="{0D34AFB4-957C-42EF-98B2-255EB33459E6}" type="parTrans" cxnId="{06542B15-3B2B-4441-B761-BE4814172E92}">
      <dgm:prSet/>
      <dgm:spPr/>
      <dgm:t>
        <a:bodyPr/>
        <a:lstStyle/>
        <a:p>
          <a:endParaRPr lang="ru-RU"/>
        </a:p>
      </dgm:t>
    </dgm:pt>
    <dgm:pt modelId="{99C67B32-3B53-4F31-A164-0FAAACF41AB5}" type="sibTrans" cxnId="{06542B15-3B2B-4441-B761-BE4814172E92}">
      <dgm:prSet/>
      <dgm:spPr/>
      <dgm:t>
        <a:bodyPr/>
        <a:lstStyle/>
        <a:p>
          <a:endParaRPr lang="ru-RU"/>
        </a:p>
      </dgm:t>
    </dgm:pt>
    <dgm:pt modelId="{51D3702E-E4A5-4419-ADF8-AE85DE5BD287}">
      <dgm:prSet phldrT="[Текст]"/>
      <dgm:spPr/>
      <dgm:t>
        <a:bodyPr/>
        <a:lstStyle/>
        <a:p>
          <a:r>
            <a:rPr lang="ru-RU" dirty="0" smtClean="0"/>
            <a:t>2023 год</a:t>
          </a:r>
          <a:endParaRPr lang="ru-RU" dirty="0"/>
        </a:p>
      </dgm:t>
    </dgm:pt>
    <dgm:pt modelId="{7A73D65E-2B20-41BE-820F-6BABFEF1440D}" type="parTrans" cxnId="{67CAC7B0-D971-4687-808B-CB4360D5E2CA}">
      <dgm:prSet/>
      <dgm:spPr/>
      <dgm:t>
        <a:bodyPr/>
        <a:lstStyle/>
        <a:p>
          <a:endParaRPr lang="ru-RU"/>
        </a:p>
      </dgm:t>
    </dgm:pt>
    <dgm:pt modelId="{C926A64E-850F-4EB2-A7D1-F3D4F15ABB51}" type="sibTrans" cxnId="{67CAC7B0-D971-4687-808B-CB4360D5E2CA}">
      <dgm:prSet/>
      <dgm:spPr/>
      <dgm:t>
        <a:bodyPr/>
        <a:lstStyle/>
        <a:p>
          <a:endParaRPr lang="ru-RU"/>
        </a:p>
      </dgm:t>
    </dgm:pt>
    <dgm:pt modelId="{F888CA94-30AD-4546-AFCF-CFA30461E132}">
      <dgm:prSet phldrT="[Текст]"/>
      <dgm:spPr/>
      <dgm:t>
        <a:bodyPr/>
        <a:lstStyle/>
        <a:p>
          <a:r>
            <a:rPr lang="ru-RU" dirty="0" smtClean="0"/>
            <a:t>2025 год</a:t>
          </a:r>
          <a:endParaRPr lang="ru-RU" dirty="0"/>
        </a:p>
      </dgm:t>
    </dgm:pt>
    <dgm:pt modelId="{378A1F0B-D9FE-4A1F-A59B-1D5F5B242A39}" type="parTrans" cxnId="{473A8A9D-A2EF-48E2-9030-355E526BB6B1}">
      <dgm:prSet/>
      <dgm:spPr/>
      <dgm:t>
        <a:bodyPr/>
        <a:lstStyle/>
        <a:p>
          <a:endParaRPr lang="ru-RU"/>
        </a:p>
      </dgm:t>
    </dgm:pt>
    <dgm:pt modelId="{950E8D00-A4BF-45E6-BE32-6A50CBC450DE}" type="sibTrans" cxnId="{473A8A9D-A2EF-48E2-9030-355E526BB6B1}">
      <dgm:prSet/>
      <dgm:spPr/>
      <dgm:t>
        <a:bodyPr/>
        <a:lstStyle/>
        <a:p>
          <a:endParaRPr lang="ru-RU"/>
        </a:p>
      </dgm:t>
    </dgm:pt>
    <dgm:pt modelId="{20684422-7CCD-4525-9760-849199B1E98D}">
      <dgm:prSet phldrT="[Текст]"/>
      <dgm:spPr/>
      <dgm:t>
        <a:bodyPr/>
        <a:lstStyle/>
        <a:p>
          <a:r>
            <a:rPr lang="ru-RU" dirty="0" smtClean="0"/>
            <a:t>2024 год</a:t>
          </a:r>
          <a:endParaRPr lang="ru-RU" dirty="0"/>
        </a:p>
      </dgm:t>
    </dgm:pt>
    <dgm:pt modelId="{A9275079-4DCE-4095-8CDE-680ABF5B76E3}" type="parTrans" cxnId="{0035AECC-F116-4953-BBB2-87D621562838}">
      <dgm:prSet/>
      <dgm:spPr/>
      <dgm:t>
        <a:bodyPr/>
        <a:lstStyle/>
        <a:p>
          <a:endParaRPr lang="ru-RU"/>
        </a:p>
      </dgm:t>
    </dgm:pt>
    <dgm:pt modelId="{A0529B1E-A922-4157-A37C-EE5F922C044E}" type="sibTrans" cxnId="{0035AECC-F116-4953-BBB2-87D621562838}">
      <dgm:prSet/>
      <dgm:spPr/>
      <dgm:t>
        <a:bodyPr/>
        <a:lstStyle/>
        <a:p>
          <a:endParaRPr lang="ru-RU"/>
        </a:p>
      </dgm:t>
    </dgm:pt>
    <dgm:pt modelId="{3102AD8D-FE7D-4A78-9FCD-080A9E174ACE}">
      <dgm:prSet phldrT="[Текст]"/>
      <dgm:spPr/>
      <dgm:t>
        <a:bodyPr/>
        <a:lstStyle/>
        <a:p>
          <a:r>
            <a:rPr lang="ru-RU" dirty="0" smtClean="0"/>
            <a:t>Налоговые доходы </a:t>
          </a:r>
          <a:r>
            <a:rPr lang="en-US" dirty="0" smtClean="0"/>
            <a:t>130,2</a:t>
          </a:r>
          <a:endParaRPr lang="ru-RU" dirty="0"/>
        </a:p>
      </dgm:t>
    </dgm:pt>
    <dgm:pt modelId="{81CF28E0-013B-4471-A2AE-A1508A5120ED}" type="parTrans" cxnId="{42574DB3-7D12-4CB0-A8DF-88344E6D405C}">
      <dgm:prSet/>
      <dgm:spPr/>
      <dgm:t>
        <a:bodyPr/>
        <a:lstStyle/>
        <a:p>
          <a:endParaRPr lang="ru-RU"/>
        </a:p>
      </dgm:t>
    </dgm:pt>
    <dgm:pt modelId="{A4FC1B47-DD50-4009-B575-07DB2EEEE7AB}" type="sibTrans" cxnId="{42574DB3-7D12-4CB0-A8DF-88344E6D405C}">
      <dgm:prSet/>
      <dgm:spPr/>
      <dgm:t>
        <a:bodyPr/>
        <a:lstStyle/>
        <a:p>
          <a:endParaRPr lang="ru-RU"/>
        </a:p>
      </dgm:t>
    </dgm:pt>
    <dgm:pt modelId="{3F87A412-A16F-4567-9FB7-1FA9E0010430}">
      <dgm:prSet phldrT="[Текст]"/>
      <dgm:spPr/>
      <dgm:t>
        <a:bodyPr/>
        <a:lstStyle/>
        <a:p>
          <a:r>
            <a:rPr lang="ru-RU" dirty="0" smtClean="0"/>
            <a:t>Налоговые доходы </a:t>
          </a:r>
          <a:r>
            <a:rPr lang="en-US" dirty="0" smtClean="0"/>
            <a:t>128,2</a:t>
          </a:r>
          <a:endParaRPr lang="ru-RU" dirty="0"/>
        </a:p>
      </dgm:t>
    </dgm:pt>
    <dgm:pt modelId="{28512CC4-4361-4BEF-9AA1-E138462020A4}" type="parTrans" cxnId="{EE4B24FC-A890-4E0C-B69D-2E35D3BB3935}">
      <dgm:prSet/>
      <dgm:spPr/>
      <dgm:t>
        <a:bodyPr/>
        <a:lstStyle/>
        <a:p>
          <a:endParaRPr lang="ru-RU"/>
        </a:p>
      </dgm:t>
    </dgm:pt>
    <dgm:pt modelId="{2F27E71C-4A48-4879-82D4-31422CD4DA0B}" type="sibTrans" cxnId="{EE4B24FC-A890-4E0C-B69D-2E35D3BB3935}">
      <dgm:prSet/>
      <dgm:spPr/>
      <dgm:t>
        <a:bodyPr/>
        <a:lstStyle/>
        <a:p>
          <a:endParaRPr lang="ru-RU"/>
        </a:p>
      </dgm:t>
    </dgm:pt>
    <dgm:pt modelId="{C13D0C4D-DD30-4268-B7DB-2F1ED8426753}">
      <dgm:prSet phldrT="[Текст]"/>
      <dgm:spPr/>
      <dgm:t>
        <a:bodyPr/>
        <a:lstStyle/>
        <a:p>
          <a:r>
            <a:rPr lang="ru-RU" dirty="0" smtClean="0"/>
            <a:t>Налоговые доходы </a:t>
          </a:r>
          <a:r>
            <a:rPr lang="en-US" dirty="0" smtClean="0"/>
            <a:t>130,2</a:t>
          </a:r>
          <a:endParaRPr lang="ru-RU" dirty="0"/>
        </a:p>
      </dgm:t>
    </dgm:pt>
    <dgm:pt modelId="{7A016499-1F21-414F-A408-9D7867DFBE1B}" type="parTrans" cxnId="{3126E0E5-671D-4047-8487-FE776F7E0E08}">
      <dgm:prSet/>
      <dgm:spPr/>
      <dgm:t>
        <a:bodyPr/>
        <a:lstStyle/>
        <a:p>
          <a:endParaRPr lang="ru-RU"/>
        </a:p>
      </dgm:t>
    </dgm:pt>
    <dgm:pt modelId="{E91E52E1-E2AE-4995-9699-ED726AD15814}" type="sibTrans" cxnId="{3126E0E5-671D-4047-8487-FE776F7E0E08}">
      <dgm:prSet/>
      <dgm:spPr/>
      <dgm:t>
        <a:bodyPr/>
        <a:lstStyle/>
        <a:p>
          <a:endParaRPr lang="ru-RU"/>
        </a:p>
      </dgm:t>
    </dgm:pt>
    <dgm:pt modelId="{C5CBA07B-EB31-49C7-80B4-EAABD42AF2DE}">
      <dgm:prSet phldrT="[Текст]"/>
      <dgm:spPr/>
      <dgm:t>
        <a:bodyPr/>
        <a:lstStyle/>
        <a:p>
          <a:r>
            <a:rPr lang="ru-RU" dirty="0" smtClean="0"/>
            <a:t>Безвозмездные поступления       </a:t>
          </a:r>
          <a:r>
            <a:rPr lang="en-US" dirty="0" smtClean="0"/>
            <a:t>6 634,225</a:t>
          </a:r>
          <a:endParaRPr lang="ru-RU" dirty="0"/>
        </a:p>
      </dgm:t>
    </dgm:pt>
    <dgm:pt modelId="{178AE233-42DF-4DF5-9C5C-F6E29972490A}" type="parTrans" cxnId="{99C551D6-8541-4E62-BA92-0B77A06E1A90}">
      <dgm:prSet/>
      <dgm:spPr/>
      <dgm:t>
        <a:bodyPr/>
        <a:lstStyle/>
        <a:p>
          <a:endParaRPr lang="ru-RU"/>
        </a:p>
      </dgm:t>
    </dgm:pt>
    <dgm:pt modelId="{CDC0E259-4AFF-4DC2-ACF4-3AD00D7112DA}" type="sibTrans" cxnId="{99C551D6-8541-4E62-BA92-0B77A06E1A90}">
      <dgm:prSet/>
      <dgm:spPr/>
      <dgm:t>
        <a:bodyPr/>
        <a:lstStyle/>
        <a:p>
          <a:endParaRPr lang="ru-RU"/>
        </a:p>
      </dgm:t>
    </dgm:pt>
    <dgm:pt modelId="{FEA5D948-2D5E-428E-8C1A-AC8177AADD55}">
      <dgm:prSet phldrT="[Текст]"/>
      <dgm:spPr/>
      <dgm:t>
        <a:bodyPr/>
        <a:lstStyle/>
        <a:p>
          <a:r>
            <a:rPr lang="ru-RU" dirty="0" smtClean="0"/>
            <a:t>Безвозмездные поступления       3 </a:t>
          </a:r>
          <a:r>
            <a:rPr lang="en-US" dirty="0" smtClean="0"/>
            <a:t>482,645</a:t>
          </a:r>
          <a:endParaRPr lang="ru-RU" dirty="0"/>
        </a:p>
      </dgm:t>
    </dgm:pt>
    <dgm:pt modelId="{9D9663C1-4077-47EC-803D-E2FA94FA5497}" type="parTrans" cxnId="{3866B595-035B-4DCA-9E0B-D662C2F0EF95}">
      <dgm:prSet/>
      <dgm:spPr/>
      <dgm:t>
        <a:bodyPr/>
        <a:lstStyle/>
        <a:p>
          <a:endParaRPr lang="ru-RU"/>
        </a:p>
      </dgm:t>
    </dgm:pt>
    <dgm:pt modelId="{E9714B1C-DBF1-4229-82BB-D018F45FA1DD}" type="sibTrans" cxnId="{3866B595-035B-4DCA-9E0B-D662C2F0EF95}">
      <dgm:prSet/>
      <dgm:spPr/>
      <dgm:t>
        <a:bodyPr/>
        <a:lstStyle/>
        <a:p>
          <a:endParaRPr lang="ru-RU"/>
        </a:p>
      </dgm:t>
    </dgm:pt>
    <dgm:pt modelId="{A3E2231D-41D9-4F99-B20A-734F6FBFBA5E}">
      <dgm:prSet phldrT="[Текст]"/>
      <dgm:spPr/>
      <dgm:t>
        <a:bodyPr/>
        <a:lstStyle/>
        <a:p>
          <a:r>
            <a:rPr lang="ru-RU" dirty="0" smtClean="0"/>
            <a:t>Безвозмездные поступления       </a:t>
          </a:r>
          <a:r>
            <a:rPr lang="en-US" dirty="0" smtClean="0"/>
            <a:t>2 216,14</a:t>
          </a:r>
          <a:endParaRPr lang="ru-RU" dirty="0"/>
        </a:p>
      </dgm:t>
    </dgm:pt>
    <dgm:pt modelId="{C01E87AB-8E99-4DBD-82F0-A1A9F2932EA4}" type="parTrans" cxnId="{E70C3D9C-FF0A-41A6-B6A3-6331D79D612A}">
      <dgm:prSet/>
      <dgm:spPr/>
      <dgm:t>
        <a:bodyPr/>
        <a:lstStyle/>
        <a:p>
          <a:endParaRPr lang="ru-RU"/>
        </a:p>
      </dgm:t>
    </dgm:pt>
    <dgm:pt modelId="{7EAAE204-2D68-4DF0-967B-D1C0F3CCF0C9}" type="sibTrans" cxnId="{E70C3D9C-FF0A-41A6-B6A3-6331D79D612A}">
      <dgm:prSet/>
      <dgm:spPr/>
      <dgm:t>
        <a:bodyPr/>
        <a:lstStyle/>
        <a:p>
          <a:endParaRPr lang="ru-RU"/>
        </a:p>
      </dgm:t>
    </dgm:pt>
    <dgm:pt modelId="{3C098FA4-58C5-4CD7-90F0-8B68016AA5A8}">
      <dgm:prSet phldrT="[Текст]"/>
      <dgm:spPr/>
      <dgm:t>
        <a:bodyPr/>
        <a:lstStyle/>
        <a:p>
          <a:r>
            <a:rPr lang="ru-RU" dirty="0" smtClean="0"/>
            <a:t>Безвозмездные поступления       2 </a:t>
          </a:r>
          <a:r>
            <a:rPr lang="en-US" dirty="0" smtClean="0"/>
            <a:t>219,825</a:t>
          </a:r>
          <a:endParaRPr lang="ru-RU" dirty="0"/>
        </a:p>
      </dgm:t>
    </dgm:pt>
    <dgm:pt modelId="{BF91116C-6172-4711-B0DC-2B9EFB6226DD}" type="parTrans" cxnId="{3DCB70D7-C377-484A-9A19-9EC7198F347C}">
      <dgm:prSet/>
      <dgm:spPr/>
      <dgm:t>
        <a:bodyPr/>
        <a:lstStyle/>
        <a:p>
          <a:endParaRPr lang="ru-RU"/>
        </a:p>
      </dgm:t>
    </dgm:pt>
    <dgm:pt modelId="{72CC28F6-D050-47E6-8224-0F111C9A317F}" type="sibTrans" cxnId="{3DCB70D7-C377-484A-9A19-9EC7198F347C}">
      <dgm:prSet/>
      <dgm:spPr/>
      <dgm:t>
        <a:bodyPr/>
        <a:lstStyle/>
        <a:p>
          <a:endParaRPr lang="ru-RU"/>
        </a:p>
      </dgm:t>
    </dgm:pt>
    <dgm:pt modelId="{2A2A124B-2B7F-4A9C-9886-F816AF00C7C5}" type="pres">
      <dgm:prSet presAssocID="{C4D4F33A-F77D-4A7C-BAF0-C5F03452F8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52C392-60C8-4909-AC43-0F5733AE696D}" type="pres">
      <dgm:prSet presAssocID="{5E2CA2F4-B057-4AAF-B527-38E39019C22A}" presName="root" presStyleCnt="0"/>
      <dgm:spPr/>
    </dgm:pt>
    <dgm:pt modelId="{90F77E17-4A41-4B54-811E-0FC5A1BC8B82}" type="pres">
      <dgm:prSet presAssocID="{5E2CA2F4-B057-4AAF-B527-38E39019C22A}" presName="rootComposite" presStyleCnt="0"/>
      <dgm:spPr/>
    </dgm:pt>
    <dgm:pt modelId="{8D181B6D-6AD2-4120-B273-C5506CE5466B}" type="pres">
      <dgm:prSet presAssocID="{5E2CA2F4-B057-4AAF-B527-38E39019C22A}" presName="rootText" presStyleLbl="node1" presStyleIdx="0" presStyleCnt="5"/>
      <dgm:spPr/>
      <dgm:t>
        <a:bodyPr/>
        <a:lstStyle/>
        <a:p>
          <a:endParaRPr lang="ru-RU"/>
        </a:p>
      </dgm:t>
    </dgm:pt>
    <dgm:pt modelId="{C6D73AFB-D1FD-4CD7-A9CE-60721CF31113}" type="pres">
      <dgm:prSet presAssocID="{5E2CA2F4-B057-4AAF-B527-38E39019C22A}" presName="rootConnector" presStyleLbl="node1" presStyleIdx="0" presStyleCnt="5"/>
      <dgm:spPr/>
      <dgm:t>
        <a:bodyPr/>
        <a:lstStyle/>
        <a:p>
          <a:endParaRPr lang="ru-RU"/>
        </a:p>
      </dgm:t>
    </dgm:pt>
    <dgm:pt modelId="{62BD10A0-5553-4F21-8C78-719B82E8F5E1}" type="pres">
      <dgm:prSet presAssocID="{5E2CA2F4-B057-4AAF-B527-38E39019C22A}" presName="childShape" presStyleCnt="0"/>
      <dgm:spPr/>
    </dgm:pt>
    <dgm:pt modelId="{EBF53372-05AE-4733-82BA-5C6E4602B78D}" type="pres">
      <dgm:prSet presAssocID="{651A8E39-48C3-4E55-B572-8B910827EDB7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85CA8783-2DAD-47D5-920C-FE923A422D09}" type="pres">
      <dgm:prSet presAssocID="{3A746E66-F64E-44C4-A3A5-F4AA230BE7DC}" presName="childText" presStyleLbl="bgAcc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5EAF7-C3F0-4A6E-BE93-993CB4EC808F}" type="pres">
      <dgm:prSet presAssocID="{D4F1E316-A618-4EB5-8054-796B2740E2E1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22C6F6AC-6299-40C4-8D6B-8F9C7B337115}" type="pres">
      <dgm:prSet presAssocID="{3A57F8ED-9BC1-464B-B7DA-83CC9C190A33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BCC59-B6BA-47EC-B1BA-E244836AFD1D}" type="pres">
      <dgm:prSet presAssocID="{5AD98CB0-D218-44BB-9DBA-66597DCD24C0}" presName="root" presStyleCnt="0"/>
      <dgm:spPr/>
    </dgm:pt>
    <dgm:pt modelId="{0132E51C-D064-4A1B-960A-811B92E9246D}" type="pres">
      <dgm:prSet presAssocID="{5AD98CB0-D218-44BB-9DBA-66597DCD24C0}" presName="rootComposite" presStyleCnt="0"/>
      <dgm:spPr/>
    </dgm:pt>
    <dgm:pt modelId="{4EC0DA63-1202-477E-9CEA-CAA5CD08751E}" type="pres">
      <dgm:prSet presAssocID="{5AD98CB0-D218-44BB-9DBA-66597DCD24C0}" presName="rootText" presStyleLbl="node1" presStyleIdx="1" presStyleCnt="5"/>
      <dgm:spPr/>
      <dgm:t>
        <a:bodyPr/>
        <a:lstStyle/>
        <a:p>
          <a:endParaRPr lang="ru-RU"/>
        </a:p>
      </dgm:t>
    </dgm:pt>
    <dgm:pt modelId="{21B242A3-E12E-4D94-96A8-6A6B0238AAC7}" type="pres">
      <dgm:prSet presAssocID="{5AD98CB0-D218-44BB-9DBA-66597DCD24C0}" presName="rootConnector" presStyleLbl="node1" presStyleIdx="1" presStyleCnt="5"/>
      <dgm:spPr/>
      <dgm:t>
        <a:bodyPr/>
        <a:lstStyle/>
        <a:p>
          <a:endParaRPr lang="ru-RU"/>
        </a:p>
      </dgm:t>
    </dgm:pt>
    <dgm:pt modelId="{6E1D4DA1-29B5-4E04-902C-CF2EAE6306AB}" type="pres">
      <dgm:prSet presAssocID="{5AD98CB0-D218-44BB-9DBA-66597DCD24C0}" presName="childShape" presStyleCnt="0"/>
      <dgm:spPr/>
    </dgm:pt>
    <dgm:pt modelId="{CCE3D371-8919-452B-8028-9E28EDEAF652}" type="pres">
      <dgm:prSet presAssocID="{0D34AFB4-957C-42EF-98B2-255EB33459E6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51AFF7CC-E307-4B41-90D6-0E914B6F22D1}" type="pres">
      <dgm:prSet presAssocID="{CB948DFF-DCD8-4CBC-A15F-99562A764811}" presName="childText" presStyleLbl="bgAcc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4F6D7-2FA4-4C77-BC13-B4815C59ED0A}" type="pres">
      <dgm:prSet presAssocID="{178AE233-42DF-4DF5-9C5C-F6E29972490A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35B05866-2D95-4ACA-9561-D4D370ADAB02}" type="pres">
      <dgm:prSet presAssocID="{C5CBA07B-EB31-49C7-80B4-EAABD42AF2DE}" presName="childText" presStyleLbl="bgAcc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C28C8-19C9-45E7-A731-67CE33629240}" type="pres">
      <dgm:prSet presAssocID="{51D3702E-E4A5-4419-ADF8-AE85DE5BD287}" presName="root" presStyleCnt="0"/>
      <dgm:spPr/>
    </dgm:pt>
    <dgm:pt modelId="{E7BA86C6-B8D6-4E8E-A6AE-3D700ECF93D8}" type="pres">
      <dgm:prSet presAssocID="{51D3702E-E4A5-4419-ADF8-AE85DE5BD287}" presName="rootComposite" presStyleCnt="0"/>
      <dgm:spPr/>
    </dgm:pt>
    <dgm:pt modelId="{222D0A8E-80E2-4F93-8A2B-8F0980FDB253}" type="pres">
      <dgm:prSet presAssocID="{51D3702E-E4A5-4419-ADF8-AE85DE5BD287}" presName="rootText" presStyleLbl="node1" presStyleIdx="2" presStyleCnt="5"/>
      <dgm:spPr/>
      <dgm:t>
        <a:bodyPr/>
        <a:lstStyle/>
        <a:p>
          <a:endParaRPr lang="ru-RU"/>
        </a:p>
      </dgm:t>
    </dgm:pt>
    <dgm:pt modelId="{94690C88-112B-47BD-BD8F-FD701111A44E}" type="pres">
      <dgm:prSet presAssocID="{51D3702E-E4A5-4419-ADF8-AE85DE5BD287}" presName="rootConnector" presStyleLbl="node1" presStyleIdx="2" presStyleCnt="5"/>
      <dgm:spPr/>
      <dgm:t>
        <a:bodyPr/>
        <a:lstStyle/>
        <a:p>
          <a:endParaRPr lang="ru-RU"/>
        </a:p>
      </dgm:t>
    </dgm:pt>
    <dgm:pt modelId="{FF195552-9708-4F98-95F6-50B4416D2DEC}" type="pres">
      <dgm:prSet presAssocID="{51D3702E-E4A5-4419-ADF8-AE85DE5BD287}" presName="childShape" presStyleCnt="0"/>
      <dgm:spPr/>
    </dgm:pt>
    <dgm:pt modelId="{15B286ED-6F57-40B4-AA8F-987711289173}" type="pres">
      <dgm:prSet presAssocID="{81CF28E0-013B-4471-A2AE-A1508A5120ED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417B80F3-2DA8-4FC3-A344-265935F8419A}" type="pres">
      <dgm:prSet presAssocID="{3102AD8D-FE7D-4A78-9FCD-080A9E174ACE}" presName="childText" presStyleLbl="bgAcc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FAA8B-CEBB-4E07-8045-13BEFA8CBD1F}" type="pres">
      <dgm:prSet presAssocID="{9D9663C1-4077-47EC-803D-E2FA94FA5497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A71EF264-B02F-49D9-A206-1CAE3461FD10}" type="pres">
      <dgm:prSet presAssocID="{FEA5D948-2D5E-428E-8C1A-AC8177AADD55}" presName="childText" presStyleLbl="bgAcc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578FD-FF88-49BD-B71D-E711C96E85D0}" type="pres">
      <dgm:prSet presAssocID="{20684422-7CCD-4525-9760-849199B1E98D}" presName="root" presStyleCnt="0"/>
      <dgm:spPr/>
    </dgm:pt>
    <dgm:pt modelId="{13ED4358-B800-40B0-8FAD-748BBE404BA0}" type="pres">
      <dgm:prSet presAssocID="{20684422-7CCD-4525-9760-849199B1E98D}" presName="rootComposite" presStyleCnt="0"/>
      <dgm:spPr/>
    </dgm:pt>
    <dgm:pt modelId="{0376BDA4-CA23-41E0-9640-2E5111B0A575}" type="pres">
      <dgm:prSet presAssocID="{20684422-7CCD-4525-9760-849199B1E98D}" presName="rootText" presStyleLbl="node1" presStyleIdx="3" presStyleCnt="5"/>
      <dgm:spPr/>
      <dgm:t>
        <a:bodyPr/>
        <a:lstStyle/>
        <a:p>
          <a:endParaRPr lang="ru-RU"/>
        </a:p>
      </dgm:t>
    </dgm:pt>
    <dgm:pt modelId="{5945D8E6-9171-4DD0-80CE-3501026DF3EF}" type="pres">
      <dgm:prSet presAssocID="{20684422-7CCD-4525-9760-849199B1E98D}" presName="rootConnector" presStyleLbl="node1" presStyleIdx="3" presStyleCnt="5"/>
      <dgm:spPr/>
      <dgm:t>
        <a:bodyPr/>
        <a:lstStyle/>
        <a:p>
          <a:endParaRPr lang="ru-RU"/>
        </a:p>
      </dgm:t>
    </dgm:pt>
    <dgm:pt modelId="{5247A1F0-451F-4554-B1E3-C973381314D9}" type="pres">
      <dgm:prSet presAssocID="{20684422-7CCD-4525-9760-849199B1E98D}" presName="childShape" presStyleCnt="0"/>
      <dgm:spPr/>
    </dgm:pt>
    <dgm:pt modelId="{EEA3D8E1-4453-4096-8168-CBF8FA6D7D2B}" type="pres">
      <dgm:prSet presAssocID="{28512CC4-4361-4BEF-9AA1-E138462020A4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37E9C7CA-9947-4B13-820A-86610E356BFF}" type="pres">
      <dgm:prSet presAssocID="{3F87A412-A16F-4567-9FB7-1FA9E0010430}" presName="childText" presStyleLbl="bgAcc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F90D2-A5B6-4EE9-90FB-84909FF44AE0}" type="pres">
      <dgm:prSet presAssocID="{C01E87AB-8E99-4DBD-82F0-A1A9F2932EA4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E7B7D22B-B411-402E-B472-1DA5F90E374E}" type="pres">
      <dgm:prSet presAssocID="{A3E2231D-41D9-4F99-B20A-734F6FBFBA5E}" presName="childText" presStyleLbl="bgAcc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7E3E9-302D-4A74-9676-F27B4BF8C9EB}" type="pres">
      <dgm:prSet presAssocID="{F888CA94-30AD-4546-AFCF-CFA30461E132}" presName="root" presStyleCnt="0"/>
      <dgm:spPr/>
    </dgm:pt>
    <dgm:pt modelId="{41A7576D-7226-4135-A326-FAE42C8EF71C}" type="pres">
      <dgm:prSet presAssocID="{F888CA94-30AD-4546-AFCF-CFA30461E132}" presName="rootComposite" presStyleCnt="0"/>
      <dgm:spPr/>
    </dgm:pt>
    <dgm:pt modelId="{6B0CB41D-0943-40E3-90FE-330E77CBF57C}" type="pres">
      <dgm:prSet presAssocID="{F888CA94-30AD-4546-AFCF-CFA30461E132}" presName="rootText" presStyleLbl="node1" presStyleIdx="4" presStyleCnt="5"/>
      <dgm:spPr/>
      <dgm:t>
        <a:bodyPr/>
        <a:lstStyle/>
        <a:p>
          <a:endParaRPr lang="ru-RU"/>
        </a:p>
      </dgm:t>
    </dgm:pt>
    <dgm:pt modelId="{3491CAF0-EDBA-4D6B-8565-A04E09D372A2}" type="pres">
      <dgm:prSet presAssocID="{F888CA94-30AD-4546-AFCF-CFA30461E132}" presName="rootConnector" presStyleLbl="node1" presStyleIdx="4" presStyleCnt="5"/>
      <dgm:spPr/>
      <dgm:t>
        <a:bodyPr/>
        <a:lstStyle/>
        <a:p>
          <a:endParaRPr lang="ru-RU"/>
        </a:p>
      </dgm:t>
    </dgm:pt>
    <dgm:pt modelId="{B3D83BDE-C314-4B85-92F7-ADDFE5906C64}" type="pres">
      <dgm:prSet presAssocID="{F888CA94-30AD-4546-AFCF-CFA30461E132}" presName="childShape" presStyleCnt="0"/>
      <dgm:spPr/>
    </dgm:pt>
    <dgm:pt modelId="{0037D23C-AC21-4833-946A-FA17BC38EBFF}" type="pres">
      <dgm:prSet presAssocID="{7A016499-1F21-414F-A408-9D7867DFBE1B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7D7A50E1-4C8F-44F5-BFD1-9FBAA9D98EFF}" type="pres">
      <dgm:prSet presAssocID="{C13D0C4D-DD30-4268-B7DB-2F1ED8426753}" presName="childText" presStyleLbl="bgAcc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8896A-0F19-46C1-8A18-57534D818E72}" type="pres">
      <dgm:prSet presAssocID="{BF91116C-6172-4711-B0DC-2B9EFB6226DD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330B5C1F-7ECA-4646-90AD-270FF757F272}" type="pres">
      <dgm:prSet presAssocID="{3C098FA4-58C5-4CD7-90F0-8B68016AA5A8}" presName="childText" presStyleLbl="bgAcc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EC7E0C-54F6-4228-8C8F-E0EB452E12D8}" type="presOf" srcId="{C4D4F33A-F77D-4A7C-BAF0-C5F03452F81F}" destId="{2A2A124B-2B7F-4A9C-9886-F816AF00C7C5}" srcOrd="0" destOrd="0" presId="urn:microsoft.com/office/officeart/2005/8/layout/hierarchy3"/>
    <dgm:cxn modelId="{473A8A9D-A2EF-48E2-9030-355E526BB6B1}" srcId="{C4D4F33A-F77D-4A7C-BAF0-C5F03452F81F}" destId="{F888CA94-30AD-4546-AFCF-CFA30461E132}" srcOrd="4" destOrd="0" parTransId="{378A1F0B-D9FE-4A1F-A59B-1D5F5B242A39}" sibTransId="{950E8D00-A4BF-45E6-BE32-6A50CBC450DE}"/>
    <dgm:cxn modelId="{B1D94F52-7F90-41B0-96C9-3E31BD84C2BE}" type="presOf" srcId="{CB948DFF-DCD8-4CBC-A15F-99562A764811}" destId="{51AFF7CC-E307-4B41-90D6-0E914B6F22D1}" srcOrd="0" destOrd="0" presId="urn:microsoft.com/office/officeart/2005/8/layout/hierarchy3"/>
    <dgm:cxn modelId="{726A55F4-9E7F-416B-8358-103E380930E0}" type="presOf" srcId="{3102AD8D-FE7D-4A78-9FCD-080A9E174ACE}" destId="{417B80F3-2DA8-4FC3-A344-265935F8419A}" srcOrd="0" destOrd="0" presId="urn:microsoft.com/office/officeart/2005/8/layout/hierarchy3"/>
    <dgm:cxn modelId="{3866B595-035B-4DCA-9E0B-D662C2F0EF95}" srcId="{51D3702E-E4A5-4419-ADF8-AE85DE5BD287}" destId="{FEA5D948-2D5E-428E-8C1A-AC8177AADD55}" srcOrd="1" destOrd="0" parTransId="{9D9663C1-4077-47EC-803D-E2FA94FA5497}" sibTransId="{E9714B1C-DBF1-4229-82BB-D018F45FA1DD}"/>
    <dgm:cxn modelId="{73BEF3DD-D58C-4634-BE8B-2C062BBF710B}" type="presOf" srcId="{20684422-7CCD-4525-9760-849199B1E98D}" destId="{0376BDA4-CA23-41E0-9640-2E5111B0A575}" srcOrd="0" destOrd="0" presId="urn:microsoft.com/office/officeart/2005/8/layout/hierarchy3"/>
    <dgm:cxn modelId="{2FB603E4-D12F-4DEB-87EF-75188E2413DD}" type="presOf" srcId="{28512CC4-4361-4BEF-9AA1-E138462020A4}" destId="{EEA3D8E1-4453-4096-8168-CBF8FA6D7D2B}" srcOrd="0" destOrd="0" presId="urn:microsoft.com/office/officeart/2005/8/layout/hierarchy3"/>
    <dgm:cxn modelId="{B0A1B457-9D1E-4822-BA9B-F0663B38922F}" type="presOf" srcId="{51D3702E-E4A5-4419-ADF8-AE85DE5BD287}" destId="{94690C88-112B-47BD-BD8F-FD701111A44E}" srcOrd="1" destOrd="0" presId="urn:microsoft.com/office/officeart/2005/8/layout/hierarchy3"/>
    <dgm:cxn modelId="{41590079-D42D-4672-8D0E-98BCA0D1A8F9}" srcId="{C4D4F33A-F77D-4A7C-BAF0-C5F03452F81F}" destId="{5E2CA2F4-B057-4AAF-B527-38E39019C22A}" srcOrd="0" destOrd="0" parTransId="{FE87EDB3-4D49-447A-8E41-EF085C84E9EF}" sibTransId="{7772C5F5-9605-4E68-8936-2BF4FD35BDFE}"/>
    <dgm:cxn modelId="{D0D7743D-CDC8-4DE2-8526-2D0D81B3EB68}" type="presOf" srcId="{5E2CA2F4-B057-4AAF-B527-38E39019C22A}" destId="{C6D73AFB-D1FD-4CD7-A9CE-60721CF31113}" srcOrd="1" destOrd="0" presId="urn:microsoft.com/office/officeart/2005/8/layout/hierarchy3"/>
    <dgm:cxn modelId="{95B3E63F-8DE8-43E2-A556-2D0AE86FB19F}" type="presOf" srcId="{D4F1E316-A618-4EB5-8054-796B2740E2E1}" destId="{F215EAF7-C3F0-4A6E-BE93-993CB4EC808F}" srcOrd="0" destOrd="0" presId="urn:microsoft.com/office/officeart/2005/8/layout/hierarchy3"/>
    <dgm:cxn modelId="{C467D633-E11C-41A2-B5E6-2C229312D671}" type="presOf" srcId="{20684422-7CCD-4525-9760-849199B1E98D}" destId="{5945D8E6-9171-4DD0-80CE-3501026DF3EF}" srcOrd="1" destOrd="0" presId="urn:microsoft.com/office/officeart/2005/8/layout/hierarchy3"/>
    <dgm:cxn modelId="{34C1D1CF-52B6-4E01-AF99-6ED1CE037405}" type="presOf" srcId="{5E2CA2F4-B057-4AAF-B527-38E39019C22A}" destId="{8D181B6D-6AD2-4120-B273-C5506CE5466B}" srcOrd="0" destOrd="0" presId="urn:microsoft.com/office/officeart/2005/8/layout/hierarchy3"/>
    <dgm:cxn modelId="{A308A749-7F14-4AA6-B430-DE38380E1C6B}" type="presOf" srcId="{C5CBA07B-EB31-49C7-80B4-EAABD42AF2DE}" destId="{35B05866-2D95-4ACA-9561-D4D370ADAB02}" srcOrd="0" destOrd="0" presId="urn:microsoft.com/office/officeart/2005/8/layout/hierarchy3"/>
    <dgm:cxn modelId="{E0C6D8D9-9E41-401C-8DDE-2BD7E9732EBC}" type="presOf" srcId="{178AE233-42DF-4DF5-9C5C-F6E29972490A}" destId="{0584F6D7-2FA4-4C77-BC13-B4815C59ED0A}" srcOrd="0" destOrd="0" presId="urn:microsoft.com/office/officeart/2005/8/layout/hierarchy3"/>
    <dgm:cxn modelId="{17326AC1-FE33-46D3-BEB0-D6170D27421F}" srcId="{5E2CA2F4-B057-4AAF-B527-38E39019C22A}" destId="{3A746E66-F64E-44C4-A3A5-F4AA230BE7DC}" srcOrd="0" destOrd="0" parTransId="{651A8E39-48C3-4E55-B572-8B910827EDB7}" sibTransId="{25060B16-C086-4186-856E-E85470194C40}"/>
    <dgm:cxn modelId="{E70C3D9C-FF0A-41A6-B6A3-6331D79D612A}" srcId="{20684422-7CCD-4525-9760-849199B1E98D}" destId="{A3E2231D-41D9-4F99-B20A-734F6FBFBA5E}" srcOrd="1" destOrd="0" parTransId="{C01E87AB-8E99-4DBD-82F0-A1A9F2932EA4}" sibTransId="{7EAAE204-2D68-4DF0-967B-D1C0F3CCF0C9}"/>
    <dgm:cxn modelId="{67CAC7B0-D971-4687-808B-CB4360D5E2CA}" srcId="{C4D4F33A-F77D-4A7C-BAF0-C5F03452F81F}" destId="{51D3702E-E4A5-4419-ADF8-AE85DE5BD287}" srcOrd="2" destOrd="0" parTransId="{7A73D65E-2B20-41BE-820F-6BABFEF1440D}" sibTransId="{C926A64E-850F-4EB2-A7D1-F3D4F15ABB51}"/>
    <dgm:cxn modelId="{42574DB3-7D12-4CB0-A8DF-88344E6D405C}" srcId="{51D3702E-E4A5-4419-ADF8-AE85DE5BD287}" destId="{3102AD8D-FE7D-4A78-9FCD-080A9E174ACE}" srcOrd="0" destOrd="0" parTransId="{81CF28E0-013B-4471-A2AE-A1508A5120ED}" sibTransId="{A4FC1B47-DD50-4009-B575-07DB2EEEE7AB}"/>
    <dgm:cxn modelId="{71FF5AAE-C2D3-4639-B197-91CF229BDF9F}" type="presOf" srcId="{7A016499-1F21-414F-A408-9D7867DFBE1B}" destId="{0037D23C-AC21-4833-946A-FA17BC38EBFF}" srcOrd="0" destOrd="0" presId="urn:microsoft.com/office/officeart/2005/8/layout/hierarchy3"/>
    <dgm:cxn modelId="{06542B15-3B2B-4441-B761-BE4814172E92}" srcId="{5AD98CB0-D218-44BB-9DBA-66597DCD24C0}" destId="{CB948DFF-DCD8-4CBC-A15F-99562A764811}" srcOrd="0" destOrd="0" parTransId="{0D34AFB4-957C-42EF-98B2-255EB33459E6}" sibTransId="{99C67B32-3B53-4F31-A164-0FAAACF41AB5}"/>
    <dgm:cxn modelId="{58E87C53-DC4C-4502-BB9B-2682F0598713}" srcId="{C4D4F33A-F77D-4A7C-BAF0-C5F03452F81F}" destId="{5AD98CB0-D218-44BB-9DBA-66597DCD24C0}" srcOrd="1" destOrd="0" parTransId="{8DD98DD8-2502-430E-826E-83E6D2DB9FA8}" sibTransId="{2A106981-8BF5-49E9-8009-B8563EAE647D}"/>
    <dgm:cxn modelId="{89E378AF-9D31-4CD9-84D9-FE29B416372F}" type="presOf" srcId="{3A57F8ED-9BC1-464B-B7DA-83CC9C190A33}" destId="{22C6F6AC-6299-40C4-8D6B-8F9C7B337115}" srcOrd="0" destOrd="0" presId="urn:microsoft.com/office/officeart/2005/8/layout/hierarchy3"/>
    <dgm:cxn modelId="{8EA5D8D9-74BD-4108-83DA-F3E676DA4FCF}" type="presOf" srcId="{651A8E39-48C3-4E55-B572-8B910827EDB7}" destId="{EBF53372-05AE-4733-82BA-5C6E4602B78D}" srcOrd="0" destOrd="0" presId="urn:microsoft.com/office/officeart/2005/8/layout/hierarchy3"/>
    <dgm:cxn modelId="{B83B36C9-6ABF-469F-9D32-135E761ADE83}" srcId="{5E2CA2F4-B057-4AAF-B527-38E39019C22A}" destId="{3A57F8ED-9BC1-464B-B7DA-83CC9C190A33}" srcOrd="1" destOrd="0" parTransId="{D4F1E316-A618-4EB5-8054-796B2740E2E1}" sibTransId="{4B519081-E5E2-48D9-84C5-028B74113CE1}"/>
    <dgm:cxn modelId="{921B0520-D8D0-4FA9-A3A1-C4785DBC303A}" type="presOf" srcId="{A3E2231D-41D9-4F99-B20A-734F6FBFBA5E}" destId="{E7B7D22B-B411-402E-B472-1DA5F90E374E}" srcOrd="0" destOrd="0" presId="urn:microsoft.com/office/officeart/2005/8/layout/hierarchy3"/>
    <dgm:cxn modelId="{769F068A-8636-43BD-8774-0ABA5625746B}" type="presOf" srcId="{F888CA94-30AD-4546-AFCF-CFA30461E132}" destId="{3491CAF0-EDBA-4D6B-8565-A04E09D372A2}" srcOrd="1" destOrd="0" presId="urn:microsoft.com/office/officeart/2005/8/layout/hierarchy3"/>
    <dgm:cxn modelId="{99C551D6-8541-4E62-BA92-0B77A06E1A90}" srcId="{5AD98CB0-D218-44BB-9DBA-66597DCD24C0}" destId="{C5CBA07B-EB31-49C7-80B4-EAABD42AF2DE}" srcOrd="1" destOrd="0" parTransId="{178AE233-42DF-4DF5-9C5C-F6E29972490A}" sibTransId="{CDC0E259-4AFF-4DC2-ACF4-3AD00D7112DA}"/>
    <dgm:cxn modelId="{0B677B45-55D0-4346-996D-6D121FB4F391}" type="presOf" srcId="{C01E87AB-8E99-4DBD-82F0-A1A9F2932EA4}" destId="{AEBF90D2-A5B6-4EE9-90FB-84909FF44AE0}" srcOrd="0" destOrd="0" presId="urn:microsoft.com/office/officeart/2005/8/layout/hierarchy3"/>
    <dgm:cxn modelId="{55B82A47-6282-446F-ABAA-75DAD8DE80E2}" type="presOf" srcId="{3A746E66-F64E-44C4-A3A5-F4AA230BE7DC}" destId="{85CA8783-2DAD-47D5-920C-FE923A422D09}" srcOrd="0" destOrd="0" presId="urn:microsoft.com/office/officeart/2005/8/layout/hierarchy3"/>
    <dgm:cxn modelId="{0C1EEA80-EB81-4391-A55F-1E5A6CA54FF0}" type="presOf" srcId="{5AD98CB0-D218-44BB-9DBA-66597DCD24C0}" destId="{21B242A3-E12E-4D94-96A8-6A6B0238AAC7}" srcOrd="1" destOrd="0" presId="urn:microsoft.com/office/officeart/2005/8/layout/hierarchy3"/>
    <dgm:cxn modelId="{45A57149-AE4D-4E5B-99FF-AC24F6F03F24}" type="presOf" srcId="{51D3702E-E4A5-4419-ADF8-AE85DE5BD287}" destId="{222D0A8E-80E2-4F93-8A2B-8F0980FDB253}" srcOrd="0" destOrd="0" presId="urn:microsoft.com/office/officeart/2005/8/layout/hierarchy3"/>
    <dgm:cxn modelId="{3126E0E5-671D-4047-8487-FE776F7E0E08}" srcId="{F888CA94-30AD-4546-AFCF-CFA30461E132}" destId="{C13D0C4D-DD30-4268-B7DB-2F1ED8426753}" srcOrd="0" destOrd="0" parTransId="{7A016499-1F21-414F-A408-9D7867DFBE1B}" sibTransId="{E91E52E1-E2AE-4995-9699-ED726AD15814}"/>
    <dgm:cxn modelId="{3DCB70D7-C377-484A-9A19-9EC7198F347C}" srcId="{F888CA94-30AD-4546-AFCF-CFA30461E132}" destId="{3C098FA4-58C5-4CD7-90F0-8B68016AA5A8}" srcOrd="1" destOrd="0" parTransId="{BF91116C-6172-4711-B0DC-2B9EFB6226DD}" sibTransId="{72CC28F6-D050-47E6-8224-0F111C9A317F}"/>
    <dgm:cxn modelId="{552CF07E-6568-4649-A66B-FDB012331F43}" type="presOf" srcId="{5AD98CB0-D218-44BB-9DBA-66597DCD24C0}" destId="{4EC0DA63-1202-477E-9CEA-CAA5CD08751E}" srcOrd="0" destOrd="0" presId="urn:microsoft.com/office/officeart/2005/8/layout/hierarchy3"/>
    <dgm:cxn modelId="{90CCC437-1572-4DA1-A133-4092BDC16801}" type="presOf" srcId="{0D34AFB4-957C-42EF-98B2-255EB33459E6}" destId="{CCE3D371-8919-452B-8028-9E28EDEAF652}" srcOrd="0" destOrd="0" presId="urn:microsoft.com/office/officeart/2005/8/layout/hierarchy3"/>
    <dgm:cxn modelId="{EE4B24FC-A890-4E0C-B69D-2E35D3BB3935}" srcId="{20684422-7CCD-4525-9760-849199B1E98D}" destId="{3F87A412-A16F-4567-9FB7-1FA9E0010430}" srcOrd="0" destOrd="0" parTransId="{28512CC4-4361-4BEF-9AA1-E138462020A4}" sibTransId="{2F27E71C-4A48-4879-82D4-31422CD4DA0B}"/>
    <dgm:cxn modelId="{9EF55321-D0B8-49EE-B662-08E7DC3E5C56}" type="presOf" srcId="{81CF28E0-013B-4471-A2AE-A1508A5120ED}" destId="{15B286ED-6F57-40B4-AA8F-987711289173}" srcOrd="0" destOrd="0" presId="urn:microsoft.com/office/officeart/2005/8/layout/hierarchy3"/>
    <dgm:cxn modelId="{48A5BA0E-CF56-4845-8AA8-F5C9184E72E4}" type="presOf" srcId="{BF91116C-6172-4711-B0DC-2B9EFB6226DD}" destId="{5DE8896A-0F19-46C1-8A18-57534D818E72}" srcOrd="0" destOrd="0" presId="urn:microsoft.com/office/officeart/2005/8/layout/hierarchy3"/>
    <dgm:cxn modelId="{D7A0BABD-6576-4D06-91D4-A10E1EDE3905}" type="presOf" srcId="{3C098FA4-58C5-4CD7-90F0-8B68016AA5A8}" destId="{330B5C1F-7ECA-4646-90AD-270FF757F272}" srcOrd="0" destOrd="0" presId="urn:microsoft.com/office/officeart/2005/8/layout/hierarchy3"/>
    <dgm:cxn modelId="{0035AECC-F116-4953-BBB2-87D621562838}" srcId="{C4D4F33A-F77D-4A7C-BAF0-C5F03452F81F}" destId="{20684422-7CCD-4525-9760-849199B1E98D}" srcOrd="3" destOrd="0" parTransId="{A9275079-4DCE-4095-8CDE-680ABF5B76E3}" sibTransId="{A0529B1E-A922-4157-A37C-EE5F922C044E}"/>
    <dgm:cxn modelId="{0AE1B9CC-4123-429E-8709-F07A8A205E56}" type="presOf" srcId="{9D9663C1-4077-47EC-803D-E2FA94FA5497}" destId="{84AFAA8B-CEBB-4E07-8045-13BEFA8CBD1F}" srcOrd="0" destOrd="0" presId="urn:microsoft.com/office/officeart/2005/8/layout/hierarchy3"/>
    <dgm:cxn modelId="{8A3A52C7-3ECD-414C-AE06-D8F5BD579AC1}" type="presOf" srcId="{C13D0C4D-DD30-4268-B7DB-2F1ED8426753}" destId="{7D7A50E1-4C8F-44F5-BFD1-9FBAA9D98EFF}" srcOrd="0" destOrd="0" presId="urn:microsoft.com/office/officeart/2005/8/layout/hierarchy3"/>
    <dgm:cxn modelId="{9ADE63CD-EF52-4D50-914A-B9967F4ECA2F}" type="presOf" srcId="{3F87A412-A16F-4567-9FB7-1FA9E0010430}" destId="{37E9C7CA-9947-4B13-820A-86610E356BFF}" srcOrd="0" destOrd="0" presId="urn:microsoft.com/office/officeart/2005/8/layout/hierarchy3"/>
    <dgm:cxn modelId="{B6F49CFA-B793-4D08-81C3-68676D9E6848}" type="presOf" srcId="{FEA5D948-2D5E-428E-8C1A-AC8177AADD55}" destId="{A71EF264-B02F-49D9-A206-1CAE3461FD10}" srcOrd="0" destOrd="0" presId="urn:microsoft.com/office/officeart/2005/8/layout/hierarchy3"/>
    <dgm:cxn modelId="{ADDB7D26-3303-4306-A6C5-55986829EE93}" type="presOf" srcId="{F888CA94-30AD-4546-AFCF-CFA30461E132}" destId="{6B0CB41D-0943-40E3-90FE-330E77CBF57C}" srcOrd="0" destOrd="0" presId="urn:microsoft.com/office/officeart/2005/8/layout/hierarchy3"/>
    <dgm:cxn modelId="{79A4E753-EC44-4997-8990-7A9345DEB5D1}" type="presParOf" srcId="{2A2A124B-2B7F-4A9C-9886-F816AF00C7C5}" destId="{ED52C392-60C8-4909-AC43-0F5733AE696D}" srcOrd="0" destOrd="0" presId="urn:microsoft.com/office/officeart/2005/8/layout/hierarchy3"/>
    <dgm:cxn modelId="{67C47F1E-0A89-4E52-93BF-FB465B932F8D}" type="presParOf" srcId="{ED52C392-60C8-4909-AC43-0F5733AE696D}" destId="{90F77E17-4A41-4B54-811E-0FC5A1BC8B82}" srcOrd="0" destOrd="0" presId="urn:microsoft.com/office/officeart/2005/8/layout/hierarchy3"/>
    <dgm:cxn modelId="{C1E511E1-3FCE-45BB-9502-1AFDB56CA28A}" type="presParOf" srcId="{90F77E17-4A41-4B54-811E-0FC5A1BC8B82}" destId="{8D181B6D-6AD2-4120-B273-C5506CE5466B}" srcOrd="0" destOrd="0" presId="urn:microsoft.com/office/officeart/2005/8/layout/hierarchy3"/>
    <dgm:cxn modelId="{81124BC7-CF80-492A-80BF-EE7E2300E4A8}" type="presParOf" srcId="{90F77E17-4A41-4B54-811E-0FC5A1BC8B82}" destId="{C6D73AFB-D1FD-4CD7-A9CE-60721CF31113}" srcOrd="1" destOrd="0" presId="urn:microsoft.com/office/officeart/2005/8/layout/hierarchy3"/>
    <dgm:cxn modelId="{1DB1BB5F-469C-4928-BE58-C6DF94210E44}" type="presParOf" srcId="{ED52C392-60C8-4909-AC43-0F5733AE696D}" destId="{62BD10A0-5553-4F21-8C78-719B82E8F5E1}" srcOrd="1" destOrd="0" presId="urn:microsoft.com/office/officeart/2005/8/layout/hierarchy3"/>
    <dgm:cxn modelId="{40FC251E-518B-44A7-B5E5-A5AA21F0D985}" type="presParOf" srcId="{62BD10A0-5553-4F21-8C78-719B82E8F5E1}" destId="{EBF53372-05AE-4733-82BA-5C6E4602B78D}" srcOrd="0" destOrd="0" presId="urn:microsoft.com/office/officeart/2005/8/layout/hierarchy3"/>
    <dgm:cxn modelId="{0D2FDC73-9971-47A6-9C27-5C310B222143}" type="presParOf" srcId="{62BD10A0-5553-4F21-8C78-719B82E8F5E1}" destId="{85CA8783-2DAD-47D5-920C-FE923A422D09}" srcOrd="1" destOrd="0" presId="urn:microsoft.com/office/officeart/2005/8/layout/hierarchy3"/>
    <dgm:cxn modelId="{760FA1AB-AFCC-4062-B6D2-9758AFD0435B}" type="presParOf" srcId="{62BD10A0-5553-4F21-8C78-719B82E8F5E1}" destId="{F215EAF7-C3F0-4A6E-BE93-993CB4EC808F}" srcOrd="2" destOrd="0" presId="urn:microsoft.com/office/officeart/2005/8/layout/hierarchy3"/>
    <dgm:cxn modelId="{20DF02C2-BC6C-445E-987E-C0E573B08BC3}" type="presParOf" srcId="{62BD10A0-5553-4F21-8C78-719B82E8F5E1}" destId="{22C6F6AC-6299-40C4-8D6B-8F9C7B337115}" srcOrd="3" destOrd="0" presId="urn:microsoft.com/office/officeart/2005/8/layout/hierarchy3"/>
    <dgm:cxn modelId="{9898F35C-00B8-44A8-BB58-34EDBFD2F2CA}" type="presParOf" srcId="{2A2A124B-2B7F-4A9C-9886-F816AF00C7C5}" destId="{CDFBCC59-B6BA-47EC-B1BA-E244836AFD1D}" srcOrd="1" destOrd="0" presId="urn:microsoft.com/office/officeart/2005/8/layout/hierarchy3"/>
    <dgm:cxn modelId="{AF91A585-B83E-4FB1-B063-03D0244D44B5}" type="presParOf" srcId="{CDFBCC59-B6BA-47EC-B1BA-E244836AFD1D}" destId="{0132E51C-D064-4A1B-960A-811B92E9246D}" srcOrd="0" destOrd="0" presId="urn:microsoft.com/office/officeart/2005/8/layout/hierarchy3"/>
    <dgm:cxn modelId="{98AF7A3C-F3EB-4135-A8F5-9BC3646E20FC}" type="presParOf" srcId="{0132E51C-D064-4A1B-960A-811B92E9246D}" destId="{4EC0DA63-1202-477E-9CEA-CAA5CD08751E}" srcOrd="0" destOrd="0" presId="urn:microsoft.com/office/officeart/2005/8/layout/hierarchy3"/>
    <dgm:cxn modelId="{83211744-5B56-438F-9C82-B7A8274E7619}" type="presParOf" srcId="{0132E51C-D064-4A1B-960A-811B92E9246D}" destId="{21B242A3-E12E-4D94-96A8-6A6B0238AAC7}" srcOrd="1" destOrd="0" presId="urn:microsoft.com/office/officeart/2005/8/layout/hierarchy3"/>
    <dgm:cxn modelId="{D1D805B8-1646-45C8-80DB-597BE0D324C7}" type="presParOf" srcId="{CDFBCC59-B6BA-47EC-B1BA-E244836AFD1D}" destId="{6E1D4DA1-29B5-4E04-902C-CF2EAE6306AB}" srcOrd="1" destOrd="0" presId="urn:microsoft.com/office/officeart/2005/8/layout/hierarchy3"/>
    <dgm:cxn modelId="{A1843219-C629-4A77-8144-9ADCD719BD28}" type="presParOf" srcId="{6E1D4DA1-29B5-4E04-902C-CF2EAE6306AB}" destId="{CCE3D371-8919-452B-8028-9E28EDEAF652}" srcOrd="0" destOrd="0" presId="urn:microsoft.com/office/officeart/2005/8/layout/hierarchy3"/>
    <dgm:cxn modelId="{91527AA1-1C34-4625-95ED-625772EBCFE2}" type="presParOf" srcId="{6E1D4DA1-29B5-4E04-902C-CF2EAE6306AB}" destId="{51AFF7CC-E307-4B41-90D6-0E914B6F22D1}" srcOrd="1" destOrd="0" presId="urn:microsoft.com/office/officeart/2005/8/layout/hierarchy3"/>
    <dgm:cxn modelId="{89E6A71A-7B22-41A1-8105-6CC10D50C585}" type="presParOf" srcId="{6E1D4DA1-29B5-4E04-902C-CF2EAE6306AB}" destId="{0584F6D7-2FA4-4C77-BC13-B4815C59ED0A}" srcOrd="2" destOrd="0" presId="urn:microsoft.com/office/officeart/2005/8/layout/hierarchy3"/>
    <dgm:cxn modelId="{10BF58B3-8475-4658-B5B5-85CCF1D532DB}" type="presParOf" srcId="{6E1D4DA1-29B5-4E04-902C-CF2EAE6306AB}" destId="{35B05866-2D95-4ACA-9561-D4D370ADAB02}" srcOrd="3" destOrd="0" presId="urn:microsoft.com/office/officeart/2005/8/layout/hierarchy3"/>
    <dgm:cxn modelId="{9F20EA0C-8B29-4E5F-A5A8-04CB3E2936E0}" type="presParOf" srcId="{2A2A124B-2B7F-4A9C-9886-F816AF00C7C5}" destId="{BE0C28C8-19C9-45E7-A731-67CE33629240}" srcOrd="2" destOrd="0" presId="urn:microsoft.com/office/officeart/2005/8/layout/hierarchy3"/>
    <dgm:cxn modelId="{5EFC35BF-41B2-4615-A7EA-CE4DAFEC41AD}" type="presParOf" srcId="{BE0C28C8-19C9-45E7-A731-67CE33629240}" destId="{E7BA86C6-B8D6-4E8E-A6AE-3D700ECF93D8}" srcOrd="0" destOrd="0" presId="urn:microsoft.com/office/officeart/2005/8/layout/hierarchy3"/>
    <dgm:cxn modelId="{5D08CF2A-08B9-494C-807A-A67DFDD53A20}" type="presParOf" srcId="{E7BA86C6-B8D6-4E8E-A6AE-3D700ECF93D8}" destId="{222D0A8E-80E2-4F93-8A2B-8F0980FDB253}" srcOrd="0" destOrd="0" presId="urn:microsoft.com/office/officeart/2005/8/layout/hierarchy3"/>
    <dgm:cxn modelId="{3D82E498-9065-4F37-BE08-16A7104A9C44}" type="presParOf" srcId="{E7BA86C6-B8D6-4E8E-A6AE-3D700ECF93D8}" destId="{94690C88-112B-47BD-BD8F-FD701111A44E}" srcOrd="1" destOrd="0" presId="urn:microsoft.com/office/officeart/2005/8/layout/hierarchy3"/>
    <dgm:cxn modelId="{2837D532-0FCC-48C2-ACBD-9D22AF575717}" type="presParOf" srcId="{BE0C28C8-19C9-45E7-A731-67CE33629240}" destId="{FF195552-9708-4F98-95F6-50B4416D2DEC}" srcOrd="1" destOrd="0" presId="urn:microsoft.com/office/officeart/2005/8/layout/hierarchy3"/>
    <dgm:cxn modelId="{E07BBFE8-BCEF-4A38-B430-2D0F3A1BD3EF}" type="presParOf" srcId="{FF195552-9708-4F98-95F6-50B4416D2DEC}" destId="{15B286ED-6F57-40B4-AA8F-987711289173}" srcOrd="0" destOrd="0" presId="urn:microsoft.com/office/officeart/2005/8/layout/hierarchy3"/>
    <dgm:cxn modelId="{4B616CA2-3AB0-4BD8-83F1-0FE79377E485}" type="presParOf" srcId="{FF195552-9708-4F98-95F6-50B4416D2DEC}" destId="{417B80F3-2DA8-4FC3-A344-265935F8419A}" srcOrd="1" destOrd="0" presId="urn:microsoft.com/office/officeart/2005/8/layout/hierarchy3"/>
    <dgm:cxn modelId="{195AB39C-678F-4EBA-9359-E30A453E2627}" type="presParOf" srcId="{FF195552-9708-4F98-95F6-50B4416D2DEC}" destId="{84AFAA8B-CEBB-4E07-8045-13BEFA8CBD1F}" srcOrd="2" destOrd="0" presId="urn:microsoft.com/office/officeart/2005/8/layout/hierarchy3"/>
    <dgm:cxn modelId="{56F5D6ED-D848-4CEE-A7BB-11156B11894F}" type="presParOf" srcId="{FF195552-9708-4F98-95F6-50B4416D2DEC}" destId="{A71EF264-B02F-49D9-A206-1CAE3461FD10}" srcOrd="3" destOrd="0" presId="urn:microsoft.com/office/officeart/2005/8/layout/hierarchy3"/>
    <dgm:cxn modelId="{C9F1A1BC-7639-44E5-B545-B43B1B0722B1}" type="presParOf" srcId="{2A2A124B-2B7F-4A9C-9886-F816AF00C7C5}" destId="{90B578FD-FF88-49BD-B71D-E711C96E85D0}" srcOrd="3" destOrd="0" presId="urn:microsoft.com/office/officeart/2005/8/layout/hierarchy3"/>
    <dgm:cxn modelId="{4F906597-06BE-43E8-9A5C-0CAA9FC9F5CD}" type="presParOf" srcId="{90B578FD-FF88-49BD-B71D-E711C96E85D0}" destId="{13ED4358-B800-40B0-8FAD-748BBE404BA0}" srcOrd="0" destOrd="0" presId="urn:microsoft.com/office/officeart/2005/8/layout/hierarchy3"/>
    <dgm:cxn modelId="{9620AFEE-8C5E-44D9-89F9-465D65674D74}" type="presParOf" srcId="{13ED4358-B800-40B0-8FAD-748BBE404BA0}" destId="{0376BDA4-CA23-41E0-9640-2E5111B0A575}" srcOrd="0" destOrd="0" presId="urn:microsoft.com/office/officeart/2005/8/layout/hierarchy3"/>
    <dgm:cxn modelId="{D4C47A93-C641-46CD-A618-8CB4C04D406E}" type="presParOf" srcId="{13ED4358-B800-40B0-8FAD-748BBE404BA0}" destId="{5945D8E6-9171-4DD0-80CE-3501026DF3EF}" srcOrd="1" destOrd="0" presId="urn:microsoft.com/office/officeart/2005/8/layout/hierarchy3"/>
    <dgm:cxn modelId="{0BECB13E-D7A2-4A7E-91C0-FB54299C2B3B}" type="presParOf" srcId="{90B578FD-FF88-49BD-B71D-E711C96E85D0}" destId="{5247A1F0-451F-4554-B1E3-C973381314D9}" srcOrd="1" destOrd="0" presId="urn:microsoft.com/office/officeart/2005/8/layout/hierarchy3"/>
    <dgm:cxn modelId="{BAE8C0FC-E5FE-4498-8846-7428A476FF39}" type="presParOf" srcId="{5247A1F0-451F-4554-B1E3-C973381314D9}" destId="{EEA3D8E1-4453-4096-8168-CBF8FA6D7D2B}" srcOrd="0" destOrd="0" presId="urn:microsoft.com/office/officeart/2005/8/layout/hierarchy3"/>
    <dgm:cxn modelId="{A29C8B8F-2AA9-4116-A76D-4EC28D1401CC}" type="presParOf" srcId="{5247A1F0-451F-4554-B1E3-C973381314D9}" destId="{37E9C7CA-9947-4B13-820A-86610E356BFF}" srcOrd="1" destOrd="0" presId="urn:microsoft.com/office/officeart/2005/8/layout/hierarchy3"/>
    <dgm:cxn modelId="{3EB75187-DD46-4D92-BC7C-449F21B00732}" type="presParOf" srcId="{5247A1F0-451F-4554-B1E3-C973381314D9}" destId="{AEBF90D2-A5B6-4EE9-90FB-84909FF44AE0}" srcOrd="2" destOrd="0" presId="urn:microsoft.com/office/officeart/2005/8/layout/hierarchy3"/>
    <dgm:cxn modelId="{EE76D67C-754D-4F8A-88B2-140EABCD81BE}" type="presParOf" srcId="{5247A1F0-451F-4554-B1E3-C973381314D9}" destId="{E7B7D22B-B411-402E-B472-1DA5F90E374E}" srcOrd="3" destOrd="0" presId="urn:microsoft.com/office/officeart/2005/8/layout/hierarchy3"/>
    <dgm:cxn modelId="{F359E413-CEB9-4CDD-9E61-CEE7912FD1D7}" type="presParOf" srcId="{2A2A124B-2B7F-4A9C-9886-F816AF00C7C5}" destId="{A017E3E9-302D-4A74-9676-F27B4BF8C9EB}" srcOrd="4" destOrd="0" presId="urn:microsoft.com/office/officeart/2005/8/layout/hierarchy3"/>
    <dgm:cxn modelId="{84B151E7-4A87-452B-824B-9C83C678B4ED}" type="presParOf" srcId="{A017E3E9-302D-4A74-9676-F27B4BF8C9EB}" destId="{41A7576D-7226-4135-A326-FAE42C8EF71C}" srcOrd="0" destOrd="0" presId="urn:microsoft.com/office/officeart/2005/8/layout/hierarchy3"/>
    <dgm:cxn modelId="{1AB57BEC-68B6-4458-B618-61D1A0D6AE5E}" type="presParOf" srcId="{41A7576D-7226-4135-A326-FAE42C8EF71C}" destId="{6B0CB41D-0943-40E3-90FE-330E77CBF57C}" srcOrd="0" destOrd="0" presId="urn:microsoft.com/office/officeart/2005/8/layout/hierarchy3"/>
    <dgm:cxn modelId="{187325F1-E9DA-41F9-87D9-C91AFD1B36A1}" type="presParOf" srcId="{41A7576D-7226-4135-A326-FAE42C8EF71C}" destId="{3491CAF0-EDBA-4D6B-8565-A04E09D372A2}" srcOrd="1" destOrd="0" presId="urn:microsoft.com/office/officeart/2005/8/layout/hierarchy3"/>
    <dgm:cxn modelId="{670C9542-7DED-43B1-880F-ABCCE975F16B}" type="presParOf" srcId="{A017E3E9-302D-4A74-9676-F27B4BF8C9EB}" destId="{B3D83BDE-C314-4B85-92F7-ADDFE5906C64}" srcOrd="1" destOrd="0" presId="urn:microsoft.com/office/officeart/2005/8/layout/hierarchy3"/>
    <dgm:cxn modelId="{2922C079-16DA-406A-8F2E-E5BDDED83E99}" type="presParOf" srcId="{B3D83BDE-C314-4B85-92F7-ADDFE5906C64}" destId="{0037D23C-AC21-4833-946A-FA17BC38EBFF}" srcOrd="0" destOrd="0" presId="urn:microsoft.com/office/officeart/2005/8/layout/hierarchy3"/>
    <dgm:cxn modelId="{586FBF70-98CF-443E-A473-468EFFF333C6}" type="presParOf" srcId="{B3D83BDE-C314-4B85-92F7-ADDFE5906C64}" destId="{7D7A50E1-4C8F-44F5-BFD1-9FBAA9D98EFF}" srcOrd="1" destOrd="0" presId="urn:microsoft.com/office/officeart/2005/8/layout/hierarchy3"/>
    <dgm:cxn modelId="{35252C49-DE5A-46A5-9F6B-12B8B1189460}" type="presParOf" srcId="{B3D83BDE-C314-4B85-92F7-ADDFE5906C64}" destId="{5DE8896A-0F19-46C1-8A18-57534D818E72}" srcOrd="2" destOrd="0" presId="urn:microsoft.com/office/officeart/2005/8/layout/hierarchy3"/>
    <dgm:cxn modelId="{F1DF84EE-4772-4DC3-9BF1-42FEBEEE6793}" type="presParOf" srcId="{B3D83BDE-C314-4B85-92F7-ADDFE5906C64}" destId="{330B5C1F-7ECA-4646-90AD-270FF757F27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9F69F-108A-4061-A0BE-765041D8B045}">
      <dsp:nvSpPr>
        <dsp:cNvPr id="0" name=""/>
        <dsp:cNvSpPr/>
      </dsp:nvSpPr>
      <dsp:spPr>
        <a:xfrm>
          <a:off x="-4464365" y="-684748"/>
          <a:ext cx="5319196" cy="5319196"/>
        </a:xfrm>
        <a:prstGeom prst="blockArc">
          <a:avLst>
            <a:gd name="adj1" fmla="val 18900000"/>
            <a:gd name="adj2" fmla="val 2700000"/>
            <a:gd name="adj3" fmla="val 40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A0B5A-DB7D-442D-ADBE-D8D076370ECD}">
      <dsp:nvSpPr>
        <dsp:cNvPr id="0" name=""/>
        <dsp:cNvSpPr/>
      </dsp:nvSpPr>
      <dsp:spPr>
        <a:xfrm>
          <a:off x="277071" y="179553"/>
          <a:ext cx="10185800" cy="3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НАЧАЛО РАБОТЫ ПО РАЗРАБОТКЕ ПРОГНОЗА СОЦИАЛЬНО-ЭКОНОМИЧЕСКОГО РАЗВИТИЯ СП, СОСТАВЛЕНИЮ ПРОЕКТА БЮДЖЕТА СП, СОГЛАСОВАНИЮ ПРОГНОЗНЫХ РАСЧЕТОВ И ПОДГОТОВКЕ ДОКУМЕНТОВ И МАТЕРИАЛОВ К ПРОЕКТУ РЕШЕНИЯ СП– ЗА 9 МЕСЯЦЕВ ДО НАЧАЛА ОЧЕРЕДНОГО ФИНАНСОВОГО ГОДА</a:t>
          </a:r>
          <a:endParaRPr lang="ru-RU" sz="900" kern="1200" dirty="0"/>
        </a:p>
      </dsp:txBody>
      <dsp:txXfrm>
        <a:off x="277071" y="179553"/>
        <a:ext cx="10185800" cy="358948"/>
      </dsp:txXfrm>
    </dsp:sp>
    <dsp:sp modelId="{5B72CD8B-9CE4-49B3-9059-7EEC4D0D034C}">
      <dsp:nvSpPr>
        <dsp:cNvPr id="0" name=""/>
        <dsp:cNvSpPr/>
      </dsp:nvSpPr>
      <dsp:spPr>
        <a:xfrm>
          <a:off x="52728" y="134684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0C699-444A-4F80-8775-DC41694B42FE}">
      <dsp:nvSpPr>
        <dsp:cNvPr id="0" name=""/>
        <dsp:cNvSpPr/>
      </dsp:nvSpPr>
      <dsp:spPr>
        <a:xfrm>
          <a:off x="602131" y="718292"/>
          <a:ext cx="9860739" cy="3589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ВНЕСЕНИЕ ГЛАВОЙ СП ПРОЕКТА РЕШЕНИЯ О БЮДЖЕТЕ СП, ДОКУМЕНТОВ И МАТЕРИАЛОВ, ПРИЛАГАЕМЫХ К НЕМУ, В СОВЕТ И КСП - НЕ ПОЗДНЕЕ 15 НОЯБРЯ ГОДА, ПРЕДШЕСТВУЮЩЕГО ОЧЕРЕДНОМУ ФИНАНСОВОМУ ГОДУ</a:t>
          </a:r>
          <a:endParaRPr lang="ru-RU" sz="900" kern="1200" dirty="0"/>
        </a:p>
      </dsp:txBody>
      <dsp:txXfrm>
        <a:off x="602131" y="718292"/>
        <a:ext cx="9860739" cy="358948"/>
      </dsp:txXfrm>
    </dsp:sp>
    <dsp:sp modelId="{34113319-F2BE-4D80-BCEC-F7CB8D17F16E}">
      <dsp:nvSpPr>
        <dsp:cNvPr id="0" name=""/>
        <dsp:cNvSpPr/>
      </dsp:nvSpPr>
      <dsp:spPr>
        <a:xfrm>
          <a:off x="377788" y="673423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41D7F-3C72-4E50-A150-0B29D12BC5FE}">
      <dsp:nvSpPr>
        <dsp:cNvPr id="0" name=""/>
        <dsp:cNvSpPr/>
      </dsp:nvSpPr>
      <dsp:spPr>
        <a:xfrm>
          <a:off x="780263" y="1256636"/>
          <a:ext cx="9682608" cy="358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РАССМОТРЕНИЕ СОВЕТА ПРОЕКТА РЕШЕНИЯ О БЮДЖЕТЕ СП</a:t>
          </a:r>
          <a:endParaRPr lang="ru-RU" sz="900" kern="1200" dirty="0"/>
        </a:p>
      </dsp:txBody>
      <dsp:txXfrm>
        <a:off x="780263" y="1256636"/>
        <a:ext cx="9682608" cy="358948"/>
      </dsp:txXfrm>
    </dsp:sp>
    <dsp:sp modelId="{C38D93A9-1213-4C91-A1D7-92301152C793}">
      <dsp:nvSpPr>
        <dsp:cNvPr id="0" name=""/>
        <dsp:cNvSpPr/>
      </dsp:nvSpPr>
      <dsp:spPr>
        <a:xfrm>
          <a:off x="555920" y="1211767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ECD5B-724F-40B9-B16B-3EA72885AD73}">
      <dsp:nvSpPr>
        <dsp:cNvPr id="0" name=""/>
        <dsp:cNvSpPr/>
      </dsp:nvSpPr>
      <dsp:spPr>
        <a:xfrm>
          <a:off x="837138" y="1795375"/>
          <a:ext cx="9625732" cy="358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УТВЕРЖДЕНИЕ РЕШЕНИЯ О БЮДЖЕТЕ СП</a:t>
          </a:r>
          <a:endParaRPr lang="ru-RU" sz="900" kern="1200" dirty="0"/>
        </a:p>
      </dsp:txBody>
      <dsp:txXfrm>
        <a:off x="837138" y="1795375"/>
        <a:ext cx="9625732" cy="358948"/>
      </dsp:txXfrm>
    </dsp:sp>
    <dsp:sp modelId="{BA7E4434-B577-4BC5-8068-8254EC0AD6BB}">
      <dsp:nvSpPr>
        <dsp:cNvPr id="0" name=""/>
        <dsp:cNvSpPr/>
      </dsp:nvSpPr>
      <dsp:spPr>
        <a:xfrm>
          <a:off x="612795" y="1750507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F41F3-C3A3-4A26-A007-EFCCD9CB517B}">
      <dsp:nvSpPr>
        <dsp:cNvPr id="0" name=""/>
        <dsp:cNvSpPr/>
      </dsp:nvSpPr>
      <dsp:spPr>
        <a:xfrm>
          <a:off x="780263" y="2334114"/>
          <a:ext cx="9682608" cy="35894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ИСПОЛНЕНИЕ– РЕШЕНИЕ О БЮДЖЕТЕ СП</a:t>
          </a:r>
          <a:endParaRPr lang="ru-RU" sz="900" kern="1200" dirty="0"/>
        </a:p>
      </dsp:txBody>
      <dsp:txXfrm>
        <a:off x="780263" y="2334114"/>
        <a:ext cx="9682608" cy="358948"/>
      </dsp:txXfrm>
    </dsp:sp>
    <dsp:sp modelId="{B651F70A-9D34-4E0B-838A-DBAC6EA24728}">
      <dsp:nvSpPr>
        <dsp:cNvPr id="0" name=""/>
        <dsp:cNvSpPr/>
      </dsp:nvSpPr>
      <dsp:spPr>
        <a:xfrm>
          <a:off x="555920" y="2289246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FA682-F827-4D70-BEB1-C77560275811}">
      <dsp:nvSpPr>
        <dsp:cNvPr id="0" name=""/>
        <dsp:cNvSpPr/>
      </dsp:nvSpPr>
      <dsp:spPr>
        <a:xfrm>
          <a:off x="602131" y="2872458"/>
          <a:ext cx="9860739" cy="3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 ЗА ИСПОЛНЕНИЕМ БЮДЖЕТА СП– В ТЕЧЕНИЕ ГОДА</a:t>
          </a:r>
          <a:endParaRPr lang="ru-RU" sz="900" kern="1200" dirty="0"/>
        </a:p>
      </dsp:txBody>
      <dsp:txXfrm>
        <a:off x="602131" y="2872458"/>
        <a:ext cx="9860739" cy="358948"/>
      </dsp:txXfrm>
    </dsp:sp>
    <dsp:sp modelId="{18BE6259-A4A5-430E-8639-C75497CA02FD}">
      <dsp:nvSpPr>
        <dsp:cNvPr id="0" name=""/>
        <dsp:cNvSpPr/>
      </dsp:nvSpPr>
      <dsp:spPr>
        <a:xfrm>
          <a:off x="377788" y="2827590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5D422-C7A4-4E03-8B5D-B0733121AB0C}">
      <dsp:nvSpPr>
        <dsp:cNvPr id="0" name=""/>
        <dsp:cNvSpPr/>
      </dsp:nvSpPr>
      <dsp:spPr>
        <a:xfrm>
          <a:off x="277071" y="3411197"/>
          <a:ext cx="10185800" cy="3589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916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ИСПОЛНЕНИИ БЮДЖЕТА СП</a:t>
          </a:r>
          <a:endParaRPr lang="ru-RU" sz="900" kern="1200" dirty="0"/>
        </a:p>
      </dsp:txBody>
      <dsp:txXfrm>
        <a:off x="277071" y="3411197"/>
        <a:ext cx="10185800" cy="358948"/>
      </dsp:txXfrm>
    </dsp:sp>
    <dsp:sp modelId="{D8F3532D-90F2-437E-B5B1-9FD459C5E84E}">
      <dsp:nvSpPr>
        <dsp:cNvPr id="0" name=""/>
        <dsp:cNvSpPr/>
      </dsp:nvSpPr>
      <dsp:spPr>
        <a:xfrm>
          <a:off x="52728" y="3366329"/>
          <a:ext cx="448685" cy="4486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81B6D-6AD2-4120-B273-C5506CE5466B}">
      <dsp:nvSpPr>
        <dsp:cNvPr id="0" name=""/>
        <dsp:cNvSpPr/>
      </dsp:nvSpPr>
      <dsp:spPr>
        <a:xfrm>
          <a:off x="4827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2021 год</a:t>
          </a:r>
          <a:endParaRPr lang="ru-RU" sz="3100" kern="1200" dirty="0"/>
        </a:p>
      </dsp:txBody>
      <dsp:txXfrm>
        <a:off x="28934" y="1535441"/>
        <a:ext cx="1597932" cy="774859"/>
      </dsp:txXfrm>
    </dsp:sp>
    <dsp:sp modelId="{EBF53372-05AE-4733-82BA-5C6E4602B78D}">
      <dsp:nvSpPr>
        <dsp:cNvPr id="0" name=""/>
        <dsp:cNvSpPr/>
      </dsp:nvSpPr>
      <dsp:spPr>
        <a:xfrm>
          <a:off x="169442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A8783-2DAD-47D5-920C-FE923A422D09}">
      <dsp:nvSpPr>
        <dsp:cNvPr id="0" name=""/>
        <dsp:cNvSpPr/>
      </dsp:nvSpPr>
      <dsp:spPr>
        <a:xfrm>
          <a:off x="334056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</a:t>
          </a:r>
          <a:r>
            <a:rPr lang="en-US" sz="1400" kern="1200" dirty="0" smtClean="0"/>
            <a:t>114,9</a:t>
          </a:r>
          <a:endParaRPr lang="ru-RU" sz="1400" kern="1200" dirty="0"/>
        </a:p>
      </dsp:txBody>
      <dsp:txXfrm>
        <a:off x="358163" y="2564283"/>
        <a:ext cx="1268703" cy="774859"/>
      </dsp:txXfrm>
    </dsp:sp>
    <dsp:sp modelId="{F215EAF7-C3F0-4A6E-BE93-993CB4EC808F}">
      <dsp:nvSpPr>
        <dsp:cNvPr id="0" name=""/>
        <dsp:cNvSpPr/>
      </dsp:nvSpPr>
      <dsp:spPr>
        <a:xfrm>
          <a:off x="169442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6F6AC-6299-40C4-8D6B-8F9C7B337115}">
      <dsp:nvSpPr>
        <dsp:cNvPr id="0" name=""/>
        <dsp:cNvSpPr/>
      </dsp:nvSpPr>
      <dsp:spPr>
        <a:xfrm>
          <a:off x="334056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</a:t>
          </a:r>
          <a:r>
            <a:rPr lang="en-US" sz="1400" kern="1200" dirty="0" smtClean="0"/>
            <a:t>6 914,1</a:t>
          </a:r>
          <a:endParaRPr lang="ru-RU" sz="1400" kern="1200" dirty="0"/>
        </a:p>
      </dsp:txBody>
      <dsp:txXfrm>
        <a:off x="358163" y="3593125"/>
        <a:ext cx="1268703" cy="774859"/>
      </dsp:txXfrm>
    </dsp:sp>
    <dsp:sp modelId="{4EC0DA63-1202-477E-9CEA-CAA5CD08751E}">
      <dsp:nvSpPr>
        <dsp:cNvPr id="0" name=""/>
        <dsp:cNvSpPr/>
      </dsp:nvSpPr>
      <dsp:spPr>
        <a:xfrm>
          <a:off x="2062510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2022 год</a:t>
          </a:r>
          <a:endParaRPr lang="ru-RU" sz="3100" kern="1200" dirty="0"/>
        </a:p>
      </dsp:txBody>
      <dsp:txXfrm>
        <a:off x="2086617" y="1535441"/>
        <a:ext cx="1597932" cy="774859"/>
      </dsp:txXfrm>
    </dsp:sp>
    <dsp:sp modelId="{CCE3D371-8919-452B-8028-9E28EDEAF652}">
      <dsp:nvSpPr>
        <dsp:cNvPr id="0" name=""/>
        <dsp:cNvSpPr/>
      </dsp:nvSpPr>
      <dsp:spPr>
        <a:xfrm>
          <a:off x="2227125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FF7CC-E307-4B41-90D6-0E914B6F22D1}">
      <dsp:nvSpPr>
        <dsp:cNvPr id="0" name=""/>
        <dsp:cNvSpPr/>
      </dsp:nvSpPr>
      <dsp:spPr>
        <a:xfrm>
          <a:off x="2391740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</a:t>
          </a:r>
          <a:r>
            <a:rPr lang="en-US" sz="1400" kern="1200" dirty="0" smtClean="0"/>
            <a:t>163,317</a:t>
          </a:r>
          <a:endParaRPr lang="ru-RU" sz="1400" kern="1200" dirty="0"/>
        </a:p>
      </dsp:txBody>
      <dsp:txXfrm>
        <a:off x="2415847" y="2564283"/>
        <a:ext cx="1268703" cy="774859"/>
      </dsp:txXfrm>
    </dsp:sp>
    <dsp:sp modelId="{0584F6D7-2FA4-4C77-BC13-B4815C59ED0A}">
      <dsp:nvSpPr>
        <dsp:cNvPr id="0" name=""/>
        <dsp:cNvSpPr/>
      </dsp:nvSpPr>
      <dsp:spPr>
        <a:xfrm>
          <a:off x="2227125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05866-2D95-4ACA-9561-D4D370ADAB02}">
      <dsp:nvSpPr>
        <dsp:cNvPr id="0" name=""/>
        <dsp:cNvSpPr/>
      </dsp:nvSpPr>
      <dsp:spPr>
        <a:xfrm>
          <a:off x="2391740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</a:t>
          </a:r>
          <a:r>
            <a:rPr lang="en-US" sz="1400" kern="1200" dirty="0" smtClean="0"/>
            <a:t>6 634,225</a:t>
          </a:r>
          <a:endParaRPr lang="ru-RU" sz="1400" kern="1200" dirty="0"/>
        </a:p>
      </dsp:txBody>
      <dsp:txXfrm>
        <a:off x="2415847" y="3593125"/>
        <a:ext cx="1268703" cy="774859"/>
      </dsp:txXfrm>
    </dsp:sp>
    <dsp:sp modelId="{222D0A8E-80E2-4F93-8A2B-8F0980FDB253}">
      <dsp:nvSpPr>
        <dsp:cNvPr id="0" name=""/>
        <dsp:cNvSpPr/>
      </dsp:nvSpPr>
      <dsp:spPr>
        <a:xfrm>
          <a:off x="4120194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2023 год</a:t>
          </a:r>
          <a:endParaRPr lang="ru-RU" sz="3100" kern="1200" dirty="0"/>
        </a:p>
      </dsp:txBody>
      <dsp:txXfrm>
        <a:off x="4144301" y="1535441"/>
        <a:ext cx="1597932" cy="774859"/>
      </dsp:txXfrm>
    </dsp:sp>
    <dsp:sp modelId="{15B286ED-6F57-40B4-AA8F-987711289173}">
      <dsp:nvSpPr>
        <dsp:cNvPr id="0" name=""/>
        <dsp:cNvSpPr/>
      </dsp:nvSpPr>
      <dsp:spPr>
        <a:xfrm>
          <a:off x="4284808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80F3-2DA8-4FC3-A344-265935F8419A}">
      <dsp:nvSpPr>
        <dsp:cNvPr id="0" name=""/>
        <dsp:cNvSpPr/>
      </dsp:nvSpPr>
      <dsp:spPr>
        <a:xfrm>
          <a:off x="4449423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</a:t>
          </a:r>
          <a:r>
            <a:rPr lang="en-US" sz="1400" kern="1200" dirty="0" smtClean="0"/>
            <a:t>130,2</a:t>
          </a:r>
          <a:endParaRPr lang="ru-RU" sz="1400" kern="1200" dirty="0"/>
        </a:p>
      </dsp:txBody>
      <dsp:txXfrm>
        <a:off x="4473530" y="2564283"/>
        <a:ext cx="1268703" cy="774859"/>
      </dsp:txXfrm>
    </dsp:sp>
    <dsp:sp modelId="{84AFAA8B-CEBB-4E07-8045-13BEFA8CBD1F}">
      <dsp:nvSpPr>
        <dsp:cNvPr id="0" name=""/>
        <dsp:cNvSpPr/>
      </dsp:nvSpPr>
      <dsp:spPr>
        <a:xfrm>
          <a:off x="4284808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EF264-B02F-49D9-A206-1CAE3461FD10}">
      <dsp:nvSpPr>
        <dsp:cNvPr id="0" name=""/>
        <dsp:cNvSpPr/>
      </dsp:nvSpPr>
      <dsp:spPr>
        <a:xfrm>
          <a:off x="4449423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3 </a:t>
          </a:r>
          <a:r>
            <a:rPr lang="en-US" sz="1400" kern="1200" dirty="0" smtClean="0"/>
            <a:t>482,645</a:t>
          </a:r>
          <a:endParaRPr lang="ru-RU" sz="1400" kern="1200" dirty="0"/>
        </a:p>
      </dsp:txBody>
      <dsp:txXfrm>
        <a:off x="4473530" y="3593125"/>
        <a:ext cx="1268703" cy="774859"/>
      </dsp:txXfrm>
    </dsp:sp>
    <dsp:sp modelId="{0376BDA4-CA23-41E0-9640-2E5111B0A575}">
      <dsp:nvSpPr>
        <dsp:cNvPr id="0" name=""/>
        <dsp:cNvSpPr/>
      </dsp:nvSpPr>
      <dsp:spPr>
        <a:xfrm>
          <a:off x="6177877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2024 год</a:t>
          </a:r>
          <a:endParaRPr lang="ru-RU" sz="3100" kern="1200" dirty="0"/>
        </a:p>
      </dsp:txBody>
      <dsp:txXfrm>
        <a:off x="6201984" y="1535441"/>
        <a:ext cx="1597932" cy="774859"/>
      </dsp:txXfrm>
    </dsp:sp>
    <dsp:sp modelId="{EEA3D8E1-4453-4096-8168-CBF8FA6D7D2B}">
      <dsp:nvSpPr>
        <dsp:cNvPr id="0" name=""/>
        <dsp:cNvSpPr/>
      </dsp:nvSpPr>
      <dsp:spPr>
        <a:xfrm>
          <a:off x="6342492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9C7CA-9947-4B13-820A-86610E356BFF}">
      <dsp:nvSpPr>
        <dsp:cNvPr id="0" name=""/>
        <dsp:cNvSpPr/>
      </dsp:nvSpPr>
      <dsp:spPr>
        <a:xfrm>
          <a:off x="6507106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</a:t>
          </a:r>
          <a:r>
            <a:rPr lang="en-US" sz="1400" kern="1200" dirty="0" smtClean="0"/>
            <a:t>128,2</a:t>
          </a:r>
          <a:endParaRPr lang="ru-RU" sz="1400" kern="1200" dirty="0"/>
        </a:p>
      </dsp:txBody>
      <dsp:txXfrm>
        <a:off x="6531213" y="2564283"/>
        <a:ext cx="1268703" cy="774859"/>
      </dsp:txXfrm>
    </dsp:sp>
    <dsp:sp modelId="{AEBF90D2-A5B6-4EE9-90FB-84909FF44AE0}">
      <dsp:nvSpPr>
        <dsp:cNvPr id="0" name=""/>
        <dsp:cNvSpPr/>
      </dsp:nvSpPr>
      <dsp:spPr>
        <a:xfrm>
          <a:off x="6342492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7D22B-B411-402E-B472-1DA5F90E374E}">
      <dsp:nvSpPr>
        <dsp:cNvPr id="0" name=""/>
        <dsp:cNvSpPr/>
      </dsp:nvSpPr>
      <dsp:spPr>
        <a:xfrm>
          <a:off x="6507106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</a:t>
          </a:r>
          <a:r>
            <a:rPr lang="en-US" sz="1400" kern="1200" dirty="0" smtClean="0"/>
            <a:t>2 216,14</a:t>
          </a:r>
          <a:endParaRPr lang="ru-RU" sz="1400" kern="1200" dirty="0"/>
        </a:p>
      </dsp:txBody>
      <dsp:txXfrm>
        <a:off x="6531213" y="3593125"/>
        <a:ext cx="1268703" cy="774859"/>
      </dsp:txXfrm>
    </dsp:sp>
    <dsp:sp modelId="{6B0CB41D-0943-40E3-90FE-330E77CBF57C}">
      <dsp:nvSpPr>
        <dsp:cNvPr id="0" name=""/>
        <dsp:cNvSpPr/>
      </dsp:nvSpPr>
      <dsp:spPr>
        <a:xfrm>
          <a:off x="8235560" y="1511334"/>
          <a:ext cx="1646146" cy="8230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2025 год</a:t>
          </a:r>
          <a:endParaRPr lang="ru-RU" sz="3100" kern="1200" dirty="0"/>
        </a:p>
      </dsp:txBody>
      <dsp:txXfrm>
        <a:off x="8259667" y="1535441"/>
        <a:ext cx="1597932" cy="774859"/>
      </dsp:txXfrm>
    </dsp:sp>
    <dsp:sp modelId="{0037D23C-AC21-4833-946A-FA17BC38EBFF}">
      <dsp:nvSpPr>
        <dsp:cNvPr id="0" name=""/>
        <dsp:cNvSpPr/>
      </dsp:nvSpPr>
      <dsp:spPr>
        <a:xfrm>
          <a:off x="8400175" y="2334407"/>
          <a:ext cx="164614" cy="6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305"/>
              </a:lnTo>
              <a:lnTo>
                <a:pt x="164614" y="6173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A50E1-4C8F-44F5-BFD1-9FBAA9D98EFF}">
      <dsp:nvSpPr>
        <dsp:cNvPr id="0" name=""/>
        <dsp:cNvSpPr/>
      </dsp:nvSpPr>
      <dsp:spPr>
        <a:xfrm>
          <a:off x="8564790" y="2540176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Налоговые доходы </a:t>
          </a:r>
          <a:r>
            <a:rPr lang="en-US" sz="1400" kern="1200" dirty="0" smtClean="0"/>
            <a:t>130,2</a:t>
          </a:r>
          <a:endParaRPr lang="ru-RU" sz="1400" kern="1200" dirty="0"/>
        </a:p>
      </dsp:txBody>
      <dsp:txXfrm>
        <a:off x="8588897" y="2564283"/>
        <a:ext cx="1268703" cy="774859"/>
      </dsp:txXfrm>
    </dsp:sp>
    <dsp:sp modelId="{5DE8896A-0F19-46C1-8A18-57534D818E72}">
      <dsp:nvSpPr>
        <dsp:cNvPr id="0" name=""/>
        <dsp:cNvSpPr/>
      </dsp:nvSpPr>
      <dsp:spPr>
        <a:xfrm>
          <a:off x="8400175" y="2334407"/>
          <a:ext cx="164614" cy="164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146"/>
              </a:lnTo>
              <a:lnTo>
                <a:pt x="164614" y="16461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B5C1F-7ECA-4646-90AD-270FF757F272}">
      <dsp:nvSpPr>
        <dsp:cNvPr id="0" name=""/>
        <dsp:cNvSpPr/>
      </dsp:nvSpPr>
      <dsp:spPr>
        <a:xfrm>
          <a:off x="8564790" y="3569018"/>
          <a:ext cx="1316917" cy="823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Безвозмездные поступления       2 </a:t>
          </a:r>
          <a:r>
            <a:rPr lang="en-US" sz="1400" kern="1200" dirty="0" smtClean="0"/>
            <a:t>219,825</a:t>
          </a:r>
          <a:endParaRPr lang="ru-RU" sz="1400" kern="1200" dirty="0"/>
        </a:p>
      </dsp:txBody>
      <dsp:txXfrm>
        <a:off x="8588897" y="3593125"/>
        <a:ext cx="1268703" cy="774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68FE56-8E2E-406C-9678-4E1424471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1523999"/>
            <a:ext cx="75819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5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6FCE0532-CCCA-492E-AE32-6C27CF95A17D}"/>
              </a:ext>
            </a:extLst>
          </p:cNvPr>
          <p:cNvSpPr/>
          <p:nvPr userDrawn="1"/>
        </p:nvSpPr>
        <p:spPr>
          <a:xfrm>
            <a:off x="7988530" y="2717799"/>
            <a:ext cx="4862946" cy="142240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02D1B33B-3A87-48DC-A925-B086711DBCB3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B3C4884-FCEA-4753-9A39-DCF5062E0A38}"/>
              </a:ext>
            </a:extLst>
          </p:cNvPr>
          <p:cNvSpPr/>
          <p:nvPr userDrawn="1"/>
        </p:nvSpPr>
        <p:spPr>
          <a:xfrm>
            <a:off x="5511800" y="5651498"/>
            <a:ext cx="1155700" cy="1193386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EB0C781D-92E3-44A1-8C0B-7CEAD4B9B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68953" y="3136900"/>
            <a:ext cx="4102100" cy="584200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3600">
                <a:solidFill>
                  <a:schemeClr val="bg1"/>
                </a:solidFill>
              </a:defRPr>
            </a:lvl2pPr>
            <a:lvl3pPr marL="914400" indent="0">
              <a:buNone/>
              <a:defRPr sz="32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56A423F8-6447-4B06-96DF-FC08F61D3148}"/>
              </a:ext>
            </a:extLst>
          </p:cNvPr>
          <p:cNvSpPr/>
          <p:nvPr userDrawn="1"/>
        </p:nvSpPr>
        <p:spPr>
          <a:xfrm>
            <a:off x="6832830" y="5651498"/>
            <a:ext cx="1155700" cy="119338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73B50895-34CB-4779-921F-2EDDCC4F1071}"/>
              </a:ext>
            </a:extLst>
          </p:cNvPr>
          <p:cNvSpPr/>
          <p:nvPr userDrawn="1"/>
        </p:nvSpPr>
        <p:spPr>
          <a:xfrm>
            <a:off x="8153860" y="5651498"/>
            <a:ext cx="1155700" cy="119338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2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68C517-2F48-47FD-BE74-69102A08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A946774-A30D-4EEA-B0C9-70292A7FB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E2EC7B8-7360-4AEF-AAED-C1B7CBF9C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ECE7347-BCE6-45A8-9ABD-10DA107A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B123C57-BE9D-45C3-B1A6-2873DC4E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370ECD7-D2E2-4E2D-982D-C36304D7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0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C108EE-3C31-42FF-8368-1189C4859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DBEAEA1-DA85-4F22-8C93-CD4A30A9B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3F212A7-B218-4D0F-ACB7-360451065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1D0640E-81FE-49EE-B9C8-E0E61910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769CA6E-2B11-40C5-98D3-E8ED60EE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A296933-BD32-4D3F-B7FB-AF6D05F1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F64028-570E-4984-8E47-7F578476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894454F-B563-4DEC-AB40-114987303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5E4DDB-B7AB-40E4-A907-DEC1029A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4692BC-A5EA-495D-8BD5-6BA19E65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388DAA3-6A85-4393-B3F1-F6EF58C6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8291653-29A5-49F5-B7D5-56E498741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AEC49E4-888E-4416-8BC3-682B1E458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735FFB5-B861-43DE-9DB6-CF8DAD1C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A7E1DFE-3198-4878-B18B-543D052B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60FB0B0-E4F0-4373-8108-CD7B30C5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D73C3F7-BB3F-41CD-B4B9-70103C3DAE81}"/>
              </a:ext>
            </a:extLst>
          </p:cNvPr>
          <p:cNvSpPr/>
          <p:nvPr userDrawn="1"/>
        </p:nvSpPr>
        <p:spPr>
          <a:xfrm>
            <a:off x="0" y="1"/>
            <a:ext cx="12192000" cy="1646238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8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344D0E96-6656-4CB7-858D-0BE7C3A3C283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Круг: прозрачная заливка 6">
            <a:extLst>
              <a:ext uri="{FF2B5EF4-FFF2-40B4-BE49-F238E27FC236}">
                <a16:creationId xmlns="" xmlns:a16="http://schemas.microsoft.com/office/drawing/2014/main" id="{83F3C1EF-9F90-43EE-92E7-008B74F398E1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="" xmlns:a16="http://schemas.microsoft.com/office/drawing/2014/main" id="{C24A8845-D471-4ED7-ADCD-E869D561F185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="" xmlns:a16="http://schemas.microsoft.com/office/drawing/2014/main" id="{3086F889-752C-43F8-AFE5-521150068151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: прозрачная заливка 12">
            <a:extLst>
              <a:ext uri="{FF2B5EF4-FFF2-40B4-BE49-F238E27FC236}">
                <a16:creationId xmlns="" xmlns:a16="http://schemas.microsoft.com/office/drawing/2014/main" id="{5E38DCC6-E4B5-4C01-9A35-C23C90A48BCA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FACCCC-8891-4AD2-BFC5-9128BD8B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100" y="365125"/>
            <a:ext cx="8775700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9786EC-7313-4F3A-A2F6-E1AEA39A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377"/>
            <a:ext cx="10515600" cy="39495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03776C-B37F-459C-8642-6133EBD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F3DCF3F-CFAC-4872-B190-2A061C4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C67F94-DD3E-43FD-9A9B-128BAEF2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74D8CE6A-78FD-4F7A-A178-9D8C0466B546}"/>
              </a:ext>
            </a:extLst>
          </p:cNvPr>
          <p:cNvSpPr/>
          <p:nvPr userDrawn="1"/>
        </p:nvSpPr>
        <p:spPr>
          <a:xfrm>
            <a:off x="-457200" y="-660400"/>
            <a:ext cx="2921000" cy="2921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A995ABB-BBF6-4C56-89BD-F578622649B5}"/>
              </a:ext>
            </a:extLst>
          </p:cNvPr>
          <p:cNvSpPr/>
          <p:nvPr userDrawn="1"/>
        </p:nvSpPr>
        <p:spPr>
          <a:xfrm>
            <a:off x="11230200" y="-871198"/>
            <a:ext cx="1800000" cy="180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: прозрачная заливка 9">
            <a:extLst>
              <a:ext uri="{FF2B5EF4-FFF2-40B4-BE49-F238E27FC236}">
                <a16:creationId xmlns="" xmlns:a16="http://schemas.microsoft.com/office/drawing/2014/main" id="{2CA2A8EE-306C-4602-B5EC-6F5F7130BDAE}"/>
              </a:ext>
            </a:extLst>
          </p:cNvPr>
          <p:cNvSpPr/>
          <p:nvPr userDrawn="1"/>
        </p:nvSpPr>
        <p:spPr>
          <a:xfrm>
            <a:off x="11413512" y="-720000"/>
            <a:ext cx="1440000" cy="144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="" xmlns:a16="http://schemas.microsoft.com/office/drawing/2014/main" id="{24412614-E7CC-4E45-8EC3-EDBB07A1B5D2}"/>
              </a:ext>
            </a:extLst>
          </p:cNvPr>
          <p:cNvSpPr/>
          <p:nvPr userDrawn="1"/>
        </p:nvSpPr>
        <p:spPr>
          <a:xfrm>
            <a:off x="11593512" y="-540000"/>
            <a:ext cx="1080000" cy="108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="" xmlns:a16="http://schemas.microsoft.com/office/drawing/2014/main" id="{AE0591C1-6F20-4BE4-85E7-7EE8C6049D40}"/>
              </a:ext>
            </a:extLst>
          </p:cNvPr>
          <p:cNvSpPr/>
          <p:nvPr userDrawn="1"/>
        </p:nvSpPr>
        <p:spPr>
          <a:xfrm>
            <a:off x="11770200" y="-360000"/>
            <a:ext cx="720000" cy="720000"/>
          </a:xfrm>
          <a:prstGeom prst="donut">
            <a:avLst>
              <a:gd name="adj" fmla="val 793"/>
            </a:avLst>
          </a:prstGeom>
          <a:solidFill>
            <a:schemeClr val="accent2"/>
          </a:solidFill>
          <a:ln w="44450">
            <a:solidFill>
              <a:schemeClr val="accent2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15523768-A58A-4E80-A68E-77AAD4C4907B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37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1529A156-1A5A-4CD9-934D-3498D5AF37A1}"/>
              </a:ext>
            </a:extLst>
          </p:cNvPr>
          <p:cNvSpPr/>
          <p:nvPr userDrawn="1"/>
        </p:nvSpPr>
        <p:spPr>
          <a:xfrm>
            <a:off x="-762000" y="-914400"/>
            <a:ext cx="2336800" cy="23368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219D3CFF-3C59-4B50-AF40-295BB77E2D1D}"/>
              </a:ext>
            </a:extLst>
          </p:cNvPr>
          <p:cNvSpPr/>
          <p:nvPr userDrawn="1"/>
        </p:nvSpPr>
        <p:spPr>
          <a:xfrm>
            <a:off x="11230200" y="5821475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2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AB6A2D-D7C3-492A-9A7C-B9B1F360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630DCB3-9117-4A82-84CA-FDDD87467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E8B6642-8632-46B6-B978-C846D233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4017B90-4909-479E-A01C-06432942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1069E89-9D58-4C19-9A90-B17748A5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E54FAF-702D-460E-9860-75EBB404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3C35766-5DA3-4CD6-A331-3FFB78587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6259266-BF39-4550-8183-2817531FC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706710-CD15-4B7C-BF0D-7AC77D2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1DC2ADF-D9E6-4878-9614-51A3ABFD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A51E446-D1BE-494E-A0CC-73468260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DC88FB-11F3-449E-B12E-18A80650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1187A53-2A34-433D-98A8-CE3D9A964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DAF68F6-E3D4-4116-919E-BC1B51D37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830C087-48C0-4D8C-A047-40BD7E2C6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6F52FE7-0181-471C-A34B-51565E9EA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736A896-C485-4121-97FE-2FEBBB22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B56E551-42C8-46BD-9EEE-91D21BA3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5D4D9DE-CD9A-44D4-B60D-3C01AB2F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3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5FBDC1-19C9-4757-8F70-77C40673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B980EB1-BA4A-4593-B779-498B6572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F567163-F6E4-470A-A17C-019C87D4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C5EC9C8-63C7-48A4-8603-89DF73D0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2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864AEE3-7435-4244-B5CD-DDB0CD0FE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32183C9-96DE-4686-870A-C80BACA4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BEA4687-D57A-49B5-9514-735CF3B2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D9ED9A-F692-45EB-BF45-87703247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19F8CB9-7508-42D7-84A6-2382C314D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06C950-5AD6-4563-866D-6F91B5BE3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5754-0585-46D0-99CC-16E3F56ED207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26DFB5C-CA9A-4C81-9CB6-F69B29257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6B2C3A4-27A7-4175-B7A3-873DB3E1E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1761-61CF-4A76-B060-B8C3138A7F4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A216BDCB-8A58-4A8B-AE1F-C20820F9FD9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8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17.svg"/><Relationship Id="rId4" Type="http://schemas.openxmlformats.org/officeDocument/2006/relationships/image" Target="../media/image7.png"/><Relationship Id="rId9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84BD22-8AA4-4CD7-AAFC-BC0D0BFC5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бюджете городского поселения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«Шошка»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2023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 и плановый период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altLang="ru-RU" sz="3600" i="1" dirty="0" smtClean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ru-RU" altLang="ru-RU" sz="36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годов</a:t>
            </a: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2EA9206-050D-4F28-829D-21CE0EC570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4700" y="3162300"/>
            <a:ext cx="4102100" cy="533400"/>
          </a:xfrm>
        </p:spPr>
        <p:txBody>
          <a:bodyPr/>
          <a:lstStyle/>
          <a:p>
            <a:r>
              <a:rPr lang="ru-RU" dirty="0" smtClean="0"/>
              <a:t>2023-2025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2FBD70A-13C7-490D-A5C7-C797F201F8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15792" y="2997692"/>
            <a:ext cx="862616" cy="8626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8067" y="6148137"/>
            <a:ext cx="52926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Финансовое управление администрации муниципального района «</a:t>
            </a:r>
            <a:r>
              <a:rPr lang="ru-RU" altLang="ru-RU" sz="1100" i="1" dirty="0" err="1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Княжпогостский</a:t>
            </a:r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г. </a:t>
            </a:r>
            <a:r>
              <a:rPr lang="ru-RU" altLang="ru-RU" sz="1100" i="1" dirty="0" err="1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Емва</a:t>
            </a:r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ru-RU" altLang="ru-RU" sz="1100" i="1" dirty="0">
                <a:ln w="6350">
                  <a:solidFill>
                    <a:srgbClr val="94B6D2">
                      <a:shade val="43000"/>
                    </a:srgbClr>
                  </a:solidFill>
                </a:ln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 год</a:t>
            </a:r>
          </a:p>
        </p:txBody>
      </p:sp>
    </p:spTree>
    <p:extLst>
      <p:ext uri="{BB962C8B-B14F-4D97-AF65-F5344CB8AC3E}">
        <p14:creationId xmlns:p14="http://schemas.microsoft.com/office/powerpoint/2010/main" val="110202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66B92D-19B9-42C8-A667-B1B07747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ОСНОВНЫЕ ПАРАМЕТРЫ ПРОЕКТА БЮДЖЕТА В 2021-2025 ГОДАХ, ТЫС РУБЛЕЙ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BF109D77-A3A6-4252-A5D5-DCA7FC823C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2244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Shape 436"/>
          <p:cNvGrpSpPr/>
          <p:nvPr/>
        </p:nvGrpSpPr>
        <p:grpSpPr>
          <a:xfrm>
            <a:off x="330832" y="224367"/>
            <a:ext cx="470214" cy="470215"/>
            <a:chOff x="2594325" y="1627175"/>
            <a:chExt cx="440850" cy="440850"/>
          </a:xfrm>
          <a:solidFill>
            <a:schemeClr val="bg1"/>
          </a:solidFill>
        </p:grpSpPr>
        <p:sp>
          <p:nvSpPr>
            <p:cNvPr id="8" name="Shape 437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0" t="0" r="0" b="0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9" name="Shape 4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0" t="0" r="0" b="0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0" name="Shape 439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0" t="0" r="0" b="0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49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5040050"/>
              </p:ext>
            </p:extLst>
          </p:nvPr>
        </p:nvGraphicFramePr>
        <p:xfrm>
          <a:off x="1230594" y="719666"/>
          <a:ext cx="9886535" cy="5903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43921C-9E6D-4A7D-B040-1D8BA695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sp>
        <p:nvSpPr>
          <p:cNvPr id="4" name="Объект 5">
            <a:extLst>
              <a:ext uri="{FF2B5EF4-FFF2-40B4-BE49-F238E27FC236}">
                <a16:creationId xmlns="" xmlns:a16="http://schemas.microsoft.com/office/drawing/2014/main" id="{975C0172-2BC5-49CC-B3B9-65030390F349}"/>
              </a:ext>
            </a:extLst>
          </p:cNvPr>
          <p:cNvSpPr txBox="1">
            <a:spLocks/>
          </p:cNvSpPr>
          <p:nvPr/>
        </p:nvSpPr>
        <p:spPr>
          <a:xfrm>
            <a:off x="1529443" y="2749630"/>
            <a:ext cx="9133114" cy="207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3800" dirty="0">
              <a:solidFill>
                <a:schemeClr val="accent2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2FC4A4E-56FB-4449-B40E-9F3C6132009C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93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74BA03-DF1F-4F3F-827E-BFE9A791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="" xmlns:a16="http://schemas.microsoft.com/office/drawing/2014/main" id="{E3425962-4579-4FA9-853D-525D23B00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104651"/>
              </p:ext>
            </p:extLst>
          </p:nvPr>
        </p:nvGraphicFramePr>
        <p:xfrm>
          <a:off x="200023" y="1635452"/>
          <a:ext cx="11877677" cy="496324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04902">
                  <a:extLst>
                    <a:ext uri="{9D8B030D-6E8A-4147-A177-3AD203B41FA5}">
                      <a16:colId xmlns="" xmlns:a16="http://schemas.microsoft.com/office/drawing/2014/main" val="1060721299"/>
                    </a:ext>
                  </a:extLst>
                </a:gridCol>
                <a:gridCol w="4638675">
                  <a:extLst>
                    <a:ext uri="{9D8B030D-6E8A-4147-A177-3AD203B41FA5}">
                      <a16:colId xmlns="" xmlns:a16="http://schemas.microsoft.com/office/drawing/2014/main" val="3730294796"/>
                    </a:ext>
                  </a:extLst>
                </a:gridCol>
                <a:gridCol w="1228725">
                  <a:extLst>
                    <a:ext uri="{9D8B030D-6E8A-4147-A177-3AD203B41FA5}">
                      <a16:colId xmlns="" xmlns:a16="http://schemas.microsoft.com/office/drawing/2014/main" val="2835790685"/>
                    </a:ext>
                  </a:extLst>
                </a:gridCol>
                <a:gridCol w="1285875">
                  <a:extLst>
                    <a:ext uri="{9D8B030D-6E8A-4147-A177-3AD203B41FA5}">
                      <a16:colId xmlns="" xmlns:a16="http://schemas.microsoft.com/office/drawing/2014/main" val="3241802405"/>
                    </a:ext>
                  </a:extLst>
                </a:gridCol>
                <a:gridCol w="1219200"/>
                <a:gridCol w="1219200"/>
                <a:gridCol w="1181100"/>
              </a:tblGrid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</a:rPr>
                        <a:t>Раздел, подраздел</a:t>
                      </a: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г. 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2022 г.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оценка</a:t>
                      </a:r>
                      <a:endParaRPr lang="ru-RU" sz="1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г. 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extLst>
                  <a:ext uri="{0D108BD9-81ED-4DB2-BD59-A6C34878D82A}">
                    <a16:rowId xmlns="" xmlns:a16="http://schemas.microsoft.com/office/drawing/2014/main" val="1574826020"/>
                  </a:ext>
                </a:extLst>
              </a:tr>
              <a:tr h="511734">
                <a:tc gridSpan="2"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 h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 </a:t>
                      </a:r>
                      <a:r>
                        <a:rPr kumimoji="0" lang="en-US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804,766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7 034,20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3 613,345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2 344,84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350,525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869297412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9999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УСЛОВНО-УТВЕРЖДЕННЫЕ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РАСХОДЫ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6,882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13,470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Общегосударственные вопросы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 </a:t>
                      </a:r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404,207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2 207,238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2 259,846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1 826,035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831,720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575992689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762,185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696,014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686,014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00180352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 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483,906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1 516,606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552,947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134,136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1 139,821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794233698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0,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634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0,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618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590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590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590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2090167924"/>
                  </a:ext>
                </a:extLst>
              </a:tr>
              <a:tr h="3476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0107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Обеспечение проведения выборов и референдумов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14</a:t>
                      </a:r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151,007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1716962612"/>
                  </a:ext>
                </a:extLst>
              </a:tr>
              <a:tr h="32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0113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Другие общегосударственные вопросы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6,475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14,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4,295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48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74BA03-DF1F-4F3F-827E-BFE9A791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Расходы бюджета, </a:t>
            </a:r>
            <a:r>
              <a:rPr lang="ru-RU" dirty="0" err="1" smtClean="0"/>
              <a:t>тыс</a:t>
            </a:r>
            <a:r>
              <a:rPr lang="ru-RU" dirty="0" smtClean="0"/>
              <a:t> рублей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="" xmlns:a16="http://schemas.microsoft.com/office/drawing/2014/main" id="{E3425962-4579-4FA9-853D-525D23B00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107801"/>
              </p:ext>
            </p:extLst>
          </p:nvPr>
        </p:nvGraphicFramePr>
        <p:xfrm>
          <a:off x="200022" y="1739156"/>
          <a:ext cx="11791955" cy="4965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04902">
                  <a:extLst>
                    <a:ext uri="{9D8B030D-6E8A-4147-A177-3AD203B41FA5}">
                      <a16:colId xmlns="" xmlns:a16="http://schemas.microsoft.com/office/drawing/2014/main" val="1060721299"/>
                    </a:ext>
                  </a:extLst>
                </a:gridCol>
                <a:gridCol w="4638675">
                  <a:extLst>
                    <a:ext uri="{9D8B030D-6E8A-4147-A177-3AD203B41FA5}">
                      <a16:colId xmlns="" xmlns:a16="http://schemas.microsoft.com/office/drawing/2014/main" val="3730294796"/>
                    </a:ext>
                  </a:extLst>
                </a:gridCol>
                <a:gridCol w="1228725">
                  <a:extLst>
                    <a:ext uri="{9D8B030D-6E8A-4147-A177-3AD203B41FA5}">
                      <a16:colId xmlns="" xmlns:a16="http://schemas.microsoft.com/office/drawing/2014/main" val="2835790685"/>
                    </a:ext>
                  </a:extLst>
                </a:gridCol>
                <a:gridCol w="1285875">
                  <a:extLst>
                    <a:ext uri="{9D8B030D-6E8A-4147-A177-3AD203B41FA5}">
                      <a16:colId xmlns="" xmlns:a16="http://schemas.microsoft.com/office/drawing/2014/main" val="3241802405"/>
                    </a:ext>
                  </a:extLst>
                </a:gridCol>
                <a:gridCol w="1219200"/>
                <a:gridCol w="1219200"/>
                <a:gridCol w="1095378"/>
              </a:tblGrid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</a:rPr>
                        <a:t>Раздел, подраздел</a:t>
                      </a:r>
                      <a:endParaRPr lang="ru-RU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2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accent2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г. 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факт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2022 г.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оценка</a:t>
                      </a:r>
                      <a:endParaRPr lang="ru-RU" sz="1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 г. 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 г.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b="1" dirty="0" smtClean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</a:t>
                      </a:r>
                    </a:p>
                  </a:txBody>
                  <a:tcPr marL="34322" marR="34322" marT="0" marB="0" anchor="ctr"/>
                </a:tc>
                <a:extLst>
                  <a:ext uri="{0D108BD9-81ED-4DB2-BD59-A6C34878D82A}">
                    <a16:rowId xmlns="" xmlns:a16="http://schemas.microsoft.com/office/drawing/2014/main" val="1574826020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0300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Национальная безопасность и правоохранительная деятельность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10,80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10,80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575992689"/>
                  </a:ext>
                </a:extLst>
              </a:tr>
              <a:tr h="5117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0310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10,80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10,80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12,00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3001803528"/>
                  </a:ext>
                </a:extLst>
              </a:tr>
              <a:tr h="29713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0400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Национальная экономика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438,482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761,695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149,304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1,215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1,215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794233698"/>
                  </a:ext>
                </a:extLst>
              </a:tr>
              <a:tr h="315396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0401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Общеэкономические вопросы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339,334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668,817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88,889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9634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0408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Транспорт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99,148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92,878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60,415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1,215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1,215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2090167924"/>
                  </a:ext>
                </a:extLst>
              </a:tr>
              <a:tr h="30587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0500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Жилищно-коммунальное хозяйство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3 651,197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3 084,587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882,113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98,626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92,038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extLst>
                  <a:ext uri="{0D108BD9-81ED-4DB2-BD59-A6C34878D82A}">
                    <a16:rowId xmlns="" xmlns:a16="http://schemas.microsoft.com/office/drawing/2014/main" val="1716962612"/>
                  </a:ext>
                </a:extLst>
              </a:tr>
              <a:tr h="2796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0501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Жилищное хозяйство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215,348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466,463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180,50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877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0503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Благоустройство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3 435,849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2 618,124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700,613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98,626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92,038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932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Социальная политика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300,080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300,080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Пенсионное обеспечение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300,080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300,080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300,082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1100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Физическая культура и спорт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669,80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  <a:tr h="2294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Физическая культура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669,80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2921" marR="102921" marT="51460" marB="51460"/>
                </a:tc>
              </a:tr>
            </a:tbl>
          </a:graphicData>
        </a:graphic>
      </p:graphicFrame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693570-6FA9-48B3-970A-1F2F33CF8BB3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36538"/>
            <a:ext cx="1122432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64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>
            <a:extLst>
              <a:ext uri="{FF2B5EF4-FFF2-40B4-BE49-F238E27FC236}">
                <a16:creationId xmlns="" xmlns:a16="http://schemas.microsoft.com/office/drawing/2014/main" id="{F287E3D3-FA24-43E3-A69C-963383FA208C}"/>
              </a:ext>
            </a:extLst>
          </p:cNvPr>
          <p:cNvSpPr txBox="1">
            <a:spLocks/>
          </p:cNvSpPr>
          <p:nvPr/>
        </p:nvSpPr>
        <p:spPr>
          <a:xfrm>
            <a:off x="3821625" y="340741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b="1" dirty="0">
                <a:solidFill>
                  <a:schemeClr val="accent1"/>
                </a:solidFill>
              </a:rPr>
              <a:t>СПАСИБО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C9EE279-B09A-4812-AB88-E30AD87B2C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5372" y="4926550"/>
            <a:ext cx="630000" cy="630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64D145F-3BF2-4E0C-8FB2-30DAC9A07F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5372" y="4922479"/>
            <a:ext cx="630000" cy="63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563068B-408F-4514-9B76-3FC93BF6CD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415372" y="4922479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B41C48B-90FB-4B33-B266-55A7508694C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315372" y="4922479"/>
            <a:ext cx="630000" cy="630000"/>
          </a:xfrm>
          <a:prstGeom prst="rect">
            <a:avLst/>
          </a:prstGeom>
        </p:spPr>
      </p:pic>
      <p:sp>
        <p:nvSpPr>
          <p:cNvPr id="9" name="Текст 11">
            <a:extLst>
              <a:ext uri="{FF2B5EF4-FFF2-40B4-BE49-F238E27FC236}">
                <a16:creationId xmlns="" xmlns:a16="http://schemas.microsoft.com/office/drawing/2014/main" id="{E6958B69-F125-428C-9EF7-19B07A8656FB}"/>
              </a:ext>
            </a:extLst>
          </p:cNvPr>
          <p:cNvSpPr txBox="1">
            <a:spLocks/>
          </p:cNvSpPr>
          <p:nvPr/>
        </p:nvSpPr>
        <p:spPr>
          <a:xfrm>
            <a:off x="476250" y="1276350"/>
            <a:ext cx="11296650" cy="345749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КОНТАКТНАЯ ИНФОРМАЦИЯ</a:t>
            </a:r>
          </a:p>
          <a:p>
            <a:pPr marL="0" indent="0">
              <a:buNone/>
            </a:pPr>
            <a:endParaRPr lang="ru-RU" sz="16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Финансовое управление администрации муниципального района «</a:t>
            </a:r>
            <a:r>
              <a:rPr lang="ru-RU" sz="1600" dirty="0" err="1">
                <a:solidFill>
                  <a:schemeClr val="accent1"/>
                </a:solidFill>
              </a:rPr>
              <a:t>Княжпогостский</a:t>
            </a:r>
            <a:r>
              <a:rPr lang="ru-RU" sz="1600" dirty="0">
                <a:solidFill>
                  <a:schemeClr val="accent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г. </a:t>
            </a:r>
            <a:r>
              <a:rPr lang="ru-RU" sz="1600" dirty="0" err="1">
                <a:solidFill>
                  <a:schemeClr val="accent1"/>
                </a:solidFill>
              </a:rPr>
              <a:t>Емва</a:t>
            </a:r>
            <a:r>
              <a:rPr lang="ru-RU" sz="1600" dirty="0">
                <a:solidFill>
                  <a:schemeClr val="accent1"/>
                </a:solidFill>
              </a:rPr>
              <a:t>, ул. Дзержинского, 81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Начальник: </a:t>
            </a:r>
            <a:r>
              <a:rPr lang="ru-RU" sz="1600" dirty="0" err="1">
                <a:solidFill>
                  <a:schemeClr val="accent1"/>
                </a:solidFill>
              </a:rPr>
              <a:t>Хлюпина</a:t>
            </a:r>
            <a:r>
              <a:rPr lang="ru-RU" sz="1600" dirty="0">
                <a:solidFill>
                  <a:schemeClr val="accent1"/>
                </a:solidFill>
              </a:rPr>
              <a:t> Наталия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Телефон: (82139) 2-36-01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Исполнитель: </a:t>
            </a:r>
            <a:r>
              <a:rPr lang="ru-RU" sz="1600" dirty="0" err="1">
                <a:solidFill>
                  <a:schemeClr val="accent1"/>
                </a:solidFill>
              </a:rPr>
              <a:t>Столбовская</a:t>
            </a:r>
            <a:r>
              <a:rPr lang="ru-RU" sz="1600" dirty="0">
                <a:solidFill>
                  <a:schemeClr val="accent1"/>
                </a:solidFill>
              </a:rPr>
              <a:t> Кристина Анатольевна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Телефон: (82139)2-14-78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С информацией о бюджете можно ознакомиться на 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официальном сайте администрации муниципального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</a:rPr>
              <a:t> района «</a:t>
            </a:r>
            <a:r>
              <a:rPr lang="ru-RU" sz="1600" dirty="0" err="1">
                <a:solidFill>
                  <a:schemeClr val="accent1"/>
                </a:solidFill>
              </a:rPr>
              <a:t>Княжпогостский</a:t>
            </a:r>
            <a:r>
              <a:rPr lang="ru-RU" sz="1600" dirty="0">
                <a:solidFill>
                  <a:schemeClr val="accent1"/>
                </a:solidFill>
              </a:rPr>
              <a:t>» «mrk11.ru»</a:t>
            </a:r>
          </a:p>
        </p:txBody>
      </p:sp>
    </p:spTree>
    <p:extLst>
      <p:ext uri="{BB962C8B-B14F-4D97-AF65-F5344CB8AC3E}">
        <p14:creationId xmlns:p14="http://schemas.microsoft.com/office/powerpoint/2010/main" val="16933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14C904-9DF5-45B1-BFF0-42D22ED44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Уважаемые жители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Шошка!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8F3E2E5-1CF5-4B47-B326-B3AEE2F24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/>
              <a:t>Финансовое управление АМР «</a:t>
            </a:r>
            <a:r>
              <a:rPr lang="ru-RU" sz="2000" dirty="0" err="1"/>
              <a:t>Княжпогостский</a:t>
            </a:r>
            <a:r>
              <a:rPr lang="ru-RU" sz="2000" dirty="0"/>
              <a:t>» представляет брошюру «Бюджет для граждан» «О бюджете </a:t>
            </a:r>
            <a:r>
              <a:rPr lang="ru-RU" sz="2000" dirty="0" smtClean="0"/>
              <a:t>сельского </a:t>
            </a:r>
            <a:r>
              <a:rPr lang="ru-RU" sz="2000" dirty="0"/>
              <a:t>поселения </a:t>
            </a:r>
            <a:r>
              <a:rPr lang="ru-RU" sz="2000" dirty="0" smtClean="0"/>
              <a:t>«Шошка» </a:t>
            </a:r>
            <a:r>
              <a:rPr lang="ru-RU" sz="2000" dirty="0"/>
              <a:t>на 2023 год и плановый период 2024 и 2025 годов». Главные показатели бюджета на 2023 год и плановый период 2024 и 2025 годов, а также основная информация, отражающая финансовое положение и ожидаемое исполнение муниципальных программ в отчетном году, изложены в доступной форме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«Бюджет для граждан» – один из основных проектов, реализуемых в рамках Открытого правительства. Он представляет собой упрощённую версию главного финансового документа региона, представленную в доступном для обычных граждан формате, в целях реализации принципа прозрачности (открытости) бюджетной системы Российской Федерации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Ожидается, что в 2023 году расходы составят </a:t>
            </a:r>
            <a:r>
              <a:rPr lang="ru-RU" sz="2000" dirty="0" smtClean="0"/>
              <a:t>3 </a:t>
            </a:r>
            <a:r>
              <a:rPr lang="ru-RU" sz="2000" dirty="0" smtClean="0"/>
              <a:t>613,345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рублей, при этом в </a:t>
            </a:r>
            <a:r>
              <a:rPr lang="ru-RU" sz="2000" dirty="0" smtClean="0"/>
              <a:t>бюджет сельского поселения </a:t>
            </a:r>
            <a:r>
              <a:rPr lang="ru-RU" sz="2000" dirty="0" smtClean="0"/>
              <a:t>Шошка </a:t>
            </a:r>
            <a:r>
              <a:rPr lang="ru-RU" sz="2000" dirty="0" smtClean="0"/>
              <a:t>поступит 3 </a:t>
            </a:r>
            <a:r>
              <a:rPr lang="ru-RU" sz="2000" dirty="0" smtClean="0"/>
              <a:t>612,845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рублей, что повлечет за собой дефицит в размере  </a:t>
            </a:r>
            <a:r>
              <a:rPr lang="ru-RU" sz="2000" dirty="0" smtClean="0"/>
              <a:t>0,50 </a:t>
            </a:r>
            <a:r>
              <a:rPr lang="ru-RU" sz="2000" dirty="0" err="1" smtClean="0"/>
              <a:t>тыс</a:t>
            </a:r>
            <a:r>
              <a:rPr lang="ru-RU" sz="2000" dirty="0" smtClean="0"/>
              <a:t> </a:t>
            </a:r>
            <a:r>
              <a:rPr lang="ru-RU" sz="2000" dirty="0"/>
              <a:t>рублей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="" xmlns:a16="http://schemas.microsoft.com/office/drawing/2014/main" id="{13E5161D-E8FE-42B3-AF0A-0122258D4883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1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700685"/>
            <a:ext cx="1012676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 smtClean="0"/>
              <a:t>БЮДЖЕТ </a:t>
            </a:r>
            <a:r>
              <a:rPr lang="ru-RU" sz="1600" dirty="0"/>
              <a:t>– это план доходов и расходов на определенный период.</a:t>
            </a:r>
          </a:p>
          <a:p>
            <a:pPr indent="457200" algn="just"/>
            <a:r>
              <a:rPr lang="ru-RU" sz="1600" dirty="0"/>
              <a:t>	КОНСОЛИДИРОВАННЫЙ БЮДЖЕТ - свод бюджетов всех уровней на соответствующей территории (за исключением бюджетов государственных внебюджетных фондов) без учета межбюджетных трансфертов между этими бюджетами;</a:t>
            </a:r>
          </a:p>
          <a:p>
            <a:pPr indent="457200" algn="just"/>
            <a:r>
              <a:rPr lang="ru-RU" sz="1600" dirty="0"/>
              <a:t>	БЮДЖЕТНАЯ СИСТЕМА – совокупность всех бюджетов в Российской Федерации: федерального, региональных, местных, государственных внебюджетных фондов. Бюджетная система Республики Коми включает в себя республиканский бюджет Республики Коми и бюджеты муниципальных образований Республики Коми.</a:t>
            </a:r>
          </a:p>
          <a:p>
            <a:pPr indent="457200" algn="just"/>
            <a:r>
              <a:rPr lang="ru-RU" sz="1600" dirty="0"/>
              <a:t>	ПУБЛИЧНО-ПРАВОВОЕ ОБРАЗОВАНИЕ </a:t>
            </a:r>
          </a:p>
          <a:p>
            <a:pPr indent="457200" algn="just"/>
            <a:r>
              <a:rPr lang="ru-RU" sz="1600" dirty="0"/>
              <a:t>	– Российская Федерация (федеральное государство) в целом;</a:t>
            </a:r>
          </a:p>
          <a:p>
            <a:pPr indent="457200" algn="just"/>
            <a:r>
              <a:rPr lang="ru-RU" sz="1600" dirty="0"/>
              <a:t>	– субъекты Российской Федерации;</a:t>
            </a:r>
          </a:p>
          <a:p>
            <a:pPr indent="457200" algn="just"/>
            <a:r>
              <a:rPr lang="ru-RU" sz="1600" dirty="0"/>
              <a:t>	– республики, края, области, города федерального подчинения, автономные области, автономные округа; </a:t>
            </a:r>
          </a:p>
          <a:p>
            <a:pPr indent="457200" algn="just"/>
            <a:r>
              <a:rPr lang="ru-RU" sz="1600" dirty="0"/>
              <a:t>	– муниципальные образования.</a:t>
            </a:r>
          </a:p>
          <a:p>
            <a:pPr indent="457200" algn="just"/>
            <a:r>
              <a:rPr lang="ru-RU" sz="1600" dirty="0"/>
              <a:t>	БЮДЖЕТНЫЙ ПРОЦЕСС –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pPr indent="457200" algn="just"/>
            <a:r>
              <a:rPr lang="ru-RU" sz="1600" dirty="0"/>
              <a:t>	БЮДЖЕТНЫЕ АССИГНОВАНИЯ – предельные объемы денежных средств, предусмотренные в соответствующем финансовом году для исполнения бюджетных обязательств.</a:t>
            </a:r>
          </a:p>
          <a:p>
            <a:pPr indent="457200" algn="just"/>
            <a:r>
              <a:rPr lang="ru-RU" sz="1600" dirty="0"/>
              <a:t>	БЮДЖЕТНЫЙ КРЕДИТ – денежные средства, предоставляемые бюджетом другому бюджету бюджетной системы Российской Федерации, юридическому лицу (за исключением государственных (муниципальных) учреждений), иностранному государству, иностранному юридическому лицу на возвратной и возмездной основах.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370" y="127076"/>
            <a:ext cx="457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74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700685"/>
            <a:ext cx="1012676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/>
              <a:t>ДОХОДЫ БЮДЖЕТА – поступающие от населения, организаций, учреждений в бюджет денежные средства в виде: </a:t>
            </a:r>
          </a:p>
          <a:p>
            <a:pPr indent="457200" algn="just"/>
            <a:r>
              <a:rPr lang="ru-RU" sz="1600" dirty="0"/>
              <a:t>	– налогов; </a:t>
            </a:r>
          </a:p>
          <a:p>
            <a:pPr indent="457200" algn="just"/>
            <a:r>
              <a:rPr lang="ru-RU" sz="1600" dirty="0"/>
              <a:t>	– неналоговых поступлений (пошлины, доходы от продажи имущества, штрафы и т.п.);</a:t>
            </a:r>
          </a:p>
          <a:p>
            <a:pPr indent="457200" algn="just"/>
            <a:r>
              <a:rPr lang="ru-RU" sz="1600" dirty="0"/>
              <a:t>	– безвозмездных поступлений (дотации, субсидии, субвенции, иные межбюджетные трансферты из других бюджетов бюджетной системы Российской Федерации); </a:t>
            </a:r>
          </a:p>
          <a:p>
            <a:pPr indent="457200" algn="just"/>
            <a:r>
              <a:rPr lang="ru-RU" sz="1600" dirty="0"/>
              <a:t>	– доходов от предпринимательской деятельности бюджетных организаций. Кредиты, доходы от выпуска ценных бумаг, полученные государством (органами местного самоуправления), не включаются в состав доходов.</a:t>
            </a:r>
          </a:p>
          <a:p>
            <a:pPr indent="457200" algn="just"/>
            <a:r>
              <a:rPr lang="ru-RU" sz="1600" dirty="0"/>
              <a:t>	ИСТОЧНИКИ ФИНАНСИРОВАНИЯ ДЕФИЦИТА БЮДЖЕТА – средства, привлекаемые в бюджет для покрытия дефицита (кредиты банков, кредиты от других уровней бюджетов, ценные бумаги, иные источники).</a:t>
            </a:r>
          </a:p>
          <a:p>
            <a:pPr indent="457200" algn="just"/>
            <a:r>
              <a:rPr lang="ru-RU" sz="1600" dirty="0"/>
              <a:t>	РАСХОДЫ БЮДЖЕТА – выплачиваемые из бюджета денежные средства, за исключением средств, являющихся источниками финансирования дефицита бюджета;</a:t>
            </a:r>
          </a:p>
          <a:p>
            <a:pPr indent="457200" algn="just"/>
            <a:r>
              <a:rPr lang="ru-RU" sz="1600" dirty="0"/>
              <a:t>	РАСХОДНОЕ ОБЯЗАТЕЛЬСТВО – обязанность выплатить денежные средства из соответствующего бюджета.</a:t>
            </a:r>
          </a:p>
          <a:p>
            <a:pPr indent="457200" algn="just"/>
            <a:r>
              <a:rPr lang="ru-RU" sz="1600" dirty="0"/>
              <a:t>	ДЕФИЦИТ БЮДЖЕТА – превышение расходов бюджета над его доходами.</a:t>
            </a:r>
          </a:p>
          <a:p>
            <a:pPr indent="457200" algn="just"/>
            <a:r>
              <a:rPr lang="ru-RU" sz="1600" dirty="0"/>
              <a:t>	ПРОФИЦИТ БЮДЖЕТА – превышение доходов бюджета над его расходами.</a:t>
            </a:r>
          </a:p>
          <a:p>
            <a:pPr indent="457200" algn="just"/>
            <a:r>
              <a:rPr lang="ru-RU" sz="1600" dirty="0"/>
              <a:t>	МЕЖБЮДЖЕТНЫЕ ТРАНСФЕРТЫ – денежные средства, перечисляемые из одного бюджета бюджетной системы Российской Федерации другому бюджету.</a:t>
            </a:r>
          </a:p>
          <a:p>
            <a:pPr indent="457200" algn="just"/>
            <a:r>
              <a:rPr lang="ru-RU" sz="1600" dirty="0"/>
              <a:t>	ДОТАЦИИ – средства, предоставляемые одним бюджетом бюджетной системы Российской Федерации другому бюджету на безвозмездной и безвозвратной основе без установления направлений их использования.</a:t>
            </a:r>
          </a:p>
          <a:p>
            <a:pPr indent="457200" algn="just"/>
            <a:r>
              <a:rPr lang="ru-RU" sz="1600" dirty="0"/>
              <a:t>	СУБВЕНЦИИ – средства, предоставляемые одним бюджетом бюджетной системы Российской Федерации другому бюджету на безвозмездной и безвозвратной основе на финансирование делегированных публично-правовым образованием полномочий.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2444" y="107385"/>
            <a:ext cx="4572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419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6430" y="114807"/>
            <a:ext cx="1038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КРАТКИЙ СЛОВАРЬ ИСПОЛЬЗУЕМЫХ ТЕРМИНОВ И ПОНЯТИЙ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24598" y="939968"/>
            <a:ext cx="1012676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sz="1600" dirty="0"/>
              <a:t>СУБСИДИИ – средства, предоставляемые одним бюджетом бюджетной системы Российской Федерации другому бюджету на безвозмездной и безвозвратной основе на условиях долевого </a:t>
            </a:r>
            <a:r>
              <a:rPr lang="ru-RU" sz="1600" dirty="0" err="1"/>
              <a:t>софинансирования</a:t>
            </a:r>
            <a:r>
              <a:rPr lang="ru-RU" sz="1600" dirty="0"/>
              <a:t> расходов других бюджетов.</a:t>
            </a:r>
          </a:p>
          <a:p>
            <a:pPr indent="457200" algn="just"/>
            <a:r>
              <a:rPr lang="ru-RU" sz="1600" dirty="0"/>
              <a:t>	ГОСУДАРСТВЕННАЯ ПРОГРАММА – система мероприятий и инструментов государственной политики, обеспечивающих в рамках реализации ключевых государственных функций достижение приоритетов и целей государственной политики в сфере социально-экономического развития и безопасности.</a:t>
            </a:r>
          </a:p>
          <a:p>
            <a:pPr indent="457200" algn="just"/>
            <a:r>
              <a:rPr lang="ru-RU" sz="1600" dirty="0"/>
              <a:t>	ГОСУДАРСТВЕННОЕ ЗАДАНИЕ – документ, содержащий требования к составу, качеству, объему, условиям, порядку и результатам оказания государственных (муниципальных) услуг (выполнения работ).</a:t>
            </a:r>
          </a:p>
          <a:p>
            <a:pPr indent="457200" algn="just"/>
            <a:r>
              <a:rPr lang="ru-RU" sz="1600" dirty="0"/>
              <a:t>	ГОСУДАРСТВЕННЫЕ (МУНИЦИПАЛЬНЫЕ) УСЛУГИ (РАБОТЫ) – услуги (работы), оказываемые (выполняемые) органами государственной власти (органами местного самоуправления), государственными (муниципальными) учреждениями.</a:t>
            </a:r>
          </a:p>
          <a:p>
            <a:pPr indent="457200" algn="just"/>
            <a:r>
              <a:rPr lang="ru-RU" sz="1600" dirty="0"/>
              <a:t>	ГОСУДАРСТВЕННЫЙ ДОЛГ – обязательства публично-правового образования по полученным кредитам, выпущенным ценным бумагам, предоставленным гарантиям перед третьими лицами.</a:t>
            </a:r>
          </a:p>
          <a:p>
            <a:pPr indent="457200" algn="just"/>
            <a:r>
              <a:rPr lang="ru-RU" sz="1600" dirty="0"/>
              <a:t>	ГЛАВНЫЙ РАСПОРЯДИТЕЛЬ БЮДЖЕТНЫХ СРЕДСТВ – орган государственной власти (местное), орган управления государственным внебюджетным фондом, или наиболее значимое учреждение науки, образования, культуры и здравоохранения, напрямую получающий(ее) средства из бюджета и наделенный правом распределять их между подведомственными распорядителями и получателями бюджетных средств.</a:t>
            </a:r>
          </a:p>
          <a:p>
            <a:pPr indent="457200" algn="just"/>
            <a:r>
              <a:rPr lang="ru-RU" sz="1600" dirty="0"/>
              <a:t>	ГЛАВНЫЙ АДМИНИСТРАТОР ИСТОЧНИКОВ ФИНАНСИРОВАНИЯ ДЕФИЦИТА БЮДЖЕТА – орган государственной власти (МСУ), орган управления государственным внебюджетным фондом, иная организация, имеющий(</a:t>
            </a:r>
            <a:r>
              <a:rPr lang="ru-RU" sz="1600" dirty="0" err="1"/>
              <a:t>ая</a:t>
            </a:r>
            <a:r>
              <a:rPr lang="ru-RU" sz="1600" dirty="0"/>
              <a:t>) в своем ведении администраторов источников финансирования дефицита бюджета. </a:t>
            </a:r>
          </a:p>
        </p:txBody>
      </p:sp>
      <p:grpSp>
        <p:nvGrpSpPr>
          <p:cNvPr id="4" name="Shape 407"/>
          <p:cNvGrpSpPr/>
          <p:nvPr/>
        </p:nvGrpSpPr>
        <p:grpSpPr>
          <a:xfrm>
            <a:off x="11451364" y="124375"/>
            <a:ext cx="457203" cy="380354"/>
            <a:chOff x="1926350" y="995225"/>
            <a:chExt cx="428650" cy="356600"/>
          </a:xfrm>
          <a:solidFill>
            <a:srgbClr val="00B050"/>
          </a:solidFill>
        </p:grpSpPr>
        <p:sp>
          <p:nvSpPr>
            <p:cNvPr id="5" name="Shape 408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0" t="0" r="0" b="0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6" name="Shape 409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0" t="0" r="0" b="0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410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0" t="0" r="0" b="0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" name="Shape 411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0" t="0" r="0" b="0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72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НОРМАТИВНАЯ ОСНОВА БЮДЖЕТНОГО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Бюджетный кодекс РФ от 31.07.1998 № 145-ФЗ;</a:t>
            </a:r>
          </a:p>
          <a:p>
            <a:endParaRPr lang="ru-RU" dirty="0"/>
          </a:p>
          <a:p>
            <a:r>
              <a:rPr lang="ru-RU" dirty="0"/>
              <a:t>Решение Совета </a:t>
            </a:r>
            <a:r>
              <a:rPr lang="ru-RU" dirty="0" smtClean="0"/>
              <a:t>СП </a:t>
            </a:r>
            <a:r>
              <a:rPr lang="ru-RU" dirty="0" smtClean="0"/>
              <a:t>«Шошка» </a:t>
            </a:r>
            <a:r>
              <a:rPr lang="ru-RU" dirty="0"/>
              <a:t>от </a:t>
            </a:r>
            <a:r>
              <a:rPr lang="ru-RU" dirty="0" smtClean="0"/>
              <a:t>25.12.2015 </a:t>
            </a:r>
            <a:r>
              <a:rPr lang="ru-RU" dirty="0"/>
              <a:t>№ </a:t>
            </a:r>
            <a:r>
              <a:rPr lang="ru-RU" dirty="0" smtClean="0"/>
              <a:t>3-26/98 </a:t>
            </a:r>
            <a:r>
              <a:rPr lang="ru-RU" dirty="0"/>
              <a:t>«Об утверждении Положения о бюджетном процессе в муниципальном образовании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«Шошка»;</a:t>
            </a:r>
            <a:endParaRPr lang="ru-RU" dirty="0"/>
          </a:p>
          <a:p>
            <a:endParaRPr lang="ru-RU" dirty="0"/>
          </a:p>
          <a:p>
            <a:r>
              <a:rPr lang="ru-RU" dirty="0"/>
              <a:t>Постановление администрации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«Шошка» </a:t>
            </a:r>
            <a:r>
              <a:rPr lang="ru-RU" dirty="0"/>
              <a:t>от </a:t>
            </a:r>
            <a:r>
              <a:rPr lang="ru-RU" dirty="0" smtClean="0"/>
              <a:t>31.10.2022            </a:t>
            </a:r>
            <a:r>
              <a:rPr lang="ru-RU" dirty="0"/>
              <a:t>№ </a:t>
            </a:r>
            <a:r>
              <a:rPr lang="ru-RU" dirty="0" smtClean="0"/>
              <a:t>18 </a:t>
            </a:r>
            <a:r>
              <a:rPr lang="ru-RU" dirty="0"/>
              <a:t>«Об основных направлениях бюджетной и налоговой политики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«Шошка» </a:t>
            </a:r>
            <a:r>
              <a:rPr lang="ru-RU" dirty="0"/>
              <a:t>на 2023 год и на плановый период 2024 и 2025 годов»;</a:t>
            </a:r>
          </a:p>
          <a:p>
            <a:endParaRPr lang="ru-RU" dirty="0"/>
          </a:p>
          <a:p>
            <a:r>
              <a:rPr lang="ru-RU" dirty="0"/>
              <a:t>Постановление администрации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«Шошка» </a:t>
            </a:r>
            <a:r>
              <a:rPr lang="ru-RU" dirty="0"/>
              <a:t>от </a:t>
            </a:r>
            <a:r>
              <a:rPr lang="ru-RU" dirty="0" smtClean="0"/>
              <a:t>03.11.2022 </a:t>
            </a:r>
            <a:r>
              <a:rPr lang="ru-RU" dirty="0"/>
              <a:t>№ </a:t>
            </a:r>
            <a:r>
              <a:rPr lang="ru-RU" dirty="0" smtClean="0"/>
              <a:t>19 </a:t>
            </a:r>
            <a:r>
              <a:rPr lang="ru-RU" dirty="0"/>
              <a:t>«Об одобрении социально-экономического развития муниципального образования </a:t>
            </a:r>
            <a:r>
              <a:rPr lang="ru-RU" dirty="0" smtClean="0"/>
              <a:t>сельского </a:t>
            </a:r>
            <a:r>
              <a:rPr lang="ru-RU" dirty="0"/>
              <a:t>поселения </a:t>
            </a:r>
            <a:r>
              <a:rPr lang="ru-RU" dirty="0" smtClean="0"/>
              <a:t>«Шошка» </a:t>
            </a:r>
            <a:r>
              <a:rPr lang="ru-RU" dirty="0"/>
              <a:t>на 2023 год и плановый период 2024-2025 годов»;</a:t>
            </a:r>
          </a:p>
          <a:p>
            <a:endParaRPr lang="ru-RU" dirty="0"/>
          </a:p>
        </p:txBody>
      </p:sp>
      <p:grpSp>
        <p:nvGrpSpPr>
          <p:cNvPr id="4" name="Shape 525"/>
          <p:cNvGrpSpPr/>
          <p:nvPr/>
        </p:nvGrpSpPr>
        <p:grpSpPr>
          <a:xfrm>
            <a:off x="252537" y="6269975"/>
            <a:ext cx="458482" cy="384274"/>
            <a:chOff x="2599825" y="3689700"/>
            <a:chExt cx="429850" cy="360275"/>
          </a:xfrm>
          <a:solidFill>
            <a:schemeClr val="accent4"/>
          </a:solidFill>
        </p:grpSpPr>
        <p:sp>
          <p:nvSpPr>
            <p:cNvPr id="5" name="Shape 526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0" t="0" r="0" b="0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6" name="Shape 527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0" t="0" r="0" b="0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5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3916" y="373671"/>
            <a:ext cx="8775700" cy="1325563"/>
          </a:xfrm>
        </p:spPr>
        <p:txBody>
          <a:bodyPr/>
          <a:lstStyle/>
          <a:p>
            <a:pPr algn="ctr"/>
            <a:r>
              <a:rPr lang="ru-RU" dirty="0"/>
              <a:t>Основные этапы бюджетного процесса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7795"/>
              </p:ext>
            </p:extLst>
          </p:nvPr>
        </p:nvGraphicFramePr>
        <p:xfrm>
          <a:off x="838200" y="2227263"/>
          <a:ext cx="10515600" cy="394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Shape 403"/>
          <p:cNvGrpSpPr/>
          <p:nvPr/>
        </p:nvGrpSpPr>
        <p:grpSpPr>
          <a:xfrm>
            <a:off x="11496355" y="3443217"/>
            <a:ext cx="468936" cy="558797"/>
            <a:chOff x="1246775" y="910975"/>
            <a:chExt cx="439650" cy="523900"/>
          </a:xfrm>
          <a:solidFill>
            <a:srgbClr val="00B0F0"/>
          </a:solidFill>
        </p:grpSpPr>
        <p:sp>
          <p:nvSpPr>
            <p:cNvPr id="6" name="Shape 404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0" t="0" r="0" b="0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405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0" t="0" r="0" b="0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8" name="Shape 406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0" t="0" r="0" b="0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9" name="Shape 399"/>
          <p:cNvGrpSpPr/>
          <p:nvPr/>
        </p:nvGrpSpPr>
        <p:grpSpPr>
          <a:xfrm>
            <a:off x="11496355" y="4621110"/>
            <a:ext cx="442856" cy="535999"/>
            <a:chOff x="584925" y="922575"/>
            <a:chExt cx="415200" cy="502525"/>
          </a:xfrm>
          <a:solidFill>
            <a:srgbClr val="00B0F0"/>
          </a:solidFill>
        </p:grpSpPr>
        <p:sp>
          <p:nvSpPr>
            <p:cNvPr id="10" name="Shape 400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0" t="0" r="0" b="0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1" name="Shape 401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2" name="Shape 402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0" t="0" r="0" b="0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grpSp>
        <p:nvGrpSpPr>
          <p:cNvPr id="13" name="Shape 350"/>
          <p:cNvGrpSpPr/>
          <p:nvPr/>
        </p:nvGrpSpPr>
        <p:grpSpPr>
          <a:xfrm>
            <a:off x="11460183" y="2262500"/>
            <a:ext cx="442856" cy="560078"/>
            <a:chOff x="584925" y="238125"/>
            <a:chExt cx="415200" cy="525100"/>
          </a:xfrm>
          <a:solidFill>
            <a:srgbClr val="00B0F0"/>
          </a:solidFill>
        </p:grpSpPr>
        <p:sp>
          <p:nvSpPr>
            <p:cNvPr id="14" name="Shape 351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5" name="Shape 352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6" name="Shape 353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7" name="Shape 354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8" name="Shape 355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19" name="Shape 356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0" t="0" r="0" b="0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solidFill>
                <a:srgbClr val="00B0F0"/>
              </a:solidFill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05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989" y="77431"/>
            <a:ext cx="2690813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97165" y="219123"/>
            <a:ext cx="67939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</a:rPr>
              <a:t>Административно-территориальное образование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0736" y="1666430"/>
            <a:ext cx="104596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dirty="0" smtClean="0"/>
              <a:t>Шошка-село </a:t>
            </a:r>
            <a:r>
              <a:rPr lang="ru-RU" sz="2600" dirty="0"/>
              <a:t>в </a:t>
            </a:r>
            <a:r>
              <a:rPr lang="ru-RU" sz="2600" dirty="0" err="1"/>
              <a:t>Княжпогостском</a:t>
            </a:r>
            <a:r>
              <a:rPr lang="ru-RU" sz="2600" dirty="0"/>
              <a:t> районе </a:t>
            </a:r>
            <a:r>
              <a:rPr lang="ru-RU" sz="2600" dirty="0" smtClean="0"/>
              <a:t>Республики </a:t>
            </a:r>
            <a:r>
              <a:rPr lang="ru-RU" sz="2600" dirty="0"/>
              <a:t>Коми России. </a:t>
            </a:r>
            <a:endParaRPr lang="ru-RU" sz="2600" dirty="0" smtClean="0"/>
          </a:p>
          <a:p>
            <a:pPr indent="457200" algn="just"/>
            <a:r>
              <a:rPr lang="ru-RU" sz="2600" dirty="0"/>
              <a:t>Село находится в западной части Республики Коми, в пределах </a:t>
            </a:r>
            <a:r>
              <a:rPr lang="ru-RU" sz="2600" dirty="0" err="1"/>
              <a:t>Вычегодско</a:t>
            </a:r>
            <a:r>
              <a:rPr lang="ru-RU" sz="2600" dirty="0"/>
              <a:t>-Мезенской </a:t>
            </a:r>
            <a:r>
              <a:rPr lang="ru-RU" sz="2600" dirty="0" smtClean="0"/>
              <a:t>равнины, </a:t>
            </a:r>
            <a:r>
              <a:rPr lang="ru-RU" sz="2600" dirty="0"/>
              <a:t>на левом берегу реки </a:t>
            </a:r>
            <a:r>
              <a:rPr lang="ru-RU" sz="2600" dirty="0" err="1"/>
              <a:t>Выми</a:t>
            </a:r>
            <a:r>
              <a:rPr lang="ru-RU" sz="2600" dirty="0"/>
              <a:t>, на расстоянии примерно 14 километров (по прямой) к северо-западу от города </a:t>
            </a:r>
            <a:r>
              <a:rPr lang="ru-RU" sz="2600" dirty="0" err="1"/>
              <a:t>Емвы</a:t>
            </a:r>
            <a:r>
              <a:rPr lang="ru-RU" sz="2600" dirty="0"/>
              <a:t>, административного центра района. Абсолютная высота — 87 метров над уровнем моря</a:t>
            </a:r>
            <a:endParaRPr lang="ru-RU" sz="2600" dirty="0"/>
          </a:p>
          <a:p>
            <a:pPr indent="457200" algn="just"/>
            <a:r>
              <a:rPr lang="ru-RU" sz="2600" dirty="0" smtClean="0"/>
              <a:t>Численность </a:t>
            </a:r>
            <a:r>
              <a:rPr lang="ru-RU" sz="2600" dirty="0"/>
              <a:t>населения </a:t>
            </a:r>
            <a:r>
              <a:rPr lang="ru-RU" sz="2600" dirty="0" smtClean="0"/>
              <a:t>295 </a:t>
            </a:r>
            <a:r>
              <a:rPr lang="ru-RU" sz="2600" dirty="0"/>
              <a:t>человек. </a:t>
            </a:r>
            <a:endParaRPr lang="ru-RU" sz="2600" dirty="0" smtClean="0"/>
          </a:p>
          <a:p>
            <a:pPr indent="457200" algn="just"/>
            <a:r>
              <a:rPr lang="ru-RU" sz="2600" dirty="0" smtClean="0"/>
              <a:t>Населенные </a:t>
            </a:r>
            <a:r>
              <a:rPr lang="ru-RU" sz="2600" dirty="0"/>
              <a:t>пункты сельского поселения </a:t>
            </a:r>
            <a:r>
              <a:rPr lang="ru-RU" sz="2600" dirty="0" smtClean="0"/>
              <a:t>Шошка</a:t>
            </a:r>
            <a:r>
              <a:rPr lang="ru-RU" sz="2600" dirty="0"/>
              <a:t>: </a:t>
            </a:r>
            <a:r>
              <a:rPr lang="ru-RU" sz="2600" dirty="0" err="1" smtClean="0"/>
              <a:t>Анюша</a:t>
            </a:r>
            <a:r>
              <a:rPr lang="ru-RU" sz="2600" dirty="0" smtClean="0"/>
              <a:t> деревня,</a:t>
            </a:r>
            <a:r>
              <a:rPr lang="ru-RU" sz="2600" dirty="0"/>
              <a:t>	Верхняя </a:t>
            </a:r>
            <a:r>
              <a:rPr lang="ru-RU" sz="2600" dirty="0" err="1"/>
              <a:t>Отла</a:t>
            </a:r>
            <a:r>
              <a:rPr lang="ru-RU" sz="2600" dirty="0"/>
              <a:t>	</a:t>
            </a:r>
            <a:r>
              <a:rPr lang="ru-RU" sz="2600" dirty="0" smtClean="0"/>
              <a:t>деревня, </a:t>
            </a:r>
            <a:r>
              <a:rPr lang="ru-RU" sz="2600" dirty="0" err="1" smtClean="0"/>
              <a:t>Катыдпом</a:t>
            </a:r>
            <a:r>
              <a:rPr lang="ru-RU" sz="2600" dirty="0" smtClean="0"/>
              <a:t> деревня, </a:t>
            </a:r>
            <a:r>
              <a:rPr lang="ru-RU" sz="2600" dirty="0" err="1" smtClean="0"/>
              <a:t>Козловка</a:t>
            </a:r>
            <a:r>
              <a:rPr lang="ru-RU" sz="2600" dirty="0"/>
              <a:t>	</a:t>
            </a:r>
            <a:r>
              <a:rPr lang="ru-RU" sz="2600" dirty="0" smtClean="0"/>
              <a:t>деревня, Нижняя</a:t>
            </a:r>
            <a:r>
              <a:rPr lang="ru-RU" sz="2600" dirty="0"/>
              <a:t> </a:t>
            </a:r>
            <a:r>
              <a:rPr lang="ru-RU" sz="2600" dirty="0" err="1"/>
              <a:t>Отла</a:t>
            </a:r>
            <a:r>
              <a:rPr lang="ru-RU" sz="2600" dirty="0"/>
              <a:t>	</a:t>
            </a:r>
            <a:r>
              <a:rPr lang="ru-RU" sz="2600" dirty="0" smtClean="0"/>
              <a:t>деревня, </a:t>
            </a:r>
            <a:r>
              <a:rPr lang="ru-RU" sz="2600" dirty="0" err="1" smtClean="0"/>
              <a:t>Онежье</a:t>
            </a:r>
            <a:r>
              <a:rPr lang="ru-RU" sz="2600" dirty="0"/>
              <a:t>	</a:t>
            </a:r>
            <a:r>
              <a:rPr lang="ru-RU" sz="2600" dirty="0" smtClean="0"/>
              <a:t>деревня, </a:t>
            </a:r>
            <a:r>
              <a:rPr lang="ru-RU" sz="2600" dirty="0" err="1" smtClean="0"/>
              <a:t>Петкоя</a:t>
            </a:r>
            <a:r>
              <a:rPr lang="ru-RU" sz="2600" dirty="0"/>
              <a:t>	</a:t>
            </a:r>
            <a:r>
              <a:rPr lang="ru-RU" sz="2600" dirty="0" smtClean="0"/>
              <a:t>деревня,</a:t>
            </a:r>
            <a:r>
              <a:rPr lang="ru-RU" sz="2600" dirty="0"/>
              <a:t>	</a:t>
            </a:r>
            <a:r>
              <a:rPr lang="ru-RU" sz="2600" dirty="0" smtClean="0"/>
              <a:t>Средняя</a:t>
            </a:r>
            <a:r>
              <a:rPr lang="ru-RU" sz="2600" dirty="0"/>
              <a:t> </a:t>
            </a:r>
            <a:r>
              <a:rPr lang="ru-RU" sz="2600" dirty="0" err="1"/>
              <a:t>Отла</a:t>
            </a:r>
            <a:r>
              <a:rPr lang="ru-RU" sz="2600" dirty="0"/>
              <a:t>	деревня, </a:t>
            </a:r>
            <a:r>
              <a:rPr lang="ru-RU" sz="2600" dirty="0" smtClean="0"/>
              <a:t>Шошка село</a:t>
            </a:r>
            <a:r>
              <a:rPr lang="ru-RU" sz="2600" dirty="0"/>
              <a:t>, административный </a:t>
            </a:r>
            <a:r>
              <a:rPr lang="ru-RU" sz="2600" dirty="0" smtClean="0"/>
              <a:t>центр.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9970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38"/>
          <p:cNvGrpSpPr/>
          <p:nvPr/>
        </p:nvGrpSpPr>
        <p:grpSpPr>
          <a:xfrm>
            <a:off x="115365" y="1632247"/>
            <a:ext cx="9900305" cy="5118110"/>
            <a:chOff x="4610450" y="3703750"/>
            <a:chExt cx="453050" cy="332175"/>
          </a:xfrm>
          <a:solidFill>
            <a:srgbClr val="29ABE2"/>
          </a:solidFill>
        </p:grpSpPr>
        <p:sp>
          <p:nvSpPr>
            <p:cNvPr id="6" name="Shape 539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0" t="0" r="0" b="0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7" name="Shape 540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0" t="0" r="0" b="0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672126" y="70311"/>
            <a:ext cx="10454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ЗАДАЧИ И ОСНОВНЫЕ НАПРАВЛЕНИЯ БЮДЖЕТНОЙ ПОЛИТИКИ 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>
                <a:solidFill>
                  <a:schemeClr val="accent1"/>
                </a:solidFill>
              </a:rPr>
              <a:t>НА 2023 ГОД И ПЛАНОВЫЙ ПЕРИОД 2024 И 2025 ГОДОВ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2029" y="1632246"/>
            <a:ext cx="107677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Обеспечение устойчивости и сбалансированности бюджета сельского поселения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Укрепление доходной базы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Реализация указов Президента РФ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Сохранение социальной направленности бюджета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Повышение эффективности расходования бюджетных средств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Обеспечение открытости бюджетного процесса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0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930</Words>
  <Application>Microsoft Office PowerPoint</Application>
  <PresentationFormat>Произвольный</PresentationFormat>
  <Paragraphs>264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 бюджете городского поселения «Шошка» на 2023 год и плановый период 2024 и 2025 годов</vt:lpstr>
      <vt:lpstr>Уважаемые жители сельского поселения Шошка!</vt:lpstr>
      <vt:lpstr>Презентация PowerPoint</vt:lpstr>
      <vt:lpstr>Презентация PowerPoint</vt:lpstr>
      <vt:lpstr>Презентация PowerPoint</vt:lpstr>
      <vt:lpstr>НОРМАТИВНАЯ ОСНОВА БЮДЖЕТНОГО ПРОЦЕССА</vt:lpstr>
      <vt:lpstr>Основные этапы бюджетного процесса</vt:lpstr>
      <vt:lpstr>Презентация PowerPoint</vt:lpstr>
      <vt:lpstr>Презентация PowerPoint</vt:lpstr>
      <vt:lpstr>ОСНОВНЫЕ ПАРАМЕТРЫ ПРОЕКТА БЮДЖЕТА В 2021-2025 ГОДАХ, ТЫС РУБЛЕЙ</vt:lpstr>
      <vt:lpstr>Доходы бюджета, тыс рублей</vt:lpstr>
      <vt:lpstr>Расходы бюджета, тыс рублей</vt:lpstr>
      <vt:lpstr>Расходы бюджета, тыс рублей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Мероприятия</dc:title>
  <dc:creator>User Obstinate</dc:creator>
  <cp:lastModifiedBy>Кристина Столбовская</cp:lastModifiedBy>
  <cp:revision>39</cp:revision>
  <dcterms:created xsi:type="dcterms:W3CDTF">2021-05-04T11:19:16Z</dcterms:created>
  <dcterms:modified xsi:type="dcterms:W3CDTF">2022-12-28T11:22:31Z</dcterms:modified>
</cp:coreProperties>
</file>