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381854"/>
            <a:ext cx="7416824" cy="1470025"/>
          </a:xfrm>
        </p:spPr>
        <p:txBody>
          <a:bodyPr/>
          <a:lstStyle>
            <a:lvl1pPr>
              <a:defRPr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381854"/>
            <a:ext cx="7416824" cy="1470025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БЮДЖЕТ ДЛЯ ГРАЖДАН</a:t>
            </a:r>
            <a:br>
              <a:rPr lang="ru-RU" altLang="ru-RU" sz="20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(к </a:t>
            </a:r>
            <a:r>
              <a:rPr lang="ru-RU" altLang="ru-RU" sz="1600" i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решению </a:t>
            </a:r>
            <a:r>
              <a:rPr lang="ru-RU" altLang="ru-RU" sz="1600" i="1" dirty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Совета сельского поселения "Шошка" от 25.12.2020 г № 4-51/57 "О бюджете сельского поселения "Шошка" на 2021 год и плановый период 2022 и 2023 годов")</a:t>
            </a:r>
            <a:endParaRPr lang="es-ES" altLang="ru-RU" sz="1600" b="1" dirty="0">
              <a:solidFill>
                <a:srgbClr val="FFFFFF"/>
              </a:solidFill>
              <a:effectLst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бюджет для граждан?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документ, обеспечивающий представление бюджета и отчетов об их исполнении в доступной для граждан форме. Бюджет для граждан разрабатывается для ознакомления граждан (заинтересованных пользователей) с задачами и приоритетными направлениями бюджетной политики, основными условиями формирования и исполнения бюджетов, источниками доходов бюджетов, обоснованиями бюджетных расходов, планируемыми и достигнутыми результатами использования бюджетных ассигнований, а также вовлечения граждан в обсуждение бюджетных решений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739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066800" y="5448126"/>
            <a:ext cx="2295525" cy="1365250"/>
            <a:chOff x="471" y="272"/>
            <a:chExt cx="1161" cy="1539"/>
          </a:xfrm>
        </p:grpSpPr>
        <p:sp>
          <p:nvSpPr>
            <p:cNvPr id="4" name="Oval 4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066800" y="4152726"/>
            <a:ext cx="2295525" cy="1365250"/>
            <a:chOff x="471" y="272"/>
            <a:chExt cx="1161" cy="1539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>
                    <a:alpha val="50000"/>
                  </a:schemeClr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66800" y="2781126"/>
            <a:ext cx="2295525" cy="1365250"/>
            <a:chOff x="471" y="272"/>
            <a:chExt cx="1161" cy="1539"/>
          </a:xfrm>
        </p:grpSpPr>
        <p:sp>
          <p:nvSpPr>
            <p:cNvPr id="10" name="Oval 10"/>
            <p:cNvSpPr>
              <a:spLocks noChangeArrowheads="1"/>
            </p:cNvSpPr>
            <p:nvPr/>
          </p:nvSpPr>
          <p:spPr bwMode="ltGray">
            <a:xfrm>
              <a:off x="471" y="1438"/>
              <a:ext cx="1159" cy="362"/>
            </a:xfrm>
            <a:prstGeom prst="ellipse">
              <a:avLst/>
            </a:prstGeom>
            <a:gradFill rotWithShape="1">
              <a:gsLst>
                <a:gs pos="0">
                  <a:srgbClr val="C1CF9D"/>
                </a:gs>
                <a:gs pos="50000">
                  <a:srgbClr val="C1CF9D">
                    <a:gamma/>
                    <a:tint val="42353"/>
                    <a:invGamma/>
                  </a:srgbClr>
                </a:gs>
                <a:gs pos="100000">
                  <a:srgbClr val="C1CF9D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ltGray">
            <a:xfrm>
              <a:off x="473" y="272"/>
              <a:ext cx="1159" cy="1539"/>
            </a:xfrm>
            <a:prstGeom prst="can">
              <a:avLst>
                <a:gd name="adj" fmla="val 3319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>
                    <a:alpha val="50000"/>
                  </a:schemeClr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" name="AutoShape 12"/>
          <p:cNvSpPr>
            <a:spLocks noChangeArrowheads="1"/>
          </p:cNvSpPr>
          <p:nvPr/>
        </p:nvSpPr>
        <p:spPr bwMode="ltGray">
          <a:xfrm>
            <a:off x="3354388" y="3030363"/>
            <a:ext cx="4722812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white">
          <a:xfrm>
            <a:off x="1149350" y="3374851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gray">
          <a:xfrm>
            <a:off x="3933825" y="3155776"/>
            <a:ext cx="3581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средства, которые поступают в бюджет на безвозмездной и безвозвратной основе (например, налоги и сборы, платежи за пользование имуществом, безвозмездные поступления)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white">
          <a:xfrm>
            <a:off x="1149350" y="4751213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white">
          <a:xfrm>
            <a:off x="1149350" y="6081538"/>
            <a:ext cx="212883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Дефицит/ Профицит</a:t>
            </a:r>
            <a:endParaRPr lang="en-US" sz="16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gray">
          <a:xfrm>
            <a:off x="3351213" y="4374976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gray">
          <a:xfrm>
            <a:off x="3941763" y="4501976"/>
            <a:ext cx="3726581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выплачиваемые из бюджета денежные средства, направленные на обеспечение функций государства и удовлетворения общественных потребностей в сфере коммунального хозяйства, образования, культуры, спорта и других</a:t>
            </a:r>
            <a:endParaRPr lang="en-US" sz="1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gray">
          <a:xfrm>
            <a:off x="3351213" y="5673551"/>
            <a:ext cx="4649787" cy="911225"/>
          </a:xfrm>
          <a:prstGeom prst="roundRect">
            <a:avLst>
              <a:gd name="adj" fmla="val 11505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0" scaled="1"/>
          </a:gradFill>
          <a:ln w="6350" algn="ctr">
            <a:noFill/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gray">
          <a:xfrm>
            <a:off x="3932238" y="5819601"/>
            <a:ext cx="3506787" cy="5616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1050" dirty="0">
              <a:solidFill>
                <a:srgbClr val="000000"/>
              </a:solidFill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бюджета над его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доходами/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над его расходами </a:t>
            </a:r>
            <a:endParaRPr 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gray">
          <a:xfrm>
            <a:off x="3354388" y="331452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" name="AutoShape 22"/>
          <p:cNvSpPr>
            <a:spLocks noChangeArrowheads="1"/>
          </p:cNvSpPr>
          <p:nvPr/>
        </p:nvSpPr>
        <p:spPr bwMode="gray">
          <a:xfrm>
            <a:off x="3362325" y="46035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" name="AutoShape 23"/>
          <p:cNvSpPr>
            <a:spLocks noChangeArrowheads="1"/>
          </p:cNvSpPr>
          <p:nvPr/>
        </p:nvSpPr>
        <p:spPr bwMode="gray">
          <a:xfrm>
            <a:off x="3352800" y="5949776"/>
            <a:ext cx="533400" cy="381000"/>
          </a:xfrm>
          <a:prstGeom prst="rightArrow">
            <a:avLst>
              <a:gd name="adj1" fmla="val 50000"/>
              <a:gd name="adj2" fmla="val 58333"/>
            </a:avLst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64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b="1" kern="0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показатели бюджета </a:t>
            </a:r>
            <a:r>
              <a:rPr lang="ru-RU" altLang="ru-RU" sz="2000" b="1" kern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lang="ru-RU" altLang="ru-RU" sz="2000" b="1" kern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"Шошка", </a:t>
            </a:r>
            <a:r>
              <a:rPr lang="ru-RU" altLang="ru-RU" sz="2000" b="1" kern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153536"/>
              </p:ext>
            </p:extLst>
          </p:nvPr>
        </p:nvGraphicFramePr>
        <p:xfrm>
          <a:off x="457200" y="1998663"/>
          <a:ext cx="8229600" cy="3931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3 759,723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3 652,220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1 889,695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1 938,714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3 805,730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657,992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896,505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945,854</a:t>
                      </a:r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Дефицит(-)/ Профицит(+)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-46,007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-5,772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-6,810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-7,140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поступлений доходов в бюджет 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"Шошка", </a:t>
            </a:r>
            <a:r>
              <a:rPr lang="ru-RU" altLang="ru-RU" sz="18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altLang="ru-RU" sz="18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564619"/>
              </p:ext>
            </p:extLst>
          </p:nvPr>
        </p:nvGraphicFramePr>
        <p:xfrm>
          <a:off x="395536" y="1765712"/>
          <a:ext cx="8568955" cy="4975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1"/>
                <a:gridCol w="1713791"/>
                <a:gridCol w="1713791"/>
                <a:gridCol w="1713791"/>
                <a:gridCol w="1713791"/>
              </a:tblGrid>
              <a:tr h="43213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поступлений в бюджет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(оценка)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59834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НЕНАЛОГОВЫЕ ДОХОДЫ, 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148,700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144,200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150,800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4321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endParaRPr lang="ru-RU" sz="10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9,030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528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57,810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72,000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612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пошлина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3612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имущества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41,460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59834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ПОСТУПЛЕНИЯ, в том числе: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3 611,023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3 514,020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745,495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787,914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2 503,500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337,600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039,900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081,400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135,940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138,474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139,727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140,646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МТБ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666,983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037,946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565,868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42565,8681,723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6592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  <a:tr h="236721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759,723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3 652,220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1 889,695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938,714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12" marB="4571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19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200" b="1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БЮДЖЕТНЫХ АССИГНОВАНИЙ 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"Шошка", </a:t>
            </a:r>
            <a:r>
              <a:rPr lang="ru-RU" sz="1200" b="1" kern="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b="1" kern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816"/>
              </p:ext>
            </p:extLst>
          </p:nvPr>
        </p:nvGraphicFramePr>
        <p:xfrm>
          <a:off x="107504" y="1772816"/>
          <a:ext cx="8928992" cy="491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611039">
                <a:tc>
                  <a:txBody>
                    <a:bodyPr/>
                    <a:lstStyle/>
                    <a:p>
                      <a:pPr algn="ctr"/>
                      <a:endParaRPr lang="ru-RU" sz="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9" marB="4572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"Энергосбережение, повышение энергетической эффективности на территории сельского поселения "Шошка" в том числе:</a:t>
                      </a:r>
                      <a:endParaRPr lang="ru-RU" sz="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Энергосберегающие мероприятия</a:t>
                      </a:r>
                      <a:endParaRPr lang="ru-RU" sz="800" b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жилищно-коммунального хозяйства и благоустройства сельского поселения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"Шошка",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1 023,741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408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комфортабельного проживания населения, в том числе поддержания и улучшения санитарного и эстетического состояния территории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696,057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5009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327,684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138,250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«Пожарная безопасность в населенных пунктах на территории сельского поселения "Шошка»,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144,482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 населения в административных здания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96">
                <a:tc>
                  <a:txBody>
                    <a:bodyPr/>
                    <a:lstStyle/>
                    <a:p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Противопожарные мероприятия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132,482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5,895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мероприятия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2 486,769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752,360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801,709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3 657,992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896,505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945,854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22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457200">
              <a:spcBef>
                <a:spcPts val="0"/>
              </a:spcBef>
              <a:defRPr/>
            </a:pPr>
            <a:r>
              <a:rPr lang="ru-RU" sz="2400" b="1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КОНТАКТНАЯ ИНФОРМАЦИЯ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муниципального района «Княжпогостский»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Емва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ул. Дзержинского, 81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(82139) 2-36-01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информацией о бюджете можно ознакомиться на официальном сайте администрации муниципального района «Княжпогостский» «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mrk11.ru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30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c42cdb8bde523c59c1a634323231aaa29f63f"/>
</p:tagLst>
</file>

<file path=ppt/theme/theme1.xml><?xml version="1.0" encoding="utf-8"?>
<a:theme xmlns:a="http://schemas.openxmlformats.org/drawingml/2006/main" name="Тема Office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521</Words>
  <Application>Microsoft Office PowerPoint</Application>
  <PresentationFormat>Экран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БЮДЖЕТ ДЛЯ ГРАЖДАН (к решению Совета сельского поселения "Шошка" от 25.12.2020 г № 4-51/57 "О бюджете сельского поселения "Шошка" на 2021 год и плановый период 2022 и 2023 годов")</vt:lpstr>
      <vt:lpstr>Что такое бюджет для граждан?</vt:lpstr>
      <vt:lpstr>Основные понятия</vt:lpstr>
      <vt:lpstr>Основные показатели бюджета сельского поселения "Шошка", тыс. руб.</vt:lpstr>
      <vt:lpstr>Объем поступлений доходов в бюджет сельского поселения "Шошка", тыс.руб.</vt:lpstr>
      <vt:lpstr>РАСПРЕДЕЛЕНИЕ БЮДЖЕТНЫХ АССИГНОВАНИЙ СЕЛЬСКОГО ПОСЕЛЕНИЯ "Шошка", тыс.руб.</vt:lpstr>
      <vt:lpstr>КОНТАКТНАЯ ИНФОРМАЦИЯ</vt:lpstr>
    </vt:vector>
  </TitlesOfParts>
  <Company>presentation-creation.ru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10конфиденциальность данных</dc:title>
  <dc:creator>obstinate</dc:creator>
  <dc:description>Шаблон презентации с сайта https://presentation-creation.ru/</dc:description>
  <cp:lastModifiedBy>Podryadchikova</cp:lastModifiedBy>
  <cp:revision>95</cp:revision>
  <dcterms:created xsi:type="dcterms:W3CDTF">2018-02-25T09:09:03Z</dcterms:created>
  <dcterms:modified xsi:type="dcterms:W3CDTF">2020-12-30T08:58:11Z</dcterms:modified>
</cp:coreProperties>
</file>