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56" r:id="rId2"/>
    <p:sldId id="291" r:id="rId3"/>
    <p:sldId id="304" r:id="rId4"/>
    <p:sldId id="305" r:id="rId5"/>
    <p:sldId id="269" r:id="rId6"/>
    <p:sldId id="300" r:id="rId7"/>
    <p:sldId id="306" r:id="rId8"/>
    <p:sldId id="273" r:id="rId9"/>
    <p:sldId id="303" r:id="rId10"/>
    <p:sldId id="274" r:id="rId11"/>
    <p:sldId id="290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62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19600"/>
            <a:ext cx="7848600" cy="609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953000"/>
            <a:ext cx="7848600" cy="3048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2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2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76900" y="304800"/>
            <a:ext cx="17907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52197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9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628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35052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838200"/>
            <a:ext cx="35052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2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6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1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838200"/>
            <a:ext cx="3505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0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2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5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2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000" b="1">
                <a:latin typeface="+mn-lt"/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05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0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000" b="1">
                <a:latin typeface="+mn-lt"/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734" y="1340768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 проект решения Совета о бюджете </a:t>
            </a:r>
            <a:r>
              <a:rPr lang="ru-RU" alt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«Шошка»  </a:t>
            </a: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alt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6093296"/>
            <a:ext cx="5976217" cy="72008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r"/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«</a:t>
            </a:r>
            <a:r>
              <a:rPr lang="ru-RU" sz="1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en-US" sz="1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0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сельского поселения «Шошка»</a:t>
            </a: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56663" cy="6000700"/>
          </a:xfrm>
        </p:spPr>
        <p:txBody>
          <a:bodyPr/>
          <a:lstStyle/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2277"/>
              </p:ext>
            </p:extLst>
          </p:nvPr>
        </p:nvGraphicFramePr>
        <p:xfrm>
          <a:off x="107504" y="1124746"/>
          <a:ext cx="8928992" cy="56166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02684"/>
                <a:gridCol w="975436"/>
                <a:gridCol w="900402"/>
                <a:gridCol w="1050470"/>
              </a:tblGrid>
              <a:tr h="460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направления расходов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536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801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540,630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1 119,849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1 125,038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536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08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0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540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73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73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73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73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923,836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98,626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92,038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7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/>
                </a:tc>
              </a:tr>
              <a:tr h="270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</a:tr>
              <a:tr h="270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13,470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</a:tr>
              <a:tr h="270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4 136,956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2 230,258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2 235,447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района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81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администрации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indent="45720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45719" cy="21602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04664"/>
            <a:ext cx="8856663" cy="6192986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— это упрощенная версия бюджета, облегчающая гражданам его понимание, объясняющая планы и действия администрации муниципального образования во время бюджетного года. Для того, чтобы любой житель района мог узнать на что расходуются бюджетные деньги (а по сути деньги налогоплательщиков) и какие у </a:t>
            </a:r>
            <a:endParaRPr lang="ru-RU" sz="2800" dirty="0" smtClean="0">
              <a:ln w="1905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800" dirty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2800" dirty="0" smtClean="0">
              <a:ln w="1905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dirty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дохода.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дзаголовок 29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6544" cy="30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686"/>
            <a:ext cx="9144000" cy="53453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059" y="404664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БЮДЖЕТНЫЙ ПРОЦЕСС?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ltGray">
          <a:xfrm>
            <a:off x="1003300" y="1931988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076450" y="2281238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967163" y="292735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6335713" y="3584575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124450" y="3309938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1496293" y="1615814"/>
            <a:ext cx="13873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2510334" y="1622425"/>
            <a:ext cx="1197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3572322" y="1627188"/>
            <a:ext cx="11436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4735786" y="1619250"/>
            <a:ext cx="12043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5946304" y="1617663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355640" y="2624138"/>
            <a:ext cx="25279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бюджета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683568" y="3114675"/>
            <a:ext cx="2959745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1904794" y="3681413"/>
            <a:ext cx="2683081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2982914" y="4246563"/>
            <a:ext cx="2817812" cy="5924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>
              <a:spcBef>
                <a:spcPct val="5000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01.01 по 31.12)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3967163" y="4900613"/>
            <a:ext cx="277018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отчета об исполнении бюджета</a:t>
            </a:r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AutoShape 20"/>
          <p:cNvCxnSpPr>
            <a:cxnSpLocks noChangeShapeType="1"/>
            <a:stCxn id="4" idx="3"/>
            <a:endCxn id="14" idx="0"/>
          </p:cNvCxnSpPr>
          <p:nvPr/>
        </p:nvCxnSpPr>
        <p:spPr bwMode="gray">
          <a:xfrm rot="5400000">
            <a:off x="1803194" y="2237375"/>
            <a:ext cx="203200" cy="57032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0" name="AutoShape 21"/>
          <p:cNvCxnSpPr>
            <a:cxnSpLocks noChangeShapeType="1"/>
            <a:stCxn id="5" idx="3"/>
            <a:endCxn id="15" idx="0"/>
          </p:cNvCxnSpPr>
          <p:nvPr/>
        </p:nvCxnSpPr>
        <p:spPr bwMode="gray">
          <a:xfrm rot="5400000">
            <a:off x="2482691" y="2482689"/>
            <a:ext cx="312737" cy="95123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1" name="AutoShape 22"/>
          <p:cNvCxnSpPr>
            <a:cxnSpLocks noChangeShapeType="1"/>
            <a:stCxn id="6" idx="3"/>
            <a:endCxn id="16" idx="0"/>
          </p:cNvCxnSpPr>
          <p:nvPr/>
        </p:nvCxnSpPr>
        <p:spPr bwMode="gray">
          <a:xfrm rot="5400000">
            <a:off x="3473399" y="3008261"/>
            <a:ext cx="446088" cy="9002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2" name="AutoShape 23"/>
          <p:cNvCxnSpPr>
            <a:cxnSpLocks noChangeShapeType="1"/>
            <a:stCxn id="8" idx="3"/>
            <a:endCxn id="17" idx="0"/>
          </p:cNvCxnSpPr>
          <p:nvPr/>
        </p:nvCxnSpPr>
        <p:spPr bwMode="gray">
          <a:xfrm rot="5400000">
            <a:off x="4614070" y="3514726"/>
            <a:ext cx="509588" cy="954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24"/>
          <p:cNvCxnSpPr>
            <a:cxnSpLocks noChangeShapeType="1"/>
            <a:stCxn id="7" idx="3"/>
            <a:endCxn id="18" idx="0"/>
          </p:cNvCxnSpPr>
          <p:nvPr/>
        </p:nvCxnSpPr>
        <p:spPr bwMode="gray">
          <a:xfrm rot="5400000">
            <a:off x="5668567" y="3950891"/>
            <a:ext cx="633413" cy="126603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4" name="AutoShape 25"/>
          <p:cNvSpPr>
            <a:spLocks noChangeArrowheads="1"/>
          </p:cNvSpPr>
          <p:nvPr/>
        </p:nvSpPr>
        <p:spPr bwMode="gray">
          <a:xfrm>
            <a:off x="6335713" y="1976438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5124450" y="1974850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3967163" y="1971675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2076450" y="1979613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55640" y="5624018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28155" y="1833821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39268" y="3424496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39268" y="4940558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 flipV="1">
            <a:off x="202780" y="2754571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 flipV="1">
            <a:off x="173411" y="4263833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5305" y="1876683"/>
            <a:ext cx="674688" cy="574675"/>
          </a:xfrm>
          <a:prstGeom prst="rect">
            <a:avLst/>
          </a:prstGeom>
          <a:noFill/>
        </p:spPr>
      </p:pic>
      <p:pic>
        <p:nvPicPr>
          <p:cNvPr id="27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2130" y="3470533"/>
            <a:ext cx="676275" cy="573088"/>
          </a:xfrm>
          <a:prstGeom prst="rect">
            <a:avLst/>
          </a:prstGeom>
          <a:noFill/>
        </p:spPr>
      </p:pic>
      <p:pic>
        <p:nvPicPr>
          <p:cNvPr id="28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86893" y="4981833"/>
            <a:ext cx="674687" cy="573088"/>
          </a:xfrm>
          <a:prstGeom prst="rect">
            <a:avLst/>
          </a:prstGeom>
          <a:noFill/>
        </p:spPr>
      </p:pic>
      <p:sp>
        <p:nvSpPr>
          <p:cNvPr id="29" name="AutoShape 12"/>
          <p:cNvSpPr>
            <a:spLocks noChangeArrowheads="1"/>
          </p:cNvSpPr>
          <p:nvPr/>
        </p:nvSpPr>
        <p:spPr bwMode="gray">
          <a:xfrm>
            <a:off x="515518" y="160680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gray">
          <a:xfrm>
            <a:off x="515518" y="3216533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gray">
          <a:xfrm>
            <a:off x="515518" y="4718308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gray">
          <a:xfrm>
            <a:off x="401218" y="2000048"/>
            <a:ext cx="6019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это поступающие в бюджет денежные средства, за исключением средств, являющихся источниками финансирования дефицита бюджета. Доходы бюджетов формируются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платежах. (ст.6 БК РФ)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439318" y="3753108"/>
            <a:ext cx="6019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(ст.6 БК РФ)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gray">
          <a:xfrm>
            <a:off x="439318" y="5231071"/>
            <a:ext cx="601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превышение расходов бюджета над его доходами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превышение доходов бюджета над его расходами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gray">
          <a:xfrm>
            <a:off x="896518" y="1606808"/>
            <a:ext cx="5029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gray">
          <a:xfrm>
            <a:off x="896518" y="3226058"/>
            <a:ext cx="5029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gray">
          <a:xfrm>
            <a:off x="896518" y="4729421"/>
            <a:ext cx="50292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Дефицит/Профицит</a:t>
            </a:r>
            <a:endParaRPr 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36" y="1062855"/>
            <a:ext cx="2267823" cy="15126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97" y="2557075"/>
            <a:ext cx="2267822" cy="18865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4"/>
            <a:ext cx="7848600" cy="72008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72007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4624"/>
            <a:ext cx="8856663" cy="6553026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бюджета составляется на основании:</a:t>
            </a: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  <a:p>
            <a:pPr marL="342900" indent="-342900" algn="l" fontAlgn="auto">
              <a:buClr>
                <a:srgbClr val="1B0FB1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бюджетной и налоговой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СП «Шошка»;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auto">
              <a:buClr>
                <a:srgbClr val="1A12C2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итогов и прогноза социально-экономического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«Шошка»;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муниципальных программ СП «Шошка»;</a:t>
            </a: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</a:t>
            </a:r>
            <a:r>
              <a:rPr lang="ru-RU" sz="2200" b="0" dirty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доходов бюджета СП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«Шошка»;</a:t>
            </a: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200" b="0" dirty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ожидаемого исполнения бюджета 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«Шошка» на текущий финансовый год;</a:t>
            </a: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2200" b="0" dirty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нормативных обязательств, 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lang="ru-RU" sz="2200" b="0" dirty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за счет средств 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200" b="0" dirty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«Шошка»;</a:t>
            </a:r>
            <a:endParaRPr lang="ru-RU" sz="2200" b="0" dirty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auto">
              <a:buClr>
                <a:srgbClr val="1F17BD"/>
              </a:buClr>
              <a:buFont typeface="Arial" panose="020B0604020202020204" pitchFamily="34" charset="0"/>
              <a:buChar char="•"/>
              <a:defRPr/>
            </a:pP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муниципального </a:t>
            </a:r>
            <a:r>
              <a:rPr lang="ru-RU" sz="2200" b="0" dirty="0" smtClean="0">
                <a:solidFill>
                  <a:srgbClr val="B31D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endParaRPr lang="ru-RU" sz="2200" b="0" dirty="0" smtClean="0">
              <a:solidFill>
                <a:srgbClr val="B31D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576064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16632"/>
            <a:ext cx="8856663" cy="6481018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30269"/>
              </p:ext>
            </p:extLst>
          </p:nvPr>
        </p:nvGraphicFramePr>
        <p:xfrm>
          <a:off x="251520" y="1467703"/>
          <a:ext cx="8640959" cy="5076216"/>
        </p:xfrm>
        <a:graphic>
          <a:graphicData uri="http://schemas.openxmlformats.org/drawingml/2006/table">
            <a:tbl>
              <a:tblPr firstRow="1" bandRow="1"/>
              <a:tblGrid>
                <a:gridCol w="2459825"/>
                <a:gridCol w="1860654"/>
                <a:gridCol w="2160240"/>
                <a:gridCol w="2160240"/>
              </a:tblGrid>
              <a:tr h="953185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2512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  <a:p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4 136,456</a:t>
                      </a:r>
                    </a:p>
                    <a:p>
                      <a:pPr algn="r"/>
                      <a:endParaRPr lang="ru-RU" sz="12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130,200</a:t>
                      </a:r>
                    </a:p>
                    <a:p>
                      <a:pPr algn="r"/>
                      <a:endParaRPr lang="ru-RU" sz="12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4 006,256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2 229,758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128,200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2 101,558</a:t>
                      </a:r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2 234,947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130,200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2 104,747</a:t>
                      </a:r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02235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</a:p>
                    <a:p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4 136,956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1 599,640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2 537,316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2 230,258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111,841</a:t>
                      </a:r>
                    </a:p>
                    <a:p>
                      <a:pPr algn="r"/>
                      <a:endParaRPr lang="ru-RU" sz="12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2 118,417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235,447</a:t>
                      </a:r>
                    </a:p>
                    <a:p>
                      <a:pPr algn="r"/>
                      <a:endParaRPr lang="ru-RU" sz="12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105,253</a:t>
                      </a:r>
                    </a:p>
                    <a:p>
                      <a:pPr algn="r"/>
                      <a:endParaRPr lang="ru-RU" sz="12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2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2 130,194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9196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Дефицит(-)/ Профицит(+)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</a:t>
                      </a:r>
                      <a:endParaRPr lang="ru-RU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8133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408" y="260648"/>
            <a:ext cx="7848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доходы поступают в бюджет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«Шошка»?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Подзаголовок 20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3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1214544" y="2768187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787220" y="171646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4879670" y="176250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01795" y="1711706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2285695" y="194665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5895670" y="206254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890282" y="311346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gray">
          <a:xfrm>
            <a:off x="964895" y="319284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022045" y="3249994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1022045" y="324999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1174445" y="327856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sz="14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5982982" y="311346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gray">
          <a:xfrm>
            <a:off x="6056007" y="319284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pic>
        <p:nvPicPr>
          <p:cNvPr id="18" name="Picture 18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114745" y="3249994"/>
            <a:ext cx="1490662" cy="1457325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6114745" y="324999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6267145" y="327856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sz="1400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227457" y="4389819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</p:grpSp>
      <p:sp>
        <p:nvSpPr>
          <p:cNvPr id="32" name="Oval 32"/>
          <p:cNvSpPr>
            <a:spLocks noChangeArrowheads="1"/>
          </p:cNvSpPr>
          <p:nvPr/>
        </p:nvSpPr>
        <p:spPr bwMode="gray">
          <a:xfrm>
            <a:off x="3511245" y="311346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gray">
          <a:xfrm>
            <a:off x="3584270" y="319284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643007" y="3249994"/>
            <a:ext cx="1490663" cy="1457325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3634355" y="324999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3795407" y="327856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sz="1400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755720" y="4389819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3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237144" y="2768187"/>
            <a:ext cx="3255962" cy="441325"/>
          </a:xfrm>
          <a:prstGeom prst="rect">
            <a:avLst/>
          </a:prstGeom>
          <a:noFill/>
        </p:spPr>
      </p:pic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3702541" y="3654533"/>
            <a:ext cx="14382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Неналоговые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доходы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1168826" y="3717830"/>
            <a:ext cx="12298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Налоговые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доходы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black">
          <a:xfrm>
            <a:off x="6072278" y="3654533"/>
            <a:ext cx="16517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1C1C1C"/>
                </a:solidFill>
                <a:latin typeface="Arial" charset="0"/>
              </a:rPr>
              <a:t>Безвозмездные </a:t>
            </a:r>
            <a:endParaRPr lang="ru-RU" sz="1400" b="1" dirty="0" smtClean="0">
              <a:solidFill>
                <a:srgbClr val="1C1C1C"/>
              </a:solidFill>
              <a:latin typeface="Arial" charset="0"/>
            </a:endParaRP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поступления </a:t>
            </a:r>
            <a:endParaRPr lang="ru-RU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123645" y="4389819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1400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279900" y="1199038"/>
            <a:ext cx="4267200" cy="617538"/>
            <a:chOff x="1440" y="924"/>
            <a:chExt cx="2688" cy="389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1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662" y="1047"/>
              <a:ext cx="224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делятся на: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0" y="4871873"/>
            <a:ext cx="2987824" cy="1986128"/>
            <a:chOff x="0" y="2321149"/>
            <a:chExt cx="2851816" cy="2878706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0" y="2321149"/>
              <a:ext cx="2715910" cy="2878706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Прямоугольник 81"/>
            <p:cNvSpPr/>
            <p:nvPr/>
          </p:nvSpPr>
          <p:spPr>
            <a:xfrm>
              <a:off x="0" y="2321149"/>
              <a:ext cx="2851816" cy="2878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доходы физических лиц;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Единый сельскохозяйственный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имущество;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Земельный налог.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107663" y="4871874"/>
            <a:ext cx="2651080" cy="1986127"/>
            <a:chOff x="3168363" y="2232247"/>
            <a:chExt cx="2715910" cy="2876935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168363" y="2232247"/>
              <a:ext cx="2715910" cy="287693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Прямоугольник 84"/>
            <p:cNvSpPr/>
            <p:nvPr/>
          </p:nvSpPr>
          <p:spPr>
            <a:xfrm>
              <a:off x="3168363" y="2232247"/>
              <a:ext cx="2715910" cy="287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аренды имущества;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материальных и нематериальных активов; 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Штрафы, санкции, возмещения ущербов;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неналоговые доходы.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982982" y="4871873"/>
            <a:ext cx="3161018" cy="1986127"/>
            <a:chOff x="5763617" y="2304252"/>
            <a:chExt cx="2917108" cy="2917468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763617" y="2304252"/>
              <a:ext cx="2917107" cy="2917468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Прямоугольник 87"/>
            <p:cNvSpPr/>
            <p:nvPr/>
          </p:nvSpPr>
          <p:spPr>
            <a:xfrm>
              <a:off x="5763617" y="2304252"/>
              <a:ext cx="2917108" cy="2917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межбюджетные трансферты;</a:t>
              </a: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3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Денежные пожертвования,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предоставляемые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физическими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лицами.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программы сельского поселения «Шошка»</a:t>
            </a:r>
            <a: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23325"/>
              </p:ext>
            </p:extLst>
          </p:nvPr>
        </p:nvGraphicFramePr>
        <p:xfrm>
          <a:off x="107505" y="1628800"/>
          <a:ext cx="8928990" cy="51125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4522"/>
                <a:gridCol w="1344148"/>
                <a:gridCol w="1440160"/>
                <a:gridCol w="1440160"/>
              </a:tblGrid>
              <a:tr h="737416"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0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"Пожарная безопасность в населенных пунктах на территории сельского поселения "Шошка"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161,304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3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0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народных проектов в сфере занятости населения, прошедших отбор в рамках "Народный бюджет"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6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 «Шошка»</a:t>
            </a: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31880"/>
              </p:ext>
            </p:extLst>
          </p:nvPr>
        </p:nvGraphicFramePr>
        <p:xfrm>
          <a:off x="107504" y="1340769"/>
          <a:ext cx="8928993" cy="54104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4522"/>
                <a:gridCol w="1344149"/>
                <a:gridCol w="1440161"/>
                <a:gridCol w="1440161"/>
              </a:tblGrid>
              <a:tr h="521167">
                <a:tc>
                  <a:txBody>
                    <a:bodyPr/>
                    <a:lstStyle/>
                    <a:p>
                      <a:pPr algn="ctr" fontAlgn="ctr"/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9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1 438,336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98,626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92,038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240,501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55,508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55,508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4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благоустройство территорий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778,446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8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народных проектов в сфере ФИЗИЧЕСКОЙ КУЛЬТУРЫ и СПОРТА, прошедших отбор в рамках проекта "Народный проект"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976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народного проекта в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сфере благоустройства, прошедших отбор в рамках проекта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"Народный проект"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444,446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8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43,118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2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приведение в нормативное состояние муниципального жилищного фонда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2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формирование фонда капитального ремонта и организация проведения капитального ремонта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8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народных проектов по обустройству источников холодного водоснабжения,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88,889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rama">
  <a:themeElements>
    <a:clrScheme name="pixelra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xelram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ra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ra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ra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ra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ra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ra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ra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3</Template>
  <TotalTime>4194</TotalTime>
  <Words>814</Words>
  <Application>Microsoft Office PowerPoint</Application>
  <PresentationFormat>Экран (4:3)</PresentationFormat>
  <Paragraphs>272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pixelrama</vt:lpstr>
      <vt:lpstr>БЮДЖЕТ ДЛЯ ГРАЖДАН (к проект решения Совета о бюджете сельского поселения «Шошка»  на 2023 год и плановый период 2024-2025 годов)</vt:lpstr>
      <vt:lpstr>Презентация PowerPoint</vt:lpstr>
      <vt:lpstr>ЧТО ТАКОЕ БЮДЖЕТНЫЙ ПРОЦЕСС?</vt:lpstr>
      <vt:lpstr>Основные понятия бюджета</vt:lpstr>
      <vt:lpstr> </vt:lpstr>
      <vt:lpstr> </vt:lpstr>
      <vt:lpstr>Какие доходы поступают в бюджет сельского поселения «Шошка»?</vt:lpstr>
      <vt:lpstr>  Муниципальные программы сельского поселения «Шошка»  </vt:lpstr>
      <vt:lpstr>Муниципальные программы сельского поселения «Шошка»</vt:lpstr>
      <vt:lpstr> Структура расходов бюджета сельского поселения «Шошка»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351</cp:revision>
  <cp:lastPrinted>2016-01-27T07:32:03Z</cp:lastPrinted>
  <dcterms:created xsi:type="dcterms:W3CDTF">2014-01-31T09:07:24Z</dcterms:created>
  <dcterms:modified xsi:type="dcterms:W3CDTF">2022-11-21T14:27:51Z</dcterms:modified>
</cp:coreProperties>
</file>