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89" r:id="rId5"/>
    <p:sldId id="263" r:id="rId6"/>
    <p:sldId id="272" r:id="rId7"/>
    <p:sldId id="273" r:id="rId8"/>
    <p:sldId id="290" r:id="rId9"/>
    <p:sldId id="281" r:id="rId10"/>
    <p:sldId id="282" r:id="rId11"/>
    <p:sldId id="283" r:id="rId12"/>
    <p:sldId id="286" r:id="rId13"/>
    <p:sldId id="285" r:id="rId14"/>
    <p:sldId id="284" r:id="rId15"/>
    <p:sldId id="288" r:id="rId16"/>
    <p:sldId id="268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27731092436978E-2"/>
          <c:y val="0.11271855862252594"/>
          <c:w val="0.8613445378151261"/>
          <c:h val="0.852598807955158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#,##0.000</c:formatCode>
                <c:ptCount val="3"/>
                <c:pt idx="0">
                  <c:v>3811.6390000000001</c:v>
                </c:pt>
                <c:pt idx="1">
                  <c:v>3771.4160000000002</c:v>
                </c:pt>
                <c:pt idx="2">
                  <c:v>2349.5450000000001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65-4EFE-8355-71289C3CC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#,##0.000</c:formatCode>
                <c:ptCount val="3"/>
                <c:pt idx="0">
                  <c:v>3812.6390000000001</c:v>
                </c:pt>
                <c:pt idx="1">
                  <c:v>3772.4160000000002</c:v>
                </c:pt>
                <c:pt idx="2">
                  <c:v>2350.5450000000001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65-4EFE-8355-71289C3CC0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#,##0.000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65-4EFE-8355-71289C3CC0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7534592"/>
        <c:axId val="167536128"/>
      </c:barChart>
      <c:catAx>
        <c:axId val="167534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536128"/>
        <c:crosses val="autoZero"/>
        <c:auto val="1"/>
        <c:lblAlgn val="ctr"/>
        <c:lblOffset val="100"/>
        <c:noMultiLvlLbl val="0"/>
      </c:catAx>
      <c:valAx>
        <c:axId val="1675361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crossAx val="16753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F252F-363C-4AC3-83C8-0D37792D59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93792-EA65-4AB2-82BC-23AA79AFE5B6}">
      <dgm:prSet phldrT="[Текст]"/>
      <dgm:spPr/>
      <dgm:t>
        <a:bodyPr/>
        <a:lstStyle/>
        <a:p>
          <a:r>
            <a:rPr lang="ru-RU" b="1" i="1" dirty="0" smtClean="0"/>
            <a:t>Рассмотрение</a:t>
          </a:r>
          <a:r>
            <a:rPr lang="ru-RU" dirty="0" smtClean="0"/>
            <a:t> проекта бюджета на очередной год и плановый период ОКТЯБОЬ-НОЯБРЬ представительный орган власти</a:t>
          </a:r>
          <a:endParaRPr lang="ru-RU" dirty="0"/>
        </a:p>
      </dgm:t>
    </dgm:pt>
    <dgm:pt modelId="{982ABEC9-2053-4223-A468-FBA9421D31B0}" type="parTrans" cxnId="{0811C6C3-51A5-4707-A96D-84DD0D49F5C4}">
      <dgm:prSet/>
      <dgm:spPr/>
      <dgm:t>
        <a:bodyPr/>
        <a:lstStyle/>
        <a:p>
          <a:endParaRPr lang="ru-RU"/>
        </a:p>
      </dgm:t>
    </dgm:pt>
    <dgm:pt modelId="{EA2ECBDB-FAD8-4D24-9C7E-5A28AEED9925}" type="sibTrans" cxnId="{0811C6C3-51A5-4707-A96D-84DD0D49F5C4}">
      <dgm:prSet/>
      <dgm:spPr/>
      <dgm:t>
        <a:bodyPr/>
        <a:lstStyle/>
        <a:p>
          <a:endParaRPr lang="ru-RU"/>
        </a:p>
      </dgm:t>
    </dgm:pt>
    <dgm:pt modelId="{E36C52F8-53C4-4A97-A461-C6AA2DFDB513}">
      <dgm:prSet phldrT="[Текст]"/>
      <dgm:spPr/>
      <dgm:t>
        <a:bodyPr/>
        <a:lstStyle/>
        <a:p>
          <a:r>
            <a:rPr lang="ru-RU" b="1" i="1" dirty="0" smtClean="0"/>
            <a:t>Утверждение</a:t>
          </a:r>
          <a:r>
            <a:rPr lang="ru-RU" dirty="0" smtClean="0"/>
            <a:t> проекта бюджета на очередной год и плановый период НОЯБРЬ-ДЕКАБРЬ представительный орган власти</a:t>
          </a:r>
          <a:endParaRPr lang="ru-RU" dirty="0"/>
        </a:p>
      </dgm:t>
    </dgm:pt>
    <dgm:pt modelId="{03CAF3C6-5232-4BF6-9AA7-14ECB42AB836}" type="parTrans" cxnId="{55753BA9-377A-457D-B0E2-2A3191D0B6BE}">
      <dgm:prSet/>
      <dgm:spPr/>
      <dgm:t>
        <a:bodyPr/>
        <a:lstStyle/>
        <a:p>
          <a:endParaRPr lang="ru-RU"/>
        </a:p>
      </dgm:t>
    </dgm:pt>
    <dgm:pt modelId="{743AA33F-13C0-443C-BD39-DA14DD383EF4}" type="sibTrans" cxnId="{55753BA9-377A-457D-B0E2-2A3191D0B6BE}">
      <dgm:prSet/>
      <dgm:spPr/>
      <dgm:t>
        <a:bodyPr/>
        <a:lstStyle/>
        <a:p>
          <a:endParaRPr lang="ru-RU"/>
        </a:p>
      </dgm:t>
    </dgm:pt>
    <dgm:pt modelId="{3F4E4D40-95A8-480A-9A0D-EDCBDCB8C6D8}">
      <dgm:prSet phldrT="[Текст]"/>
      <dgm:spPr/>
      <dgm:t>
        <a:bodyPr/>
        <a:lstStyle/>
        <a:p>
          <a:r>
            <a:rPr lang="ru-RU" b="1" i="1" dirty="0" smtClean="0"/>
            <a:t>Исполнение </a:t>
          </a:r>
          <a:r>
            <a:rPr lang="ru-RU" dirty="0" smtClean="0"/>
            <a:t>бюджета в текущем году ЯНВАРЬ-ДЕКАБРЬ финансовый орган</a:t>
          </a:r>
          <a:endParaRPr lang="ru-RU" dirty="0"/>
        </a:p>
      </dgm:t>
    </dgm:pt>
    <dgm:pt modelId="{0F046D74-B853-4913-991E-3BD9ED078753}" type="parTrans" cxnId="{8C37D5A9-D512-40D9-9F98-7146AA9A9A59}">
      <dgm:prSet/>
      <dgm:spPr/>
      <dgm:t>
        <a:bodyPr/>
        <a:lstStyle/>
        <a:p>
          <a:endParaRPr lang="ru-RU"/>
        </a:p>
      </dgm:t>
    </dgm:pt>
    <dgm:pt modelId="{94DF84B8-D021-4456-B27A-F2441D822867}" type="sibTrans" cxnId="{8C37D5A9-D512-40D9-9F98-7146AA9A9A59}">
      <dgm:prSet/>
      <dgm:spPr/>
      <dgm:t>
        <a:bodyPr/>
        <a:lstStyle/>
        <a:p>
          <a:endParaRPr lang="ru-RU"/>
        </a:p>
      </dgm:t>
    </dgm:pt>
    <dgm:pt modelId="{8D92C677-73A9-47FF-9786-D688143D97D6}">
      <dgm:prSet phldrT="[Текст]"/>
      <dgm:spPr/>
      <dgm:t>
        <a:bodyPr/>
        <a:lstStyle/>
        <a:p>
          <a:r>
            <a:rPr lang="ru-RU" b="1" i="1" dirty="0" smtClean="0"/>
            <a:t>Формирование отчета </a:t>
          </a:r>
          <a:r>
            <a:rPr lang="ru-RU" dirty="0" smtClean="0"/>
            <a:t>об исполнении бюджета предыдущего года ФЕВРАЛЬ-МАРТ финансовый орган</a:t>
          </a:r>
          <a:endParaRPr lang="ru-RU" dirty="0"/>
        </a:p>
      </dgm:t>
    </dgm:pt>
    <dgm:pt modelId="{8F859157-445C-47DE-8050-816227AF1ED9}" type="parTrans" cxnId="{2562293C-3130-4B8C-9283-AB1A56A9FCA7}">
      <dgm:prSet/>
      <dgm:spPr/>
      <dgm:t>
        <a:bodyPr/>
        <a:lstStyle/>
        <a:p>
          <a:endParaRPr lang="ru-RU"/>
        </a:p>
      </dgm:t>
    </dgm:pt>
    <dgm:pt modelId="{F223E4C0-B3B2-4BF8-B65E-3EB4EE9C3EE4}" type="sibTrans" cxnId="{2562293C-3130-4B8C-9283-AB1A56A9FCA7}">
      <dgm:prSet/>
      <dgm:spPr/>
      <dgm:t>
        <a:bodyPr/>
        <a:lstStyle/>
        <a:p>
          <a:endParaRPr lang="ru-RU"/>
        </a:p>
      </dgm:t>
    </dgm:pt>
    <dgm:pt modelId="{7301E458-9F4E-49C0-AB08-8CD95C269E77}">
      <dgm:prSet phldrT="[Текст]"/>
      <dgm:spPr/>
      <dgm:t>
        <a:bodyPr/>
        <a:lstStyle/>
        <a:p>
          <a:r>
            <a:rPr lang="ru-RU" b="1" i="1" dirty="0" smtClean="0"/>
            <a:t>Составление </a:t>
          </a:r>
          <a:r>
            <a:rPr lang="ru-RU" dirty="0" smtClean="0"/>
            <a:t>проекта бюджета на очередной год и плановый период СЕНТЯБРЬ-ОКТЯБРЬ финансовый орган</a:t>
          </a:r>
          <a:endParaRPr lang="ru-RU" dirty="0"/>
        </a:p>
      </dgm:t>
    </dgm:pt>
    <dgm:pt modelId="{0A13B364-D7CE-4F62-B2C7-685082745C4D}" type="parTrans" cxnId="{A5C31195-0C14-43D1-AF72-2AE17249F57B}">
      <dgm:prSet/>
      <dgm:spPr/>
      <dgm:t>
        <a:bodyPr/>
        <a:lstStyle/>
        <a:p>
          <a:endParaRPr lang="ru-RU"/>
        </a:p>
      </dgm:t>
    </dgm:pt>
    <dgm:pt modelId="{EACDBD56-B0A5-4A37-8878-2FB6F2A094BE}" type="sibTrans" cxnId="{A5C31195-0C14-43D1-AF72-2AE17249F57B}">
      <dgm:prSet/>
      <dgm:spPr/>
      <dgm:t>
        <a:bodyPr/>
        <a:lstStyle/>
        <a:p>
          <a:endParaRPr lang="ru-RU"/>
        </a:p>
      </dgm:t>
    </dgm:pt>
    <dgm:pt modelId="{A02C3297-6DB1-4474-BFDF-85E4B52556FE}">
      <dgm:prSet phldrT="[Текст]"/>
      <dgm:spPr/>
      <dgm:t>
        <a:bodyPr/>
        <a:lstStyle/>
        <a:p>
          <a:r>
            <a:rPr lang="ru-RU" b="1" i="1" dirty="0" smtClean="0"/>
            <a:t>Утверждение отчета </a:t>
          </a:r>
          <a:r>
            <a:rPr lang="ru-RU" dirty="0" smtClean="0"/>
            <a:t>об исполнении бюджета предыдущего года МАЙ-ИЮНЬ представительный орган</a:t>
          </a:r>
          <a:endParaRPr lang="ru-RU" dirty="0"/>
        </a:p>
      </dgm:t>
    </dgm:pt>
    <dgm:pt modelId="{8B6A283B-A566-451B-B68E-23C8E575FE1A}" type="parTrans" cxnId="{8D9CD892-CF1B-4DE6-ADE5-D56C0A45C748}">
      <dgm:prSet/>
      <dgm:spPr/>
      <dgm:t>
        <a:bodyPr/>
        <a:lstStyle/>
        <a:p>
          <a:endParaRPr lang="ru-RU"/>
        </a:p>
      </dgm:t>
    </dgm:pt>
    <dgm:pt modelId="{A31DC24F-4B7C-4D1B-8327-A5B7AABCC247}" type="sibTrans" cxnId="{8D9CD892-CF1B-4DE6-ADE5-D56C0A45C748}">
      <dgm:prSet/>
      <dgm:spPr/>
      <dgm:t>
        <a:bodyPr/>
        <a:lstStyle/>
        <a:p>
          <a:endParaRPr lang="ru-RU"/>
        </a:p>
      </dgm:t>
    </dgm:pt>
    <dgm:pt modelId="{5A464ECB-5F93-4A79-AC22-1CBDB9A55845}" type="pres">
      <dgm:prSet presAssocID="{771F252F-363C-4AC3-83C8-0D37792D59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8B3D6-1B7F-4F4C-872F-44000E56450C}" type="pres">
      <dgm:prSet presAssocID="{A9693792-EA65-4AB2-82BC-23AA79AFE5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4300E-AF05-4DFC-ABCB-30CC121A8CF7}" type="pres">
      <dgm:prSet presAssocID="{EA2ECBDB-FAD8-4D24-9C7E-5A28AEED992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6D77EE4-3FDB-4B64-BE34-4606B5FFE26A}" type="pres">
      <dgm:prSet presAssocID="{EA2ECBDB-FAD8-4D24-9C7E-5A28AEED992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D77D24B-CD65-436C-98BF-686C8E531BEF}" type="pres">
      <dgm:prSet presAssocID="{E36C52F8-53C4-4A97-A461-C6AA2DFDB5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C0783-C1BD-480A-A415-E451097B8AC8}" type="pres">
      <dgm:prSet presAssocID="{743AA33F-13C0-443C-BD39-DA14DD383EF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3E0B2FD-4CBB-49D5-AFDD-6F9904B570BA}" type="pres">
      <dgm:prSet presAssocID="{743AA33F-13C0-443C-BD39-DA14DD383EF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EBD9225-6A8A-47A6-B0AD-6B51167759FE}" type="pres">
      <dgm:prSet presAssocID="{3F4E4D40-95A8-480A-9A0D-EDCBDCB8C6D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39BE2-6670-410A-B33C-92B3489A567E}" type="pres">
      <dgm:prSet presAssocID="{94DF84B8-D021-4456-B27A-F2441D82286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7F97320-5349-4ABD-841A-7C311F94A20F}" type="pres">
      <dgm:prSet presAssocID="{94DF84B8-D021-4456-B27A-F2441D82286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D9690BA-2838-477A-84E4-1012BC6FD7BA}" type="pres">
      <dgm:prSet presAssocID="{8D92C677-73A9-47FF-9786-D688143D97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3EE61-CF95-4B85-ACE0-E410F20C47AE}" type="pres">
      <dgm:prSet presAssocID="{F223E4C0-B3B2-4BF8-B65E-3EB4EE9C3EE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F9BD7E2-9CEF-436B-B3D9-125C82C77F02}" type="pres">
      <dgm:prSet presAssocID="{F223E4C0-B3B2-4BF8-B65E-3EB4EE9C3EE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8DAF564-B91B-4184-9E9F-37095DC2FC38}" type="pres">
      <dgm:prSet presAssocID="{A02C3297-6DB1-4474-BFDF-85E4B52556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27C77-F77D-469D-AACB-E0F7CD361820}" type="pres">
      <dgm:prSet presAssocID="{A31DC24F-4B7C-4D1B-8327-A5B7AABCC24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A5E61B0-0612-4565-AF53-2C5649D9AA83}" type="pres">
      <dgm:prSet presAssocID="{A31DC24F-4B7C-4D1B-8327-A5B7AABCC24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A75ACCC-FEE9-40AB-B743-7FC14F36D96A}" type="pres">
      <dgm:prSet presAssocID="{7301E458-9F4E-49C0-AB08-8CD95C269E7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50FB-18B9-4DE9-BAAD-563CFF40A31E}" type="pres">
      <dgm:prSet presAssocID="{EACDBD56-B0A5-4A37-8878-2FB6F2A094B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4C7F2ED-4A63-45D8-9A14-AFE77ABF9F75}" type="pres">
      <dgm:prSet presAssocID="{EACDBD56-B0A5-4A37-8878-2FB6F2A094B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C624763-1C45-4CE5-81C4-4D6816D427A5}" type="presOf" srcId="{EACDBD56-B0A5-4A37-8878-2FB6F2A094BE}" destId="{C4C7F2ED-4A63-45D8-9A14-AFE77ABF9F75}" srcOrd="1" destOrd="0" presId="urn:microsoft.com/office/officeart/2005/8/layout/cycle2"/>
    <dgm:cxn modelId="{8C37D5A9-D512-40D9-9F98-7146AA9A9A59}" srcId="{771F252F-363C-4AC3-83C8-0D37792D594D}" destId="{3F4E4D40-95A8-480A-9A0D-EDCBDCB8C6D8}" srcOrd="2" destOrd="0" parTransId="{0F046D74-B853-4913-991E-3BD9ED078753}" sibTransId="{94DF84B8-D021-4456-B27A-F2441D822867}"/>
    <dgm:cxn modelId="{0B7A31DA-044D-47FF-91AB-A1D03C6E2DFE}" type="presOf" srcId="{EA2ECBDB-FAD8-4D24-9C7E-5A28AEED9925}" destId="{1634300E-AF05-4DFC-ABCB-30CC121A8CF7}" srcOrd="0" destOrd="0" presId="urn:microsoft.com/office/officeart/2005/8/layout/cycle2"/>
    <dgm:cxn modelId="{3DD2BD1E-5EA5-4958-B192-FC3452B1BBAE}" type="presOf" srcId="{7301E458-9F4E-49C0-AB08-8CD95C269E77}" destId="{FA75ACCC-FEE9-40AB-B743-7FC14F36D96A}" srcOrd="0" destOrd="0" presId="urn:microsoft.com/office/officeart/2005/8/layout/cycle2"/>
    <dgm:cxn modelId="{A5C31195-0C14-43D1-AF72-2AE17249F57B}" srcId="{771F252F-363C-4AC3-83C8-0D37792D594D}" destId="{7301E458-9F4E-49C0-AB08-8CD95C269E77}" srcOrd="5" destOrd="0" parTransId="{0A13B364-D7CE-4F62-B2C7-685082745C4D}" sibTransId="{EACDBD56-B0A5-4A37-8878-2FB6F2A094BE}"/>
    <dgm:cxn modelId="{DD8DAE0A-A482-4B40-A9F2-DAB592C10011}" type="presOf" srcId="{94DF84B8-D021-4456-B27A-F2441D822867}" destId="{50139BE2-6670-410A-B33C-92B3489A567E}" srcOrd="0" destOrd="0" presId="urn:microsoft.com/office/officeart/2005/8/layout/cycle2"/>
    <dgm:cxn modelId="{F008E7CF-FF12-46FC-BC33-80DF0340F709}" type="presOf" srcId="{EA2ECBDB-FAD8-4D24-9C7E-5A28AEED9925}" destId="{46D77EE4-3FDB-4B64-BE34-4606B5FFE26A}" srcOrd="1" destOrd="0" presId="urn:microsoft.com/office/officeart/2005/8/layout/cycle2"/>
    <dgm:cxn modelId="{97349086-8D0F-47AD-8BD9-F98DD65B7C31}" type="presOf" srcId="{A9693792-EA65-4AB2-82BC-23AA79AFE5B6}" destId="{D7A8B3D6-1B7F-4F4C-872F-44000E56450C}" srcOrd="0" destOrd="0" presId="urn:microsoft.com/office/officeart/2005/8/layout/cycle2"/>
    <dgm:cxn modelId="{8F5E366F-4ABE-4921-B04D-BAA9C250DF6C}" type="presOf" srcId="{743AA33F-13C0-443C-BD39-DA14DD383EF4}" destId="{83E0B2FD-4CBB-49D5-AFDD-6F9904B570BA}" srcOrd="1" destOrd="0" presId="urn:microsoft.com/office/officeart/2005/8/layout/cycle2"/>
    <dgm:cxn modelId="{4B06263C-CE00-4261-89B1-5673799F1977}" type="presOf" srcId="{E36C52F8-53C4-4A97-A461-C6AA2DFDB513}" destId="{7D77D24B-CD65-436C-98BF-686C8E531BEF}" srcOrd="0" destOrd="0" presId="urn:microsoft.com/office/officeart/2005/8/layout/cycle2"/>
    <dgm:cxn modelId="{55753BA9-377A-457D-B0E2-2A3191D0B6BE}" srcId="{771F252F-363C-4AC3-83C8-0D37792D594D}" destId="{E36C52F8-53C4-4A97-A461-C6AA2DFDB513}" srcOrd="1" destOrd="0" parTransId="{03CAF3C6-5232-4BF6-9AA7-14ECB42AB836}" sibTransId="{743AA33F-13C0-443C-BD39-DA14DD383EF4}"/>
    <dgm:cxn modelId="{A1B249DE-7198-4C09-BB82-EAEF41BDBDEC}" type="presOf" srcId="{A31DC24F-4B7C-4D1B-8327-A5B7AABCC247}" destId="{EA5E61B0-0612-4565-AF53-2C5649D9AA83}" srcOrd="1" destOrd="0" presId="urn:microsoft.com/office/officeart/2005/8/layout/cycle2"/>
    <dgm:cxn modelId="{0811C6C3-51A5-4707-A96D-84DD0D49F5C4}" srcId="{771F252F-363C-4AC3-83C8-0D37792D594D}" destId="{A9693792-EA65-4AB2-82BC-23AA79AFE5B6}" srcOrd="0" destOrd="0" parTransId="{982ABEC9-2053-4223-A468-FBA9421D31B0}" sibTransId="{EA2ECBDB-FAD8-4D24-9C7E-5A28AEED9925}"/>
    <dgm:cxn modelId="{90970FA9-011A-4838-A33A-C23E1B4FE638}" type="presOf" srcId="{743AA33F-13C0-443C-BD39-DA14DD383EF4}" destId="{376C0783-C1BD-480A-A415-E451097B8AC8}" srcOrd="0" destOrd="0" presId="urn:microsoft.com/office/officeart/2005/8/layout/cycle2"/>
    <dgm:cxn modelId="{06608882-0C9A-4E88-A18F-D9EE44C4CE32}" type="presOf" srcId="{F223E4C0-B3B2-4BF8-B65E-3EB4EE9C3EE4}" destId="{6353EE61-CF95-4B85-ACE0-E410F20C47AE}" srcOrd="0" destOrd="0" presId="urn:microsoft.com/office/officeart/2005/8/layout/cycle2"/>
    <dgm:cxn modelId="{BDFC525A-B116-44AB-8D89-0A715351A5F4}" type="presOf" srcId="{A02C3297-6DB1-4474-BFDF-85E4B52556FE}" destId="{38DAF564-B91B-4184-9E9F-37095DC2FC38}" srcOrd="0" destOrd="0" presId="urn:microsoft.com/office/officeart/2005/8/layout/cycle2"/>
    <dgm:cxn modelId="{7AF7560D-4C57-479F-8FA8-5AE18023781D}" type="presOf" srcId="{771F252F-363C-4AC3-83C8-0D37792D594D}" destId="{5A464ECB-5F93-4A79-AC22-1CBDB9A55845}" srcOrd="0" destOrd="0" presId="urn:microsoft.com/office/officeart/2005/8/layout/cycle2"/>
    <dgm:cxn modelId="{AD580D89-A22B-4385-A596-6DDBC3ED1014}" type="presOf" srcId="{A31DC24F-4B7C-4D1B-8327-A5B7AABCC247}" destId="{9AD27C77-F77D-469D-AACB-E0F7CD361820}" srcOrd="0" destOrd="0" presId="urn:microsoft.com/office/officeart/2005/8/layout/cycle2"/>
    <dgm:cxn modelId="{7B7CC607-FDEA-4155-BE52-CDDC89C3A30B}" type="presOf" srcId="{94DF84B8-D021-4456-B27A-F2441D822867}" destId="{C7F97320-5349-4ABD-841A-7C311F94A20F}" srcOrd="1" destOrd="0" presId="urn:microsoft.com/office/officeart/2005/8/layout/cycle2"/>
    <dgm:cxn modelId="{8D9CD892-CF1B-4DE6-ADE5-D56C0A45C748}" srcId="{771F252F-363C-4AC3-83C8-0D37792D594D}" destId="{A02C3297-6DB1-4474-BFDF-85E4B52556FE}" srcOrd="4" destOrd="0" parTransId="{8B6A283B-A566-451B-B68E-23C8E575FE1A}" sibTransId="{A31DC24F-4B7C-4D1B-8327-A5B7AABCC247}"/>
    <dgm:cxn modelId="{2562293C-3130-4B8C-9283-AB1A56A9FCA7}" srcId="{771F252F-363C-4AC3-83C8-0D37792D594D}" destId="{8D92C677-73A9-47FF-9786-D688143D97D6}" srcOrd="3" destOrd="0" parTransId="{8F859157-445C-47DE-8050-816227AF1ED9}" sibTransId="{F223E4C0-B3B2-4BF8-B65E-3EB4EE9C3EE4}"/>
    <dgm:cxn modelId="{A2ED91EF-4A6B-427E-8B10-34771E1E897C}" type="presOf" srcId="{EACDBD56-B0A5-4A37-8878-2FB6F2A094BE}" destId="{134150FB-18B9-4DE9-BAAD-563CFF40A31E}" srcOrd="0" destOrd="0" presId="urn:microsoft.com/office/officeart/2005/8/layout/cycle2"/>
    <dgm:cxn modelId="{53E01465-BE4B-4B11-B678-7280A01EFFEE}" type="presOf" srcId="{F223E4C0-B3B2-4BF8-B65E-3EB4EE9C3EE4}" destId="{AF9BD7E2-9CEF-436B-B3D9-125C82C77F02}" srcOrd="1" destOrd="0" presId="urn:microsoft.com/office/officeart/2005/8/layout/cycle2"/>
    <dgm:cxn modelId="{70A286D0-CC3B-4804-BCFA-4B2BA4C823FF}" type="presOf" srcId="{3F4E4D40-95A8-480A-9A0D-EDCBDCB8C6D8}" destId="{4EBD9225-6A8A-47A6-B0AD-6B51167759FE}" srcOrd="0" destOrd="0" presId="urn:microsoft.com/office/officeart/2005/8/layout/cycle2"/>
    <dgm:cxn modelId="{982C5556-B429-44E0-A436-0F823FD8A3EB}" type="presOf" srcId="{8D92C677-73A9-47FF-9786-D688143D97D6}" destId="{9D9690BA-2838-477A-84E4-1012BC6FD7BA}" srcOrd="0" destOrd="0" presId="urn:microsoft.com/office/officeart/2005/8/layout/cycle2"/>
    <dgm:cxn modelId="{B2B22F77-7960-4EA9-8441-66F6F2EEB6D6}" type="presParOf" srcId="{5A464ECB-5F93-4A79-AC22-1CBDB9A55845}" destId="{D7A8B3D6-1B7F-4F4C-872F-44000E56450C}" srcOrd="0" destOrd="0" presId="urn:microsoft.com/office/officeart/2005/8/layout/cycle2"/>
    <dgm:cxn modelId="{6654F008-FDC2-4A34-9778-31B7D4EC5059}" type="presParOf" srcId="{5A464ECB-5F93-4A79-AC22-1CBDB9A55845}" destId="{1634300E-AF05-4DFC-ABCB-30CC121A8CF7}" srcOrd="1" destOrd="0" presId="urn:microsoft.com/office/officeart/2005/8/layout/cycle2"/>
    <dgm:cxn modelId="{30758AC0-A218-42ED-8E36-E092BA6A6830}" type="presParOf" srcId="{1634300E-AF05-4DFC-ABCB-30CC121A8CF7}" destId="{46D77EE4-3FDB-4B64-BE34-4606B5FFE26A}" srcOrd="0" destOrd="0" presId="urn:microsoft.com/office/officeart/2005/8/layout/cycle2"/>
    <dgm:cxn modelId="{79CB55D1-9B7E-453F-959B-7A92197663BB}" type="presParOf" srcId="{5A464ECB-5F93-4A79-AC22-1CBDB9A55845}" destId="{7D77D24B-CD65-436C-98BF-686C8E531BEF}" srcOrd="2" destOrd="0" presId="urn:microsoft.com/office/officeart/2005/8/layout/cycle2"/>
    <dgm:cxn modelId="{6AE57BA4-63D2-4BB5-B652-0FC90440BB36}" type="presParOf" srcId="{5A464ECB-5F93-4A79-AC22-1CBDB9A55845}" destId="{376C0783-C1BD-480A-A415-E451097B8AC8}" srcOrd="3" destOrd="0" presId="urn:microsoft.com/office/officeart/2005/8/layout/cycle2"/>
    <dgm:cxn modelId="{307475C2-BBED-4AF2-AEF2-9FDB865AB560}" type="presParOf" srcId="{376C0783-C1BD-480A-A415-E451097B8AC8}" destId="{83E0B2FD-4CBB-49D5-AFDD-6F9904B570BA}" srcOrd="0" destOrd="0" presId="urn:microsoft.com/office/officeart/2005/8/layout/cycle2"/>
    <dgm:cxn modelId="{3DF8AA4B-FCD5-47DF-9105-2AF81D4BD258}" type="presParOf" srcId="{5A464ECB-5F93-4A79-AC22-1CBDB9A55845}" destId="{4EBD9225-6A8A-47A6-B0AD-6B51167759FE}" srcOrd="4" destOrd="0" presId="urn:microsoft.com/office/officeart/2005/8/layout/cycle2"/>
    <dgm:cxn modelId="{30563F6A-97E2-46A6-875F-11FA9849F164}" type="presParOf" srcId="{5A464ECB-5F93-4A79-AC22-1CBDB9A55845}" destId="{50139BE2-6670-410A-B33C-92B3489A567E}" srcOrd="5" destOrd="0" presId="urn:microsoft.com/office/officeart/2005/8/layout/cycle2"/>
    <dgm:cxn modelId="{07348554-171D-4A05-93A8-B06CD8FE820F}" type="presParOf" srcId="{50139BE2-6670-410A-B33C-92B3489A567E}" destId="{C7F97320-5349-4ABD-841A-7C311F94A20F}" srcOrd="0" destOrd="0" presId="urn:microsoft.com/office/officeart/2005/8/layout/cycle2"/>
    <dgm:cxn modelId="{290091A7-F8C9-4A9C-93E3-F8C48B78CC59}" type="presParOf" srcId="{5A464ECB-5F93-4A79-AC22-1CBDB9A55845}" destId="{9D9690BA-2838-477A-84E4-1012BC6FD7BA}" srcOrd="6" destOrd="0" presId="urn:microsoft.com/office/officeart/2005/8/layout/cycle2"/>
    <dgm:cxn modelId="{844EA93E-8584-403C-A3A6-CD7D76130FE4}" type="presParOf" srcId="{5A464ECB-5F93-4A79-AC22-1CBDB9A55845}" destId="{6353EE61-CF95-4B85-ACE0-E410F20C47AE}" srcOrd="7" destOrd="0" presId="urn:microsoft.com/office/officeart/2005/8/layout/cycle2"/>
    <dgm:cxn modelId="{07384518-3765-4692-93BB-0F8633B48C90}" type="presParOf" srcId="{6353EE61-CF95-4B85-ACE0-E410F20C47AE}" destId="{AF9BD7E2-9CEF-436B-B3D9-125C82C77F02}" srcOrd="0" destOrd="0" presId="urn:microsoft.com/office/officeart/2005/8/layout/cycle2"/>
    <dgm:cxn modelId="{27442EF2-B1EA-4122-892C-D2C54A0CF123}" type="presParOf" srcId="{5A464ECB-5F93-4A79-AC22-1CBDB9A55845}" destId="{38DAF564-B91B-4184-9E9F-37095DC2FC38}" srcOrd="8" destOrd="0" presId="urn:microsoft.com/office/officeart/2005/8/layout/cycle2"/>
    <dgm:cxn modelId="{11CF2D21-B672-4A1F-A879-E8F2BD065A55}" type="presParOf" srcId="{5A464ECB-5F93-4A79-AC22-1CBDB9A55845}" destId="{9AD27C77-F77D-469D-AACB-E0F7CD361820}" srcOrd="9" destOrd="0" presId="urn:microsoft.com/office/officeart/2005/8/layout/cycle2"/>
    <dgm:cxn modelId="{9E244F89-309F-4789-BF2B-994344479132}" type="presParOf" srcId="{9AD27C77-F77D-469D-AACB-E0F7CD361820}" destId="{EA5E61B0-0612-4565-AF53-2C5649D9AA83}" srcOrd="0" destOrd="0" presId="urn:microsoft.com/office/officeart/2005/8/layout/cycle2"/>
    <dgm:cxn modelId="{D12CFD21-30CE-4CD3-A13A-52F0EDAD8F26}" type="presParOf" srcId="{5A464ECB-5F93-4A79-AC22-1CBDB9A55845}" destId="{FA75ACCC-FEE9-40AB-B743-7FC14F36D96A}" srcOrd="10" destOrd="0" presId="urn:microsoft.com/office/officeart/2005/8/layout/cycle2"/>
    <dgm:cxn modelId="{D09B5FAC-B627-44AF-B639-2738B697A36C}" type="presParOf" srcId="{5A464ECB-5F93-4A79-AC22-1CBDB9A55845}" destId="{134150FB-18B9-4DE9-BAAD-563CFF40A31E}" srcOrd="11" destOrd="0" presId="urn:microsoft.com/office/officeart/2005/8/layout/cycle2"/>
    <dgm:cxn modelId="{D0E6B769-8F33-4DCA-A130-B7FA80468CE1}" type="presParOf" srcId="{134150FB-18B9-4DE9-BAAD-563CFF40A31E}" destId="{C4C7F2ED-4A63-45D8-9A14-AFE77ABF9F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C957F-24FC-4F24-A8B5-39B039AC0627}" type="doc">
      <dgm:prSet loTypeId="urn:microsoft.com/office/officeart/2011/layout/CircleProcess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3B8BBBA-839A-48A2-BEDD-96CBD596129D}">
      <dgm:prSet phldrT="[Text]" custT="1"/>
      <dgm:spPr>
        <a:xfrm>
          <a:off x="569562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ru-RU" sz="9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Послание Президента Российской Федерации Федеральному Собранию Российской Федерации</a:t>
          </a:r>
          <a:r>
            <a:rPr lang="en-US" sz="9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endParaRPr lang="en-US" sz="9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A4B39930-B846-45C7-B770-23795AE3C77E}" type="parTrans" cxnId="{9E91ACDB-8480-4290-8B51-F901020FC7D6}">
      <dgm:prSet/>
      <dgm:spPr/>
      <dgm:t>
        <a:bodyPr/>
        <a:lstStyle/>
        <a:p>
          <a:endParaRPr lang="en-US"/>
        </a:p>
      </dgm:t>
    </dgm:pt>
    <dgm:pt modelId="{7F9ADBC5-6191-4489-A1FD-EB9F43A6A890}" type="sibTrans" cxnId="{9E91ACDB-8480-4290-8B51-F901020FC7D6}">
      <dgm:prSet/>
      <dgm:spPr/>
      <dgm:t>
        <a:bodyPr/>
        <a:lstStyle/>
        <a:p>
          <a:endParaRPr lang="en-US"/>
        </a:p>
      </dgm:t>
    </dgm:pt>
    <dgm:pt modelId="{E44CDF4E-CCED-4C59-9767-C29E043EA7F9}">
      <dgm:prSet phldrT="[Text]" custT="1"/>
      <dgm:spPr>
        <a:xfrm>
          <a:off x="2714027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en-US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Предварительные итоги и прогноз социально-экономического развития сельского поселения Шошка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23F55E66-ACFF-4FF6-A26A-9AD36F305685}" type="parTrans" cxnId="{69C8C6D8-8D4C-4043-8F2C-78CA42DBE5BF}">
      <dgm:prSet/>
      <dgm:spPr/>
      <dgm:t>
        <a:bodyPr/>
        <a:lstStyle/>
        <a:p>
          <a:endParaRPr lang="en-US"/>
        </a:p>
      </dgm:t>
    </dgm:pt>
    <dgm:pt modelId="{437EA4A8-0103-41F9-A0FF-49CBB9AFCDB9}" type="sibTrans" cxnId="{69C8C6D8-8D4C-4043-8F2C-78CA42DBE5BF}">
      <dgm:prSet/>
      <dgm:spPr/>
      <dgm:t>
        <a:bodyPr/>
        <a:lstStyle/>
        <a:p>
          <a:endParaRPr lang="en-US"/>
        </a:p>
      </dgm:t>
    </dgm:pt>
    <dgm:pt modelId="{5E036342-9FAC-4D04-8B8B-8090EF1ED107}">
      <dgm:prSet phldrT="[Text]" custT="1"/>
      <dgm:spPr>
        <a:xfrm>
          <a:off x="4858491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en-US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Основные направления бюджетной и налоговой политики сельского поселения Шошка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6EF24677-4199-4457-89DB-C05440C4C07C}" type="parTrans" cxnId="{33445D33-1309-410D-8570-B00C7A4CA3EC}">
      <dgm:prSet/>
      <dgm:spPr/>
      <dgm:t>
        <a:bodyPr/>
        <a:lstStyle/>
        <a:p>
          <a:endParaRPr lang="en-US"/>
        </a:p>
      </dgm:t>
    </dgm:pt>
    <dgm:pt modelId="{AB076A16-4993-446B-844E-3CC3782974B6}" type="sibTrans" cxnId="{33445D33-1309-410D-8570-B00C7A4CA3EC}">
      <dgm:prSet/>
      <dgm:spPr/>
      <dgm:t>
        <a:bodyPr/>
        <a:lstStyle/>
        <a:p>
          <a:endParaRPr lang="en-US"/>
        </a:p>
      </dgm:t>
    </dgm:pt>
    <dgm:pt modelId="{71FC0FCB-730D-4845-8992-8555F7514967}">
      <dgm:prSet custT="1"/>
      <dgm:spPr>
        <a:xfrm>
          <a:off x="7002956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Проекты муниципальных программ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3A4F245E-9035-47CA-8436-0AF189ADECF1}" type="parTrans" cxnId="{EE68C738-4329-4717-B60D-F4C50F0C7B91}">
      <dgm:prSet/>
      <dgm:spPr/>
      <dgm:t>
        <a:bodyPr/>
        <a:lstStyle/>
        <a:p>
          <a:endParaRPr lang="en-US"/>
        </a:p>
      </dgm:t>
    </dgm:pt>
    <dgm:pt modelId="{64643476-6552-4A0B-9252-A5461B1B6208}" type="sibTrans" cxnId="{EE68C738-4329-4717-B60D-F4C50F0C7B91}">
      <dgm:prSet/>
      <dgm:spPr/>
      <dgm:t>
        <a:bodyPr/>
        <a:lstStyle/>
        <a:p>
          <a:endParaRPr lang="en-US"/>
        </a:p>
      </dgm:t>
    </dgm:pt>
    <dgm:pt modelId="{8EA09D7E-1544-4011-8E8A-907F0F2D0467}" type="pres">
      <dgm:prSet presAssocID="{68FC957F-24FC-4F24-A8B5-39B039AC062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F20F37E-EF17-4FDB-B0DB-07840F27B2A4}" type="pres">
      <dgm:prSet presAssocID="{71FC0FCB-730D-4845-8992-8555F7514967}" presName="Accent4" presStyleCnt="0"/>
      <dgm:spPr/>
      <dgm:t>
        <a:bodyPr/>
        <a:lstStyle/>
        <a:p>
          <a:endParaRPr lang="ru-RU"/>
        </a:p>
      </dgm:t>
    </dgm:pt>
    <dgm:pt modelId="{BBB3BE3C-2772-4E7E-B326-9810AEAEB314}" type="pres">
      <dgm:prSet presAssocID="{71FC0FCB-730D-4845-8992-8555F7514967}" presName="Accent" presStyleLbl="node1" presStyleIdx="0" presStyleCnt="4"/>
      <dgm:spPr>
        <a:xfrm>
          <a:off x="6933550" y="1988927"/>
          <a:ext cx="2075058" cy="207516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554547A0-EA41-4D88-9D2D-782F63C8C8A6}" type="pres">
      <dgm:prSet presAssocID="{71FC0FCB-730D-4845-8992-8555F7514967}" presName="ParentBackground4" presStyleCnt="0"/>
      <dgm:spPr/>
      <dgm:t>
        <a:bodyPr/>
        <a:lstStyle/>
        <a:p>
          <a:endParaRPr lang="ru-RU"/>
        </a:p>
      </dgm:t>
    </dgm:pt>
    <dgm:pt modelId="{1089E960-967B-4641-A480-F8ADD30FD502}" type="pres">
      <dgm:prSet presAssocID="{71FC0FCB-730D-4845-8992-8555F7514967}" presName="ParentBackground" presStyleLbl="fgAcc1" presStyleIdx="0" presStyleCnt="4"/>
      <dgm:spPr/>
      <dgm:t>
        <a:bodyPr/>
        <a:lstStyle/>
        <a:p>
          <a:endParaRPr lang="ru-RU"/>
        </a:p>
      </dgm:t>
    </dgm:pt>
    <dgm:pt modelId="{8C922F67-D52A-46F9-8387-F31AF72A52BB}" type="pres">
      <dgm:prSet presAssocID="{71FC0FCB-730D-4845-8992-8555F751496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61263-9148-47B8-B4CB-3D387658D6E6}" type="pres">
      <dgm:prSet presAssocID="{5E036342-9FAC-4D04-8B8B-8090EF1ED107}" presName="Accent3" presStyleCnt="0"/>
      <dgm:spPr/>
      <dgm:t>
        <a:bodyPr/>
        <a:lstStyle/>
        <a:p>
          <a:endParaRPr lang="ru-RU"/>
        </a:p>
      </dgm:t>
    </dgm:pt>
    <dgm:pt modelId="{1DCD2F2C-ABD1-4DAE-BA4F-1B9B7E4DCB89}" type="pres">
      <dgm:prSet presAssocID="{5E036342-9FAC-4D04-8B8B-8090EF1ED107}" presName="Accent" presStyleLbl="node1" presStyleIdx="1" presStyleCnt="4"/>
      <dgm:spPr>
        <a:xfrm rot="2700000">
          <a:off x="4780170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9A3DCB4F-3DAF-488F-95EC-883B6A13B032}" type="pres">
      <dgm:prSet presAssocID="{5E036342-9FAC-4D04-8B8B-8090EF1ED107}" presName="ParentBackground3" presStyleCnt="0"/>
      <dgm:spPr/>
      <dgm:t>
        <a:bodyPr/>
        <a:lstStyle/>
        <a:p>
          <a:endParaRPr lang="ru-RU"/>
        </a:p>
      </dgm:t>
    </dgm:pt>
    <dgm:pt modelId="{6E1DFC14-5C3B-466A-AB89-25687DC8FC9A}" type="pres">
      <dgm:prSet presAssocID="{5E036342-9FAC-4D04-8B8B-8090EF1ED107}" presName="ParentBackground" presStyleLbl="fgAcc1" presStyleIdx="1" presStyleCnt="4"/>
      <dgm:spPr/>
      <dgm:t>
        <a:bodyPr/>
        <a:lstStyle/>
        <a:p>
          <a:endParaRPr lang="ru-RU"/>
        </a:p>
      </dgm:t>
    </dgm:pt>
    <dgm:pt modelId="{63AE46E5-BF38-4E65-8BFD-E8773ACD00EA}" type="pres">
      <dgm:prSet presAssocID="{5E036342-9FAC-4D04-8B8B-8090EF1ED10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F1600-95B8-4E0B-836A-5915A691FE5D}" type="pres">
      <dgm:prSet presAssocID="{E44CDF4E-CCED-4C59-9767-C29E043EA7F9}" presName="Accent2" presStyleCnt="0"/>
      <dgm:spPr/>
      <dgm:t>
        <a:bodyPr/>
        <a:lstStyle/>
        <a:p>
          <a:endParaRPr lang="ru-RU"/>
        </a:p>
      </dgm:t>
    </dgm:pt>
    <dgm:pt modelId="{5A32ABD5-6549-4052-9FBC-D7B0DBBA4FB0}" type="pres">
      <dgm:prSet presAssocID="{E44CDF4E-CCED-4C59-9767-C29E043EA7F9}" presName="Accent" presStyleLbl="node1" presStyleIdx="2" presStyleCnt="4"/>
      <dgm:spPr>
        <a:xfrm rot="2700000">
          <a:off x="2644604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D17DC259-7B72-4C0C-BBB1-099E575E8946}" type="pres">
      <dgm:prSet presAssocID="{E44CDF4E-CCED-4C59-9767-C29E043EA7F9}" presName="ParentBackground2" presStyleCnt="0"/>
      <dgm:spPr/>
      <dgm:t>
        <a:bodyPr/>
        <a:lstStyle/>
        <a:p>
          <a:endParaRPr lang="ru-RU"/>
        </a:p>
      </dgm:t>
    </dgm:pt>
    <dgm:pt modelId="{D04E09A1-4709-4DEE-A8B6-8ABF6A28492C}" type="pres">
      <dgm:prSet presAssocID="{E44CDF4E-CCED-4C59-9767-C29E043EA7F9}" presName="ParentBackground" presStyleLbl="fgAcc1" presStyleIdx="2" presStyleCnt="4"/>
      <dgm:spPr/>
      <dgm:t>
        <a:bodyPr/>
        <a:lstStyle/>
        <a:p>
          <a:endParaRPr lang="ru-RU"/>
        </a:p>
      </dgm:t>
    </dgm:pt>
    <dgm:pt modelId="{FBF59BD7-0ED9-4446-9C53-49089C1235DF}" type="pres">
      <dgm:prSet presAssocID="{E44CDF4E-CCED-4C59-9767-C29E043EA7F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F1765-568A-43F0-B4EA-B1A48EFDAC7E}" type="pres">
      <dgm:prSet presAssocID="{93B8BBBA-839A-48A2-BEDD-96CBD596129D}" presName="Accent1" presStyleCnt="0"/>
      <dgm:spPr/>
      <dgm:t>
        <a:bodyPr/>
        <a:lstStyle/>
        <a:p>
          <a:endParaRPr lang="ru-RU"/>
        </a:p>
      </dgm:t>
    </dgm:pt>
    <dgm:pt modelId="{E74ECBA8-B0C0-4490-9BCD-2F6918BAE965}" type="pres">
      <dgm:prSet presAssocID="{93B8BBBA-839A-48A2-BEDD-96CBD596129D}" presName="Accent" presStyleLbl="node1" presStyleIdx="3" presStyleCnt="4"/>
      <dgm:spPr>
        <a:xfrm rot="2700000">
          <a:off x="500140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6716E296-5D79-46B3-9FA9-C087CCF94990}" type="pres">
      <dgm:prSet presAssocID="{93B8BBBA-839A-48A2-BEDD-96CBD596129D}" presName="ParentBackground1" presStyleCnt="0"/>
      <dgm:spPr/>
      <dgm:t>
        <a:bodyPr/>
        <a:lstStyle/>
        <a:p>
          <a:endParaRPr lang="ru-RU"/>
        </a:p>
      </dgm:t>
    </dgm:pt>
    <dgm:pt modelId="{51F1EAF6-79FC-41E4-AA05-F05B806A75F6}" type="pres">
      <dgm:prSet presAssocID="{93B8BBBA-839A-48A2-BEDD-96CBD596129D}" presName="ParentBackground" presStyleLbl="fgAcc1" presStyleIdx="3" presStyleCnt="4"/>
      <dgm:spPr/>
      <dgm:t>
        <a:bodyPr/>
        <a:lstStyle/>
        <a:p>
          <a:endParaRPr lang="ru-RU"/>
        </a:p>
      </dgm:t>
    </dgm:pt>
    <dgm:pt modelId="{763BF60D-EF22-48D5-8AD7-4267BE45D9FF}" type="pres">
      <dgm:prSet presAssocID="{93B8BBBA-839A-48A2-BEDD-96CBD596129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0D598-8E80-4179-B5B0-6686C0D5CF57}" type="presOf" srcId="{93B8BBBA-839A-48A2-BEDD-96CBD596129D}" destId="{763BF60D-EF22-48D5-8AD7-4267BE45D9FF}" srcOrd="1" destOrd="0" presId="urn:microsoft.com/office/officeart/2011/layout/CircleProcess"/>
    <dgm:cxn modelId="{F5CDD79A-0193-43D6-99C5-BAF764EA8FB9}" type="presOf" srcId="{E44CDF4E-CCED-4C59-9767-C29E043EA7F9}" destId="{FBF59BD7-0ED9-4446-9C53-49089C1235DF}" srcOrd="1" destOrd="0" presId="urn:microsoft.com/office/officeart/2011/layout/CircleProcess"/>
    <dgm:cxn modelId="{E3DB5C39-BD92-4145-8352-C7028ADF0145}" type="presOf" srcId="{E44CDF4E-CCED-4C59-9767-C29E043EA7F9}" destId="{D04E09A1-4709-4DEE-A8B6-8ABF6A28492C}" srcOrd="0" destOrd="0" presId="urn:microsoft.com/office/officeart/2011/layout/CircleProcess"/>
    <dgm:cxn modelId="{9E91ACDB-8480-4290-8B51-F901020FC7D6}" srcId="{68FC957F-24FC-4F24-A8B5-39B039AC0627}" destId="{93B8BBBA-839A-48A2-BEDD-96CBD596129D}" srcOrd="0" destOrd="0" parTransId="{A4B39930-B846-45C7-B770-23795AE3C77E}" sibTransId="{7F9ADBC5-6191-4489-A1FD-EB9F43A6A890}"/>
    <dgm:cxn modelId="{26C295E6-990D-41FD-926B-D4481FBB8E84}" type="presOf" srcId="{5E036342-9FAC-4D04-8B8B-8090EF1ED107}" destId="{6E1DFC14-5C3B-466A-AB89-25687DC8FC9A}" srcOrd="0" destOrd="0" presId="urn:microsoft.com/office/officeart/2011/layout/CircleProcess"/>
    <dgm:cxn modelId="{EE68C738-4329-4717-B60D-F4C50F0C7B91}" srcId="{68FC957F-24FC-4F24-A8B5-39B039AC0627}" destId="{71FC0FCB-730D-4845-8992-8555F7514967}" srcOrd="3" destOrd="0" parTransId="{3A4F245E-9035-47CA-8436-0AF189ADECF1}" sibTransId="{64643476-6552-4A0B-9252-A5461B1B6208}"/>
    <dgm:cxn modelId="{0C1F8C39-89A5-4006-8127-68401E576F64}" type="presOf" srcId="{71FC0FCB-730D-4845-8992-8555F7514967}" destId="{8C922F67-D52A-46F9-8387-F31AF72A52BB}" srcOrd="1" destOrd="0" presId="urn:microsoft.com/office/officeart/2011/layout/CircleProcess"/>
    <dgm:cxn modelId="{83C424BD-5B4D-48E3-B03E-5981E3FE6990}" type="presOf" srcId="{93B8BBBA-839A-48A2-BEDD-96CBD596129D}" destId="{51F1EAF6-79FC-41E4-AA05-F05B806A75F6}" srcOrd="0" destOrd="0" presId="urn:microsoft.com/office/officeart/2011/layout/CircleProcess"/>
    <dgm:cxn modelId="{33445D33-1309-410D-8570-B00C7A4CA3EC}" srcId="{68FC957F-24FC-4F24-A8B5-39B039AC0627}" destId="{5E036342-9FAC-4D04-8B8B-8090EF1ED107}" srcOrd="2" destOrd="0" parTransId="{6EF24677-4199-4457-89DB-C05440C4C07C}" sibTransId="{AB076A16-4993-446B-844E-3CC3782974B6}"/>
    <dgm:cxn modelId="{2F2C75D0-D617-4108-98AD-9B6ABD99DB51}" type="presOf" srcId="{71FC0FCB-730D-4845-8992-8555F7514967}" destId="{1089E960-967B-4641-A480-F8ADD30FD502}" srcOrd="0" destOrd="0" presId="urn:microsoft.com/office/officeart/2011/layout/CircleProcess"/>
    <dgm:cxn modelId="{54DFB5AF-076C-4956-B821-2459D9EC16F0}" type="presOf" srcId="{68FC957F-24FC-4F24-A8B5-39B039AC0627}" destId="{8EA09D7E-1544-4011-8E8A-907F0F2D0467}" srcOrd="0" destOrd="0" presId="urn:microsoft.com/office/officeart/2011/layout/CircleProcess"/>
    <dgm:cxn modelId="{69C8C6D8-8D4C-4043-8F2C-78CA42DBE5BF}" srcId="{68FC957F-24FC-4F24-A8B5-39B039AC0627}" destId="{E44CDF4E-CCED-4C59-9767-C29E043EA7F9}" srcOrd="1" destOrd="0" parTransId="{23F55E66-ACFF-4FF6-A26A-9AD36F305685}" sibTransId="{437EA4A8-0103-41F9-A0FF-49CBB9AFCDB9}"/>
    <dgm:cxn modelId="{1E0566A5-6A93-4454-89DD-CB7CC957D48F}" type="presOf" srcId="{5E036342-9FAC-4D04-8B8B-8090EF1ED107}" destId="{63AE46E5-BF38-4E65-8BFD-E8773ACD00EA}" srcOrd="1" destOrd="0" presId="urn:microsoft.com/office/officeart/2011/layout/CircleProcess"/>
    <dgm:cxn modelId="{6D1E2EA2-1CE6-47BC-A41C-A86AB6390B0E}" type="presParOf" srcId="{8EA09D7E-1544-4011-8E8A-907F0F2D0467}" destId="{AF20F37E-EF17-4FDB-B0DB-07840F27B2A4}" srcOrd="0" destOrd="0" presId="urn:microsoft.com/office/officeart/2011/layout/CircleProcess"/>
    <dgm:cxn modelId="{65E76EC4-7C59-4227-B09B-CB6B32C810D7}" type="presParOf" srcId="{AF20F37E-EF17-4FDB-B0DB-07840F27B2A4}" destId="{BBB3BE3C-2772-4E7E-B326-9810AEAEB314}" srcOrd="0" destOrd="0" presId="urn:microsoft.com/office/officeart/2011/layout/CircleProcess"/>
    <dgm:cxn modelId="{594BC8A7-7C53-453D-9BB6-A3E70D2B5CB3}" type="presParOf" srcId="{8EA09D7E-1544-4011-8E8A-907F0F2D0467}" destId="{554547A0-EA41-4D88-9D2D-782F63C8C8A6}" srcOrd="1" destOrd="0" presId="urn:microsoft.com/office/officeart/2011/layout/CircleProcess"/>
    <dgm:cxn modelId="{1871E511-7AA9-43E9-873E-8F33736A67BB}" type="presParOf" srcId="{554547A0-EA41-4D88-9D2D-782F63C8C8A6}" destId="{1089E960-967B-4641-A480-F8ADD30FD502}" srcOrd="0" destOrd="0" presId="urn:microsoft.com/office/officeart/2011/layout/CircleProcess"/>
    <dgm:cxn modelId="{D291941A-CB31-4043-A433-AFB06F5C0E34}" type="presParOf" srcId="{8EA09D7E-1544-4011-8E8A-907F0F2D0467}" destId="{8C922F67-D52A-46F9-8387-F31AF72A52BB}" srcOrd="2" destOrd="0" presId="urn:microsoft.com/office/officeart/2011/layout/CircleProcess"/>
    <dgm:cxn modelId="{FF029CAA-7434-4E33-BFB7-C0938A4560F1}" type="presParOf" srcId="{8EA09D7E-1544-4011-8E8A-907F0F2D0467}" destId="{ED161263-9148-47B8-B4CB-3D387658D6E6}" srcOrd="3" destOrd="0" presId="urn:microsoft.com/office/officeart/2011/layout/CircleProcess"/>
    <dgm:cxn modelId="{6DEC420C-FF5B-4668-A237-F8A16B66665D}" type="presParOf" srcId="{ED161263-9148-47B8-B4CB-3D387658D6E6}" destId="{1DCD2F2C-ABD1-4DAE-BA4F-1B9B7E4DCB89}" srcOrd="0" destOrd="0" presId="urn:microsoft.com/office/officeart/2011/layout/CircleProcess"/>
    <dgm:cxn modelId="{26FDEB9E-A01D-4A62-9F3B-2B319BD354D8}" type="presParOf" srcId="{8EA09D7E-1544-4011-8E8A-907F0F2D0467}" destId="{9A3DCB4F-3DAF-488F-95EC-883B6A13B032}" srcOrd="4" destOrd="0" presId="urn:microsoft.com/office/officeart/2011/layout/CircleProcess"/>
    <dgm:cxn modelId="{08DD38A4-FD11-460E-B509-089E7A569065}" type="presParOf" srcId="{9A3DCB4F-3DAF-488F-95EC-883B6A13B032}" destId="{6E1DFC14-5C3B-466A-AB89-25687DC8FC9A}" srcOrd="0" destOrd="0" presId="urn:microsoft.com/office/officeart/2011/layout/CircleProcess"/>
    <dgm:cxn modelId="{8E73F02B-1DDF-4932-A59F-83ADD4F5F47F}" type="presParOf" srcId="{8EA09D7E-1544-4011-8E8A-907F0F2D0467}" destId="{63AE46E5-BF38-4E65-8BFD-E8773ACD00EA}" srcOrd="5" destOrd="0" presId="urn:microsoft.com/office/officeart/2011/layout/CircleProcess"/>
    <dgm:cxn modelId="{A4C8FCAC-9883-43ED-A9E5-734C5392C307}" type="presParOf" srcId="{8EA09D7E-1544-4011-8E8A-907F0F2D0467}" destId="{0E9F1600-95B8-4E0B-836A-5915A691FE5D}" srcOrd="6" destOrd="0" presId="urn:microsoft.com/office/officeart/2011/layout/CircleProcess"/>
    <dgm:cxn modelId="{ED5DBC4C-4095-4EE9-8333-CBBB90C55CAD}" type="presParOf" srcId="{0E9F1600-95B8-4E0B-836A-5915A691FE5D}" destId="{5A32ABD5-6549-4052-9FBC-D7B0DBBA4FB0}" srcOrd="0" destOrd="0" presId="urn:microsoft.com/office/officeart/2011/layout/CircleProcess"/>
    <dgm:cxn modelId="{35AD6D68-C40D-48F2-A5D0-3F84CFF2FE7E}" type="presParOf" srcId="{8EA09D7E-1544-4011-8E8A-907F0F2D0467}" destId="{D17DC259-7B72-4C0C-BBB1-099E575E8946}" srcOrd="7" destOrd="0" presId="urn:microsoft.com/office/officeart/2011/layout/CircleProcess"/>
    <dgm:cxn modelId="{A49470FC-B525-4B24-B4F8-1A396467939D}" type="presParOf" srcId="{D17DC259-7B72-4C0C-BBB1-099E575E8946}" destId="{D04E09A1-4709-4DEE-A8B6-8ABF6A28492C}" srcOrd="0" destOrd="0" presId="urn:microsoft.com/office/officeart/2011/layout/CircleProcess"/>
    <dgm:cxn modelId="{9A5F5AC3-3E1A-4032-A2F0-4FD793937EE9}" type="presParOf" srcId="{8EA09D7E-1544-4011-8E8A-907F0F2D0467}" destId="{FBF59BD7-0ED9-4446-9C53-49089C1235DF}" srcOrd="8" destOrd="0" presId="urn:microsoft.com/office/officeart/2011/layout/CircleProcess"/>
    <dgm:cxn modelId="{E6D2C0BC-A218-4EDD-8D06-B3B07C30D3F4}" type="presParOf" srcId="{8EA09D7E-1544-4011-8E8A-907F0F2D0467}" destId="{D71F1765-568A-43F0-B4EA-B1A48EFDAC7E}" srcOrd="9" destOrd="0" presId="urn:microsoft.com/office/officeart/2011/layout/CircleProcess"/>
    <dgm:cxn modelId="{74A240C4-79EF-4A93-9DFE-E47E6D4044FA}" type="presParOf" srcId="{D71F1765-568A-43F0-B4EA-B1A48EFDAC7E}" destId="{E74ECBA8-B0C0-4490-9BCD-2F6918BAE965}" srcOrd="0" destOrd="0" presId="urn:microsoft.com/office/officeart/2011/layout/CircleProcess"/>
    <dgm:cxn modelId="{7CA12410-0B9A-4673-A0E3-0067CB6F5504}" type="presParOf" srcId="{8EA09D7E-1544-4011-8E8A-907F0F2D0467}" destId="{6716E296-5D79-46B3-9FA9-C087CCF94990}" srcOrd="10" destOrd="0" presId="urn:microsoft.com/office/officeart/2011/layout/CircleProcess"/>
    <dgm:cxn modelId="{72197AE6-C2CD-4F1B-AF59-99315ECC0A47}" type="presParOf" srcId="{6716E296-5D79-46B3-9FA9-C087CCF94990}" destId="{51F1EAF6-79FC-41E4-AA05-F05B806A75F6}" srcOrd="0" destOrd="0" presId="urn:microsoft.com/office/officeart/2011/layout/CircleProcess"/>
    <dgm:cxn modelId="{F3FCEC1E-D62B-4440-8502-ACD536984B32}" type="presParOf" srcId="{8EA09D7E-1544-4011-8E8A-907F0F2D0467}" destId="{763BF60D-EF22-48D5-8AD7-4267BE45D9F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60A29-3CDB-4751-BF90-666D8D9DEEA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7EBB2-21B6-4B54-A01F-6D39A1C8F326}">
      <dgm:prSet phldrT="[Текст]"/>
      <dgm:spPr/>
      <dgm:t>
        <a:bodyPr/>
        <a:lstStyle/>
        <a:p>
          <a:r>
            <a:rPr lang="ru-RU" dirty="0" smtClean="0"/>
            <a:t>0100</a:t>
          </a:r>
          <a:endParaRPr lang="ru-RU" dirty="0"/>
        </a:p>
      </dgm:t>
    </dgm:pt>
    <dgm:pt modelId="{695AF80A-750E-4291-82BC-77082EAB127C}" type="parTrans" cxnId="{D9FD7251-352E-446E-8B32-006FC6931355}">
      <dgm:prSet/>
      <dgm:spPr/>
      <dgm:t>
        <a:bodyPr/>
        <a:lstStyle/>
        <a:p>
          <a:endParaRPr lang="ru-RU"/>
        </a:p>
      </dgm:t>
    </dgm:pt>
    <dgm:pt modelId="{EB9EDC87-670A-4044-BF57-9F5C65411E54}" type="sibTrans" cxnId="{D9FD7251-352E-446E-8B32-006FC6931355}">
      <dgm:prSet/>
      <dgm:spPr/>
      <dgm:t>
        <a:bodyPr/>
        <a:lstStyle/>
        <a:p>
          <a:endParaRPr lang="ru-RU"/>
        </a:p>
      </dgm:t>
    </dgm:pt>
    <dgm:pt modelId="{CE28F6A3-F33F-471B-9B1C-346D0324E0E3}">
      <dgm:prSet phldrT="[Текст]"/>
      <dgm:spPr/>
      <dgm:t>
        <a:bodyPr/>
        <a:lstStyle/>
        <a:p>
          <a:r>
            <a:rPr lang="ru-RU" b="1" i="1" dirty="0" smtClean="0"/>
            <a:t>ОБЩЕГОСУДАРСТВЕННЫЕ ВОПРОСЫ</a:t>
          </a:r>
          <a:endParaRPr lang="ru-RU" dirty="0"/>
        </a:p>
      </dgm:t>
    </dgm:pt>
    <dgm:pt modelId="{F601174E-9B12-4587-B5AB-82B2217915FF}" type="parTrans" cxnId="{451F56CD-F7A3-4B66-8485-87431093AF85}">
      <dgm:prSet/>
      <dgm:spPr/>
      <dgm:t>
        <a:bodyPr/>
        <a:lstStyle/>
        <a:p>
          <a:endParaRPr lang="ru-RU"/>
        </a:p>
      </dgm:t>
    </dgm:pt>
    <dgm:pt modelId="{BB0B7761-99AF-4287-B5C7-548E0CB19CF7}" type="sibTrans" cxnId="{451F56CD-F7A3-4B66-8485-87431093AF85}">
      <dgm:prSet/>
      <dgm:spPr/>
      <dgm:t>
        <a:bodyPr/>
        <a:lstStyle/>
        <a:p>
          <a:endParaRPr lang="ru-RU"/>
        </a:p>
      </dgm:t>
    </dgm:pt>
    <dgm:pt modelId="{09851940-0492-4D25-9AC8-DA9E5CFBABC5}">
      <dgm:prSet phldrT="[Текст]"/>
      <dgm:spPr/>
      <dgm:t>
        <a:bodyPr/>
        <a:lstStyle/>
        <a:p>
          <a:r>
            <a:rPr lang="ru-RU" dirty="0" smtClean="0"/>
            <a:t>0400</a:t>
          </a:r>
          <a:endParaRPr lang="ru-RU" dirty="0"/>
        </a:p>
      </dgm:t>
    </dgm:pt>
    <dgm:pt modelId="{B8BE53F6-9331-4166-9178-2C5E112B0A61}" type="parTrans" cxnId="{3A069BA8-A442-4576-B201-58548EF93524}">
      <dgm:prSet/>
      <dgm:spPr/>
      <dgm:t>
        <a:bodyPr/>
        <a:lstStyle/>
        <a:p>
          <a:endParaRPr lang="ru-RU"/>
        </a:p>
      </dgm:t>
    </dgm:pt>
    <dgm:pt modelId="{A1E9EB0E-7490-4890-A108-B54E52BC28E5}" type="sibTrans" cxnId="{3A069BA8-A442-4576-B201-58548EF93524}">
      <dgm:prSet/>
      <dgm:spPr/>
      <dgm:t>
        <a:bodyPr/>
        <a:lstStyle/>
        <a:p>
          <a:endParaRPr lang="ru-RU"/>
        </a:p>
      </dgm:t>
    </dgm:pt>
    <dgm:pt modelId="{F256B03E-DB77-4EBB-8AC1-B87B3630B0F7}">
      <dgm:prSet phldrT="[Текст]"/>
      <dgm:spPr/>
      <dgm:t>
        <a:bodyPr/>
        <a:lstStyle/>
        <a:p>
          <a:r>
            <a:rPr lang="ru-RU" b="1" i="1" dirty="0" smtClean="0"/>
            <a:t>НАЦИОНАЛЬНАЯ ЭКОНОМИКА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023FEF4-3D63-479A-BB3F-D6248D5B5E63}" type="parTrans" cxnId="{A854A079-4A7E-4D99-B0F4-DAB48996C1BC}">
      <dgm:prSet/>
      <dgm:spPr/>
      <dgm:t>
        <a:bodyPr/>
        <a:lstStyle/>
        <a:p>
          <a:endParaRPr lang="ru-RU"/>
        </a:p>
      </dgm:t>
    </dgm:pt>
    <dgm:pt modelId="{05250AD6-3A73-4CB4-A941-46CDD06FCE97}" type="sibTrans" cxnId="{A854A079-4A7E-4D99-B0F4-DAB48996C1BC}">
      <dgm:prSet/>
      <dgm:spPr/>
      <dgm:t>
        <a:bodyPr/>
        <a:lstStyle/>
        <a:p>
          <a:endParaRPr lang="ru-RU"/>
        </a:p>
      </dgm:t>
    </dgm:pt>
    <dgm:pt modelId="{B6621C50-BCCB-416D-8833-7B9C8E77F37B}">
      <dgm:prSet phldrT="[Текст]"/>
      <dgm:spPr/>
      <dgm:t>
        <a:bodyPr/>
        <a:lstStyle/>
        <a:p>
          <a:r>
            <a:rPr lang="ru-RU" b="1" i="1" dirty="0" smtClean="0"/>
            <a:t>ЖИЛИЩНО-КОММУНАЛЬНОЕ ХОЗЯЙСТВО</a:t>
          </a:r>
          <a:endParaRPr lang="ru-RU" b="1" i="1" dirty="0"/>
        </a:p>
      </dgm:t>
    </dgm:pt>
    <dgm:pt modelId="{76B7D941-26C6-462A-A211-A3E5B19291DF}" type="parTrans" cxnId="{96355391-0B75-4BEC-B0D6-F0ED5423D4F3}">
      <dgm:prSet/>
      <dgm:spPr/>
      <dgm:t>
        <a:bodyPr/>
        <a:lstStyle/>
        <a:p>
          <a:endParaRPr lang="ru-RU"/>
        </a:p>
      </dgm:t>
    </dgm:pt>
    <dgm:pt modelId="{71AB4B82-4845-449F-AE83-D73E91AD0D9E}" type="sibTrans" cxnId="{96355391-0B75-4BEC-B0D6-F0ED5423D4F3}">
      <dgm:prSet/>
      <dgm:spPr/>
      <dgm:t>
        <a:bodyPr/>
        <a:lstStyle/>
        <a:p>
          <a:endParaRPr lang="ru-RU"/>
        </a:p>
      </dgm:t>
    </dgm:pt>
    <dgm:pt modelId="{E460B9C6-272D-41A2-A0CC-D3836BC48FE7}">
      <dgm:prSet phldrT="[Текст]"/>
      <dgm:spPr/>
      <dgm:t>
        <a:bodyPr/>
        <a:lstStyle/>
        <a:p>
          <a:r>
            <a:rPr lang="ru-RU" dirty="0" smtClean="0"/>
            <a:t>0500</a:t>
          </a:r>
          <a:endParaRPr lang="ru-RU" dirty="0"/>
        </a:p>
      </dgm:t>
    </dgm:pt>
    <dgm:pt modelId="{9E03BA01-0540-4234-915E-1636D3C8639E}" type="sibTrans" cxnId="{5A8A58F1-8E21-4297-8F57-649F8E030DAD}">
      <dgm:prSet/>
      <dgm:spPr/>
      <dgm:t>
        <a:bodyPr/>
        <a:lstStyle/>
        <a:p>
          <a:endParaRPr lang="ru-RU"/>
        </a:p>
      </dgm:t>
    </dgm:pt>
    <dgm:pt modelId="{917E409E-8B8A-4A6B-A781-819E9BBF3E7B}" type="parTrans" cxnId="{5A8A58F1-8E21-4297-8F57-649F8E030DAD}">
      <dgm:prSet/>
      <dgm:spPr/>
      <dgm:t>
        <a:bodyPr/>
        <a:lstStyle/>
        <a:p>
          <a:endParaRPr lang="ru-RU"/>
        </a:p>
      </dgm:t>
    </dgm:pt>
    <dgm:pt modelId="{2A96108D-F310-4473-9EDC-41AEF62CFB41}">
      <dgm:prSet phldrT="[Текст]"/>
      <dgm:spPr/>
      <dgm:t>
        <a:bodyPr/>
        <a:lstStyle/>
        <a:p>
          <a:r>
            <a:rPr lang="ru-RU" dirty="0" smtClean="0"/>
            <a:t>1000</a:t>
          </a:r>
          <a:endParaRPr lang="ru-RU" dirty="0"/>
        </a:p>
      </dgm:t>
    </dgm:pt>
    <dgm:pt modelId="{0E06ECB8-2BF4-4C60-9C9B-F93D66DB4848}" type="parTrans" cxnId="{3B1D3F35-2BF1-423D-B8B9-6A22E13651F8}">
      <dgm:prSet/>
      <dgm:spPr/>
      <dgm:t>
        <a:bodyPr/>
        <a:lstStyle/>
        <a:p>
          <a:endParaRPr lang="ru-RU"/>
        </a:p>
      </dgm:t>
    </dgm:pt>
    <dgm:pt modelId="{B6CA990B-769A-4F86-B30E-7E03D2EC2877}" type="sibTrans" cxnId="{3B1D3F35-2BF1-423D-B8B9-6A22E13651F8}">
      <dgm:prSet/>
      <dgm:spPr/>
      <dgm:t>
        <a:bodyPr/>
        <a:lstStyle/>
        <a:p>
          <a:endParaRPr lang="ru-RU"/>
        </a:p>
      </dgm:t>
    </dgm:pt>
    <dgm:pt modelId="{2D7FEE75-CDEF-4D0A-9F61-70FBE7A00809}">
      <dgm:prSet phldrT="[Текст]"/>
      <dgm:spPr/>
      <dgm:t>
        <a:bodyPr/>
        <a:lstStyle/>
        <a:p>
          <a:r>
            <a:rPr lang="ru-RU" b="1" i="1" dirty="0" smtClean="0"/>
            <a:t>СОЦИАЛЬНАЯ ПОЛИТИКА</a:t>
          </a:r>
          <a:endParaRPr lang="ru-RU" b="1" i="1" dirty="0"/>
        </a:p>
      </dgm:t>
    </dgm:pt>
    <dgm:pt modelId="{F4FC04E5-5B36-4152-BA7C-57E23FAC2D60}" type="parTrans" cxnId="{0DFFA1D8-7D04-4683-8774-0EBEEC8E2242}">
      <dgm:prSet/>
      <dgm:spPr/>
      <dgm:t>
        <a:bodyPr/>
        <a:lstStyle/>
        <a:p>
          <a:endParaRPr lang="ru-RU"/>
        </a:p>
      </dgm:t>
    </dgm:pt>
    <dgm:pt modelId="{66B9FE85-A1FB-49B6-B68F-C0DD9DF46FDB}" type="sibTrans" cxnId="{0DFFA1D8-7D04-4683-8774-0EBEEC8E2242}">
      <dgm:prSet/>
      <dgm:spPr/>
      <dgm:t>
        <a:bodyPr/>
        <a:lstStyle/>
        <a:p>
          <a:endParaRPr lang="ru-RU"/>
        </a:p>
      </dgm:t>
    </dgm:pt>
    <dgm:pt modelId="{2DA5267A-EA39-4761-A839-981A2071CCEB}">
      <dgm:prSet phldrT="[Текст]"/>
      <dgm:spPr/>
      <dgm:t>
        <a:bodyPr/>
        <a:lstStyle/>
        <a:p>
          <a:r>
            <a:rPr lang="ru-RU" dirty="0" smtClean="0"/>
            <a:t>9999</a:t>
          </a:r>
          <a:endParaRPr lang="ru-RU" dirty="0"/>
        </a:p>
      </dgm:t>
    </dgm:pt>
    <dgm:pt modelId="{E4FBE0D1-57B2-4B4B-B49D-18881D9CAF06}" type="parTrans" cxnId="{0931D12B-D2A7-4DE7-83DA-98D582874844}">
      <dgm:prSet/>
      <dgm:spPr/>
      <dgm:t>
        <a:bodyPr/>
        <a:lstStyle/>
        <a:p>
          <a:endParaRPr lang="ru-RU"/>
        </a:p>
      </dgm:t>
    </dgm:pt>
    <dgm:pt modelId="{AE4EC7FE-8002-4082-BA76-62DD96FC73A5}" type="sibTrans" cxnId="{0931D12B-D2A7-4DE7-83DA-98D582874844}">
      <dgm:prSet/>
      <dgm:spPr/>
      <dgm:t>
        <a:bodyPr/>
        <a:lstStyle/>
        <a:p>
          <a:endParaRPr lang="ru-RU"/>
        </a:p>
      </dgm:t>
    </dgm:pt>
    <dgm:pt modelId="{EAA3BAE7-27FA-4818-964B-4F6712A4E435}">
      <dgm:prSet phldrT="[Текст]"/>
      <dgm:spPr/>
      <dgm:t>
        <a:bodyPr/>
        <a:lstStyle/>
        <a:p>
          <a:r>
            <a:rPr lang="ru-RU" b="1" i="1" dirty="0" smtClean="0"/>
            <a:t>УСЛОВНО УТВЕРЖДАЕМЫЕ (УТВЕРЖДЕННЫЕ) РАСХОДЫ</a:t>
          </a:r>
          <a:endParaRPr lang="ru-RU" b="1" i="1" dirty="0"/>
        </a:p>
      </dgm:t>
    </dgm:pt>
    <dgm:pt modelId="{7BF8561E-844A-4C74-BA80-7E948B2488F5}" type="sibTrans" cxnId="{D373F0A3-B984-4080-AF0A-86F11B699E4F}">
      <dgm:prSet/>
      <dgm:spPr/>
      <dgm:t>
        <a:bodyPr/>
        <a:lstStyle/>
        <a:p>
          <a:endParaRPr lang="ru-RU"/>
        </a:p>
      </dgm:t>
    </dgm:pt>
    <dgm:pt modelId="{F7A1EA1C-EADD-4C6B-9F08-0D79C2EDF1A5}" type="parTrans" cxnId="{D373F0A3-B984-4080-AF0A-86F11B699E4F}">
      <dgm:prSet/>
      <dgm:spPr/>
      <dgm:t>
        <a:bodyPr/>
        <a:lstStyle/>
        <a:p>
          <a:endParaRPr lang="ru-RU"/>
        </a:p>
      </dgm:t>
    </dgm:pt>
    <dgm:pt modelId="{499A66F9-B4FA-417B-BA54-AF695F2913BB}">
      <dgm:prSet phldrT="[Текст]"/>
      <dgm:spPr/>
      <dgm:t>
        <a:bodyPr/>
        <a:lstStyle/>
        <a:p>
          <a:r>
            <a:rPr lang="ru-RU" dirty="0" smtClean="0"/>
            <a:t>0300</a:t>
          </a:r>
          <a:endParaRPr lang="ru-RU" dirty="0"/>
        </a:p>
      </dgm:t>
    </dgm:pt>
    <dgm:pt modelId="{2BAC73E6-E44B-449F-865A-D3C3EBCF57C0}" type="parTrans" cxnId="{37016868-A8B2-484D-A02B-7D01B611F0FD}">
      <dgm:prSet/>
      <dgm:spPr/>
      <dgm:t>
        <a:bodyPr/>
        <a:lstStyle/>
        <a:p>
          <a:endParaRPr lang="ru-RU"/>
        </a:p>
      </dgm:t>
    </dgm:pt>
    <dgm:pt modelId="{5136EBB2-87C5-49CB-870F-A053AA6E1773}" type="sibTrans" cxnId="{37016868-A8B2-484D-A02B-7D01B611F0FD}">
      <dgm:prSet/>
      <dgm:spPr/>
      <dgm:t>
        <a:bodyPr/>
        <a:lstStyle/>
        <a:p>
          <a:endParaRPr lang="ru-RU"/>
        </a:p>
      </dgm:t>
    </dgm:pt>
    <dgm:pt modelId="{B26E2AC4-395E-48A5-8D47-00C5C9D5FBB5}">
      <dgm:prSet phldrT="[Текст]"/>
      <dgm:spPr/>
      <dgm:t>
        <a:bodyPr/>
        <a:lstStyle/>
        <a:p>
          <a:r>
            <a:rPr lang="ru-RU" b="1" i="1" dirty="0" smtClean="0"/>
            <a:t>НАЦИОНАЛЬНАЯ БЕЗОПАСНОСТЬ И ПРАВООХРАНИТЕЛЬНАЯ ДЕЯТЕЛЬНОСТЬ</a:t>
          </a:r>
          <a:endParaRPr lang="ru-RU" dirty="0"/>
        </a:p>
      </dgm:t>
    </dgm:pt>
    <dgm:pt modelId="{8D3FDF3F-D3F8-403E-B77B-AC7B39359B40}" type="parTrans" cxnId="{319112BC-111C-4B79-A97B-5969829E6B82}">
      <dgm:prSet/>
      <dgm:spPr/>
      <dgm:t>
        <a:bodyPr/>
        <a:lstStyle/>
        <a:p>
          <a:endParaRPr lang="ru-RU"/>
        </a:p>
      </dgm:t>
    </dgm:pt>
    <dgm:pt modelId="{3852C033-BD6B-410F-B27D-D4CE38CDE5B0}" type="sibTrans" cxnId="{319112BC-111C-4B79-A97B-5969829E6B82}">
      <dgm:prSet/>
      <dgm:spPr/>
      <dgm:t>
        <a:bodyPr/>
        <a:lstStyle/>
        <a:p>
          <a:endParaRPr lang="ru-RU"/>
        </a:p>
      </dgm:t>
    </dgm:pt>
    <dgm:pt modelId="{165D52B9-C82B-41F1-84B2-6A4CC71CD26B}">
      <dgm:prSet phldrT="[Текст]"/>
      <dgm:spPr/>
      <dgm:t>
        <a:bodyPr/>
        <a:lstStyle/>
        <a:p>
          <a:r>
            <a:rPr lang="ru-RU" dirty="0" smtClean="0"/>
            <a:t>0600</a:t>
          </a:r>
          <a:endParaRPr lang="ru-RU" b="1" i="1" dirty="0"/>
        </a:p>
      </dgm:t>
    </dgm:pt>
    <dgm:pt modelId="{5937D57E-8D2D-461D-A3B5-5CDA5D5274E4}" type="parTrans" cxnId="{31F59F7F-3301-4261-A305-F80B22742FF5}">
      <dgm:prSet/>
      <dgm:spPr/>
      <dgm:t>
        <a:bodyPr/>
        <a:lstStyle/>
        <a:p>
          <a:endParaRPr lang="ru-RU"/>
        </a:p>
      </dgm:t>
    </dgm:pt>
    <dgm:pt modelId="{6ED5E572-B100-489F-9CD4-5B83E6710BAA}" type="sibTrans" cxnId="{31F59F7F-3301-4261-A305-F80B22742FF5}">
      <dgm:prSet/>
      <dgm:spPr/>
      <dgm:t>
        <a:bodyPr/>
        <a:lstStyle/>
        <a:p>
          <a:endParaRPr lang="ru-RU"/>
        </a:p>
      </dgm:t>
    </dgm:pt>
    <dgm:pt modelId="{7DAFDE1F-CA08-426A-8740-2942936C921A}">
      <dgm:prSet phldrT="[Текст]"/>
      <dgm:spPr/>
      <dgm:t>
        <a:bodyPr/>
        <a:lstStyle/>
        <a:p>
          <a:r>
            <a:rPr lang="ru-RU" b="1" i="1" dirty="0" smtClean="0"/>
            <a:t>ОХРАНА ОКРУЖАЮЩЕЙ СРЕДЫ</a:t>
          </a:r>
          <a:endParaRPr lang="ru-RU" b="1" i="1" dirty="0"/>
        </a:p>
      </dgm:t>
    </dgm:pt>
    <dgm:pt modelId="{59894147-16C8-41A7-A314-6C26D4F3D2AE}" type="parTrans" cxnId="{EC2C4389-5CB4-4C75-B37B-B0608C37C4D5}">
      <dgm:prSet/>
      <dgm:spPr/>
      <dgm:t>
        <a:bodyPr/>
        <a:lstStyle/>
        <a:p>
          <a:endParaRPr lang="ru-RU"/>
        </a:p>
      </dgm:t>
    </dgm:pt>
    <dgm:pt modelId="{8885B523-5FFA-4ECF-9B50-D0499E596139}" type="sibTrans" cxnId="{EC2C4389-5CB4-4C75-B37B-B0608C37C4D5}">
      <dgm:prSet/>
      <dgm:spPr/>
      <dgm:t>
        <a:bodyPr/>
        <a:lstStyle/>
        <a:p>
          <a:endParaRPr lang="ru-RU"/>
        </a:p>
      </dgm:t>
    </dgm:pt>
    <dgm:pt modelId="{1299EBC4-955F-47A2-85A3-4EB3F70E70F1}" type="pres">
      <dgm:prSet presAssocID="{5BD60A29-3CDB-4751-BF90-666D8D9DEEA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284ED1B-5AF0-4B12-B6CB-E641C636E963}" type="pres">
      <dgm:prSet presAssocID="{59C7EBB2-21B6-4B54-A01F-6D39A1C8F326}" presName="parenttextcomposite" presStyleCnt="0"/>
      <dgm:spPr/>
    </dgm:pt>
    <dgm:pt modelId="{B02A79C4-74F7-4E3F-B0F4-55ED941AE22E}" type="pres">
      <dgm:prSet presAssocID="{59C7EBB2-21B6-4B54-A01F-6D39A1C8F326}" presName="parenttext" presStyleLbl="revTx" presStyleIdx="0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A9DF9-6495-4211-BD0D-1E83F1100D9A}" type="pres">
      <dgm:prSet presAssocID="{59C7EBB2-21B6-4B54-A01F-6D39A1C8F326}" presName="composite" presStyleCnt="0"/>
      <dgm:spPr/>
    </dgm:pt>
    <dgm:pt modelId="{B4D48415-CD3F-4576-BE5B-DC79383380DD}" type="pres">
      <dgm:prSet presAssocID="{59C7EBB2-21B6-4B54-A01F-6D39A1C8F326}" presName="chevron1" presStyleLbl="alignNode1" presStyleIdx="0" presStyleCnt="49"/>
      <dgm:spPr/>
    </dgm:pt>
    <dgm:pt modelId="{2C0E5705-8AC6-442A-8E7F-D3777039BC17}" type="pres">
      <dgm:prSet presAssocID="{59C7EBB2-21B6-4B54-A01F-6D39A1C8F326}" presName="chevron2" presStyleLbl="alignNode1" presStyleIdx="1" presStyleCnt="49"/>
      <dgm:spPr/>
    </dgm:pt>
    <dgm:pt modelId="{A2B52E29-68BB-4FF7-8879-E052C4E7BA4D}" type="pres">
      <dgm:prSet presAssocID="{59C7EBB2-21B6-4B54-A01F-6D39A1C8F326}" presName="chevron3" presStyleLbl="alignNode1" presStyleIdx="2" presStyleCnt="49"/>
      <dgm:spPr/>
    </dgm:pt>
    <dgm:pt modelId="{7398AEC0-291D-4244-9719-7F2AB008EFAA}" type="pres">
      <dgm:prSet presAssocID="{59C7EBB2-21B6-4B54-A01F-6D39A1C8F326}" presName="chevron4" presStyleLbl="alignNode1" presStyleIdx="3" presStyleCnt="49"/>
      <dgm:spPr/>
    </dgm:pt>
    <dgm:pt modelId="{5994B6CD-673F-48FC-A26E-E105A43A8E73}" type="pres">
      <dgm:prSet presAssocID="{59C7EBB2-21B6-4B54-A01F-6D39A1C8F326}" presName="chevron5" presStyleLbl="alignNode1" presStyleIdx="4" presStyleCnt="49"/>
      <dgm:spPr/>
    </dgm:pt>
    <dgm:pt modelId="{51AF98EF-C5A3-495F-860E-1CE89F3CA6F1}" type="pres">
      <dgm:prSet presAssocID="{59C7EBB2-21B6-4B54-A01F-6D39A1C8F326}" presName="chevron6" presStyleLbl="alignNode1" presStyleIdx="5" presStyleCnt="49"/>
      <dgm:spPr/>
    </dgm:pt>
    <dgm:pt modelId="{CA41037B-D537-4B42-89BB-62B2AFE4225D}" type="pres">
      <dgm:prSet presAssocID="{59C7EBB2-21B6-4B54-A01F-6D39A1C8F326}" presName="chevron7" presStyleLbl="alignNode1" presStyleIdx="6" presStyleCnt="49"/>
      <dgm:spPr/>
    </dgm:pt>
    <dgm:pt modelId="{8585A974-955C-49F8-A59D-C6A85B792032}" type="pres">
      <dgm:prSet presAssocID="{59C7EBB2-21B6-4B54-A01F-6D39A1C8F326}" presName="childtext" presStyleLbl="solidFgAcc1" presStyleIdx="0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34F22-0C47-4F00-90E6-305D7F88E0BC}" type="pres">
      <dgm:prSet presAssocID="{EB9EDC87-670A-4044-BF57-9F5C65411E54}" presName="sibTrans" presStyleCnt="0"/>
      <dgm:spPr/>
    </dgm:pt>
    <dgm:pt modelId="{60841752-A97C-456E-B693-5A8F21D5FBB4}" type="pres">
      <dgm:prSet presAssocID="{499A66F9-B4FA-417B-BA54-AF695F2913BB}" presName="parenttextcomposite" presStyleCnt="0"/>
      <dgm:spPr/>
    </dgm:pt>
    <dgm:pt modelId="{190C05C8-E49A-4447-94CE-C24D18EB74C1}" type="pres">
      <dgm:prSet presAssocID="{499A66F9-B4FA-417B-BA54-AF695F2913BB}" presName="parenttext" presStyleLbl="revTx" presStyleIdx="1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2282A-C7EB-4E11-BEF9-71C81A3FEF5C}" type="pres">
      <dgm:prSet presAssocID="{499A66F9-B4FA-417B-BA54-AF695F2913BB}" presName="composite" presStyleCnt="0"/>
      <dgm:spPr/>
    </dgm:pt>
    <dgm:pt modelId="{2FD1F16A-6FBF-4D56-83E5-27DA86BBE5C5}" type="pres">
      <dgm:prSet presAssocID="{499A66F9-B4FA-417B-BA54-AF695F2913BB}" presName="chevron1" presStyleLbl="alignNode1" presStyleIdx="7" presStyleCnt="49"/>
      <dgm:spPr/>
    </dgm:pt>
    <dgm:pt modelId="{FCB90DA9-DAE4-48E0-868B-06DCD5E0AEB9}" type="pres">
      <dgm:prSet presAssocID="{499A66F9-B4FA-417B-BA54-AF695F2913BB}" presName="chevron2" presStyleLbl="alignNode1" presStyleIdx="8" presStyleCnt="49"/>
      <dgm:spPr/>
    </dgm:pt>
    <dgm:pt modelId="{D9B51A78-BB6D-4097-9B02-6B4675A293DD}" type="pres">
      <dgm:prSet presAssocID="{499A66F9-B4FA-417B-BA54-AF695F2913BB}" presName="chevron3" presStyleLbl="alignNode1" presStyleIdx="9" presStyleCnt="49"/>
      <dgm:spPr/>
    </dgm:pt>
    <dgm:pt modelId="{A2638B1B-5689-46A4-8903-475CCA26CCB3}" type="pres">
      <dgm:prSet presAssocID="{499A66F9-B4FA-417B-BA54-AF695F2913BB}" presName="chevron4" presStyleLbl="alignNode1" presStyleIdx="10" presStyleCnt="49"/>
      <dgm:spPr/>
    </dgm:pt>
    <dgm:pt modelId="{E3B26C62-45FF-4338-A15B-280D7A3A94BF}" type="pres">
      <dgm:prSet presAssocID="{499A66F9-B4FA-417B-BA54-AF695F2913BB}" presName="chevron5" presStyleLbl="alignNode1" presStyleIdx="11" presStyleCnt="49"/>
      <dgm:spPr/>
    </dgm:pt>
    <dgm:pt modelId="{D609F478-6430-4894-9A0C-4ECB6E80139F}" type="pres">
      <dgm:prSet presAssocID="{499A66F9-B4FA-417B-BA54-AF695F2913BB}" presName="chevron6" presStyleLbl="alignNode1" presStyleIdx="12" presStyleCnt="49"/>
      <dgm:spPr/>
    </dgm:pt>
    <dgm:pt modelId="{A40696FE-3B8E-4A1D-9687-A6C2FE6D5998}" type="pres">
      <dgm:prSet presAssocID="{499A66F9-B4FA-417B-BA54-AF695F2913BB}" presName="chevron7" presStyleLbl="alignNode1" presStyleIdx="13" presStyleCnt="49"/>
      <dgm:spPr/>
    </dgm:pt>
    <dgm:pt modelId="{A7D5513C-CAB6-4E2E-A6F1-0C7F10532496}" type="pres">
      <dgm:prSet presAssocID="{499A66F9-B4FA-417B-BA54-AF695F2913BB}" presName="childtext" presStyleLbl="solidFgAcc1" presStyleIdx="1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87050-9EAD-4E27-A538-FD4AAB36F2E5}" type="pres">
      <dgm:prSet presAssocID="{5136EBB2-87C5-49CB-870F-A053AA6E1773}" presName="sibTrans" presStyleCnt="0"/>
      <dgm:spPr/>
    </dgm:pt>
    <dgm:pt modelId="{2A00B88F-0ABF-4688-A0B3-683F87AC0D8C}" type="pres">
      <dgm:prSet presAssocID="{09851940-0492-4D25-9AC8-DA9E5CFBABC5}" presName="parenttextcomposite" presStyleCnt="0"/>
      <dgm:spPr/>
    </dgm:pt>
    <dgm:pt modelId="{7BEDB179-3734-487E-88FD-D1229CF2D951}" type="pres">
      <dgm:prSet presAssocID="{09851940-0492-4D25-9AC8-DA9E5CFBABC5}" presName="parenttext" presStyleLbl="revTx" presStyleIdx="2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374E2-6DD1-4E24-AF56-B7B6234B4889}" type="pres">
      <dgm:prSet presAssocID="{09851940-0492-4D25-9AC8-DA9E5CFBABC5}" presName="composite" presStyleCnt="0"/>
      <dgm:spPr/>
    </dgm:pt>
    <dgm:pt modelId="{1A9CED81-94AB-4C7E-BB07-CD6BC2582F4C}" type="pres">
      <dgm:prSet presAssocID="{09851940-0492-4D25-9AC8-DA9E5CFBABC5}" presName="chevron1" presStyleLbl="alignNode1" presStyleIdx="14" presStyleCnt="49"/>
      <dgm:spPr/>
    </dgm:pt>
    <dgm:pt modelId="{EC359613-2DB8-4E96-9733-321F68FFE502}" type="pres">
      <dgm:prSet presAssocID="{09851940-0492-4D25-9AC8-DA9E5CFBABC5}" presName="chevron2" presStyleLbl="alignNode1" presStyleIdx="15" presStyleCnt="49"/>
      <dgm:spPr/>
    </dgm:pt>
    <dgm:pt modelId="{9A1B6C09-C1FC-422C-A26F-5052FFADBFB7}" type="pres">
      <dgm:prSet presAssocID="{09851940-0492-4D25-9AC8-DA9E5CFBABC5}" presName="chevron3" presStyleLbl="alignNode1" presStyleIdx="16" presStyleCnt="49"/>
      <dgm:spPr/>
    </dgm:pt>
    <dgm:pt modelId="{DFA547BC-FD8A-4427-9609-C3E986361624}" type="pres">
      <dgm:prSet presAssocID="{09851940-0492-4D25-9AC8-DA9E5CFBABC5}" presName="chevron4" presStyleLbl="alignNode1" presStyleIdx="17" presStyleCnt="49"/>
      <dgm:spPr/>
    </dgm:pt>
    <dgm:pt modelId="{00FD1C87-ED96-492C-824B-B0FFFCFE929C}" type="pres">
      <dgm:prSet presAssocID="{09851940-0492-4D25-9AC8-DA9E5CFBABC5}" presName="chevron5" presStyleLbl="alignNode1" presStyleIdx="18" presStyleCnt="49"/>
      <dgm:spPr/>
    </dgm:pt>
    <dgm:pt modelId="{C56C019D-2866-4679-AF39-1C019D8FC990}" type="pres">
      <dgm:prSet presAssocID="{09851940-0492-4D25-9AC8-DA9E5CFBABC5}" presName="chevron6" presStyleLbl="alignNode1" presStyleIdx="19" presStyleCnt="49"/>
      <dgm:spPr/>
    </dgm:pt>
    <dgm:pt modelId="{574434FB-B8E0-41C5-BBAA-06E89B038357}" type="pres">
      <dgm:prSet presAssocID="{09851940-0492-4D25-9AC8-DA9E5CFBABC5}" presName="chevron7" presStyleLbl="alignNode1" presStyleIdx="20" presStyleCnt="49"/>
      <dgm:spPr/>
    </dgm:pt>
    <dgm:pt modelId="{B00A05EA-AF25-42E1-97C6-C47D4B3382B9}" type="pres">
      <dgm:prSet presAssocID="{09851940-0492-4D25-9AC8-DA9E5CFBABC5}" presName="childtext" presStyleLbl="solidFgAcc1" presStyleIdx="2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0B500-0D47-41EF-BC76-4BE310A6BD5B}" type="pres">
      <dgm:prSet presAssocID="{A1E9EB0E-7490-4890-A108-B54E52BC28E5}" presName="sibTrans" presStyleCnt="0"/>
      <dgm:spPr/>
    </dgm:pt>
    <dgm:pt modelId="{5403A748-A5B4-4C06-9C6E-A08C20887A66}" type="pres">
      <dgm:prSet presAssocID="{E460B9C6-272D-41A2-A0CC-D3836BC48FE7}" presName="parenttextcomposite" presStyleCnt="0"/>
      <dgm:spPr/>
    </dgm:pt>
    <dgm:pt modelId="{4B03D083-88DF-422D-A89B-983E08C30A2C}" type="pres">
      <dgm:prSet presAssocID="{E460B9C6-272D-41A2-A0CC-D3836BC48FE7}" presName="parenttext" presStyleLbl="revTx" presStyleIdx="3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5B8F6-6E4F-4B8D-BC4A-833EEF707410}" type="pres">
      <dgm:prSet presAssocID="{E460B9C6-272D-41A2-A0CC-D3836BC48FE7}" presName="composite" presStyleCnt="0"/>
      <dgm:spPr/>
    </dgm:pt>
    <dgm:pt modelId="{2F866055-30DE-4D39-AC6B-76BE64F42E83}" type="pres">
      <dgm:prSet presAssocID="{E460B9C6-272D-41A2-A0CC-D3836BC48FE7}" presName="chevron1" presStyleLbl="alignNode1" presStyleIdx="21" presStyleCnt="49"/>
      <dgm:spPr/>
    </dgm:pt>
    <dgm:pt modelId="{B2F039BD-E1DF-4AB8-8C25-FB887384856F}" type="pres">
      <dgm:prSet presAssocID="{E460B9C6-272D-41A2-A0CC-D3836BC48FE7}" presName="chevron2" presStyleLbl="alignNode1" presStyleIdx="22" presStyleCnt="49"/>
      <dgm:spPr/>
    </dgm:pt>
    <dgm:pt modelId="{C75824FF-3B42-4371-9E16-89ADDE515C3C}" type="pres">
      <dgm:prSet presAssocID="{E460B9C6-272D-41A2-A0CC-D3836BC48FE7}" presName="chevron3" presStyleLbl="alignNode1" presStyleIdx="23" presStyleCnt="49"/>
      <dgm:spPr/>
    </dgm:pt>
    <dgm:pt modelId="{F9C62ED4-F7C5-4242-8996-54306CBCECE3}" type="pres">
      <dgm:prSet presAssocID="{E460B9C6-272D-41A2-A0CC-D3836BC48FE7}" presName="chevron4" presStyleLbl="alignNode1" presStyleIdx="24" presStyleCnt="49"/>
      <dgm:spPr/>
    </dgm:pt>
    <dgm:pt modelId="{412B7A21-2512-479E-A81D-29E70CBADEA1}" type="pres">
      <dgm:prSet presAssocID="{E460B9C6-272D-41A2-A0CC-D3836BC48FE7}" presName="chevron5" presStyleLbl="alignNode1" presStyleIdx="25" presStyleCnt="49"/>
      <dgm:spPr/>
    </dgm:pt>
    <dgm:pt modelId="{5E541734-82CF-4AD6-AFEB-859910321560}" type="pres">
      <dgm:prSet presAssocID="{E460B9C6-272D-41A2-A0CC-D3836BC48FE7}" presName="chevron6" presStyleLbl="alignNode1" presStyleIdx="26" presStyleCnt="49"/>
      <dgm:spPr/>
    </dgm:pt>
    <dgm:pt modelId="{834B4678-02AA-4534-8B2F-9DEE371E2BD5}" type="pres">
      <dgm:prSet presAssocID="{E460B9C6-272D-41A2-A0CC-D3836BC48FE7}" presName="chevron7" presStyleLbl="alignNode1" presStyleIdx="27" presStyleCnt="49"/>
      <dgm:spPr/>
    </dgm:pt>
    <dgm:pt modelId="{FB1E2485-10A5-4937-8B9B-AB2F2195D4E9}" type="pres">
      <dgm:prSet presAssocID="{E460B9C6-272D-41A2-A0CC-D3836BC48FE7}" presName="childtext" presStyleLbl="solidFgAcc1" presStyleIdx="3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04C82-D285-48CA-9A2B-4DD13910CD4B}" type="pres">
      <dgm:prSet presAssocID="{9E03BA01-0540-4234-915E-1636D3C8639E}" presName="sibTrans" presStyleCnt="0"/>
      <dgm:spPr/>
    </dgm:pt>
    <dgm:pt modelId="{21E56F02-267A-4DA2-B88E-D68EE2B6AB37}" type="pres">
      <dgm:prSet presAssocID="{165D52B9-C82B-41F1-84B2-6A4CC71CD26B}" presName="parenttextcomposite" presStyleCnt="0"/>
      <dgm:spPr/>
    </dgm:pt>
    <dgm:pt modelId="{5840A992-8B81-4A95-9FA4-F2F3F2E3BF9B}" type="pres">
      <dgm:prSet presAssocID="{165D52B9-C82B-41F1-84B2-6A4CC71CD26B}" presName="parenttext" presStyleLbl="revTx" presStyleIdx="4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BE9A3-19D6-4C42-8439-4D8982EFAB45}" type="pres">
      <dgm:prSet presAssocID="{165D52B9-C82B-41F1-84B2-6A4CC71CD26B}" presName="composite" presStyleCnt="0"/>
      <dgm:spPr/>
    </dgm:pt>
    <dgm:pt modelId="{A59FABDA-7287-492C-B7EC-0342DB42D908}" type="pres">
      <dgm:prSet presAssocID="{165D52B9-C82B-41F1-84B2-6A4CC71CD26B}" presName="chevron1" presStyleLbl="alignNode1" presStyleIdx="28" presStyleCnt="49"/>
      <dgm:spPr/>
    </dgm:pt>
    <dgm:pt modelId="{7D0025BB-EC02-4674-90A3-7B5879ADA1CD}" type="pres">
      <dgm:prSet presAssocID="{165D52B9-C82B-41F1-84B2-6A4CC71CD26B}" presName="chevron2" presStyleLbl="alignNode1" presStyleIdx="29" presStyleCnt="49"/>
      <dgm:spPr/>
    </dgm:pt>
    <dgm:pt modelId="{0109F0D1-4C84-4946-8136-A6DBD69A09D0}" type="pres">
      <dgm:prSet presAssocID="{165D52B9-C82B-41F1-84B2-6A4CC71CD26B}" presName="chevron3" presStyleLbl="alignNode1" presStyleIdx="30" presStyleCnt="49"/>
      <dgm:spPr/>
    </dgm:pt>
    <dgm:pt modelId="{1F7D7B2E-F5A2-4280-9825-EC2B21DEB5C3}" type="pres">
      <dgm:prSet presAssocID="{165D52B9-C82B-41F1-84B2-6A4CC71CD26B}" presName="chevron4" presStyleLbl="alignNode1" presStyleIdx="31" presStyleCnt="49"/>
      <dgm:spPr/>
    </dgm:pt>
    <dgm:pt modelId="{0FAD2F88-B9C4-4D52-8A3E-45838B3F672B}" type="pres">
      <dgm:prSet presAssocID="{165D52B9-C82B-41F1-84B2-6A4CC71CD26B}" presName="chevron5" presStyleLbl="alignNode1" presStyleIdx="32" presStyleCnt="49"/>
      <dgm:spPr/>
    </dgm:pt>
    <dgm:pt modelId="{822E102E-11F3-45DB-9B08-B8E1AD7EC580}" type="pres">
      <dgm:prSet presAssocID="{165D52B9-C82B-41F1-84B2-6A4CC71CD26B}" presName="chevron6" presStyleLbl="alignNode1" presStyleIdx="33" presStyleCnt="49"/>
      <dgm:spPr/>
    </dgm:pt>
    <dgm:pt modelId="{BBBAAA66-677F-4504-BAC8-EBA86D10B66C}" type="pres">
      <dgm:prSet presAssocID="{165D52B9-C82B-41F1-84B2-6A4CC71CD26B}" presName="chevron7" presStyleLbl="alignNode1" presStyleIdx="34" presStyleCnt="49"/>
      <dgm:spPr/>
    </dgm:pt>
    <dgm:pt modelId="{315761AE-6D2A-4BF7-8334-C8492177386C}" type="pres">
      <dgm:prSet presAssocID="{165D52B9-C82B-41F1-84B2-6A4CC71CD26B}" presName="childtext" presStyleLbl="solidFgAcc1" presStyleIdx="4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03A6D-B4E3-4284-81F8-5384ABD503C2}" type="pres">
      <dgm:prSet presAssocID="{6ED5E572-B100-489F-9CD4-5B83E6710BAA}" presName="sibTrans" presStyleCnt="0"/>
      <dgm:spPr/>
    </dgm:pt>
    <dgm:pt modelId="{A56BFEF2-B520-4297-B691-F69A541F84E7}" type="pres">
      <dgm:prSet presAssocID="{2A96108D-F310-4473-9EDC-41AEF62CFB41}" presName="parenttextcomposite" presStyleCnt="0"/>
      <dgm:spPr/>
    </dgm:pt>
    <dgm:pt modelId="{6456646E-1D90-4292-AB86-8CC0892DCFBD}" type="pres">
      <dgm:prSet presAssocID="{2A96108D-F310-4473-9EDC-41AEF62CFB41}" presName="parenttext" presStyleLbl="revTx" presStyleIdx="5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87AD0-9B85-4765-9934-88559F0119CE}" type="pres">
      <dgm:prSet presAssocID="{2A96108D-F310-4473-9EDC-41AEF62CFB41}" presName="composite" presStyleCnt="0"/>
      <dgm:spPr/>
    </dgm:pt>
    <dgm:pt modelId="{E76DFC91-316B-47B7-BFA0-05452EC82B17}" type="pres">
      <dgm:prSet presAssocID="{2A96108D-F310-4473-9EDC-41AEF62CFB41}" presName="chevron1" presStyleLbl="alignNode1" presStyleIdx="35" presStyleCnt="49"/>
      <dgm:spPr/>
    </dgm:pt>
    <dgm:pt modelId="{A57D1D6D-DD67-47F7-AF9E-3358BD733F5F}" type="pres">
      <dgm:prSet presAssocID="{2A96108D-F310-4473-9EDC-41AEF62CFB41}" presName="chevron2" presStyleLbl="alignNode1" presStyleIdx="36" presStyleCnt="49"/>
      <dgm:spPr/>
    </dgm:pt>
    <dgm:pt modelId="{6BAD09E2-BC8F-49EB-A4D3-4A21F4B545D3}" type="pres">
      <dgm:prSet presAssocID="{2A96108D-F310-4473-9EDC-41AEF62CFB41}" presName="chevron3" presStyleLbl="alignNode1" presStyleIdx="37" presStyleCnt="49"/>
      <dgm:spPr/>
    </dgm:pt>
    <dgm:pt modelId="{1DF78CD3-CEE3-4869-9E0A-580E632511A0}" type="pres">
      <dgm:prSet presAssocID="{2A96108D-F310-4473-9EDC-41AEF62CFB41}" presName="chevron4" presStyleLbl="alignNode1" presStyleIdx="38" presStyleCnt="49"/>
      <dgm:spPr/>
    </dgm:pt>
    <dgm:pt modelId="{CEA65ED3-4A52-48CF-8DB5-7CCE913D2A34}" type="pres">
      <dgm:prSet presAssocID="{2A96108D-F310-4473-9EDC-41AEF62CFB41}" presName="chevron5" presStyleLbl="alignNode1" presStyleIdx="39" presStyleCnt="49"/>
      <dgm:spPr/>
    </dgm:pt>
    <dgm:pt modelId="{5B8BBF39-09D3-446D-A6A5-DEB570A5927B}" type="pres">
      <dgm:prSet presAssocID="{2A96108D-F310-4473-9EDC-41AEF62CFB41}" presName="chevron6" presStyleLbl="alignNode1" presStyleIdx="40" presStyleCnt="49"/>
      <dgm:spPr/>
    </dgm:pt>
    <dgm:pt modelId="{AFA90AA6-4CE7-40AB-85B5-E4B4A3498FE9}" type="pres">
      <dgm:prSet presAssocID="{2A96108D-F310-4473-9EDC-41AEF62CFB41}" presName="chevron7" presStyleLbl="alignNode1" presStyleIdx="41" presStyleCnt="49"/>
      <dgm:spPr/>
    </dgm:pt>
    <dgm:pt modelId="{37578CD7-0477-4AFD-9CD6-EB9C3EC17993}" type="pres">
      <dgm:prSet presAssocID="{2A96108D-F310-4473-9EDC-41AEF62CFB41}" presName="childtext" presStyleLbl="solidFgAcc1" presStyleIdx="5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6E5B9-3590-4326-83B7-32A6E628572A}" type="pres">
      <dgm:prSet presAssocID="{B6CA990B-769A-4F86-B30E-7E03D2EC2877}" presName="sibTrans" presStyleCnt="0"/>
      <dgm:spPr/>
    </dgm:pt>
    <dgm:pt modelId="{C1EEAD72-317D-4339-8F0F-248F2BFBE117}" type="pres">
      <dgm:prSet presAssocID="{2DA5267A-EA39-4761-A839-981A2071CCEB}" presName="parenttextcomposite" presStyleCnt="0"/>
      <dgm:spPr/>
    </dgm:pt>
    <dgm:pt modelId="{40689E0F-E533-4FD8-A3F2-F4DB4D9E4236}" type="pres">
      <dgm:prSet presAssocID="{2DA5267A-EA39-4761-A839-981A2071CCEB}" presName="parenttext" presStyleLbl="revTx" presStyleIdx="6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4EB33-8E89-4964-A078-0124C0BB1780}" type="pres">
      <dgm:prSet presAssocID="{2DA5267A-EA39-4761-A839-981A2071CCEB}" presName="composite" presStyleCnt="0"/>
      <dgm:spPr/>
    </dgm:pt>
    <dgm:pt modelId="{DDB2B030-858A-428B-9850-86C6C7A215FB}" type="pres">
      <dgm:prSet presAssocID="{2DA5267A-EA39-4761-A839-981A2071CCEB}" presName="chevron1" presStyleLbl="alignNode1" presStyleIdx="42" presStyleCnt="49"/>
      <dgm:spPr/>
    </dgm:pt>
    <dgm:pt modelId="{C47667EE-E7F9-4965-B69A-3930F15EEAEC}" type="pres">
      <dgm:prSet presAssocID="{2DA5267A-EA39-4761-A839-981A2071CCEB}" presName="chevron2" presStyleLbl="alignNode1" presStyleIdx="43" presStyleCnt="49"/>
      <dgm:spPr/>
    </dgm:pt>
    <dgm:pt modelId="{A1854F51-D0A4-449E-9874-B6F9A8C59238}" type="pres">
      <dgm:prSet presAssocID="{2DA5267A-EA39-4761-A839-981A2071CCEB}" presName="chevron3" presStyleLbl="alignNode1" presStyleIdx="44" presStyleCnt="49"/>
      <dgm:spPr/>
    </dgm:pt>
    <dgm:pt modelId="{5A0A1732-91C6-4B96-BE06-5363C29331C9}" type="pres">
      <dgm:prSet presAssocID="{2DA5267A-EA39-4761-A839-981A2071CCEB}" presName="chevron4" presStyleLbl="alignNode1" presStyleIdx="45" presStyleCnt="49"/>
      <dgm:spPr/>
    </dgm:pt>
    <dgm:pt modelId="{3DE10D5B-4DB6-4428-ADE5-3A81310CD2AC}" type="pres">
      <dgm:prSet presAssocID="{2DA5267A-EA39-4761-A839-981A2071CCEB}" presName="chevron5" presStyleLbl="alignNode1" presStyleIdx="46" presStyleCnt="49"/>
      <dgm:spPr/>
    </dgm:pt>
    <dgm:pt modelId="{E6F5AC56-D6B2-427B-935D-36E24BDC7C3F}" type="pres">
      <dgm:prSet presAssocID="{2DA5267A-EA39-4761-A839-981A2071CCEB}" presName="chevron6" presStyleLbl="alignNode1" presStyleIdx="47" presStyleCnt="49"/>
      <dgm:spPr/>
    </dgm:pt>
    <dgm:pt modelId="{1472C1D7-0B4D-4724-8DD3-CACCB3207094}" type="pres">
      <dgm:prSet presAssocID="{2DA5267A-EA39-4761-A839-981A2071CCEB}" presName="chevron7" presStyleLbl="alignNode1" presStyleIdx="48" presStyleCnt="49"/>
      <dgm:spPr/>
    </dgm:pt>
    <dgm:pt modelId="{2B0AE43D-E3B6-44C4-8CD2-5C318FDF0275}" type="pres">
      <dgm:prSet presAssocID="{2DA5267A-EA39-4761-A839-981A2071CCEB}" presName="childtext" presStyleLbl="solidFgAcc1" presStyleIdx="6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F44C1-00B6-4982-BBBE-7CF4EC30147D}" type="presOf" srcId="{2DA5267A-EA39-4761-A839-981A2071CCEB}" destId="{40689E0F-E533-4FD8-A3F2-F4DB4D9E4236}" srcOrd="0" destOrd="0" presId="urn:microsoft.com/office/officeart/2008/layout/VerticalAccentList"/>
    <dgm:cxn modelId="{ECCC452E-FC93-426F-96AE-5B795A8673AC}" type="presOf" srcId="{7DAFDE1F-CA08-426A-8740-2942936C921A}" destId="{315761AE-6D2A-4BF7-8334-C8492177386C}" srcOrd="0" destOrd="0" presId="urn:microsoft.com/office/officeart/2008/layout/VerticalAccentList"/>
    <dgm:cxn modelId="{98A6A9A6-D7CE-4DB9-8F46-E0A0DA58314D}" type="presOf" srcId="{499A66F9-B4FA-417B-BA54-AF695F2913BB}" destId="{190C05C8-E49A-4447-94CE-C24D18EB74C1}" srcOrd="0" destOrd="0" presId="urn:microsoft.com/office/officeart/2008/layout/VerticalAccentList"/>
    <dgm:cxn modelId="{BACC4EF4-2BB4-4E17-974B-EBFF6F32A3CD}" type="presOf" srcId="{EAA3BAE7-27FA-4818-964B-4F6712A4E435}" destId="{2B0AE43D-E3B6-44C4-8CD2-5C318FDF0275}" srcOrd="0" destOrd="0" presId="urn:microsoft.com/office/officeart/2008/layout/VerticalAccentList"/>
    <dgm:cxn modelId="{DA28FA6D-2157-4FB5-AA74-BA411CC5EE47}" type="presOf" srcId="{B26E2AC4-395E-48A5-8D47-00C5C9D5FBB5}" destId="{A7D5513C-CAB6-4E2E-A6F1-0C7F10532496}" srcOrd="0" destOrd="0" presId="urn:microsoft.com/office/officeart/2008/layout/VerticalAccentList"/>
    <dgm:cxn modelId="{EC2C4389-5CB4-4C75-B37B-B0608C37C4D5}" srcId="{165D52B9-C82B-41F1-84B2-6A4CC71CD26B}" destId="{7DAFDE1F-CA08-426A-8740-2942936C921A}" srcOrd="0" destOrd="0" parTransId="{59894147-16C8-41A7-A314-6C26D4F3D2AE}" sibTransId="{8885B523-5FFA-4ECF-9B50-D0499E596139}"/>
    <dgm:cxn modelId="{E8ABBDAE-E0B9-422C-83E6-738F1C7BE11E}" type="presOf" srcId="{B6621C50-BCCB-416D-8833-7B9C8E77F37B}" destId="{FB1E2485-10A5-4937-8B9B-AB2F2195D4E9}" srcOrd="0" destOrd="0" presId="urn:microsoft.com/office/officeart/2008/layout/VerticalAccentList"/>
    <dgm:cxn modelId="{37016868-A8B2-484D-A02B-7D01B611F0FD}" srcId="{5BD60A29-3CDB-4751-BF90-666D8D9DEEA4}" destId="{499A66F9-B4FA-417B-BA54-AF695F2913BB}" srcOrd="1" destOrd="0" parTransId="{2BAC73E6-E44B-449F-865A-D3C3EBCF57C0}" sibTransId="{5136EBB2-87C5-49CB-870F-A053AA6E1773}"/>
    <dgm:cxn modelId="{7FB3610C-2A6F-484A-90A0-C8715F74AABB}" type="presOf" srcId="{165D52B9-C82B-41F1-84B2-6A4CC71CD26B}" destId="{5840A992-8B81-4A95-9FA4-F2F3F2E3BF9B}" srcOrd="0" destOrd="0" presId="urn:microsoft.com/office/officeart/2008/layout/VerticalAccentList"/>
    <dgm:cxn modelId="{451F56CD-F7A3-4B66-8485-87431093AF85}" srcId="{59C7EBB2-21B6-4B54-A01F-6D39A1C8F326}" destId="{CE28F6A3-F33F-471B-9B1C-346D0324E0E3}" srcOrd="0" destOrd="0" parTransId="{F601174E-9B12-4587-B5AB-82B2217915FF}" sibTransId="{BB0B7761-99AF-4287-B5C7-548E0CB19CF7}"/>
    <dgm:cxn modelId="{05F1D9E1-3805-46D9-958F-645BBB3C0864}" type="presOf" srcId="{2A96108D-F310-4473-9EDC-41AEF62CFB41}" destId="{6456646E-1D90-4292-AB86-8CC0892DCFBD}" srcOrd="0" destOrd="0" presId="urn:microsoft.com/office/officeart/2008/layout/VerticalAccentList"/>
    <dgm:cxn modelId="{3B1D3F35-2BF1-423D-B8B9-6A22E13651F8}" srcId="{5BD60A29-3CDB-4751-BF90-666D8D9DEEA4}" destId="{2A96108D-F310-4473-9EDC-41AEF62CFB41}" srcOrd="5" destOrd="0" parTransId="{0E06ECB8-2BF4-4C60-9C9B-F93D66DB4848}" sibTransId="{B6CA990B-769A-4F86-B30E-7E03D2EC2877}"/>
    <dgm:cxn modelId="{6D1E0061-A92A-4464-B2E9-13E7BB44E0BE}" type="presOf" srcId="{E460B9C6-272D-41A2-A0CC-D3836BC48FE7}" destId="{4B03D083-88DF-422D-A89B-983E08C30A2C}" srcOrd="0" destOrd="0" presId="urn:microsoft.com/office/officeart/2008/layout/VerticalAccentList"/>
    <dgm:cxn modelId="{3A069BA8-A442-4576-B201-58548EF93524}" srcId="{5BD60A29-3CDB-4751-BF90-666D8D9DEEA4}" destId="{09851940-0492-4D25-9AC8-DA9E5CFBABC5}" srcOrd="2" destOrd="0" parTransId="{B8BE53F6-9331-4166-9178-2C5E112B0A61}" sibTransId="{A1E9EB0E-7490-4890-A108-B54E52BC28E5}"/>
    <dgm:cxn modelId="{AE076952-671B-4FCF-B193-FE3AADAAA605}" type="presOf" srcId="{5BD60A29-3CDB-4751-BF90-666D8D9DEEA4}" destId="{1299EBC4-955F-47A2-85A3-4EB3F70E70F1}" srcOrd="0" destOrd="0" presId="urn:microsoft.com/office/officeart/2008/layout/VerticalAccentList"/>
    <dgm:cxn modelId="{22EB1AB0-EDCC-4E1C-B910-3F4DA51B48AB}" type="presOf" srcId="{2D7FEE75-CDEF-4D0A-9F61-70FBE7A00809}" destId="{37578CD7-0477-4AFD-9CD6-EB9C3EC17993}" srcOrd="0" destOrd="0" presId="urn:microsoft.com/office/officeart/2008/layout/VerticalAccentList"/>
    <dgm:cxn modelId="{FC63B923-DC7B-433F-92D2-68C5A1E53612}" type="presOf" srcId="{09851940-0492-4D25-9AC8-DA9E5CFBABC5}" destId="{7BEDB179-3734-487E-88FD-D1229CF2D951}" srcOrd="0" destOrd="0" presId="urn:microsoft.com/office/officeart/2008/layout/VerticalAccentList"/>
    <dgm:cxn modelId="{5A8A58F1-8E21-4297-8F57-649F8E030DAD}" srcId="{5BD60A29-3CDB-4751-BF90-666D8D9DEEA4}" destId="{E460B9C6-272D-41A2-A0CC-D3836BC48FE7}" srcOrd="3" destOrd="0" parTransId="{917E409E-8B8A-4A6B-A781-819E9BBF3E7B}" sibTransId="{9E03BA01-0540-4234-915E-1636D3C8639E}"/>
    <dgm:cxn modelId="{0931D12B-D2A7-4DE7-83DA-98D582874844}" srcId="{5BD60A29-3CDB-4751-BF90-666D8D9DEEA4}" destId="{2DA5267A-EA39-4761-A839-981A2071CCEB}" srcOrd="6" destOrd="0" parTransId="{E4FBE0D1-57B2-4B4B-B49D-18881D9CAF06}" sibTransId="{AE4EC7FE-8002-4082-BA76-62DD96FC73A5}"/>
    <dgm:cxn modelId="{31F59F7F-3301-4261-A305-F80B22742FF5}" srcId="{5BD60A29-3CDB-4751-BF90-666D8D9DEEA4}" destId="{165D52B9-C82B-41F1-84B2-6A4CC71CD26B}" srcOrd="4" destOrd="0" parTransId="{5937D57E-8D2D-461D-A3B5-5CDA5D5274E4}" sibTransId="{6ED5E572-B100-489F-9CD4-5B83E6710BAA}"/>
    <dgm:cxn modelId="{A854A079-4A7E-4D99-B0F4-DAB48996C1BC}" srcId="{09851940-0492-4D25-9AC8-DA9E5CFBABC5}" destId="{F256B03E-DB77-4EBB-8AC1-B87B3630B0F7}" srcOrd="0" destOrd="0" parTransId="{9023FEF4-3D63-479A-BB3F-D6248D5B5E63}" sibTransId="{05250AD6-3A73-4CB4-A941-46CDD06FCE97}"/>
    <dgm:cxn modelId="{319112BC-111C-4B79-A97B-5969829E6B82}" srcId="{499A66F9-B4FA-417B-BA54-AF695F2913BB}" destId="{B26E2AC4-395E-48A5-8D47-00C5C9D5FBB5}" srcOrd="0" destOrd="0" parTransId="{8D3FDF3F-D3F8-403E-B77B-AC7B39359B40}" sibTransId="{3852C033-BD6B-410F-B27D-D4CE38CDE5B0}"/>
    <dgm:cxn modelId="{0DFFA1D8-7D04-4683-8774-0EBEEC8E2242}" srcId="{2A96108D-F310-4473-9EDC-41AEF62CFB41}" destId="{2D7FEE75-CDEF-4D0A-9F61-70FBE7A00809}" srcOrd="0" destOrd="0" parTransId="{F4FC04E5-5B36-4152-BA7C-57E23FAC2D60}" sibTransId="{66B9FE85-A1FB-49B6-B68F-C0DD9DF46FDB}"/>
    <dgm:cxn modelId="{C4458C9B-6F1C-4DC5-9D4B-BD790938D95D}" type="presOf" srcId="{F256B03E-DB77-4EBB-8AC1-B87B3630B0F7}" destId="{B00A05EA-AF25-42E1-97C6-C47D4B3382B9}" srcOrd="0" destOrd="0" presId="urn:microsoft.com/office/officeart/2008/layout/VerticalAccentList"/>
    <dgm:cxn modelId="{32B18C62-2874-481A-8905-758405747A1B}" type="presOf" srcId="{59C7EBB2-21B6-4B54-A01F-6D39A1C8F326}" destId="{B02A79C4-74F7-4E3F-B0F4-55ED941AE22E}" srcOrd="0" destOrd="0" presId="urn:microsoft.com/office/officeart/2008/layout/VerticalAccentList"/>
    <dgm:cxn modelId="{D373F0A3-B984-4080-AF0A-86F11B699E4F}" srcId="{2DA5267A-EA39-4761-A839-981A2071CCEB}" destId="{EAA3BAE7-27FA-4818-964B-4F6712A4E435}" srcOrd="0" destOrd="0" parTransId="{F7A1EA1C-EADD-4C6B-9F08-0D79C2EDF1A5}" sibTransId="{7BF8561E-844A-4C74-BA80-7E948B2488F5}"/>
    <dgm:cxn modelId="{D9FD7251-352E-446E-8B32-006FC6931355}" srcId="{5BD60A29-3CDB-4751-BF90-666D8D9DEEA4}" destId="{59C7EBB2-21B6-4B54-A01F-6D39A1C8F326}" srcOrd="0" destOrd="0" parTransId="{695AF80A-750E-4291-82BC-77082EAB127C}" sibTransId="{EB9EDC87-670A-4044-BF57-9F5C65411E54}"/>
    <dgm:cxn modelId="{4109C709-1379-4871-99EE-C9C6E2839A22}" type="presOf" srcId="{CE28F6A3-F33F-471B-9B1C-346D0324E0E3}" destId="{8585A974-955C-49F8-A59D-C6A85B792032}" srcOrd="0" destOrd="0" presId="urn:microsoft.com/office/officeart/2008/layout/VerticalAccentList"/>
    <dgm:cxn modelId="{96355391-0B75-4BEC-B0D6-F0ED5423D4F3}" srcId="{E460B9C6-272D-41A2-A0CC-D3836BC48FE7}" destId="{B6621C50-BCCB-416D-8833-7B9C8E77F37B}" srcOrd="0" destOrd="0" parTransId="{76B7D941-26C6-462A-A211-A3E5B19291DF}" sibTransId="{71AB4B82-4845-449F-AE83-D73E91AD0D9E}"/>
    <dgm:cxn modelId="{D587097B-B8B3-4BCA-A094-2C245DAC4195}" type="presParOf" srcId="{1299EBC4-955F-47A2-85A3-4EB3F70E70F1}" destId="{0284ED1B-5AF0-4B12-B6CB-E641C636E963}" srcOrd="0" destOrd="0" presId="urn:microsoft.com/office/officeart/2008/layout/VerticalAccentList"/>
    <dgm:cxn modelId="{142E2A35-AFA0-4EF9-AB23-356638121A81}" type="presParOf" srcId="{0284ED1B-5AF0-4B12-B6CB-E641C636E963}" destId="{B02A79C4-74F7-4E3F-B0F4-55ED941AE22E}" srcOrd="0" destOrd="0" presId="urn:microsoft.com/office/officeart/2008/layout/VerticalAccentList"/>
    <dgm:cxn modelId="{0F73876C-BABE-4BF7-91AD-2D679839B863}" type="presParOf" srcId="{1299EBC4-955F-47A2-85A3-4EB3F70E70F1}" destId="{FC0A9DF9-6495-4211-BD0D-1E83F1100D9A}" srcOrd="1" destOrd="0" presId="urn:microsoft.com/office/officeart/2008/layout/VerticalAccentList"/>
    <dgm:cxn modelId="{D157F63B-E9A6-456E-8D2E-AD2E5E3B2C97}" type="presParOf" srcId="{FC0A9DF9-6495-4211-BD0D-1E83F1100D9A}" destId="{B4D48415-CD3F-4576-BE5B-DC79383380DD}" srcOrd="0" destOrd="0" presId="urn:microsoft.com/office/officeart/2008/layout/VerticalAccentList"/>
    <dgm:cxn modelId="{AA4EA062-D004-4305-AF99-BAF7AA2A80EC}" type="presParOf" srcId="{FC0A9DF9-6495-4211-BD0D-1E83F1100D9A}" destId="{2C0E5705-8AC6-442A-8E7F-D3777039BC17}" srcOrd="1" destOrd="0" presId="urn:microsoft.com/office/officeart/2008/layout/VerticalAccentList"/>
    <dgm:cxn modelId="{6BB4F388-7558-4AFE-A963-4C959A74653B}" type="presParOf" srcId="{FC0A9DF9-6495-4211-BD0D-1E83F1100D9A}" destId="{A2B52E29-68BB-4FF7-8879-E052C4E7BA4D}" srcOrd="2" destOrd="0" presId="urn:microsoft.com/office/officeart/2008/layout/VerticalAccentList"/>
    <dgm:cxn modelId="{A77B543C-854F-4586-B3E6-DD88F40D7CA6}" type="presParOf" srcId="{FC0A9DF9-6495-4211-BD0D-1E83F1100D9A}" destId="{7398AEC0-291D-4244-9719-7F2AB008EFAA}" srcOrd="3" destOrd="0" presId="urn:microsoft.com/office/officeart/2008/layout/VerticalAccentList"/>
    <dgm:cxn modelId="{925DE6E9-F27E-478E-81F9-DDFA75D74AE2}" type="presParOf" srcId="{FC0A9DF9-6495-4211-BD0D-1E83F1100D9A}" destId="{5994B6CD-673F-48FC-A26E-E105A43A8E73}" srcOrd="4" destOrd="0" presId="urn:microsoft.com/office/officeart/2008/layout/VerticalAccentList"/>
    <dgm:cxn modelId="{E8E2A92F-2D71-44BC-BD52-7906FA52B935}" type="presParOf" srcId="{FC0A9DF9-6495-4211-BD0D-1E83F1100D9A}" destId="{51AF98EF-C5A3-495F-860E-1CE89F3CA6F1}" srcOrd="5" destOrd="0" presId="urn:microsoft.com/office/officeart/2008/layout/VerticalAccentList"/>
    <dgm:cxn modelId="{D37F236F-5588-4E9D-BB0D-10B5877443FB}" type="presParOf" srcId="{FC0A9DF9-6495-4211-BD0D-1E83F1100D9A}" destId="{CA41037B-D537-4B42-89BB-62B2AFE4225D}" srcOrd="6" destOrd="0" presId="urn:microsoft.com/office/officeart/2008/layout/VerticalAccentList"/>
    <dgm:cxn modelId="{CD90D251-4F2A-4C8D-8292-852A96A29F2E}" type="presParOf" srcId="{FC0A9DF9-6495-4211-BD0D-1E83F1100D9A}" destId="{8585A974-955C-49F8-A59D-C6A85B792032}" srcOrd="7" destOrd="0" presId="urn:microsoft.com/office/officeart/2008/layout/VerticalAccentList"/>
    <dgm:cxn modelId="{15043C32-28B5-4F79-9842-E0CEA3F1682F}" type="presParOf" srcId="{1299EBC4-955F-47A2-85A3-4EB3F70E70F1}" destId="{65C34F22-0C47-4F00-90E6-305D7F88E0BC}" srcOrd="2" destOrd="0" presId="urn:microsoft.com/office/officeart/2008/layout/VerticalAccentList"/>
    <dgm:cxn modelId="{59556684-3A47-41E8-8CCF-224C3B473095}" type="presParOf" srcId="{1299EBC4-955F-47A2-85A3-4EB3F70E70F1}" destId="{60841752-A97C-456E-B693-5A8F21D5FBB4}" srcOrd="3" destOrd="0" presId="urn:microsoft.com/office/officeart/2008/layout/VerticalAccentList"/>
    <dgm:cxn modelId="{5077A57B-5D55-4FE7-98F2-1220A81AA33D}" type="presParOf" srcId="{60841752-A97C-456E-B693-5A8F21D5FBB4}" destId="{190C05C8-E49A-4447-94CE-C24D18EB74C1}" srcOrd="0" destOrd="0" presId="urn:microsoft.com/office/officeart/2008/layout/VerticalAccentList"/>
    <dgm:cxn modelId="{E04CEDC8-5492-40E9-81D0-1CCB79E9561A}" type="presParOf" srcId="{1299EBC4-955F-47A2-85A3-4EB3F70E70F1}" destId="{C5F2282A-C7EB-4E11-BEF9-71C81A3FEF5C}" srcOrd="4" destOrd="0" presId="urn:microsoft.com/office/officeart/2008/layout/VerticalAccentList"/>
    <dgm:cxn modelId="{344EC8D6-58BE-4F93-B8BE-F7DA30BCD7B6}" type="presParOf" srcId="{C5F2282A-C7EB-4E11-BEF9-71C81A3FEF5C}" destId="{2FD1F16A-6FBF-4D56-83E5-27DA86BBE5C5}" srcOrd="0" destOrd="0" presId="urn:microsoft.com/office/officeart/2008/layout/VerticalAccentList"/>
    <dgm:cxn modelId="{EB5E5191-2E6F-4A9E-B8A4-4AAAC32762FB}" type="presParOf" srcId="{C5F2282A-C7EB-4E11-BEF9-71C81A3FEF5C}" destId="{FCB90DA9-DAE4-48E0-868B-06DCD5E0AEB9}" srcOrd="1" destOrd="0" presId="urn:microsoft.com/office/officeart/2008/layout/VerticalAccentList"/>
    <dgm:cxn modelId="{3608142D-3760-4432-9EF7-B01334C5BDA6}" type="presParOf" srcId="{C5F2282A-C7EB-4E11-BEF9-71C81A3FEF5C}" destId="{D9B51A78-BB6D-4097-9B02-6B4675A293DD}" srcOrd="2" destOrd="0" presId="urn:microsoft.com/office/officeart/2008/layout/VerticalAccentList"/>
    <dgm:cxn modelId="{72B9A81B-5C2C-4899-97CE-94294BC910FB}" type="presParOf" srcId="{C5F2282A-C7EB-4E11-BEF9-71C81A3FEF5C}" destId="{A2638B1B-5689-46A4-8903-475CCA26CCB3}" srcOrd="3" destOrd="0" presId="urn:microsoft.com/office/officeart/2008/layout/VerticalAccentList"/>
    <dgm:cxn modelId="{0234FDC7-53AF-4D20-8C32-E6D6ACF29C1E}" type="presParOf" srcId="{C5F2282A-C7EB-4E11-BEF9-71C81A3FEF5C}" destId="{E3B26C62-45FF-4338-A15B-280D7A3A94BF}" srcOrd="4" destOrd="0" presId="urn:microsoft.com/office/officeart/2008/layout/VerticalAccentList"/>
    <dgm:cxn modelId="{25AD09CA-59D4-4255-BC07-C4176EA279ED}" type="presParOf" srcId="{C5F2282A-C7EB-4E11-BEF9-71C81A3FEF5C}" destId="{D609F478-6430-4894-9A0C-4ECB6E80139F}" srcOrd="5" destOrd="0" presId="urn:microsoft.com/office/officeart/2008/layout/VerticalAccentList"/>
    <dgm:cxn modelId="{1FC9C0AF-F079-44B0-9BF8-E2829B2B6AD5}" type="presParOf" srcId="{C5F2282A-C7EB-4E11-BEF9-71C81A3FEF5C}" destId="{A40696FE-3B8E-4A1D-9687-A6C2FE6D5998}" srcOrd="6" destOrd="0" presId="urn:microsoft.com/office/officeart/2008/layout/VerticalAccentList"/>
    <dgm:cxn modelId="{2ED5F7C1-04DD-4EC5-B0B4-F61D49A4D3C2}" type="presParOf" srcId="{C5F2282A-C7EB-4E11-BEF9-71C81A3FEF5C}" destId="{A7D5513C-CAB6-4E2E-A6F1-0C7F10532496}" srcOrd="7" destOrd="0" presId="urn:microsoft.com/office/officeart/2008/layout/VerticalAccentList"/>
    <dgm:cxn modelId="{3F396DC0-A8F6-4146-B0A3-E2EDB195D746}" type="presParOf" srcId="{1299EBC4-955F-47A2-85A3-4EB3F70E70F1}" destId="{13187050-9EAD-4E27-A538-FD4AAB36F2E5}" srcOrd="5" destOrd="0" presId="urn:microsoft.com/office/officeart/2008/layout/VerticalAccentList"/>
    <dgm:cxn modelId="{AE7CF2E4-3EB9-4B88-BBD5-67590DCBDDBB}" type="presParOf" srcId="{1299EBC4-955F-47A2-85A3-4EB3F70E70F1}" destId="{2A00B88F-0ABF-4688-A0B3-683F87AC0D8C}" srcOrd="6" destOrd="0" presId="urn:microsoft.com/office/officeart/2008/layout/VerticalAccentList"/>
    <dgm:cxn modelId="{1ABDA93A-CE64-4248-B729-6683C5AEFBC6}" type="presParOf" srcId="{2A00B88F-0ABF-4688-A0B3-683F87AC0D8C}" destId="{7BEDB179-3734-487E-88FD-D1229CF2D951}" srcOrd="0" destOrd="0" presId="urn:microsoft.com/office/officeart/2008/layout/VerticalAccentList"/>
    <dgm:cxn modelId="{0E0C2F4A-F0C3-4A4A-BB35-7CCD9AE114B6}" type="presParOf" srcId="{1299EBC4-955F-47A2-85A3-4EB3F70E70F1}" destId="{35C374E2-6DD1-4E24-AF56-B7B6234B4889}" srcOrd="7" destOrd="0" presId="urn:microsoft.com/office/officeart/2008/layout/VerticalAccentList"/>
    <dgm:cxn modelId="{4AFFD1D0-3EF7-4924-B929-F407DDC68AB9}" type="presParOf" srcId="{35C374E2-6DD1-4E24-AF56-B7B6234B4889}" destId="{1A9CED81-94AB-4C7E-BB07-CD6BC2582F4C}" srcOrd="0" destOrd="0" presId="urn:microsoft.com/office/officeart/2008/layout/VerticalAccentList"/>
    <dgm:cxn modelId="{446CF5FC-06C8-4F70-A5D3-CF819E5E0E5B}" type="presParOf" srcId="{35C374E2-6DD1-4E24-AF56-B7B6234B4889}" destId="{EC359613-2DB8-4E96-9733-321F68FFE502}" srcOrd="1" destOrd="0" presId="urn:microsoft.com/office/officeart/2008/layout/VerticalAccentList"/>
    <dgm:cxn modelId="{C2C01461-EBB6-473B-990B-0890F5FEA854}" type="presParOf" srcId="{35C374E2-6DD1-4E24-AF56-B7B6234B4889}" destId="{9A1B6C09-C1FC-422C-A26F-5052FFADBFB7}" srcOrd="2" destOrd="0" presId="urn:microsoft.com/office/officeart/2008/layout/VerticalAccentList"/>
    <dgm:cxn modelId="{FC2DBE4B-BF35-4D05-BE31-3C73B22E9AD1}" type="presParOf" srcId="{35C374E2-6DD1-4E24-AF56-B7B6234B4889}" destId="{DFA547BC-FD8A-4427-9609-C3E986361624}" srcOrd="3" destOrd="0" presId="urn:microsoft.com/office/officeart/2008/layout/VerticalAccentList"/>
    <dgm:cxn modelId="{423161E0-992A-42FA-A4FC-F516FF3D9B55}" type="presParOf" srcId="{35C374E2-6DD1-4E24-AF56-B7B6234B4889}" destId="{00FD1C87-ED96-492C-824B-B0FFFCFE929C}" srcOrd="4" destOrd="0" presId="urn:microsoft.com/office/officeart/2008/layout/VerticalAccentList"/>
    <dgm:cxn modelId="{0C3CDC52-0323-497C-8DDB-2DABF34EA128}" type="presParOf" srcId="{35C374E2-6DD1-4E24-AF56-B7B6234B4889}" destId="{C56C019D-2866-4679-AF39-1C019D8FC990}" srcOrd="5" destOrd="0" presId="urn:microsoft.com/office/officeart/2008/layout/VerticalAccentList"/>
    <dgm:cxn modelId="{F849143A-DDFC-4ECC-923D-49675BB9111E}" type="presParOf" srcId="{35C374E2-6DD1-4E24-AF56-B7B6234B4889}" destId="{574434FB-B8E0-41C5-BBAA-06E89B038357}" srcOrd="6" destOrd="0" presId="urn:microsoft.com/office/officeart/2008/layout/VerticalAccentList"/>
    <dgm:cxn modelId="{311C23A8-107C-4F30-9C24-BA4CC3CFFBDB}" type="presParOf" srcId="{35C374E2-6DD1-4E24-AF56-B7B6234B4889}" destId="{B00A05EA-AF25-42E1-97C6-C47D4B3382B9}" srcOrd="7" destOrd="0" presId="urn:microsoft.com/office/officeart/2008/layout/VerticalAccentList"/>
    <dgm:cxn modelId="{E3CB19BB-AEE9-4F2A-9FC0-1EE92DCF3E21}" type="presParOf" srcId="{1299EBC4-955F-47A2-85A3-4EB3F70E70F1}" destId="{2DF0B500-0D47-41EF-BC76-4BE310A6BD5B}" srcOrd="8" destOrd="0" presId="urn:microsoft.com/office/officeart/2008/layout/VerticalAccentList"/>
    <dgm:cxn modelId="{B2F81694-08EE-40C1-A23B-F7A59D6EC980}" type="presParOf" srcId="{1299EBC4-955F-47A2-85A3-4EB3F70E70F1}" destId="{5403A748-A5B4-4C06-9C6E-A08C20887A66}" srcOrd="9" destOrd="0" presId="urn:microsoft.com/office/officeart/2008/layout/VerticalAccentList"/>
    <dgm:cxn modelId="{B7F4D1B8-21E4-4C1E-A7AF-F6EFC81C91D8}" type="presParOf" srcId="{5403A748-A5B4-4C06-9C6E-A08C20887A66}" destId="{4B03D083-88DF-422D-A89B-983E08C30A2C}" srcOrd="0" destOrd="0" presId="urn:microsoft.com/office/officeart/2008/layout/VerticalAccentList"/>
    <dgm:cxn modelId="{5DDC4CD3-DF01-4EE3-8702-E2AF72C19DE2}" type="presParOf" srcId="{1299EBC4-955F-47A2-85A3-4EB3F70E70F1}" destId="{F0B5B8F6-6E4F-4B8D-BC4A-833EEF707410}" srcOrd="10" destOrd="0" presId="urn:microsoft.com/office/officeart/2008/layout/VerticalAccentList"/>
    <dgm:cxn modelId="{27539593-080B-45D6-B5E2-5CB6BC9BC372}" type="presParOf" srcId="{F0B5B8F6-6E4F-4B8D-BC4A-833EEF707410}" destId="{2F866055-30DE-4D39-AC6B-76BE64F42E83}" srcOrd="0" destOrd="0" presId="urn:microsoft.com/office/officeart/2008/layout/VerticalAccentList"/>
    <dgm:cxn modelId="{34674F55-4E77-4EEC-89D5-3092F41BA745}" type="presParOf" srcId="{F0B5B8F6-6E4F-4B8D-BC4A-833EEF707410}" destId="{B2F039BD-E1DF-4AB8-8C25-FB887384856F}" srcOrd="1" destOrd="0" presId="urn:microsoft.com/office/officeart/2008/layout/VerticalAccentList"/>
    <dgm:cxn modelId="{963BB4AD-2DCC-4A00-A8F1-2A88CC13DFE6}" type="presParOf" srcId="{F0B5B8F6-6E4F-4B8D-BC4A-833EEF707410}" destId="{C75824FF-3B42-4371-9E16-89ADDE515C3C}" srcOrd="2" destOrd="0" presId="urn:microsoft.com/office/officeart/2008/layout/VerticalAccentList"/>
    <dgm:cxn modelId="{5CC92FFB-CEE8-4612-8112-BA90D3ECEE18}" type="presParOf" srcId="{F0B5B8F6-6E4F-4B8D-BC4A-833EEF707410}" destId="{F9C62ED4-F7C5-4242-8996-54306CBCECE3}" srcOrd="3" destOrd="0" presId="urn:microsoft.com/office/officeart/2008/layout/VerticalAccentList"/>
    <dgm:cxn modelId="{EB3974F8-4271-4126-8440-57552AB8FB61}" type="presParOf" srcId="{F0B5B8F6-6E4F-4B8D-BC4A-833EEF707410}" destId="{412B7A21-2512-479E-A81D-29E70CBADEA1}" srcOrd="4" destOrd="0" presId="urn:microsoft.com/office/officeart/2008/layout/VerticalAccentList"/>
    <dgm:cxn modelId="{A3FC56C9-4780-4D21-9C23-ADF814B5F226}" type="presParOf" srcId="{F0B5B8F6-6E4F-4B8D-BC4A-833EEF707410}" destId="{5E541734-82CF-4AD6-AFEB-859910321560}" srcOrd="5" destOrd="0" presId="urn:microsoft.com/office/officeart/2008/layout/VerticalAccentList"/>
    <dgm:cxn modelId="{A3940CCF-FF31-4D70-8614-83E2BB72AD54}" type="presParOf" srcId="{F0B5B8F6-6E4F-4B8D-BC4A-833EEF707410}" destId="{834B4678-02AA-4534-8B2F-9DEE371E2BD5}" srcOrd="6" destOrd="0" presId="urn:microsoft.com/office/officeart/2008/layout/VerticalAccentList"/>
    <dgm:cxn modelId="{06857A8D-5002-4053-8A20-039EF7C2FE9E}" type="presParOf" srcId="{F0B5B8F6-6E4F-4B8D-BC4A-833EEF707410}" destId="{FB1E2485-10A5-4937-8B9B-AB2F2195D4E9}" srcOrd="7" destOrd="0" presId="urn:microsoft.com/office/officeart/2008/layout/VerticalAccentList"/>
    <dgm:cxn modelId="{6810492F-C8F9-4193-9B0F-342F0DE8B37F}" type="presParOf" srcId="{1299EBC4-955F-47A2-85A3-4EB3F70E70F1}" destId="{94D04C82-D285-48CA-9A2B-4DD13910CD4B}" srcOrd="11" destOrd="0" presId="urn:microsoft.com/office/officeart/2008/layout/VerticalAccentList"/>
    <dgm:cxn modelId="{9003DAAD-FB93-4B61-AE2C-DE462AD0FEB4}" type="presParOf" srcId="{1299EBC4-955F-47A2-85A3-4EB3F70E70F1}" destId="{21E56F02-267A-4DA2-B88E-D68EE2B6AB37}" srcOrd="12" destOrd="0" presId="urn:microsoft.com/office/officeart/2008/layout/VerticalAccentList"/>
    <dgm:cxn modelId="{2F44FDC6-0FB7-454B-9111-4D06DBE09554}" type="presParOf" srcId="{21E56F02-267A-4DA2-B88E-D68EE2B6AB37}" destId="{5840A992-8B81-4A95-9FA4-F2F3F2E3BF9B}" srcOrd="0" destOrd="0" presId="urn:microsoft.com/office/officeart/2008/layout/VerticalAccentList"/>
    <dgm:cxn modelId="{5986372E-517A-41B1-B473-2D6AE03AE5E8}" type="presParOf" srcId="{1299EBC4-955F-47A2-85A3-4EB3F70E70F1}" destId="{2A9BE9A3-19D6-4C42-8439-4D8982EFAB45}" srcOrd="13" destOrd="0" presId="urn:microsoft.com/office/officeart/2008/layout/VerticalAccentList"/>
    <dgm:cxn modelId="{D210C8FF-D7EC-4146-BDC5-345DE85E656E}" type="presParOf" srcId="{2A9BE9A3-19D6-4C42-8439-4D8982EFAB45}" destId="{A59FABDA-7287-492C-B7EC-0342DB42D908}" srcOrd="0" destOrd="0" presId="urn:microsoft.com/office/officeart/2008/layout/VerticalAccentList"/>
    <dgm:cxn modelId="{775223ED-0113-4D87-B122-353024FD943C}" type="presParOf" srcId="{2A9BE9A3-19D6-4C42-8439-4D8982EFAB45}" destId="{7D0025BB-EC02-4674-90A3-7B5879ADA1CD}" srcOrd="1" destOrd="0" presId="urn:microsoft.com/office/officeart/2008/layout/VerticalAccentList"/>
    <dgm:cxn modelId="{BB2F0B4E-89A8-4137-9D9A-2FCF072AE3B0}" type="presParOf" srcId="{2A9BE9A3-19D6-4C42-8439-4D8982EFAB45}" destId="{0109F0D1-4C84-4946-8136-A6DBD69A09D0}" srcOrd="2" destOrd="0" presId="urn:microsoft.com/office/officeart/2008/layout/VerticalAccentList"/>
    <dgm:cxn modelId="{A6375B98-1814-4050-B9A0-0E1A46B45958}" type="presParOf" srcId="{2A9BE9A3-19D6-4C42-8439-4D8982EFAB45}" destId="{1F7D7B2E-F5A2-4280-9825-EC2B21DEB5C3}" srcOrd="3" destOrd="0" presId="urn:microsoft.com/office/officeart/2008/layout/VerticalAccentList"/>
    <dgm:cxn modelId="{99C841C2-9B6E-420A-AD0D-C6401C06A7A0}" type="presParOf" srcId="{2A9BE9A3-19D6-4C42-8439-4D8982EFAB45}" destId="{0FAD2F88-B9C4-4D52-8A3E-45838B3F672B}" srcOrd="4" destOrd="0" presId="urn:microsoft.com/office/officeart/2008/layout/VerticalAccentList"/>
    <dgm:cxn modelId="{21B90A53-B2C1-4F65-A8B7-9D0F880930B5}" type="presParOf" srcId="{2A9BE9A3-19D6-4C42-8439-4D8982EFAB45}" destId="{822E102E-11F3-45DB-9B08-B8E1AD7EC580}" srcOrd="5" destOrd="0" presId="urn:microsoft.com/office/officeart/2008/layout/VerticalAccentList"/>
    <dgm:cxn modelId="{6CAF4384-017D-462F-82A0-ADCA67D8CCEB}" type="presParOf" srcId="{2A9BE9A3-19D6-4C42-8439-4D8982EFAB45}" destId="{BBBAAA66-677F-4504-BAC8-EBA86D10B66C}" srcOrd="6" destOrd="0" presId="urn:microsoft.com/office/officeart/2008/layout/VerticalAccentList"/>
    <dgm:cxn modelId="{47EA127A-4A04-494C-AD66-52BA7F6466A1}" type="presParOf" srcId="{2A9BE9A3-19D6-4C42-8439-4D8982EFAB45}" destId="{315761AE-6D2A-4BF7-8334-C8492177386C}" srcOrd="7" destOrd="0" presId="urn:microsoft.com/office/officeart/2008/layout/VerticalAccentList"/>
    <dgm:cxn modelId="{B41B1F72-A22D-4E6E-ACEE-C5BA3B6442DC}" type="presParOf" srcId="{1299EBC4-955F-47A2-85A3-4EB3F70E70F1}" destId="{5A503A6D-B4E3-4284-81F8-5384ABD503C2}" srcOrd="14" destOrd="0" presId="urn:microsoft.com/office/officeart/2008/layout/VerticalAccentList"/>
    <dgm:cxn modelId="{DB60B6FC-02CA-48BA-B018-E502FDF435F7}" type="presParOf" srcId="{1299EBC4-955F-47A2-85A3-4EB3F70E70F1}" destId="{A56BFEF2-B520-4297-B691-F69A541F84E7}" srcOrd="15" destOrd="0" presId="urn:microsoft.com/office/officeart/2008/layout/VerticalAccentList"/>
    <dgm:cxn modelId="{BB1B178E-7ED3-4204-BF14-BDEFABB199AF}" type="presParOf" srcId="{A56BFEF2-B520-4297-B691-F69A541F84E7}" destId="{6456646E-1D90-4292-AB86-8CC0892DCFBD}" srcOrd="0" destOrd="0" presId="urn:microsoft.com/office/officeart/2008/layout/VerticalAccentList"/>
    <dgm:cxn modelId="{BEB75CA4-7758-4206-9A38-246B31796E1B}" type="presParOf" srcId="{1299EBC4-955F-47A2-85A3-4EB3F70E70F1}" destId="{E2387AD0-9B85-4765-9934-88559F0119CE}" srcOrd="16" destOrd="0" presId="urn:microsoft.com/office/officeart/2008/layout/VerticalAccentList"/>
    <dgm:cxn modelId="{EB492C95-437E-40B7-9B20-D3DAAD3A4278}" type="presParOf" srcId="{E2387AD0-9B85-4765-9934-88559F0119CE}" destId="{E76DFC91-316B-47B7-BFA0-05452EC82B17}" srcOrd="0" destOrd="0" presId="urn:microsoft.com/office/officeart/2008/layout/VerticalAccentList"/>
    <dgm:cxn modelId="{3CE140F8-CA62-4A63-B45F-E7F3ADA1717C}" type="presParOf" srcId="{E2387AD0-9B85-4765-9934-88559F0119CE}" destId="{A57D1D6D-DD67-47F7-AF9E-3358BD733F5F}" srcOrd="1" destOrd="0" presId="urn:microsoft.com/office/officeart/2008/layout/VerticalAccentList"/>
    <dgm:cxn modelId="{9847D5C3-4380-4F47-909E-BEF7900D8A72}" type="presParOf" srcId="{E2387AD0-9B85-4765-9934-88559F0119CE}" destId="{6BAD09E2-BC8F-49EB-A4D3-4A21F4B545D3}" srcOrd="2" destOrd="0" presId="urn:microsoft.com/office/officeart/2008/layout/VerticalAccentList"/>
    <dgm:cxn modelId="{E30E8054-F139-4FE1-887F-9BA5B22DE352}" type="presParOf" srcId="{E2387AD0-9B85-4765-9934-88559F0119CE}" destId="{1DF78CD3-CEE3-4869-9E0A-580E632511A0}" srcOrd="3" destOrd="0" presId="urn:microsoft.com/office/officeart/2008/layout/VerticalAccentList"/>
    <dgm:cxn modelId="{05CD92B3-417F-4494-A54C-0ADE9A32D48A}" type="presParOf" srcId="{E2387AD0-9B85-4765-9934-88559F0119CE}" destId="{CEA65ED3-4A52-48CF-8DB5-7CCE913D2A34}" srcOrd="4" destOrd="0" presId="urn:microsoft.com/office/officeart/2008/layout/VerticalAccentList"/>
    <dgm:cxn modelId="{70F9F680-A393-448C-BF85-1A086780CA60}" type="presParOf" srcId="{E2387AD0-9B85-4765-9934-88559F0119CE}" destId="{5B8BBF39-09D3-446D-A6A5-DEB570A5927B}" srcOrd="5" destOrd="0" presId="urn:microsoft.com/office/officeart/2008/layout/VerticalAccentList"/>
    <dgm:cxn modelId="{35190865-045C-4344-B994-D95EB492F5E5}" type="presParOf" srcId="{E2387AD0-9B85-4765-9934-88559F0119CE}" destId="{AFA90AA6-4CE7-40AB-85B5-E4B4A3498FE9}" srcOrd="6" destOrd="0" presId="urn:microsoft.com/office/officeart/2008/layout/VerticalAccentList"/>
    <dgm:cxn modelId="{CCA2A825-FB68-4D2E-AB29-1DBFDFDE1D2D}" type="presParOf" srcId="{E2387AD0-9B85-4765-9934-88559F0119CE}" destId="{37578CD7-0477-4AFD-9CD6-EB9C3EC17993}" srcOrd="7" destOrd="0" presId="urn:microsoft.com/office/officeart/2008/layout/VerticalAccentList"/>
    <dgm:cxn modelId="{31FA0255-424A-4739-83B7-CD6BEB63B7ED}" type="presParOf" srcId="{1299EBC4-955F-47A2-85A3-4EB3F70E70F1}" destId="{5996E5B9-3590-4326-83B7-32A6E628572A}" srcOrd="17" destOrd="0" presId="urn:microsoft.com/office/officeart/2008/layout/VerticalAccentList"/>
    <dgm:cxn modelId="{C24B0345-A145-469D-A65A-E80A229AFAB3}" type="presParOf" srcId="{1299EBC4-955F-47A2-85A3-4EB3F70E70F1}" destId="{C1EEAD72-317D-4339-8F0F-248F2BFBE117}" srcOrd="18" destOrd="0" presId="urn:microsoft.com/office/officeart/2008/layout/VerticalAccentList"/>
    <dgm:cxn modelId="{924238F8-9BF0-4014-A5FA-17AC84CAEF2B}" type="presParOf" srcId="{C1EEAD72-317D-4339-8F0F-248F2BFBE117}" destId="{40689E0F-E533-4FD8-A3F2-F4DB4D9E4236}" srcOrd="0" destOrd="0" presId="urn:microsoft.com/office/officeart/2008/layout/VerticalAccentList"/>
    <dgm:cxn modelId="{69A4C15C-DC6E-41A4-948E-B5214FCDF354}" type="presParOf" srcId="{1299EBC4-955F-47A2-85A3-4EB3F70E70F1}" destId="{3E74EB33-8E89-4964-A078-0124C0BB1780}" srcOrd="19" destOrd="0" presId="urn:microsoft.com/office/officeart/2008/layout/VerticalAccentList"/>
    <dgm:cxn modelId="{FDA63DC9-7670-41E6-A2EE-896A3EB58C62}" type="presParOf" srcId="{3E74EB33-8E89-4964-A078-0124C0BB1780}" destId="{DDB2B030-858A-428B-9850-86C6C7A215FB}" srcOrd="0" destOrd="0" presId="urn:microsoft.com/office/officeart/2008/layout/VerticalAccentList"/>
    <dgm:cxn modelId="{82371350-7FBC-4EC0-B2A6-279ECB1A4B01}" type="presParOf" srcId="{3E74EB33-8E89-4964-A078-0124C0BB1780}" destId="{C47667EE-E7F9-4965-B69A-3930F15EEAEC}" srcOrd="1" destOrd="0" presId="urn:microsoft.com/office/officeart/2008/layout/VerticalAccentList"/>
    <dgm:cxn modelId="{4A2EA0D4-F66D-4F99-BF4F-B2C30FB9CAC6}" type="presParOf" srcId="{3E74EB33-8E89-4964-A078-0124C0BB1780}" destId="{A1854F51-D0A4-449E-9874-B6F9A8C59238}" srcOrd="2" destOrd="0" presId="urn:microsoft.com/office/officeart/2008/layout/VerticalAccentList"/>
    <dgm:cxn modelId="{165D2471-4646-4E7E-B1BE-EA8606D17EB3}" type="presParOf" srcId="{3E74EB33-8E89-4964-A078-0124C0BB1780}" destId="{5A0A1732-91C6-4B96-BE06-5363C29331C9}" srcOrd="3" destOrd="0" presId="urn:microsoft.com/office/officeart/2008/layout/VerticalAccentList"/>
    <dgm:cxn modelId="{3898B12D-FF7D-48C8-AD22-5E96ABE8C20F}" type="presParOf" srcId="{3E74EB33-8E89-4964-A078-0124C0BB1780}" destId="{3DE10D5B-4DB6-4428-ADE5-3A81310CD2AC}" srcOrd="4" destOrd="0" presId="urn:microsoft.com/office/officeart/2008/layout/VerticalAccentList"/>
    <dgm:cxn modelId="{23B6EF65-1A1D-4507-9EF6-BE82D614C6B3}" type="presParOf" srcId="{3E74EB33-8E89-4964-A078-0124C0BB1780}" destId="{E6F5AC56-D6B2-427B-935D-36E24BDC7C3F}" srcOrd="5" destOrd="0" presId="urn:microsoft.com/office/officeart/2008/layout/VerticalAccentList"/>
    <dgm:cxn modelId="{796CACD1-9561-441C-9641-00AB9A8520A3}" type="presParOf" srcId="{3E74EB33-8E89-4964-A078-0124C0BB1780}" destId="{1472C1D7-0B4D-4724-8DD3-CACCB3207094}" srcOrd="6" destOrd="0" presId="urn:microsoft.com/office/officeart/2008/layout/VerticalAccentList"/>
    <dgm:cxn modelId="{0053C9DE-5D9D-4F52-B04C-2307F8BE7011}" type="presParOf" srcId="{3E74EB33-8E89-4964-A078-0124C0BB1780}" destId="{2B0AE43D-E3B6-44C4-8CD2-5C318FDF027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B3D6-1B7F-4F4C-872F-44000E56450C}">
      <dsp:nvSpPr>
        <dsp:cNvPr id="0" name=""/>
        <dsp:cNvSpPr/>
      </dsp:nvSpPr>
      <dsp:spPr>
        <a:xfrm>
          <a:off x="3452812" y="1336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Рассмотрение</a:t>
          </a:r>
          <a:r>
            <a:rPr lang="ru-RU" sz="700" kern="1200" dirty="0" smtClean="0"/>
            <a:t> проекта бюджета на очередной год и плановый период ОКТЯБОЬ-НОЯБРЬ представительный орган власти</a:t>
          </a:r>
          <a:endParaRPr lang="ru-RU" sz="700" kern="1200" dirty="0"/>
        </a:p>
      </dsp:txBody>
      <dsp:txXfrm>
        <a:off x="3630799" y="179323"/>
        <a:ext cx="859400" cy="859400"/>
      </dsp:txXfrm>
    </dsp:sp>
    <dsp:sp modelId="{1634300E-AF05-4DFC-ABCB-30CC121A8CF7}">
      <dsp:nvSpPr>
        <dsp:cNvPr id="0" name=""/>
        <dsp:cNvSpPr/>
      </dsp:nvSpPr>
      <dsp:spPr>
        <a:xfrm rot="1800000">
          <a:off x="4681377" y="855762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87877" y="913542"/>
        <a:ext cx="226409" cy="246112"/>
      </dsp:txXfrm>
    </dsp:sp>
    <dsp:sp modelId="{7D77D24B-CD65-436C-98BF-686C8E531BEF}">
      <dsp:nvSpPr>
        <dsp:cNvPr id="0" name=""/>
        <dsp:cNvSpPr/>
      </dsp:nvSpPr>
      <dsp:spPr>
        <a:xfrm>
          <a:off x="5033866" y="914157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Утверждение</a:t>
          </a:r>
          <a:r>
            <a:rPr lang="ru-RU" sz="700" kern="1200" dirty="0" smtClean="0"/>
            <a:t> проекта бюджета на очередной год и плановый период НОЯБРЬ-ДЕКАБРЬ представительный орган власти</a:t>
          </a:r>
          <a:endParaRPr lang="ru-RU" sz="700" kern="1200" dirty="0"/>
        </a:p>
      </dsp:txBody>
      <dsp:txXfrm>
        <a:off x="5211853" y="1092144"/>
        <a:ext cx="859400" cy="859400"/>
      </dsp:txXfrm>
    </dsp:sp>
    <dsp:sp modelId="{376C0783-C1BD-480A-A415-E451097B8AC8}">
      <dsp:nvSpPr>
        <dsp:cNvPr id="0" name=""/>
        <dsp:cNvSpPr/>
      </dsp:nvSpPr>
      <dsp:spPr>
        <a:xfrm rot="5400000">
          <a:off x="5479832" y="2220418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528349" y="2253940"/>
        <a:ext cx="226409" cy="246112"/>
      </dsp:txXfrm>
    </dsp:sp>
    <dsp:sp modelId="{4EBD9225-6A8A-47A6-B0AD-6B51167759FE}">
      <dsp:nvSpPr>
        <dsp:cNvPr id="0" name=""/>
        <dsp:cNvSpPr/>
      </dsp:nvSpPr>
      <dsp:spPr>
        <a:xfrm>
          <a:off x="5033866" y="2739800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Исполнение </a:t>
          </a:r>
          <a:r>
            <a:rPr lang="ru-RU" sz="700" kern="1200" dirty="0" smtClean="0"/>
            <a:t>бюджета в текущем году ЯНВАРЬ-ДЕКАБРЬ финансовый орган</a:t>
          </a:r>
          <a:endParaRPr lang="ru-RU" sz="700" kern="1200" dirty="0"/>
        </a:p>
      </dsp:txBody>
      <dsp:txXfrm>
        <a:off x="5211853" y="2917787"/>
        <a:ext cx="859400" cy="859400"/>
      </dsp:txXfrm>
    </dsp:sp>
    <dsp:sp modelId="{50139BE2-6670-410A-B33C-92B3489A567E}">
      <dsp:nvSpPr>
        <dsp:cNvPr id="0" name=""/>
        <dsp:cNvSpPr/>
      </dsp:nvSpPr>
      <dsp:spPr>
        <a:xfrm rot="9000000">
          <a:off x="4697233" y="3594227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4787766" y="3652007"/>
        <a:ext cx="226409" cy="246112"/>
      </dsp:txXfrm>
    </dsp:sp>
    <dsp:sp modelId="{9D9690BA-2838-477A-84E4-1012BC6FD7BA}">
      <dsp:nvSpPr>
        <dsp:cNvPr id="0" name=""/>
        <dsp:cNvSpPr/>
      </dsp:nvSpPr>
      <dsp:spPr>
        <a:xfrm>
          <a:off x="3452812" y="3652622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Формирование отчета </a:t>
          </a:r>
          <a:r>
            <a:rPr lang="ru-RU" sz="700" kern="1200" dirty="0" smtClean="0"/>
            <a:t>об исполнении бюджета предыдущего года ФЕВРАЛЬ-МАРТ финансовый орган</a:t>
          </a:r>
          <a:endParaRPr lang="ru-RU" sz="700" kern="1200" dirty="0"/>
        </a:p>
      </dsp:txBody>
      <dsp:txXfrm>
        <a:off x="3630799" y="3830609"/>
        <a:ext cx="859400" cy="859400"/>
      </dsp:txXfrm>
    </dsp:sp>
    <dsp:sp modelId="{6353EE61-CF95-4B85-ACE0-E410F20C47AE}">
      <dsp:nvSpPr>
        <dsp:cNvPr id="0" name=""/>
        <dsp:cNvSpPr/>
      </dsp:nvSpPr>
      <dsp:spPr>
        <a:xfrm rot="12600000">
          <a:off x="3116179" y="3603381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206712" y="3709677"/>
        <a:ext cx="226409" cy="246112"/>
      </dsp:txXfrm>
    </dsp:sp>
    <dsp:sp modelId="{38DAF564-B91B-4184-9E9F-37095DC2FC38}">
      <dsp:nvSpPr>
        <dsp:cNvPr id="0" name=""/>
        <dsp:cNvSpPr/>
      </dsp:nvSpPr>
      <dsp:spPr>
        <a:xfrm>
          <a:off x="1871759" y="2739800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Утверждение отчета </a:t>
          </a:r>
          <a:r>
            <a:rPr lang="ru-RU" sz="700" kern="1200" dirty="0" smtClean="0"/>
            <a:t>об исполнении бюджета предыдущего года МАЙ-ИЮНЬ представительный орган</a:t>
          </a:r>
          <a:endParaRPr lang="ru-RU" sz="700" kern="1200" dirty="0"/>
        </a:p>
      </dsp:txBody>
      <dsp:txXfrm>
        <a:off x="2049746" y="2917787"/>
        <a:ext cx="859400" cy="859400"/>
      </dsp:txXfrm>
    </dsp:sp>
    <dsp:sp modelId="{9AD27C77-F77D-469D-AACB-E0F7CD361820}">
      <dsp:nvSpPr>
        <dsp:cNvPr id="0" name=""/>
        <dsp:cNvSpPr/>
      </dsp:nvSpPr>
      <dsp:spPr>
        <a:xfrm rot="16200000">
          <a:off x="2317725" y="2238726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6242" y="2369281"/>
        <a:ext cx="226409" cy="246112"/>
      </dsp:txXfrm>
    </dsp:sp>
    <dsp:sp modelId="{FA75ACCC-FEE9-40AB-B743-7FC14F36D96A}">
      <dsp:nvSpPr>
        <dsp:cNvPr id="0" name=""/>
        <dsp:cNvSpPr/>
      </dsp:nvSpPr>
      <dsp:spPr>
        <a:xfrm>
          <a:off x="1871759" y="914157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Составление </a:t>
          </a:r>
          <a:r>
            <a:rPr lang="ru-RU" sz="700" kern="1200" dirty="0" smtClean="0"/>
            <a:t>проекта бюджета на очередной год и плановый период СЕНТЯБРЬ-ОКТЯБРЬ финансовый орган</a:t>
          </a:r>
          <a:endParaRPr lang="ru-RU" sz="700" kern="1200" dirty="0"/>
        </a:p>
      </dsp:txBody>
      <dsp:txXfrm>
        <a:off x="2049746" y="1092144"/>
        <a:ext cx="859400" cy="859400"/>
      </dsp:txXfrm>
    </dsp:sp>
    <dsp:sp modelId="{134150FB-18B9-4DE9-BAAD-563CFF40A31E}">
      <dsp:nvSpPr>
        <dsp:cNvPr id="0" name=""/>
        <dsp:cNvSpPr/>
      </dsp:nvSpPr>
      <dsp:spPr>
        <a:xfrm rot="19800000">
          <a:off x="3100324" y="864916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06824" y="971212"/>
        <a:ext cx="226409" cy="246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3BE3C-2772-4E7E-B326-9810AEAEB314}">
      <dsp:nvSpPr>
        <dsp:cNvPr id="0" name=""/>
        <dsp:cNvSpPr/>
      </dsp:nvSpPr>
      <dsp:spPr>
        <a:xfrm>
          <a:off x="9609506" y="632900"/>
          <a:ext cx="1659404" cy="165948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89E960-967B-4641-A480-F8ADD30FD502}">
      <dsp:nvSpPr>
        <dsp:cNvPr id="0" name=""/>
        <dsp:cNvSpPr/>
      </dsp:nvSpPr>
      <dsp:spPr>
        <a:xfrm>
          <a:off x="9665009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Проекты муниципальных программ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10048355" y="1071533"/>
        <a:ext cx="782419" cy="782223"/>
      </dsp:txXfrm>
    </dsp:sp>
    <dsp:sp modelId="{1DCD2F2C-ABD1-4DAE-BA4F-1B9B7E4DCB89}">
      <dsp:nvSpPr>
        <dsp:cNvPr id="0" name=""/>
        <dsp:cNvSpPr/>
      </dsp:nvSpPr>
      <dsp:spPr>
        <a:xfrm rot="2700000">
          <a:off x="7887468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DFC14-5C3B-466A-AB89-25687DC8FC9A}">
      <dsp:nvSpPr>
        <dsp:cNvPr id="0" name=""/>
        <dsp:cNvSpPr/>
      </dsp:nvSpPr>
      <dsp:spPr>
        <a:xfrm>
          <a:off x="7950101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Основные направления бюджетной и налоговой политики сельского поселения Шошка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8333446" y="1071533"/>
        <a:ext cx="782419" cy="782223"/>
      </dsp:txXfrm>
    </dsp:sp>
    <dsp:sp modelId="{5A32ABD5-6549-4052-9FBC-D7B0DBBA4FB0}">
      <dsp:nvSpPr>
        <dsp:cNvPr id="0" name=""/>
        <dsp:cNvSpPr/>
      </dsp:nvSpPr>
      <dsp:spPr>
        <a:xfrm rot="2700000">
          <a:off x="6179676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E09A1-4709-4DEE-A8B6-8ABF6A28492C}">
      <dsp:nvSpPr>
        <dsp:cNvPr id="0" name=""/>
        <dsp:cNvSpPr/>
      </dsp:nvSpPr>
      <dsp:spPr>
        <a:xfrm>
          <a:off x="6235193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Предварительные итоги и прогноз социально-экономического развития сельского поселения Шошка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6618538" y="1071533"/>
        <a:ext cx="782419" cy="782223"/>
      </dsp:txXfrm>
    </dsp:sp>
    <dsp:sp modelId="{E74ECBA8-B0C0-4490-9BCD-2F6918BAE965}">
      <dsp:nvSpPr>
        <dsp:cNvPr id="0" name=""/>
        <dsp:cNvSpPr/>
      </dsp:nvSpPr>
      <dsp:spPr>
        <a:xfrm rot="2700000">
          <a:off x="4464768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F1EAF6-79FC-41E4-AA05-F05B806A75F6}">
      <dsp:nvSpPr>
        <dsp:cNvPr id="0" name=""/>
        <dsp:cNvSpPr/>
      </dsp:nvSpPr>
      <dsp:spPr>
        <a:xfrm>
          <a:off x="4520285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Послание Президента Российской Федерации Федеральному Собранию Российской Федерации</a:t>
          </a:r>
          <a:r>
            <a:rPr lang="en-US" sz="9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endParaRPr lang="en-US" sz="9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4903630" y="1071533"/>
        <a:ext cx="782419" cy="782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A79C4-74F7-4E3F-B0F4-55ED941AE22E}">
      <dsp:nvSpPr>
        <dsp:cNvPr id="0" name=""/>
        <dsp:cNvSpPr/>
      </dsp:nvSpPr>
      <dsp:spPr>
        <a:xfrm>
          <a:off x="562316" y="2909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0100</a:t>
          </a:r>
          <a:endParaRPr lang="ru-RU" sz="1000" kern="1200" dirty="0"/>
        </a:p>
      </dsp:txBody>
      <dsp:txXfrm>
        <a:off x="562316" y="2909"/>
        <a:ext cx="2380482" cy="216407"/>
      </dsp:txXfrm>
    </dsp:sp>
    <dsp:sp modelId="{B4D48415-CD3F-4576-BE5B-DC79383380DD}">
      <dsp:nvSpPr>
        <dsp:cNvPr id="0" name=""/>
        <dsp:cNvSpPr/>
      </dsp:nvSpPr>
      <dsp:spPr>
        <a:xfrm>
          <a:off x="562316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E5705-8AC6-442A-8E7F-D3777039BC17}">
      <dsp:nvSpPr>
        <dsp:cNvPr id="0" name=""/>
        <dsp:cNvSpPr/>
      </dsp:nvSpPr>
      <dsp:spPr>
        <a:xfrm>
          <a:off x="896906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2E29-68BB-4FF7-8879-E052C4E7BA4D}">
      <dsp:nvSpPr>
        <dsp:cNvPr id="0" name=""/>
        <dsp:cNvSpPr/>
      </dsp:nvSpPr>
      <dsp:spPr>
        <a:xfrm>
          <a:off x="1231761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8AEC0-291D-4244-9719-7F2AB008EFAA}">
      <dsp:nvSpPr>
        <dsp:cNvPr id="0" name=""/>
        <dsp:cNvSpPr/>
      </dsp:nvSpPr>
      <dsp:spPr>
        <a:xfrm>
          <a:off x="1566351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4B6CD-673F-48FC-A26E-E105A43A8E73}">
      <dsp:nvSpPr>
        <dsp:cNvPr id="0" name=""/>
        <dsp:cNvSpPr/>
      </dsp:nvSpPr>
      <dsp:spPr>
        <a:xfrm>
          <a:off x="1901205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98EF-C5A3-495F-860E-1CE89F3CA6F1}">
      <dsp:nvSpPr>
        <dsp:cNvPr id="0" name=""/>
        <dsp:cNvSpPr/>
      </dsp:nvSpPr>
      <dsp:spPr>
        <a:xfrm>
          <a:off x="2235795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1037B-D537-4B42-89BB-62B2AFE4225D}">
      <dsp:nvSpPr>
        <dsp:cNvPr id="0" name=""/>
        <dsp:cNvSpPr/>
      </dsp:nvSpPr>
      <dsp:spPr>
        <a:xfrm>
          <a:off x="2570650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A974-955C-49F8-A59D-C6A85B792032}">
      <dsp:nvSpPr>
        <dsp:cNvPr id="0" name=""/>
        <dsp:cNvSpPr/>
      </dsp:nvSpPr>
      <dsp:spPr>
        <a:xfrm>
          <a:off x="562316" y="263399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ОБЩЕГОСУДАРСТВЕННЫЕ ВОПРОСЫ</a:t>
          </a:r>
          <a:endParaRPr lang="ru-RU" sz="1000" kern="1200" dirty="0"/>
        </a:p>
      </dsp:txBody>
      <dsp:txXfrm>
        <a:off x="562316" y="263399"/>
        <a:ext cx="2411428" cy="352664"/>
      </dsp:txXfrm>
    </dsp:sp>
    <dsp:sp modelId="{190C05C8-E49A-4447-94CE-C24D18EB74C1}">
      <dsp:nvSpPr>
        <dsp:cNvPr id="0" name=""/>
        <dsp:cNvSpPr/>
      </dsp:nvSpPr>
      <dsp:spPr>
        <a:xfrm>
          <a:off x="562316" y="732399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0300</a:t>
          </a:r>
          <a:endParaRPr lang="ru-RU" sz="1000" kern="1200" dirty="0"/>
        </a:p>
      </dsp:txBody>
      <dsp:txXfrm>
        <a:off x="562316" y="732399"/>
        <a:ext cx="2380482" cy="216407"/>
      </dsp:txXfrm>
    </dsp:sp>
    <dsp:sp modelId="{2FD1F16A-6FBF-4D56-83E5-27DA86BBE5C5}">
      <dsp:nvSpPr>
        <dsp:cNvPr id="0" name=""/>
        <dsp:cNvSpPr/>
      </dsp:nvSpPr>
      <dsp:spPr>
        <a:xfrm>
          <a:off x="562316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90DA9-DAE4-48E0-868B-06DCD5E0AEB9}">
      <dsp:nvSpPr>
        <dsp:cNvPr id="0" name=""/>
        <dsp:cNvSpPr/>
      </dsp:nvSpPr>
      <dsp:spPr>
        <a:xfrm>
          <a:off x="896906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51A78-BB6D-4097-9B02-6B4675A293DD}">
      <dsp:nvSpPr>
        <dsp:cNvPr id="0" name=""/>
        <dsp:cNvSpPr/>
      </dsp:nvSpPr>
      <dsp:spPr>
        <a:xfrm>
          <a:off x="1231761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38B1B-5689-46A4-8903-475CCA26CCB3}">
      <dsp:nvSpPr>
        <dsp:cNvPr id="0" name=""/>
        <dsp:cNvSpPr/>
      </dsp:nvSpPr>
      <dsp:spPr>
        <a:xfrm>
          <a:off x="1566351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26C62-45FF-4338-A15B-280D7A3A94BF}">
      <dsp:nvSpPr>
        <dsp:cNvPr id="0" name=""/>
        <dsp:cNvSpPr/>
      </dsp:nvSpPr>
      <dsp:spPr>
        <a:xfrm>
          <a:off x="1901205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9F478-6430-4894-9A0C-4ECB6E80139F}">
      <dsp:nvSpPr>
        <dsp:cNvPr id="0" name=""/>
        <dsp:cNvSpPr/>
      </dsp:nvSpPr>
      <dsp:spPr>
        <a:xfrm>
          <a:off x="2235795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696FE-3B8E-4A1D-9687-A6C2FE6D5998}">
      <dsp:nvSpPr>
        <dsp:cNvPr id="0" name=""/>
        <dsp:cNvSpPr/>
      </dsp:nvSpPr>
      <dsp:spPr>
        <a:xfrm>
          <a:off x="2570650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5513C-CAB6-4E2E-A6F1-0C7F10532496}">
      <dsp:nvSpPr>
        <dsp:cNvPr id="0" name=""/>
        <dsp:cNvSpPr/>
      </dsp:nvSpPr>
      <dsp:spPr>
        <a:xfrm>
          <a:off x="562316" y="992890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НАЦИОНАЛЬНАЯ БЕЗОПАСНОСТЬ И ПРАВООХРАНИТЕЛЬНАЯ ДЕЯТЕЛЬНОСТЬ</a:t>
          </a:r>
          <a:endParaRPr lang="ru-RU" sz="1000" kern="1200" dirty="0"/>
        </a:p>
      </dsp:txBody>
      <dsp:txXfrm>
        <a:off x="562316" y="992890"/>
        <a:ext cx="2411428" cy="352664"/>
      </dsp:txXfrm>
    </dsp:sp>
    <dsp:sp modelId="{7BEDB179-3734-487E-88FD-D1229CF2D951}">
      <dsp:nvSpPr>
        <dsp:cNvPr id="0" name=""/>
        <dsp:cNvSpPr/>
      </dsp:nvSpPr>
      <dsp:spPr>
        <a:xfrm>
          <a:off x="562316" y="1461890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0400</a:t>
          </a:r>
          <a:endParaRPr lang="ru-RU" sz="1000" kern="1200" dirty="0"/>
        </a:p>
      </dsp:txBody>
      <dsp:txXfrm>
        <a:off x="562316" y="1461890"/>
        <a:ext cx="2380482" cy="216407"/>
      </dsp:txXfrm>
    </dsp:sp>
    <dsp:sp modelId="{1A9CED81-94AB-4C7E-BB07-CD6BC2582F4C}">
      <dsp:nvSpPr>
        <dsp:cNvPr id="0" name=""/>
        <dsp:cNvSpPr/>
      </dsp:nvSpPr>
      <dsp:spPr>
        <a:xfrm>
          <a:off x="562316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9613-2DB8-4E96-9733-321F68FFE502}">
      <dsp:nvSpPr>
        <dsp:cNvPr id="0" name=""/>
        <dsp:cNvSpPr/>
      </dsp:nvSpPr>
      <dsp:spPr>
        <a:xfrm>
          <a:off x="896906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B6C09-C1FC-422C-A26F-5052FFADBFB7}">
      <dsp:nvSpPr>
        <dsp:cNvPr id="0" name=""/>
        <dsp:cNvSpPr/>
      </dsp:nvSpPr>
      <dsp:spPr>
        <a:xfrm>
          <a:off x="1231761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47BC-FD8A-4427-9609-C3E986361624}">
      <dsp:nvSpPr>
        <dsp:cNvPr id="0" name=""/>
        <dsp:cNvSpPr/>
      </dsp:nvSpPr>
      <dsp:spPr>
        <a:xfrm>
          <a:off x="1566351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D1C87-ED96-492C-824B-B0FFFCFE929C}">
      <dsp:nvSpPr>
        <dsp:cNvPr id="0" name=""/>
        <dsp:cNvSpPr/>
      </dsp:nvSpPr>
      <dsp:spPr>
        <a:xfrm>
          <a:off x="1901205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019D-2866-4679-AF39-1C019D8FC990}">
      <dsp:nvSpPr>
        <dsp:cNvPr id="0" name=""/>
        <dsp:cNvSpPr/>
      </dsp:nvSpPr>
      <dsp:spPr>
        <a:xfrm>
          <a:off x="2235795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434FB-B8E0-41C5-BBAA-06E89B038357}">
      <dsp:nvSpPr>
        <dsp:cNvPr id="0" name=""/>
        <dsp:cNvSpPr/>
      </dsp:nvSpPr>
      <dsp:spPr>
        <a:xfrm>
          <a:off x="2570650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A05EA-AF25-42E1-97C6-C47D4B3382B9}">
      <dsp:nvSpPr>
        <dsp:cNvPr id="0" name=""/>
        <dsp:cNvSpPr/>
      </dsp:nvSpPr>
      <dsp:spPr>
        <a:xfrm>
          <a:off x="562316" y="1722381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НАЦИОНАЛЬНАЯ ЭКОНОМИКА</a:t>
          </a:r>
          <a:r>
            <a:rPr lang="ru-RU" sz="1000" kern="1200" dirty="0" smtClean="0"/>
            <a:t/>
          </a:r>
          <a:br>
            <a:rPr lang="ru-RU" sz="1000" kern="1200" dirty="0" smtClean="0"/>
          </a:br>
          <a:endParaRPr lang="ru-RU" sz="1000" kern="1200" dirty="0"/>
        </a:p>
      </dsp:txBody>
      <dsp:txXfrm>
        <a:off x="562316" y="1722381"/>
        <a:ext cx="2411428" cy="352664"/>
      </dsp:txXfrm>
    </dsp:sp>
    <dsp:sp modelId="{4B03D083-88DF-422D-A89B-983E08C30A2C}">
      <dsp:nvSpPr>
        <dsp:cNvPr id="0" name=""/>
        <dsp:cNvSpPr/>
      </dsp:nvSpPr>
      <dsp:spPr>
        <a:xfrm>
          <a:off x="562316" y="2191381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0500</a:t>
          </a:r>
          <a:endParaRPr lang="ru-RU" sz="1000" kern="1200" dirty="0"/>
        </a:p>
      </dsp:txBody>
      <dsp:txXfrm>
        <a:off x="562316" y="2191381"/>
        <a:ext cx="2380482" cy="216407"/>
      </dsp:txXfrm>
    </dsp:sp>
    <dsp:sp modelId="{2F866055-30DE-4D39-AC6B-76BE64F42E83}">
      <dsp:nvSpPr>
        <dsp:cNvPr id="0" name=""/>
        <dsp:cNvSpPr/>
      </dsp:nvSpPr>
      <dsp:spPr>
        <a:xfrm>
          <a:off x="562316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039BD-E1DF-4AB8-8C25-FB887384856F}">
      <dsp:nvSpPr>
        <dsp:cNvPr id="0" name=""/>
        <dsp:cNvSpPr/>
      </dsp:nvSpPr>
      <dsp:spPr>
        <a:xfrm>
          <a:off x="896906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24FF-3B42-4371-9E16-89ADDE515C3C}">
      <dsp:nvSpPr>
        <dsp:cNvPr id="0" name=""/>
        <dsp:cNvSpPr/>
      </dsp:nvSpPr>
      <dsp:spPr>
        <a:xfrm>
          <a:off x="1231761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62ED4-F7C5-4242-8996-54306CBCECE3}">
      <dsp:nvSpPr>
        <dsp:cNvPr id="0" name=""/>
        <dsp:cNvSpPr/>
      </dsp:nvSpPr>
      <dsp:spPr>
        <a:xfrm>
          <a:off x="1566351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B7A21-2512-479E-A81D-29E70CBADEA1}">
      <dsp:nvSpPr>
        <dsp:cNvPr id="0" name=""/>
        <dsp:cNvSpPr/>
      </dsp:nvSpPr>
      <dsp:spPr>
        <a:xfrm>
          <a:off x="1901205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41734-82CF-4AD6-AFEB-859910321560}">
      <dsp:nvSpPr>
        <dsp:cNvPr id="0" name=""/>
        <dsp:cNvSpPr/>
      </dsp:nvSpPr>
      <dsp:spPr>
        <a:xfrm>
          <a:off x="2235795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B4678-02AA-4534-8B2F-9DEE371E2BD5}">
      <dsp:nvSpPr>
        <dsp:cNvPr id="0" name=""/>
        <dsp:cNvSpPr/>
      </dsp:nvSpPr>
      <dsp:spPr>
        <a:xfrm>
          <a:off x="2570650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E2485-10A5-4937-8B9B-AB2F2195D4E9}">
      <dsp:nvSpPr>
        <dsp:cNvPr id="0" name=""/>
        <dsp:cNvSpPr/>
      </dsp:nvSpPr>
      <dsp:spPr>
        <a:xfrm>
          <a:off x="562316" y="2451871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ЖИЛИЩНО-КОММУНАЛЬНОЕ ХОЗЯЙСТВО</a:t>
          </a:r>
          <a:endParaRPr lang="ru-RU" sz="1000" b="1" i="1" kern="1200" dirty="0"/>
        </a:p>
      </dsp:txBody>
      <dsp:txXfrm>
        <a:off x="562316" y="2451871"/>
        <a:ext cx="2411428" cy="352664"/>
      </dsp:txXfrm>
    </dsp:sp>
    <dsp:sp modelId="{5840A992-8B81-4A95-9FA4-F2F3F2E3BF9B}">
      <dsp:nvSpPr>
        <dsp:cNvPr id="0" name=""/>
        <dsp:cNvSpPr/>
      </dsp:nvSpPr>
      <dsp:spPr>
        <a:xfrm>
          <a:off x="562316" y="2920871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0600</a:t>
          </a:r>
          <a:endParaRPr lang="ru-RU" sz="1000" b="1" i="1" kern="1200" dirty="0"/>
        </a:p>
      </dsp:txBody>
      <dsp:txXfrm>
        <a:off x="562316" y="2920871"/>
        <a:ext cx="2380482" cy="216407"/>
      </dsp:txXfrm>
    </dsp:sp>
    <dsp:sp modelId="{A59FABDA-7287-492C-B7EC-0342DB42D908}">
      <dsp:nvSpPr>
        <dsp:cNvPr id="0" name=""/>
        <dsp:cNvSpPr/>
      </dsp:nvSpPr>
      <dsp:spPr>
        <a:xfrm>
          <a:off x="562316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025BB-EC02-4674-90A3-7B5879ADA1CD}">
      <dsp:nvSpPr>
        <dsp:cNvPr id="0" name=""/>
        <dsp:cNvSpPr/>
      </dsp:nvSpPr>
      <dsp:spPr>
        <a:xfrm>
          <a:off x="896906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9F0D1-4C84-4946-8136-A6DBD69A09D0}">
      <dsp:nvSpPr>
        <dsp:cNvPr id="0" name=""/>
        <dsp:cNvSpPr/>
      </dsp:nvSpPr>
      <dsp:spPr>
        <a:xfrm>
          <a:off x="1231761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D7B2E-F5A2-4280-9825-EC2B21DEB5C3}">
      <dsp:nvSpPr>
        <dsp:cNvPr id="0" name=""/>
        <dsp:cNvSpPr/>
      </dsp:nvSpPr>
      <dsp:spPr>
        <a:xfrm>
          <a:off x="1566351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D2F88-B9C4-4D52-8A3E-45838B3F672B}">
      <dsp:nvSpPr>
        <dsp:cNvPr id="0" name=""/>
        <dsp:cNvSpPr/>
      </dsp:nvSpPr>
      <dsp:spPr>
        <a:xfrm>
          <a:off x="1901205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E102E-11F3-45DB-9B08-B8E1AD7EC580}">
      <dsp:nvSpPr>
        <dsp:cNvPr id="0" name=""/>
        <dsp:cNvSpPr/>
      </dsp:nvSpPr>
      <dsp:spPr>
        <a:xfrm>
          <a:off x="2235795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AAA66-677F-4504-BAC8-EBA86D10B66C}">
      <dsp:nvSpPr>
        <dsp:cNvPr id="0" name=""/>
        <dsp:cNvSpPr/>
      </dsp:nvSpPr>
      <dsp:spPr>
        <a:xfrm>
          <a:off x="2570650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761AE-6D2A-4BF7-8334-C8492177386C}">
      <dsp:nvSpPr>
        <dsp:cNvPr id="0" name=""/>
        <dsp:cNvSpPr/>
      </dsp:nvSpPr>
      <dsp:spPr>
        <a:xfrm>
          <a:off x="562316" y="3181362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ОХРАНА ОКРУЖАЮЩЕЙ СРЕДЫ</a:t>
          </a:r>
          <a:endParaRPr lang="ru-RU" sz="1000" b="1" i="1" kern="1200" dirty="0"/>
        </a:p>
      </dsp:txBody>
      <dsp:txXfrm>
        <a:off x="562316" y="3181362"/>
        <a:ext cx="2411428" cy="352664"/>
      </dsp:txXfrm>
    </dsp:sp>
    <dsp:sp modelId="{6456646E-1D90-4292-AB86-8CC0892DCFBD}">
      <dsp:nvSpPr>
        <dsp:cNvPr id="0" name=""/>
        <dsp:cNvSpPr/>
      </dsp:nvSpPr>
      <dsp:spPr>
        <a:xfrm>
          <a:off x="562316" y="3650362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1000</a:t>
          </a:r>
          <a:endParaRPr lang="ru-RU" sz="1000" kern="1200" dirty="0"/>
        </a:p>
      </dsp:txBody>
      <dsp:txXfrm>
        <a:off x="562316" y="3650362"/>
        <a:ext cx="2380482" cy="216407"/>
      </dsp:txXfrm>
    </dsp:sp>
    <dsp:sp modelId="{E76DFC91-316B-47B7-BFA0-05452EC82B17}">
      <dsp:nvSpPr>
        <dsp:cNvPr id="0" name=""/>
        <dsp:cNvSpPr/>
      </dsp:nvSpPr>
      <dsp:spPr>
        <a:xfrm>
          <a:off x="562316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1D6D-DD67-47F7-AF9E-3358BD733F5F}">
      <dsp:nvSpPr>
        <dsp:cNvPr id="0" name=""/>
        <dsp:cNvSpPr/>
      </dsp:nvSpPr>
      <dsp:spPr>
        <a:xfrm>
          <a:off x="896906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09E2-BC8F-49EB-A4D3-4A21F4B545D3}">
      <dsp:nvSpPr>
        <dsp:cNvPr id="0" name=""/>
        <dsp:cNvSpPr/>
      </dsp:nvSpPr>
      <dsp:spPr>
        <a:xfrm>
          <a:off x="1231761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78CD3-CEE3-4869-9E0A-580E632511A0}">
      <dsp:nvSpPr>
        <dsp:cNvPr id="0" name=""/>
        <dsp:cNvSpPr/>
      </dsp:nvSpPr>
      <dsp:spPr>
        <a:xfrm>
          <a:off x="1566351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65ED3-4A52-48CF-8DB5-7CCE913D2A34}">
      <dsp:nvSpPr>
        <dsp:cNvPr id="0" name=""/>
        <dsp:cNvSpPr/>
      </dsp:nvSpPr>
      <dsp:spPr>
        <a:xfrm>
          <a:off x="1901205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BBF39-09D3-446D-A6A5-DEB570A5927B}">
      <dsp:nvSpPr>
        <dsp:cNvPr id="0" name=""/>
        <dsp:cNvSpPr/>
      </dsp:nvSpPr>
      <dsp:spPr>
        <a:xfrm>
          <a:off x="2235795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90AA6-4CE7-40AB-85B5-E4B4A3498FE9}">
      <dsp:nvSpPr>
        <dsp:cNvPr id="0" name=""/>
        <dsp:cNvSpPr/>
      </dsp:nvSpPr>
      <dsp:spPr>
        <a:xfrm>
          <a:off x="2570650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8CD7-0477-4AFD-9CD6-EB9C3EC17993}">
      <dsp:nvSpPr>
        <dsp:cNvPr id="0" name=""/>
        <dsp:cNvSpPr/>
      </dsp:nvSpPr>
      <dsp:spPr>
        <a:xfrm>
          <a:off x="562316" y="3910853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СОЦИАЛЬНАЯ ПОЛИТИКА</a:t>
          </a:r>
          <a:endParaRPr lang="ru-RU" sz="1000" b="1" i="1" kern="1200" dirty="0"/>
        </a:p>
      </dsp:txBody>
      <dsp:txXfrm>
        <a:off x="562316" y="3910853"/>
        <a:ext cx="2411428" cy="352664"/>
      </dsp:txXfrm>
    </dsp:sp>
    <dsp:sp modelId="{40689E0F-E533-4FD8-A3F2-F4DB4D9E4236}">
      <dsp:nvSpPr>
        <dsp:cNvPr id="0" name=""/>
        <dsp:cNvSpPr/>
      </dsp:nvSpPr>
      <dsp:spPr>
        <a:xfrm>
          <a:off x="562316" y="4379853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9999</a:t>
          </a:r>
          <a:endParaRPr lang="ru-RU" sz="1000" kern="1200" dirty="0"/>
        </a:p>
      </dsp:txBody>
      <dsp:txXfrm>
        <a:off x="562316" y="4379853"/>
        <a:ext cx="2380482" cy="216407"/>
      </dsp:txXfrm>
    </dsp:sp>
    <dsp:sp modelId="{DDB2B030-858A-428B-9850-86C6C7A215FB}">
      <dsp:nvSpPr>
        <dsp:cNvPr id="0" name=""/>
        <dsp:cNvSpPr/>
      </dsp:nvSpPr>
      <dsp:spPr>
        <a:xfrm>
          <a:off x="562316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667EE-E7F9-4965-B69A-3930F15EEAEC}">
      <dsp:nvSpPr>
        <dsp:cNvPr id="0" name=""/>
        <dsp:cNvSpPr/>
      </dsp:nvSpPr>
      <dsp:spPr>
        <a:xfrm>
          <a:off x="896906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54F51-D0A4-449E-9874-B6F9A8C59238}">
      <dsp:nvSpPr>
        <dsp:cNvPr id="0" name=""/>
        <dsp:cNvSpPr/>
      </dsp:nvSpPr>
      <dsp:spPr>
        <a:xfrm>
          <a:off x="1231761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A1732-91C6-4B96-BE06-5363C29331C9}">
      <dsp:nvSpPr>
        <dsp:cNvPr id="0" name=""/>
        <dsp:cNvSpPr/>
      </dsp:nvSpPr>
      <dsp:spPr>
        <a:xfrm>
          <a:off x="1566351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10D5B-4DB6-4428-ADE5-3A81310CD2AC}">
      <dsp:nvSpPr>
        <dsp:cNvPr id="0" name=""/>
        <dsp:cNvSpPr/>
      </dsp:nvSpPr>
      <dsp:spPr>
        <a:xfrm>
          <a:off x="1901205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AC56-D6B2-427B-935D-36E24BDC7C3F}">
      <dsp:nvSpPr>
        <dsp:cNvPr id="0" name=""/>
        <dsp:cNvSpPr/>
      </dsp:nvSpPr>
      <dsp:spPr>
        <a:xfrm>
          <a:off x="2235795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2C1D7-0B4D-4724-8DD3-CACCB3207094}">
      <dsp:nvSpPr>
        <dsp:cNvPr id="0" name=""/>
        <dsp:cNvSpPr/>
      </dsp:nvSpPr>
      <dsp:spPr>
        <a:xfrm>
          <a:off x="2570650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AE43D-E3B6-44C4-8CD2-5C318FDF0275}">
      <dsp:nvSpPr>
        <dsp:cNvPr id="0" name=""/>
        <dsp:cNvSpPr/>
      </dsp:nvSpPr>
      <dsp:spPr>
        <a:xfrm>
          <a:off x="562316" y="4640343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УСЛОВНО УТВЕРЖДАЕМЫЕ (УТВЕРЖДЕННЫЕ) РАСХОДЫ</a:t>
          </a:r>
          <a:endParaRPr lang="ru-RU" sz="1000" b="1" i="1" kern="1200" dirty="0"/>
        </a:p>
      </dsp:txBody>
      <dsp:txXfrm>
        <a:off x="562316" y="4640343"/>
        <a:ext cx="2411428" cy="352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B990-F365-464A-BBFE-0434E4D6477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E7B7-B8F4-447A-986B-93E04E78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5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E7B7-B8F4-447A-986B-93E04E78AC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2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E7B7-B8F4-447A-986B-93E04E78AC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2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="" xmlns:a16="http://schemas.microsoft.com/office/drawing/2014/main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002" y="1614771"/>
            <a:ext cx="7735861" cy="5243229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00999" y="774000"/>
            <a:ext cx="852290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accent2"/>
                </a:solidFill>
              </a:rPr>
              <a:t>БЮДЖЕТ ДЛЯ ГРАЖДАН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40D4121-DDD5-4E24-8A70-430C14D0F319}"/>
              </a:ext>
            </a:extLst>
          </p:cNvPr>
          <p:cNvSpPr/>
          <p:nvPr/>
        </p:nvSpPr>
        <p:spPr>
          <a:xfrm>
            <a:off x="524013" y="1842666"/>
            <a:ext cx="48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(к проект решения Совета о бюджете </a:t>
            </a:r>
            <a:r>
              <a:rPr lang="ru-RU" sz="2400" dirty="0" smtClean="0"/>
              <a:t>сельского </a:t>
            </a:r>
            <a:r>
              <a:rPr lang="ru-RU" sz="2400" dirty="0"/>
              <a:t>поселения </a:t>
            </a:r>
            <a:r>
              <a:rPr lang="ru-RU" sz="2400" dirty="0" smtClean="0"/>
              <a:t>«Шошка»  </a:t>
            </a:r>
            <a:r>
              <a:rPr lang="ru-RU" sz="2400" dirty="0"/>
              <a:t>на </a:t>
            </a:r>
            <a:r>
              <a:rPr lang="ru-RU" sz="2400" dirty="0" smtClean="0"/>
              <a:t>2024 </a:t>
            </a:r>
            <a:r>
              <a:rPr lang="ru-RU" sz="2400" dirty="0"/>
              <a:t>год и плановый период </a:t>
            </a:r>
            <a:r>
              <a:rPr lang="ru-RU" sz="2400" dirty="0" smtClean="0"/>
              <a:t>2025-2026 </a:t>
            </a:r>
            <a:r>
              <a:rPr lang="ru-RU" sz="2400" dirty="0"/>
              <a:t>годов)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6129000"/>
            <a:ext cx="445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Финансовое управление администрации </a:t>
            </a:r>
          </a:p>
          <a:p>
            <a:pPr algn="ctr"/>
            <a:r>
              <a:rPr lang="ru-RU" sz="1400" dirty="0"/>
              <a:t>муниципального района «</a:t>
            </a:r>
            <a:r>
              <a:rPr lang="ru-RU" sz="1400" dirty="0" err="1"/>
              <a:t>Княжпогостский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/>
              <a:t>г</a:t>
            </a:r>
            <a:r>
              <a:rPr lang="ru-RU" sz="1400" dirty="0" smtClean="0"/>
              <a:t>. </a:t>
            </a:r>
            <a:r>
              <a:rPr lang="ru-RU" sz="1400" dirty="0" err="1" smtClean="0"/>
              <a:t>Емва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00" y="459000"/>
            <a:ext cx="10755000" cy="63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ФОРМИРОВАНИЕ ДОХОДНОЙ ЧАСТИ БЮДЖЕТА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B20CC0-C8FB-4A90-8BA3-AEFF6E8F11DC}"/>
              </a:ext>
            </a:extLst>
          </p:cNvPr>
          <p:cNvSpPr/>
          <p:nvPr/>
        </p:nvSpPr>
        <p:spPr>
          <a:xfrm>
            <a:off x="1008324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9C54B8E-18A9-4D4D-8113-8D22EB8CCA1E}"/>
              </a:ext>
            </a:extLst>
          </p:cNvPr>
          <p:cNvSpPr/>
          <p:nvPr/>
        </p:nvSpPr>
        <p:spPr>
          <a:xfrm>
            <a:off x="2075124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34C3E1-C602-4730-A5ED-4577318572F5}"/>
              </a:ext>
            </a:extLst>
          </p:cNvPr>
          <p:cNvSpPr txBox="1"/>
          <p:nvPr/>
        </p:nvSpPr>
        <p:spPr>
          <a:xfrm>
            <a:off x="2084650" y="278179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0DFB27F-6D7D-4010-AAFF-01A94EC544BF}"/>
              </a:ext>
            </a:extLst>
          </p:cNvPr>
          <p:cNvSpPr/>
          <p:nvPr/>
        </p:nvSpPr>
        <p:spPr>
          <a:xfrm>
            <a:off x="4381761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36F899B2-110F-4E84-ACE4-26DEE8200762}"/>
              </a:ext>
            </a:extLst>
          </p:cNvPr>
          <p:cNvSpPr txBox="1">
            <a:spLocks/>
          </p:cNvSpPr>
          <p:nvPr/>
        </p:nvSpPr>
        <p:spPr>
          <a:xfrm>
            <a:off x="438176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Неналоговые </a:t>
            </a:r>
            <a:r>
              <a:rPr lang="ru-RU" sz="1800" dirty="0" smtClean="0">
                <a:solidFill>
                  <a:schemeClr val="bg1"/>
                </a:solidFill>
              </a:rPr>
              <a:t>доходы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dirty="0">
                <a:solidFill>
                  <a:schemeClr val="bg1"/>
                </a:solidFill>
              </a:rPr>
              <a:t>Поступления от уплаты </a:t>
            </a:r>
            <a:r>
              <a:rPr lang="ru-RU" sz="1000" dirty="0" smtClean="0">
                <a:solidFill>
                  <a:schemeClr val="bg1"/>
                </a:solidFill>
              </a:rPr>
              <a:t>других пошлин </a:t>
            </a:r>
            <a:r>
              <a:rPr lang="ru-RU" sz="1000" dirty="0">
                <a:solidFill>
                  <a:schemeClr val="bg1"/>
                </a:solidFill>
              </a:rPr>
              <a:t>и </a:t>
            </a:r>
            <a:r>
              <a:rPr lang="ru-RU" sz="1000" dirty="0" smtClean="0">
                <a:solidFill>
                  <a:schemeClr val="bg1"/>
                </a:solidFill>
              </a:rPr>
              <a:t>сборов, установленных законодательством</a:t>
            </a:r>
            <a:r>
              <a:rPr lang="ru-RU" sz="1000" dirty="0">
                <a:solidFill>
                  <a:schemeClr val="bg1"/>
                </a:solidFill>
              </a:rPr>
              <a:t>, а </a:t>
            </a:r>
            <a:r>
              <a:rPr lang="ru-RU" sz="1000" dirty="0" smtClean="0">
                <a:solidFill>
                  <a:schemeClr val="bg1"/>
                </a:solidFill>
              </a:rPr>
              <a:t>также штрафов </a:t>
            </a:r>
            <a:r>
              <a:rPr lang="ru-RU" sz="1000" dirty="0">
                <a:solidFill>
                  <a:schemeClr val="bg1"/>
                </a:solidFill>
              </a:rPr>
              <a:t>за </a:t>
            </a:r>
            <a:r>
              <a:rPr lang="ru-RU" sz="1000" dirty="0" smtClean="0">
                <a:solidFill>
                  <a:schemeClr val="bg1"/>
                </a:solidFill>
              </a:rPr>
              <a:t>нарушение законодательства</a:t>
            </a:r>
            <a:r>
              <a:rPr lang="ru-RU" sz="1000" dirty="0">
                <a:solidFill>
                  <a:schemeClr val="bg1"/>
                </a:solidFill>
              </a:rPr>
              <a:t>, например: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bg1"/>
                </a:solidFill>
              </a:rPr>
              <a:t>→ доходы от использования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государственного </a:t>
            </a:r>
            <a:r>
              <a:rPr lang="ru-RU" sz="1800" dirty="0" smtClean="0">
                <a:solidFill>
                  <a:schemeClr val="bg1"/>
                </a:solidFill>
              </a:rPr>
              <a:t>имущества и земли</a:t>
            </a:r>
            <a:r>
              <a:rPr lang="ru-RU" sz="1800" dirty="0">
                <a:solidFill>
                  <a:schemeClr val="bg1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штрафные санкции;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другие.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F40BB87-89FD-49DA-896D-EE05DBB75DFC}"/>
              </a:ext>
            </a:extLst>
          </p:cNvPr>
          <p:cNvSpPr/>
          <p:nvPr/>
        </p:nvSpPr>
        <p:spPr>
          <a:xfrm>
            <a:off x="5448561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759F02-3B98-45C5-AA3B-6DDC91344386}"/>
              </a:ext>
            </a:extLst>
          </p:cNvPr>
          <p:cNvSpPr txBox="1"/>
          <p:nvPr/>
        </p:nvSpPr>
        <p:spPr>
          <a:xfrm>
            <a:off x="5458087" y="275803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91D5963-6662-4B64-BBC1-4FAFCEF5B787}"/>
              </a:ext>
            </a:extLst>
          </p:cNvPr>
          <p:cNvSpPr/>
          <p:nvPr/>
        </p:nvSpPr>
        <p:spPr>
          <a:xfrm>
            <a:off x="7806000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AAEE92C6-39B5-466D-96FE-B9624D3655D5}"/>
              </a:ext>
            </a:extLst>
          </p:cNvPr>
          <p:cNvSpPr txBox="1">
            <a:spLocks/>
          </p:cNvSpPr>
          <p:nvPr/>
        </p:nvSpPr>
        <p:spPr>
          <a:xfrm>
            <a:off x="7805999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Безвозмездные поступления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Поступления от других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бюджетов бюджетной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системы (межбюджетные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трансферты),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организаций, граждан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(кроме налоговых 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неналоговых доходов).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B90D5BF-9EE7-4822-9ACD-06E0E92EBCC1}"/>
              </a:ext>
            </a:extLst>
          </p:cNvPr>
          <p:cNvSpPr/>
          <p:nvPr/>
        </p:nvSpPr>
        <p:spPr>
          <a:xfrm>
            <a:off x="8872800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0C13A9-F2EF-45EF-A82E-E1E8B782007D}"/>
              </a:ext>
            </a:extLst>
          </p:cNvPr>
          <p:cNvSpPr txBox="1"/>
          <p:nvPr/>
        </p:nvSpPr>
        <p:spPr>
          <a:xfrm>
            <a:off x="8908860" y="274538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6456D214-6EBE-49BD-A798-F65BA653E258}"/>
              </a:ext>
            </a:extLst>
          </p:cNvPr>
          <p:cNvSpPr txBox="1">
            <a:spLocks/>
          </p:cNvSpPr>
          <p:nvPr/>
        </p:nvSpPr>
        <p:spPr>
          <a:xfrm>
            <a:off x="103372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Налоговые доходы </a:t>
            </a:r>
          </a:p>
          <a:p>
            <a:pPr marL="0" indent="0" algn="ctr"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Поступления </a:t>
            </a:r>
            <a:r>
              <a:rPr lang="ru-RU" sz="1000" dirty="0">
                <a:solidFill>
                  <a:schemeClr val="bg1"/>
                </a:solidFill>
              </a:rPr>
              <a:t>от </a:t>
            </a:r>
            <a:r>
              <a:rPr lang="ru-RU" sz="1000" dirty="0" smtClean="0">
                <a:solidFill>
                  <a:schemeClr val="bg1"/>
                </a:solidFill>
              </a:rPr>
              <a:t>уплаты налогов</a:t>
            </a:r>
            <a:r>
              <a:rPr lang="ru-RU" sz="1000" dirty="0">
                <a:solidFill>
                  <a:schemeClr val="bg1"/>
                </a:solidFill>
              </a:rPr>
              <a:t>, </a:t>
            </a:r>
            <a:r>
              <a:rPr lang="ru-RU" sz="1000" dirty="0" smtClean="0">
                <a:solidFill>
                  <a:schemeClr val="bg1"/>
                </a:solidFill>
              </a:rPr>
              <a:t>установленных Налоговым кодексом Российской Федерации, например: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→ </a:t>
            </a:r>
            <a:r>
              <a:rPr lang="ru-RU" dirty="0">
                <a:solidFill>
                  <a:schemeClr val="bg1"/>
                </a:solidFill>
              </a:rPr>
              <a:t>налог на доходы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физических лиц;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→ другие налоги.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000" y="1472330"/>
            <a:ext cx="115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ДОХОДЫ БЮДЖЕТА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это безвозмездные и безвозвратные поступления денежных средств в бюджет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8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ЧТО ТАКОЕ МЕЖБЮДЖЕТНЫЕ ТРАНСФЕРТЫ?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72" y="1037907"/>
            <a:ext cx="115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Межбюджетные трансферты </a:t>
            </a:r>
            <a:r>
              <a:rPr lang="ru-RU" dirty="0"/>
              <a:t>– денежные средства, перечисляемые из </a:t>
            </a:r>
            <a:r>
              <a:rPr lang="ru-RU" dirty="0" smtClean="0"/>
              <a:t>одного</a:t>
            </a:r>
            <a:r>
              <a:rPr lang="en-US" dirty="0" smtClean="0"/>
              <a:t> </a:t>
            </a:r>
            <a:r>
              <a:rPr lang="ru-RU" dirty="0" smtClean="0"/>
              <a:t>бюджета </a:t>
            </a:r>
            <a:r>
              <a:rPr lang="ru-RU" dirty="0"/>
              <a:t>бюджетной системы Российской Федерации другому.</a:t>
            </a:r>
            <a:br>
              <a:rPr lang="ru-RU" dirty="0"/>
            </a:br>
            <a:r>
              <a:rPr lang="ru-RU" b="1" dirty="0"/>
              <a:t>Межбюджетные трансферты </a:t>
            </a:r>
            <a:r>
              <a:rPr lang="ru-RU" dirty="0"/>
              <a:t>– это основной вид безвозмездных перечислений. </a:t>
            </a:r>
            <a:br>
              <a:rPr lang="ru-RU" dirty="0"/>
            </a:br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6000" y="5232102"/>
            <a:ext cx="4862829" cy="1365250"/>
            <a:chOff x="471" y="272"/>
            <a:chExt cx="1161" cy="1539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6000" y="3936702"/>
            <a:ext cx="4862829" cy="1365250"/>
            <a:chOff x="471" y="272"/>
            <a:chExt cx="1161" cy="1539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6000" y="2565102"/>
            <a:ext cx="4862829" cy="1365250"/>
            <a:chOff x="471" y="272"/>
            <a:chExt cx="1161" cy="1539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AutoShape 12"/>
          <p:cNvSpPr>
            <a:spLocks noChangeArrowheads="1"/>
          </p:cNvSpPr>
          <p:nvPr/>
        </p:nvSpPr>
        <p:spPr bwMode="ltGray">
          <a:xfrm>
            <a:off x="1850840" y="2814339"/>
            <a:ext cx="987016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white">
          <a:xfrm>
            <a:off x="474815" y="3031424"/>
            <a:ext cx="3281183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Дотации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(от 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Dotatio</a:t>
            </a:r>
            <a:r>
              <a:rPr lang="ru-RU" sz="900" b="1" dirty="0">
                <a:solidFill>
                  <a:srgbClr val="FFFFFF"/>
                </a:solidFill>
              </a:rPr>
              <a:t>» - </a:t>
            </a:r>
            <a:r>
              <a:rPr lang="ru-RU" sz="900" b="1" dirty="0" smtClean="0">
                <a:solidFill>
                  <a:srgbClr val="FFFFFF"/>
                </a:solidFill>
              </a:rPr>
              <a:t>дар,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пожертвование</a:t>
            </a: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9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3755999" y="2939752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денежная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со стороны бюджета другого уровня не оговаривается никакими условиями 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1870915" y="4158952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3755999" y="4199065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стороны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 выделяются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местному бюджету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переданных государственных полномочий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случае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целевого  использования средств, они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 возврату в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бюджет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 которого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получены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gray">
          <a:xfrm>
            <a:off x="1870915" y="5457527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3755999" y="5603577"/>
            <a:ext cx="79650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white">
          <a:xfrm>
            <a:off x="474815" y="4395698"/>
            <a:ext cx="3281183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Субвенции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Subvenire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</a:t>
            </a:r>
            <a:r>
              <a:rPr lang="ru-RU" sz="900" b="1" dirty="0">
                <a:solidFill>
                  <a:srgbClr val="FFFFFF"/>
                </a:solidFill>
              </a:rPr>
              <a:t>п</a:t>
            </a:r>
            <a:r>
              <a:rPr lang="ru-RU" sz="900" b="1" dirty="0" smtClean="0">
                <a:solidFill>
                  <a:srgbClr val="FFFFFF"/>
                </a:solidFill>
              </a:rPr>
              <a:t>риходить на помощь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white">
          <a:xfrm>
            <a:off x="519816" y="5724419"/>
            <a:ext cx="3236182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Субсидии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 «</a:t>
            </a:r>
            <a:r>
              <a:rPr lang="ru-RU" sz="900" b="1" dirty="0" err="1" smtClean="0">
                <a:solidFill>
                  <a:srgbClr val="FFFFFF"/>
                </a:solidFill>
              </a:rPr>
              <a:t>Subsidium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-поддержка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9329" y="1989000"/>
            <a:ext cx="408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</p:txBody>
      </p:sp>
    </p:spTree>
    <p:extLst>
      <p:ext uri="{BB962C8B-B14F-4D97-AF65-F5344CB8AC3E}">
        <p14:creationId xmlns:p14="http://schemas.microsoft.com/office/powerpoint/2010/main" val="24229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189001"/>
            <a:ext cx="10515600" cy="67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РЕЕСТР ИСТОЧНИКОВ ДОХОДОВ БЮДЖЕТА </a:t>
            </a:r>
            <a:r>
              <a:rPr lang="ru-RU" sz="2400" b="1" dirty="0" smtClean="0"/>
              <a:t>СЕЛЬСКОГО </a:t>
            </a:r>
            <a:r>
              <a:rPr lang="ru-RU" sz="2400" b="1" dirty="0"/>
              <a:t>ПОСЕЛЕНИЯ </a:t>
            </a:r>
            <a:r>
              <a:rPr lang="ru-RU" sz="2400" b="1" dirty="0" smtClean="0"/>
              <a:t>ШОШКА </a:t>
            </a:r>
            <a:r>
              <a:rPr lang="ru-RU" sz="2400" b="1" dirty="0"/>
              <a:t>НА 2024 ГОД И ПЛАНОВЫЙ ПЕРИОД 2025 И 2026 ГОДОВ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07974"/>
              </p:ext>
            </p:extLst>
          </p:nvPr>
        </p:nvGraphicFramePr>
        <p:xfrm>
          <a:off x="201000" y="1224000"/>
          <a:ext cx="11691066" cy="518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Лист" r:id="rId4" imgW="16687886" imgH="7400772" progId="Excel.Sheet.12">
                  <p:embed/>
                </p:oleObj>
              </mc:Choice>
              <mc:Fallback>
                <p:oleObj name="Лист" r:id="rId4" imgW="16687886" imgH="74007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000" y="1224000"/>
                        <a:ext cx="11691066" cy="5185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000" y="234000"/>
            <a:ext cx="10515600" cy="58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РЕЕСТР ИСТОЧНИКОВ ДОХОДОВ БЮДЖЕТА </a:t>
            </a:r>
            <a:r>
              <a:rPr lang="ru-RU" sz="2400" b="1" dirty="0" smtClean="0"/>
              <a:t>СЕЛЬСКОГО </a:t>
            </a:r>
            <a:r>
              <a:rPr lang="ru-RU" sz="2400" b="1" dirty="0"/>
              <a:t>ПОСЕЛЕНИЯ </a:t>
            </a:r>
            <a:r>
              <a:rPr lang="ru-RU" sz="2400" b="1" dirty="0" smtClean="0"/>
              <a:t>ШОШКА </a:t>
            </a:r>
            <a:r>
              <a:rPr lang="ru-RU" sz="2400" b="1" dirty="0"/>
              <a:t>НА 2024 ГОД И ПЛАНОВЫЙ ПЕРИОД 2025 И 2026 ГОДОВ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07708"/>
              </p:ext>
            </p:extLst>
          </p:nvPr>
        </p:nvGraphicFramePr>
        <p:xfrm>
          <a:off x="246000" y="1016000"/>
          <a:ext cx="11700000" cy="572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Лист" r:id="rId4" imgW="16687886" imgH="9905898" progId="Excel.Sheet.12">
                  <p:embed/>
                </p:oleObj>
              </mc:Choice>
              <mc:Fallback>
                <p:oleObj name="Лист" r:id="rId4" imgW="16687886" imgH="99058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000" y="1016000"/>
                        <a:ext cx="11700000" cy="5724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3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875"/>
          </a:xfrm>
        </p:spPr>
        <p:txBody>
          <a:bodyPr/>
          <a:lstStyle/>
          <a:p>
            <a:pPr algn="ctr"/>
            <a:r>
              <a:rPr lang="ru-RU" b="1" dirty="0"/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089000"/>
            <a:ext cx="1156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Расходы бюджета </a:t>
            </a:r>
            <a:r>
              <a:rPr lang="ru-RU" dirty="0"/>
              <a:t>– выплачиваемые из бюджета денежные средства.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020" y="1419738"/>
            <a:ext cx="1156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Формирование расходов осуществляется в соответствии с </a:t>
            </a:r>
            <a:r>
              <a:rPr lang="ru-RU" dirty="0" smtClean="0"/>
              <a:t>расходными обязательствами</a:t>
            </a:r>
            <a:r>
              <a:rPr lang="ru-RU" dirty="0"/>
              <a:t>, обусловленными установленным </a:t>
            </a:r>
            <a:r>
              <a:rPr lang="ru-RU" dirty="0" smtClean="0"/>
              <a:t>законодательством разграничением </a:t>
            </a:r>
            <a:r>
              <a:rPr lang="ru-RU" dirty="0"/>
              <a:t>полномочий, исполнение которых должно происходить </a:t>
            </a:r>
            <a:r>
              <a:rPr lang="ru-RU" dirty="0" smtClean="0"/>
              <a:t>в очередном </a:t>
            </a:r>
            <a:r>
              <a:rPr lang="ru-RU" dirty="0"/>
              <a:t>финансовом году за счет средств соответствующих </a:t>
            </a:r>
            <a:r>
              <a:rPr lang="ru-RU" dirty="0" smtClean="0"/>
              <a:t>бюджетов.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1000" y="2484000"/>
            <a:ext cx="485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Принципы формирования расходов бюджета:</a:t>
            </a:r>
          </a:p>
        </p:txBody>
      </p:sp>
      <p:pic>
        <p:nvPicPr>
          <p:cNvPr id="67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2789461" y="4077472"/>
            <a:ext cx="3255962" cy="441325"/>
          </a:xfrm>
          <a:prstGeom prst="rect">
            <a:avLst/>
          </a:prstGeom>
          <a:noFill/>
        </p:spPr>
      </p:pic>
      <p:sp>
        <p:nvSpPr>
          <p:cNvPr id="68" name="Freeform 4"/>
          <p:cNvSpPr>
            <a:spLocks/>
          </p:cNvSpPr>
          <p:nvPr/>
        </p:nvSpPr>
        <p:spPr bwMode="gray">
          <a:xfrm>
            <a:off x="3331592" y="3308329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gray">
          <a:xfrm flipH="1">
            <a:off x="6424042" y="3354366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5646167" y="3303566"/>
            <a:ext cx="625475" cy="2103438"/>
            <a:chOff x="2687" y="1542"/>
            <a:chExt cx="398" cy="1542"/>
          </a:xfrm>
        </p:grpSpPr>
        <p:sp>
          <p:nvSpPr>
            <p:cNvPr id="71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ysClr val="windowText" lastClr="000000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Freeform 9"/>
          <p:cNvSpPr>
            <a:spLocks/>
          </p:cNvSpPr>
          <p:nvPr/>
        </p:nvSpPr>
        <p:spPr bwMode="gray">
          <a:xfrm>
            <a:off x="3830067" y="3538516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>
                  <a:alpha val="70000"/>
                </a:sys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Freeform 10"/>
          <p:cNvSpPr>
            <a:spLocks/>
          </p:cNvSpPr>
          <p:nvPr/>
        </p:nvSpPr>
        <p:spPr bwMode="gray">
          <a:xfrm flipH="1">
            <a:off x="7440042" y="3654404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gray">
          <a:xfrm>
            <a:off x="2434654" y="4705329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val 12"/>
          <p:cNvSpPr>
            <a:spLocks noChangeArrowheads="1"/>
          </p:cNvSpPr>
          <p:nvPr/>
        </p:nvSpPr>
        <p:spPr bwMode="gray">
          <a:xfrm>
            <a:off x="2509267" y="4784704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7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566417" y="4841854"/>
            <a:ext cx="1492250" cy="1457325"/>
          </a:xfrm>
          <a:prstGeom prst="rect">
            <a:avLst/>
          </a:prstGeom>
          <a:noFill/>
        </p:spPr>
      </p:pic>
      <p:sp>
        <p:nvSpPr>
          <p:cNvPr id="78" name="Oval 14"/>
          <p:cNvSpPr>
            <a:spLocks noChangeArrowheads="1"/>
          </p:cNvSpPr>
          <p:nvPr/>
        </p:nvSpPr>
        <p:spPr bwMode="gray">
          <a:xfrm>
            <a:off x="2566417" y="4841854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Freeform 15"/>
          <p:cNvSpPr>
            <a:spLocks/>
          </p:cNvSpPr>
          <p:nvPr/>
        </p:nvSpPr>
        <p:spPr bwMode="gray">
          <a:xfrm>
            <a:off x="2718817" y="4870429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gray">
          <a:xfrm>
            <a:off x="7527354" y="4705329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val 17"/>
          <p:cNvSpPr>
            <a:spLocks noChangeArrowheads="1"/>
          </p:cNvSpPr>
          <p:nvPr/>
        </p:nvSpPr>
        <p:spPr bwMode="gray">
          <a:xfrm>
            <a:off x="7600379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2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659117" y="4841854"/>
            <a:ext cx="1490662" cy="1457325"/>
          </a:xfrm>
          <a:prstGeom prst="rect">
            <a:avLst/>
          </a:prstGeom>
          <a:noFill/>
        </p:spPr>
      </p:pic>
      <p:sp>
        <p:nvSpPr>
          <p:cNvPr id="83" name="Oval 19"/>
          <p:cNvSpPr>
            <a:spLocks noChangeArrowheads="1"/>
          </p:cNvSpPr>
          <p:nvPr/>
        </p:nvSpPr>
        <p:spPr bwMode="gray">
          <a:xfrm>
            <a:off x="7659117" y="4841854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Freeform 20"/>
          <p:cNvSpPr>
            <a:spLocks/>
          </p:cNvSpPr>
          <p:nvPr/>
        </p:nvSpPr>
        <p:spPr bwMode="gray">
          <a:xfrm>
            <a:off x="7811517" y="4870429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5" name="Group 21"/>
          <p:cNvGrpSpPr>
            <a:grpSpLocks/>
          </p:cNvGrpSpPr>
          <p:nvPr/>
        </p:nvGrpSpPr>
        <p:grpSpPr bwMode="auto">
          <a:xfrm rot="-1297425" flipH="1" flipV="1">
            <a:off x="7771829" y="5981679"/>
            <a:ext cx="1293813" cy="309562"/>
            <a:chOff x="2532" y="1051"/>
            <a:chExt cx="893" cy="246"/>
          </a:xfrm>
        </p:grpSpPr>
        <p:grpSp>
          <p:nvGrpSpPr>
            <p:cNvPr id="86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92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6" name="Oval 32"/>
          <p:cNvSpPr>
            <a:spLocks noChangeArrowheads="1"/>
          </p:cNvSpPr>
          <p:nvPr/>
        </p:nvSpPr>
        <p:spPr bwMode="gray">
          <a:xfrm>
            <a:off x="5055617" y="4705329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Oval 33"/>
          <p:cNvSpPr>
            <a:spLocks noChangeArrowheads="1"/>
          </p:cNvSpPr>
          <p:nvPr/>
        </p:nvSpPr>
        <p:spPr bwMode="gray">
          <a:xfrm>
            <a:off x="5128642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8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187379" y="4841854"/>
            <a:ext cx="1490663" cy="1457325"/>
          </a:xfrm>
          <a:prstGeom prst="rect">
            <a:avLst/>
          </a:prstGeom>
          <a:noFill/>
        </p:spPr>
      </p:pic>
      <p:sp>
        <p:nvSpPr>
          <p:cNvPr id="99" name="Oval 35"/>
          <p:cNvSpPr>
            <a:spLocks noChangeArrowheads="1"/>
          </p:cNvSpPr>
          <p:nvPr/>
        </p:nvSpPr>
        <p:spPr bwMode="gray">
          <a:xfrm>
            <a:off x="5187379" y="4841854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36"/>
          <p:cNvSpPr>
            <a:spLocks/>
          </p:cNvSpPr>
          <p:nvPr/>
        </p:nvSpPr>
        <p:spPr bwMode="gray">
          <a:xfrm>
            <a:off x="5339779" y="4870429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1" name="Group 37"/>
          <p:cNvGrpSpPr>
            <a:grpSpLocks/>
          </p:cNvGrpSpPr>
          <p:nvPr/>
        </p:nvGrpSpPr>
        <p:grpSpPr bwMode="auto">
          <a:xfrm rot="-1297425" flipH="1" flipV="1">
            <a:off x="5300092" y="5981679"/>
            <a:ext cx="1293812" cy="309562"/>
            <a:chOff x="2532" y="1051"/>
            <a:chExt cx="893" cy="246"/>
          </a:xfrm>
        </p:grpSpPr>
        <p:grpSp>
          <p:nvGrpSpPr>
            <p:cNvPr id="102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08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3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04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12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5812061" y="4077472"/>
            <a:ext cx="3255962" cy="441325"/>
          </a:xfrm>
          <a:prstGeom prst="rect">
            <a:avLst/>
          </a:prstGeom>
          <a:noFill/>
        </p:spPr>
      </p:pic>
      <p:sp>
        <p:nvSpPr>
          <p:cNvPr id="113" name="Rectangle 49"/>
          <p:cNvSpPr>
            <a:spLocks noChangeArrowheads="1"/>
          </p:cNvSpPr>
          <p:nvPr/>
        </p:nvSpPr>
        <p:spPr bwMode="black">
          <a:xfrm>
            <a:off x="5251528" y="5246393"/>
            <a:ext cx="14290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ведомствам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black">
          <a:xfrm>
            <a:off x="2578929" y="5309690"/>
            <a:ext cx="14984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разделам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black">
          <a:xfrm>
            <a:off x="7575553" y="5246393"/>
            <a:ext cx="173400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муниципальным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программам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117" name="Group 53"/>
          <p:cNvGrpSpPr>
            <a:grpSpLocks/>
          </p:cNvGrpSpPr>
          <p:nvPr/>
        </p:nvGrpSpPr>
        <p:grpSpPr bwMode="auto">
          <a:xfrm rot="-1297425" flipH="1" flipV="1">
            <a:off x="2668017" y="5981679"/>
            <a:ext cx="1293812" cy="309562"/>
            <a:chOff x="2532" y="1051"/>
            <a:chExt cx="893" cy="246"/>
          </a:xfrm>
        </p:grpSpPr>
        <p:grpSp>
          <p:nvGrpSpPr>
            <p:cNvPr id="118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24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9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20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РАЗДЕЛЫ КЛАССИФИКАЦИИ РАСХОДОВ БЮДЖЕТА</a:t>
            </a:r>
            <a:br>
              <a:rPr lang="ru-RU" sz="2800" b="1" dirty="0"/>
            </a:br>
            <a:r>
              <a:rPr lang="ru-RU" sz="2800" b="1" dirty="0" smtClean="0"/>
              <a:t>СЕЛЬСКОГО ПОСЕЛЕНИЯ ШОШКА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4009084"/>
              </p:ext>
            </p:extLst>
          </p:nvPr>
        </p:nvGraphicFramePr>
        <p:xfrm>
          <a:off x="111000" y="1404000"/>
          <a:ext cx="369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89145"/>
              </p:ext>
            </p:extLst>
          </p:nvPr>
        </p:nvGraphicFramePr>
        <p:xfrm>
          <a:off x="3886679" y="1404000"/>
          <a:ext cx="8059322" cy="530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1183"/>
                <a:gridCol w="946979"/>
                <a:gridCol w="1173720"/>
                <a:gridCol w="1173720"/>
                <a:gridCol w="1173720"/>
              </a:tblGrid>
              <a:tr h="136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Наименование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2024 </a:t>
                      </a:r>
                      <a:r>
                        <a:rPr lang="ru-RU" sz="700" u="none" strike="noStrike" dirty="0" smtClean="0">
                          <a:effectLst/>
                        </a:rPr>
                        <a:t>г (</a:t>
                      </a:r>
                      <a:r>
                        <a:rPr lang="ru-RU" sz="7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2025 г</a:t>
                      </a:r>
                      <a:r>
                        <a:rPr lang="ru-RU" sz="700" u="none" strike="noStrike" dirty="0" smtClean="0">
                          <a:effectLst/>
                        </a:rPr>
                        <a:t>. (</a:t>
                      </a:r>
                      <a:r>
                        <a:rPr lang="ru-RU" sz="7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2026 г</a:t>
                      </a:r>
                      <a:r>
                        <a:rPr lang="ru-RU" sz="700" u="none" strike="noStrike" dirty="0" smtClean="0">
                          <a:effectLst/>
                        </a:rPr>
                        <a:t>. (</a:t>
                      </a:r>
                      <a:r>
                        <a:rPr lang="ru-RU" sz="7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33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Всего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3 812,639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3 772,416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2 350,545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74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УСЛОВНО УТВЕРЖДАЕМЫЕ (УТВЕРЖДЕННЫЕ) РАСХОДЫ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9,000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18,000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24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ОБЩЕГОСУДАРСТВЕННЫЕ ВОПРОСЫ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2 311,031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1 835,251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1 842,476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421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691,014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686,014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686,014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562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1 614,159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1 143,379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1 150,604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421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0106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0,572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0,572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0,572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Резервные фонды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4,286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4,286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4,286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338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0300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12,000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1 424,510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12,000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421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0310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12,000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1 424,510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12,000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НАЦИОНАЛЬНАЯ ЭКОНОМИКА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0400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151,539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3,450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3,450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Общеэкономические вопросы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0401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88,889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Транспорт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0408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62,650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3,450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3,450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476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0500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927,987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190,123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174,537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476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Жилищное хозяйство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0501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193,651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360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Благоустройство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0503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734,336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190,123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174,537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360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ОХРАНА ОКРУЖАЮЩЕЙ СРЕДЫ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0600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110,000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360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Сбор, удаление отходов и очистка сточных вод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0602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110,000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СОЦИАЛЬНАЯ ПОЛИТИКА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300,082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300,082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300,082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874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</a:rPr>
                        <a:t>Пенсионное обеспечение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300,082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300,082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300,082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A32CFDF-4E37-47E2-BF8B-C161E53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234000"/>
            <a:ext cx="9404999" cy="495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Обращение к </a:t>
            </a:r>
            <a:r>
              <a:rPr lang="ru-RU" sz="2800" b="1" dirty="0" smtClean="0"/>
              <a:t>жителям сельского поселения Шошка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1000" y="954000"/>
            <a:ext cx="945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жители и гости</a:t>
            </a:r>
            <a:br>
              <a:rPr lang="ru-RU" b="1" dirty="0"/>
            </a:br>
            <a:r>
              <a:rPr lang="ru-RU" b="1" dirty="0" smtClean="0"/>
              <a:t>сельского поселения Шошка!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0"/>
            <a:ext cx="3017250" cy="3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C34EE8D5-D5E2-42C5-BB03-462D77A94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1000" y="1449000"/>
            <a:ext cx="9360000" cy="5220000"/>
          </a:xfrm>
        </p:spPr>
        <p:txBody>
          <a:bodyPr>
            <a:noAutofit/>
          </a:bodyPr>
          <a:lstStyle/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/>
              <a:t>Обращаем </a:t>
            </a:r>
            <a:r>
              <a:rPr lang="ru-RU" sz="2200" b="1" i="1" dirty="0"/>
              <a:t>Ваше внимание на то, что «Бюджет для граждан» составлен по проекту</a:t>
            </a:r>
            <a:br>
              <a:rPr lang="ru-RU" sz="2200" b="1" i="1" dirty="0"/>
            </a:br>
            <a:r>
              <a:rPr lang="ru-RU" sz="2200" b="1" i="1" dirty="0"/>
              <a:t>решения «О </a:t>
            </a:r>
            <a:r>
              <a:rPr lang="ru-RU" sz="2200" b="1" i="1" dirty="0" smtClean="0"/>
              <a:t>бюджете сельского поселения Шошка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 и на</a:t>
            </a:r>
            <a:br>
              <a:rPr lang="ru-RU" sz="2200" b="1" i="1" dirty="0"/>
            </a:br>
            <a:r>
              <a:rPr lang="ru-RU" sz="2200" b="1" i="1" dirty="0"/>
              <a:t>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 и носит ознакомительный и осведомительный</a:t>
            </a:r>
            <a:br>
              <a:rPr lang="ru-RU" sz="2200" b="1" i="1" dirty="0"/>
            </a:br>
            <a:r>
              <a:rPr lang="ru-RU" sz="2200" b="1" i="1" dirty="0"/>
              <a:t>характер.</a:t>
            </a:r>
            <a:br>
              <a:rPr lang="ru-RU" sz="2200" b="1" i="1" dirty="0"/>
            </a:br>
            <a:r>
              <a:rPr lang="ru-RU" sz="2200" b="1" i="1" dirty="0"/>
              <a:t>Окончательный вариант бюджета </a:t>
            </a:r>
            <a:r>
              <a:rPr lang="ru-RU" sz="2200" b="1" i="1" dirty="0" smtClean="0"/>
              <a:t>сельского поселения Шошка </a:t>
            </a:r>
            <a:r>
              <a:rPr lang="ru-RU" sz="2200" b="1" i="1" dirty="0"/>
              <a:t>будет</a:t>
            </a:r>
            <a:br>
              <a:rPr lang="ru-RU" sz="2200" b="1" i="1" dirty="0"/>
            </a:br>
            <a:r>
              <a:rPr lang="ru-RU" sz="2200" b="1" i="1" dirty="0"/>
              <a:t>утвержден решением Совета </a:t>
            </a:r>
            <a:r>
              <a:rPr lang="ru-RU" sz="2200" b="1" i="1" dirty="0" smtClean="0"/>
              <a:t>сельского поселения Шошка </a:t>
            </a:r>
            <a:r>
              <a:rPr lang="ru-RU" sz="2200" b="1" i="1" dirty="0"/>
              <a:t>после</a:t>
            </a:r>
            <a:br>
              <a:rPr lang="ru-RU" sz="2200" b="1" i="1" dirty="0"/>
            </a:br>
            <a:r>
              <a:rPr lang="ru-RU" sz="2200" b="1" i="1" dirty="0"/>
              <a:t>соблюдения всех процедур по рассмотрению и принятию бюджета.</a:t>
            </a:r>
            <a:r>
              <a:rPr lang="ru-RU" sz="2200" i="1" dirty="0"/>
              <a:t> </a:t>
            </a:r>
            <a:br>
              <a:rPr lang="ru-RU" sz="2200" i="1" dirty="0"/>
            </a:br>
            <a:r>
              <a:rPr lang="ru-RU" sz="2200" b="1" i="1" dirty="0"/>
              <a:t>С проектом решения Совета </a:t>
            </a:r>
            <a:r>
              <a:rPr lang="ru-RU" sz="2200" b="1" i="1" dirty="0" smtClean="0"/>
              <a:t>сельского поселения Шошка</a:t>
            </a: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>«О бюджете </a:t>
            </a:r>
            <a:r>
              <a:rPr lang="ru-RU" sz="2200" b="1" i="1" dirty="0" smtClean="0"/>
              <a:t>сельского поселения Шошка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</a:t>
            </a:r>
            <a:br>
              <a:rPr lang="ru-RU" sz="2200" b="1" i="1" dirty="0"/>
            </a:br>
            <a:r>
              <a:rPr lang="ru-RU" sz="2200" b="1" i="1" dirty="0"/>
              <a:t>и на 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</a:t>
            </a:r>
            <a:br>
              <a:rPr lang="ru-RU" sz="2200" b="1" i="1" dirty="0"/>
            </a:br>
            <a:r>
              <a:rPr lang="ru-RU" sz="2200" b="1" i="1" dirty="0"/>
              <a:t>можно ознакомиться на официальном сайте</a:t>
            </a:r>
            <a:br>
              <a:rPr lang="ru-RU" sz="2200" b="1" i="1" dirty="0"/>
            </a:br>
            <a:r>
              <a:rPr lang="ru-RU" sz="2200" b="1" i="1" dirty="0" smtClean="0"/>
              <a:t>МР </a:t>
            </a:r>
            <a:r>
              <a:rPr lang="ru-RU" sz="2200" b="1" i="1" dirty="0" err="1" smtClean="0"/>
              <a:t>Княжпогостский</a:t>
            </a:r>
            <a:r>
              <a:rPr lang="ru-RU" sz="2200" b="1" i="1" dirty="0" smtClean="0"/>
              <a:t>- </a:t>
            </a:r>
            <a:r>
              <a:rPr lang="en-US" sz="2200" b="1" i="1" dirty="0"/>
              <a:t>http://www.mrk11.ru/page/poseleniya_m.sp_shoshka.proekt_resheniy/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659" y="730637"/>
            <a:ext cx="6645180" cy="4430120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39659" y="459000"/>
            <a:ext cx="481500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3BD3689-927D-44E0-9168-5B279F27AB2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080FEEB-0723-48BB-A3C4-0580E1C81FDC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000" y="207900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КОНТАКТНАЯ ИНФОРМАЦИЯ</a:t>
            </a:r>
          </a:p>
          <a:p>
            <a:endParaRPr lang="ru-RU" dirty="0"/>
          </a:p>
          <a:p>
            <a:r>
              <a:rPr lang="ru-RU" dirty="0"/>
              <a:t>Финансовое управление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</a:t>
            </a:r>
          </a:p>
          <a:p>
            <a:r>
              <a:rPr lang="ru-RU" dirty="0"/>
              <a:t>г. </a:t>
            </a:r>
            <a:r>
              <a:rPr lang="ru-RU" dirty="0" smtClean="0"/>
              <a:t>Шошка, </a:t>
            </a:r>
            <a:r>
              <a:rPr lang="ru-RU" dirty="0"/>
              <a:t>ул. Дзержинского, 81</a:t>
            </a:r>
          </a:p>
          <a:p>
            <a:r>
              <a:rPr lang="ru-RU" dirty="0"/>
              <a:t>Начальник: Хлюпина Наталия Анатольевна</a:t>
            </a:r>
          </a:p>
          <a:p>
            <a:r>
              <a:rPr lang="ru-RU" dirty="0"/>
              <a:t>Телефон: (82139) 2-36-01</a:t>
            </a:r>
          </a:p>
          <a:p>
            <a:r>
              <a:rPr lang="ru-RU" dirty="0"/>
              <a:t>Исполнитель: </a:t>
            </a:r>
            <a:r>
              <a:rPr lang="ru-RU" dirty="0" err="1"/>
              <a:t>Столбовская</a:t>
            </a:r>
            <a:r>
              <a:rPr lang="ru-RU" dirty="0"/>
              <a:t> Кристина Анатольевна</a:t>
            </a:r>
          </a:p>
          <a:p>
            <a:r>
              <a:rPr lang="ru-RU" dirty="0"/>
              <a:t>Телефон: (82139)2-14-78</a:t>
            </a:r>
          </a:p>
          <a:p>
            <a:endParaRPr lang="ru-RU" dirty="0"/>
          </a:p>
          <a:p>
            <a:r>
              <a:rPr lang="ru-RU" dirty="0"/>
              <a:t>С информацией о бюджете можно ознакомиться на официальном сайте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 «mrk11.ru»</a:t>
            </a: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60"/>
            <a:ext cx="12125999" cy="6413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Территория  </a:t>
            </a:r>
            <a:b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600,00 га</a:t>
            </a:r>
            <a:endParaRPr lang="ru-RU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4396013" cy="4049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В состав сельского поселения входят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FFFF00"/>
                </a:solidFill>
              </a:rPr>
              <a:t>9</a:t>
            </a:r>
            <a:r>
              <a:rPr lang="ru-RU" sz="1800" dirty="0" smtClean="0">
                <a:solidFill>
                  <a:srgbClr val="FFFF00"/>
                </a:solidFill>
              </a:rPr>
              <a:t> населенных пунктов:</a:t>
            </a:r>
          </a:p>
          <a:p>
            <a:pPr marL="0" indent="0" algn="ctr">
              <a:buNone/>
            </a:pPr>
            <a:r>
              <a:rPr lang="ru-RU" sz="1800">
                <a:solidFill>
                  <a:srgbClr val="FFFF00"/>
                </a:solidFill>
              </a:rPr>
              <a:t>деревня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Анюша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>
                <a:solidFill>
                  <a:srgbClr val="FFFF00"/>
                </a:solidFill>
              </a:rPr>
              <a:t>Верхняя </a:t>
            </a:r>
            <a:r>
              <a:rPr lang="ru-RU" sz="1800" dirty="0" err="1">
                <a:solidFill>
                  <a:srgbClr val="FFFF00"/>
                </a:solidFill>
              </a:rPr>
              <a:t>Отла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FFFF00"/>
                </a:solidFill>
              </a:rPr>
              <a:t>деревня </a:t>
            </a:r>
            <a:r>
              <a:rPr lang="ru-RU" sz="1800" dirty="0" err="1">
                <a:solidFill>
                  <a:srgbClr val="FFFF00"/>
                </a:solidFill>
              </a:rPr>
              <a:t>Катыдпом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Козловка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>
                <a:solidFill>
                  <a:srgbClr val="FFFF00"/>
                </a:solidFill>
              </a:rPr>
              <a:t>Нижняя </a:t>
            </a:r>
            <a:r>
              <a:rPr lang="ru-RU" sz="1800" dirty="0" err="1" smtClean="0">
                <a:solidFill>
                  <a:srgbClr val="FFFF00"/>
                </a:solidFill>
              </a:rPr>
              <a:t>Отла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Онежье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Петкоя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>
                <a:solidFill>
                  <a:srgbClr val="FFFF00"/>
                </a:solidFill>
              </a:rPr>
              <a:t>Средняя </a:t>
            </a:r>
            <a:r>
              <a:rPr lang="ru-RU" sz="1800" dirty="0" err="1" smtClean="0">
                <a:solidFill>
                  <a:srgbClr val="FFFF00"/>
                </a:solidFill>
              </a:rPr>
              <a:t>Отла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>
                <a:solidFill>
                  <a:srgbClr val="FFFF00"/>
                </a:solidFill>
              </a:rPr>
              <a:t>Шошка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1000" y="1044000"/>
            <a:ext cx="452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Численность населения</a:t>
            </a:r>
          </a:p>
          <a:p>
            <a:pPr algn="ctr"/>
            <a:r>
              <a:rPr lang="ru-RU" sz="5400" dirty="0">
                <a:solidFill>
                  <a:srgbClr val="FFFF00"/>
                </a:solidFill>
              </a:rPr>
              <a:t>На </a:t>
            </a:r>
            <a:r>
              <a:rPr lang="ru-RU" sz="5400" dirty="0" smtClean="0">
                <a:solidFill>
                  <a:srgbClr val="FFFF00"/>
                </a:solidFill>
              </a:rPr>
              <a:t>01.01.2023 </a:t>
            </a:r>
            <a:r>
              <a:rPr lang="ru-RU" sz="5400" dirty="0">
                <a:solidFill>
                  <a:srgbClr val="FFFF00"/>
                </a:solidFill>
              </a:rPr>
              <a:t>год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286 человек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365125"/>
            <a:ext cx="11062799" cy="1325563"/>
          </a:xfrm>
        </p:spPr>
        <p:txBody>
          <a:bodyPr/>
          <a:lstStyle/>
          <a:p>
            <a:pPr algn="ctr"/>
            <a:r>
              <a:rPr lang="ru-RU" dirty="0"/>
              <a:t>Уважаемые жители</a:t>
            </a:r>
            <a:br>
              <a:rPr lang="ru-RU" dirty="0"/>
            </a:br>
            <a:r>
              <a:rPr lang="ru-RU" dirty="0" smtClean="0"/>
              <a:t>сельского поселения Шошка!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637" y="1764000"/>
            <a:ext cx="11171363" cy="4319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Представляем вашему вниманию «Бюджет для граждан», который </a:t>
            </a:r>
            <a:r>
              <a:rPr lang="ru-RU" sz="2000" dirty="0" smtClean="0"/>
              <a:t>познакомит вас </a:t>
            </a:r>
            <a:r>
              <a:rPr lang="ru-RU" sz="2000" dirty="0"/>
              <a:t>с основными положениями проекта решения «О бюджете </a:t>
            </a:r>
            <a:r>
              <a:rPr lang="ru-RU" sz="2000" dirty="0" smtClean="0"/>
              <a:t>сельского поселения Шошка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«Бюджет для граждан» в доступной форме знакомит Вас с основными </a:t>
            </a:r>
            <a:r>
              <a:rPr lang="ru-RU" sz="2000" dirty="0" smtClean="0"/>
              <a:t>целями, задачами </a:t>
            </a:r>
            <a:r>
              <a:rPr lang="ru-RU" sz="2000" dirty="0"/>
              <a:t>и приоритетными направлениями бюджетной политики, </a:t>
            </a:r>
            <a:r>
              <a:rPr lang="ru-RU" sz="2000" dirty="0" smtClean="0"/>
              <a:t>основными характеристиками </a:t>
            </a:r>
            <a:r>
              <a:rPr lang="ru-RU" sz="2000" dirty="0"/>
              <a:t>бюджета </a:t>
            </a:r>
            <a:r>
              <a:rPr lang="ru-RU" sz="2000" dirty="0" smtClean="0"/>
              <a:t>сельского поселения Шошка.</a:t>
            </a:r>
          </a:p>
          <a:p>
            <a:pPr marL="0" indent="0" algn="ctr">
              <a:buNone/>
            </a:pPr>
            <a:r>
              <a:rPr lang="ru-RU" sz="2000" dirty="0"/>
              <a:t>В работе над «Бюджетом для граждан» мы уделяем особое </a:t>
            </a:r>
            <a:r>
              <a:rPr lang="ru-RU" sz="2000" dirty="0" smtClean="0"/>
              <a:t>внимание повышению </a:t>
            </a:r>
            <a:r>
              <a:rPr lang="ru-RU" sz="2000" dirty="0"/>
              <a:t>открытости и прозрачности бюджетного процесса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Вашему вниманию предлагается версия бюджета </a:t>
            </a:r>
            <a:r>
              <a:rPr lang="ru-RU" sz="2000" dirty="0" smtClean="0"/>
              <a:t>сельского поселения Шошка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 в </a:t>
            </a:r>
            <a:r>
              <a:rPr lang="ru-RU" sz="2000" dirty="0" smtClean="0"/>
              <a:t>форме Презентационного </a:t>
            </a:r>
            <a:r>
              <a:rPr lang="ru-RU" sz="2000" dirty="0"/>
              <a:t>материала «Бюджет для граждан » к проекту </a:t>
            </a:r>
            <a:r>
              <a:rPr lang="ru-RU" sz="2000" dirty="0" smtClean="0"/>
              <a:t>решения «О </a:t>
            </a:r>
            <a:r>
              <a:rPr lang="ru-RU" sz="2000" dirty="0"/>
              <a:t>бюджете </a:t>
            </a:r>
            <a:r>
              <a:rPr lang="ru-RU" sz="2000" dirty="0" smtClean="0"/>
              <a:t>сельского поселения Шошка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</a:t>
            </a:r>
            <a:r>
              <a:rPr lang="ru-RU" sz="2000" dirty="0" smtClean="0"/>
              <a:t>на плановый </a:t>
            </a:r>
            <a:r>
              <a:rPr lang="ru-RU" sz="2000" dirty="0"/>
              <a:t>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Надеемся, что «Бюджет для граждан» повысит интерес граждан к </a:t>
            </a:r>
            <a:r>
              <a:rPr lang="ru-RU" sz="2000" dirty="0" smtClean="0"/>
              <a:t>вопросам формирования </a:t>
            </a:r>
            <a:r>
              <a:rPr lang="ru-RU" sz="2000" dirty="0"/>
              <a:t>проекта бюджета </a:t>
            </a:r>
            <a:r>
              <a:rPr lang="ru-RU" sz="2000" dirty="0" smtClean="0"/>
              <a:t>сельского поселения Шошка.</a:t>
            </a:r>
          </a:p>
          <a:p>
            <a:pPr marL="0" indent="0" algn="ctr">
              <a:buNone/>
            </a:pPr>
            <a:r>
              <a:rPr lang="ru-RU" sz="2000" dirty="0"/>
              <a:t>Мы открыты для Ваших замечаний и </a:t>
            </a:r>
            <a:r>
              <a:rPr lang="ru-RU" sz="2000" dirty="0" smtClean="0"/>
              <a:t>предложений.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6" y="99000"/>
            <a:ext cx="5257801" cy="1234123"/>
          </a:xfrm>
        </p:spPr>
        <p:txBody>
          <a:bodyPr>
            <a:normAutofit fontScale="90000"/>
          </a:bodyPr>
          <a:lstStyle/>
          <a:p>
            <a:r>
              <a:rPr lang="ru-RU" dirty="0"/>
              <a:t>ГЛОССАРИЙ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46000" y="639000"/>
            <a:ext cx="11835000" cy="60750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Бюджет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Бюджетный </a:t>
            </a:r>
            <a:r>
              <a:rPr lang="ru-RU" dirty="0"/>
              <a:t>процесс - регламентируемая законодательством Российской Федерации деятельность органов местного самоуправления и </a:t>
            </a:r>
            <a:r>
              <a:rPr lang="ru-RU" dirty="0" smtClean="0"/>
              <a:t>иных участников </a:t>
            </a:r>
            <a:r>
              <a:rPr lang="ru-RU" dirty="0"/>
              <a:t>бюджетного процесса по составлению и рассмотрению проекта бюджета, </a:t>
            </a:r>
            <a:r>
              <a:rPr lang="ru-RU" dirty="0" smtClean="0"/>
              <a:t>утверждению </a:t>
            </a:r>
            <a:r>
              <a:rPr lang="ru-RU" dirty="0"/>
              <a:t>и исполнению бюджета, контролю за </a:t>
            </a:r>
            <a:r>
              <a:rPr lang="ru-RU" dirty="0" smtClean="0"/>
              <a:t>его исполнением</a:t>
            </a:r>
            <a:r>
              <a:rPr lang="ru-RU" dirty="0"/>
              <a:t>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dirty="0" smtClean="0"/>
              <a:t>Дотации </a:t>
            </a:r>
            <a:r>
              <a:rPr lang="ru-RU" dirty="0"/>
              <a:t>- межбюджетные трансферты, предоставляемые на безвозмездной и безвозвратной основе без установления направлений и (</a:t>
            </a:r>
            <a:r>
              <a:rPr lang="ru-RU" dirty="0" smtClean="0"/>
              <a:t>или) условий </a:t>
            </a:r>
            <a:r>
              <a:rPr lang="ru-RU" dirty="0"/>
              <a:t>их использования.</a:t>
            </a:r>
          </a:p>
          <a:p>
            <a:r>
              <a:rPr lang="ru-RU" dirty="0" smtClean="0"/>
              <a:t>Межбюджетные </a:t>
            </a:r>
            <a:r>
              <a:rPr lang="ru-RU" dirty="0"/>
              <a:t>трансферты - средства, предоставляемые одним бюджетом бюджетной системы Российской Федерации другому </a:t>
            </a:r>
            <a:r>
              <a:rPr lang="ru-RU" dirty="0" smtClean="0"/>
              <a:t>бюджету бюджетной </a:t>
            </a:r>
            <a:r>
              <a:rPr lang="ru-RU" dirty="0"/>
              <a:t>системы Российской Федерации.</a:t>
            </a:r>
          </a:p>
          <a:p>
            <a:r>
              <a:rPr lang="ru-RU" dirty="0" smtClean="0"/>
              <a:t>Муниципальная </a:t>
            </a:r>
            <a:r>
              <a:rPr lang="ru-RU" dirty="0"/>
              <a:t>программа - комплекс мероприятий, взаимоувязанных по срокам, исполнителям, ресурсам и направленных на </a:t>
            </a:r>
            <a:r>
              <a:rPr lang="ru-RU" dirty="0" smtClean="0"/>
              <a:t>достижение целей </a:t>
            </a:r>
            <a:r>
              <a:rPr lang="ru-RU" dirty="0"/>
              <a:t>и решение задач социально-экономического развития.</a:t>
            </a:r>
          </a:p>
          <a:p>
            <a:r>
              <a:rPr lang="ru-RU" dirty="0" smtClean="0"/>
              <a:t>Муниципальное </a:t>
            </a:r>
            <a:r>
              <a:rPr lang="ru-RU" dirty="0"/>
              <a:t>образование –- это территориальная единица, на которой осуществляется местное самоуправление, </a:t>
            </a:r>
            <a:r>
              <a:rPr lang="ru-RU" dirty="0" smtClean="0"/>
              <a:t>имеется муниципальная </a:t>
            </a:r>
            <a:r>
              <a:rPr lang="ru-RU" dirty="0"/>
              <a:t>собственность, местный бюджет и </a:t>
            </a:r>
            <a:r>
              <a:rPr lang="ru-RU" dirty="0" smtClean="0"/>
              <a:t>сформированные </a:t>
            </a:r>
            <a:r>
              <a:rPr lang="ru-RU" dirty="0"/>
              <a:t>населением муниципального образования органы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Муниципальный </a:t>
            </a:r>
            <a:r>
              <a:rPr lang="ru-RU" dirty="0"/>
              <a:t>долг – обязательства, возникающие из муниципальных займов (заимствований), принятых на себя </a:t>
            </a:r>
            <a:r>
              <a:rPr lang="ru-RU" dirty="0" smtClean="0"/>
              <a:t>муниципальным образованием </a:t>
            </a:r>
            <a:r>
              <a:rPr lang="ru-RU" dirty="0"/>
              <a:t>гарантий (поручительств), а также принятые на себя муниципальным образованием обязательства третьих лиц.</a:t>
            </a:r>
          </a:p>
          <a:p>
            <a:r>
              <a:rPr lang="ru-RU" dirty="0" smtClean="0"/>
              <a:t>Налогоплательщики </a:t>
            </a:r>
            <a:r>
              <a:rPr lang="ru-RU" dirty="0"/>
              <a:t>– налогоплательщиками и плательщиками сборов признаются организации и физические лица, на которых </a:t>
            </a:r>
            <a:r>
              <a:rPr lang="ru-RU" dirty="0" smtClean="0"/>
              <a:t>в соответствии </a:t>
            </a:r>
            <a:r>
              <a:rPr lang="ru-RU" dirty="0"/>
              <a:t>с Налоговым Кодексом возложена обязанность уплачивать соответственно налоги и (или) сборы.</a:t>
            </a:r>
          </a:p>
          <a:p>
            <a:r>
              <a:rPr lang="ru-RU" dirty="0" smtClean="0"/>
              <a:t>Непрограммные </a:t>
            </a:r>
            <a:r>
              <a:rPr lang="ru-RU" dirty="0"/>
              <a:t>направления деятельности – не включенные в муниципальные программы направления деятельности органов </a:t>
            </a:r>
            <a:r>
              <a:rPr lang="ru-RU" dirty="0" smtClean="0"/>
              <a:t>местного самоуправления </a:t>
            </a:r>
            <a:r>
              <a:rPr lang="ru-RU" dirty="0"/>
              <a:t>и органов местной администрации.</a:t>
            </a:r>
          </a:p>
          <a:p>
            <a:r>
              <a:rPr lang="ru-RU" dirty="0" smtClean="0"/>
              <a:t>Условно </a:t>
            </a:r>
            <a:r>
              <a:rPr lang="ru-RU" dirty="0"/>
              <a:t>утвержденные расходы - под условно утверждаемыми (утвержденными) расходами понимаются не распределенные </a:t>
            </a:r>
            <a:r>
              <a:rPr lang="ru-RU" dirty="0" smtClean="0"/>
              <a:t>в плановом </a:t>
            </a:r>
            <a:r>
              <a:rPr lang="ru-RU" dirty="0"/>
              <a:t>периоде </a:t>
            </a:r>
            <a:r>
              <a:rPr lang="ru-RU" dirty="0" smtClean="0"/>
              <a:t>в соответствии </a:t>
            </a:r>
            <a:r>
              <a:rPr lang="ru-RU" dirty="0"/>
              <a:t>с классификацией расходов бюджетов бюджетные ассигнования.</a:t>
            </a:r>
          </a:p>
          <a:p>
            <a:r>
              <a:rPr lang="ru-RU" dirty="0"/>
              <a:t>Субвенции - межбюджетные трансферты, предоставляемые в целях финансового обеспечения расходных </a:t>
            </a:r>
            <a:r>
              <a:rPr lang="ru-RU" dirty="0" smtClean="0"/>
              <a:t>обязательств, возникающих </a:t>
            </a:r>
            <a:r>
              <a:rPr lang="ru-RU" dirty="0"/>
              <a:t>при выполнении государственных полномочий, переданных для осуществления органам местного </a:t>
            </a:r>
            <a:r>
              <a:rPr lang="ru-RU" dirty="0" smtClean="0"/>
              <a:t>самоуправления в </a:t>
            </a:r>
            <a:r>
              <a:rPr lang="ru-RU" dirty="0"/>
              <a:t>установленном порядке.</a:t>
            </a:r>
          </a:p>
          <a:p>
            <a:r>
              <a:rPr lang="ru-RU" dirty="0" smtClean="0"/>
              <a:t>Субсидии </a:t>
            </a:r>
            <a:r>
              <a:rPr lang="ru-RU" dirty="0"/>
              <a:t>- межбюджетные трансферты, предоставляемые в целях </a:t>
            </a:r>
            <a:r>
              <a:rPr lang="ru-RU" dirty="0" err="1"/>
              <a:t>софинансирования</a:t>
            </a:r>
            <a:r>
              <a:rPr lang="ru-RU" dirty="0"/>
              <a:t> расходных обязательств, </a:t>
            </a:r>
            <a:r>
              <a:rPr lang="ru-RU" dirty="0" smtClean="0"/>
              <a:t>возникающих при </a:t>
            </a:r>
            <a:r>
              <a:rPr lang="ru-RU" dirty="0"/>
              <a:t>выполнении полномочий органов местного самоуправления по вопросам местного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41861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80CF87C3-40E4-45EF-812C-175E189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БЮДЖЕТНЫЙ ПРОЦЕСС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FE0729B2-82C7-4D8B-8A62-A05731883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000" y="1089000"/>
            <a:ext cx="11341100" cy="62706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БЮДЖЕТНЫЙ ПРОЦЕСС – ежегодное формирование и исполнение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000" y="1539000"/>
            <a:ext cx="3482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Участники бюджетного процесса: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000" y="1908332"/>
            <a:ext cx="409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/>
              <a:t>Глава муниципального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Орган </a:t>
            </a:r>
            <a:r>
              <a:rPr lang="ru-RU" sz="2400" dirty="0"/>
              <a:t>представительной власти (Совет)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Органы исполнительной власти (Администрация,</a:t>
            </a:r>
          </a:p>
          <a:p>
            <a:r>
              <a:rPr lang="ru-RU" sz="2400" dirty="0"/>
              <a:t>функциональные (отраслевые) органы)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Органы муниципального финансового контроля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Управление Федерального Казначейства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5921071"/>
              </p:ext>
            </p:extLst>
          </p:nvPr>
        </p:nvGraphicFramePr>
        <p:xfrm>
          <a:off x="4071000" y="1539000"/>
          <a:ext cx="8121000" cy="48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381000" y="3159000"/>
            <a:ext cx="11341100" cy="627062"/>
          </a:xfrm>
        </p:spPr>
        <p:txBody>
          <a:bodyPr/>
          <a:lstStyle/>
          <a:p>
            <a:pPr algn="ctr"/>
            <a:r>
              <a:rPr lang="ru-RU" dirty="0" smtClean="0"/>
              <a:t>СОСТАВЛЕНИЕ ПРОЕКТА БЮДЖЕТА ОСНОВЫВАЕТСЯ:</a:t>
            </a:r>
            <a:endParaRPr lang="ru-RU" dirty="0"/>
          </a:p>
        </p:txBody>
      </p:sp>
      <p:graphicFrame>
        <p:nvGraphicFramePr>
          <p:cNvPr id="13" name="Diagram 68">
            <a:extLst>
              <a:ext uri="{FF2B5EF4-FFF2-40B4-BE49-F238E27FC236}">
                <a16:creationId xmlns:a16="http://schemas.microsoft.com/office/drawing/2014/main" xmlns="" id="{2BD69838-0A64-4B77-A66E-5ACD9957E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449482"/>
              </p:ext>
            </p:extLst>
          </p:nvPr>
        </p:nvGraphicFramePr>
        <p:xfrm>
          <a:off x="-1599000" y="3654000"/>
          <a:ext cx="15390000" cy="292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6000" y="1129334"/>
            <a:ext cx="11295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Проект бюджета сельского поселения Шошка составляется и утверждается на три года (на очередной финансовый год  и плановый период)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3383" y="1991108"/>
            <a:ext cx="106382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Очередной финансовый год – год, на который составляется проект бюджета (2024 год)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94604"/>
            <a:ext cx="1192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Плановый период – два года, следующих за очередной финансовый годом (2025 и 2025 годов)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86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ОСНОВНЫЕ ПОКАЗАТЕЛИ СОЦИАЛЬНО-ЭКОНОМИЧЕСКОГО РАЗВИТИЯ</a:t>
            </a:r>
            <a:br>
              <a:rPr lang="ru-RU" sz="2400" b="1" dirty="0"/>
            </a:br>
            <a:r>
              <a:rPr lang="ru-RU" sz="2400" b="1" dirty="0" smtClean="0"/>
              <a:t>СЕЛЬСКОГО ПОСЕЛЕНИЯ ШОШКА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000" y="1089000"/>
            <a:ext cx="11970000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150" dirty="0"/>
              <a:t>Прогноз социально-экономического  развития подготовлен на основании Бюджетного кодекса</a:t>
            </a:r>
            <a:r>
              <a:rPr lang="ru-RU" sz="1150" dirty="0" smtClean="0"/>
              <a:t>, Положения </a:t>
            </a:r>
            <a:r>
              <a:rPr lang="ru-RU" sz="1150" dirty="0"/>
              <a:t>о бюджетном процессе в муниципальном образовании сельское поселение «Шошка»,  статистических данных.</a:t>
            </a:r>
          </a:p>
          <a:p>
            <a:pPr algn="ctr"/>
            <a:r>
              <a:rPr lang="ru-RU" sz="1150" dirty="0"/>
              <a:t>1. Демография и показатели уровня жизни населения</a:t>
            </a:r>
          </a:p>
          <a:p>
            <a:pPr indent="457200" algn="just"/>
            <a:r>
              <a:rPr lang="ru-RU" sz="1150" dirty="0"/>
              <a:t>Общая площадь  сельского поселения «Шошка» составляет  600,0 га  и включает в себя 9 населенных пунктов.</a:t>
            </a:r>
          </a:p>
          <a:p>
            <a:pPr indent="457200" algn="just"/>
            <a:r>
              <a:rPr lang="ru-RU" sz="1150" dirty="0"/>
              <a:t>На 01.01.2023 года в поселении  зарегистрировано  по месту жительства 295 человек, от  этого </a:t>
            </a:r>
            <a:r>
              <a:rPr lang="ru-RU" sz="1150" dirty="0" smtClean="0"/>
              <a:t>количества </a:t>
            </a:r>
            <a:r>
              <a:rPr lang="ru-RU" sz="1150" dirty="0"/>
              <a:t>запланированы  расходы на благоустройство территории.  </a:t>
            </a:r>
          </a:p>
          <a:p>
            <a:pPr indent="457200" algn="just"/>
            <a:r>
              <a:rPr lang="ru-RU" sz="1150" dirty="0"/>
              <a:t>В  поселении  естественная убыль населения остается на высоком уровне. За 9 месяцев 2023 года </a:t>
            </a:r>
            <a:r>
              <a:rPr lang="ru-RU" sz="1150" dirty="0" smtClean="0"/>
              <a:t>родилось </a:t>
            </a:r>
            <a:r>
              <a:rPr lang="ru-RU" sz="1150" dirty="0"/>
              <a:t>1 человек,  умерло  6 человек.  </a:t>
            </a:r>
          </a:p>
          <a:p>
            <a:pPr indent="457200" algn="just"/>
            <a:r>
              <a:rPr lang="ru-RU" sz="1150" dirty="0"/>
              <a:t>Возрастная структура населения:</a:t>
            </a:r>
          </a:p>
          <a:p>
            <a:pPr algn="just"/>
            <a:r>
              <a:rPr lang="ru-RU" sz="1150" dirty="0"/>
              <a:t>- численность населения в трудоспособном  возрасте  –  135 человек;</a:t>
            </a:r>
          </a:p>
          <a:p>
            <a:pPr algn="just"/>
            <a:r>
              <a:rPr lang="ru-RU" sz="1150" dirty="0"/>
              <a:t>- детей всего –  29 человек;</a:t>
            </a:r>
          </a:p>
          <a:p>
            <a:pPr indent="457200" algn="just"/>
            <a:r>
              <a:rPr lang="ru-RU" sz="1150" dirty="0"/>
              <a:t>Пенсионеров по старости и инвалидности – 131  человек. </a:t>
            </a:r>
          </a:p>
          <a:p>
            <a:pPr indent="457200" algn="just"/>
            <a:r>
              <a:rPr lang="ru-RU" sz="1150" dirty="0"/>
              <a:t>Из-за суженного спектра возможностей трудоустройства и неудовлетворительного качества среды жизнедеятельности происходит интенсивная миграция </a:t>
            </a:r>
            <a:r>
              <a:rPr lang="ru-RU" sz="1150" dirty="0" smtClean="0"/>
              <a:t>конкурентоспособной </a:t>
            </a:r>
            <a:r>
              <a:rPr lang="ru-RU" sz="1150" dirty="0"/>
              <a:t>части населения. </a:t>
            </a:r>
          </a:p>
          <a:p>
            <a:pPr algn="just"/>
            <a:r>
              <a:rPr lang="ru-RU" sz="1150" dirty="0"/>
              <a:t>            Следствием негативных демографических процессов, усугубленных падением объемов производства и его организационно-структурными преобразованиями, становится потеря трудового потенциала поселения.</a:t>
            </a:r>
          </a:p>
          <a:p>
            <a:pPr algn="just"/>
            <a:r>
              <a:rPr lang="ru-RU" sz="1150" dirty="0"/>
              <a:t> Доходы населения в основном средние, на 25-30% ниже прожиточного уровня. Основным источником доходов населения являются пенсионные выплаты и доходы, получаемые по месту работы, - это заработная плата и выплаты социального характера, рост которых, по-прежнему является важнейшим фактором </a:t>
            </a:r>
            <a:r>
              <a:rPr lang="ru-RU" sz="1150" dirty="0" smtClean="0"/>
              <a:t>обеспечения </a:t>
            </a:r>
            <a:r>
              <a:rPr lang="ru-RU" sz="1150" dirty="0"/>
              <a:t>повышения жизненного уровня населения. </a:t>
            </a:r>
          </a:p>
          <a:p>
            <a:pPr algn="just"/>
            <a:r>
              <a:rPr lang="ru-RU" sz="1150" dirty="0"/>
              <a:t>Таким образом, проведенный анализ демографического потенциала поселения, и вопросов занятости трудоспособного населения показывает, что затронутые проблемы являются сложными и весьма </a:t>
            </a:r>
            <a:r>
              <a:rPr lang="ru-RU" sz="1150" dirty="0" smtClean="0"/>
              <a:t>противоречивыми</a:t>
            </a:r>
            <a:r>
              <a:rPr lang="ru-RU" sz="1150" dirty="0"/>
              <a:t>, тесно связаны с экономикой и бюджетом сельского поселения, и их необходимо учитывать при решении задач комплексного территориального развития.</a:t>
            </a:r>
          </a:p>
          <a:p>
            <a:pPr algn="ctr"/>
            <a:r>
              <a:rPr lang="ru-RU" sz="1150" dirty="0" smtClean="0"/>
              <a:t>2</a:t>
            </a:r>
            <a:r>
              <a:rPr lang="ru-RU" sz="1150" dirty="0"/>
              <a:t>. Социально-экономическое развитие поселения</a:t>
            </a:r>
          </a:p>
          <a:p>
            <a:pPr algn="just"/>
            <a:r>
              <a:rPr lang="ru-RU" sz="1150" dirty="0"/>
              <a:t>            Из сельскохозяйственных  предприятий   на территории поселения расположены:</a:t>
            </a:r>
          </a:p>
          <a:p>
            <a:pPr algn="just"/>
            <a:r>
              <a:rPr lang="ru-RU" sz="1150" dirty="0"/>
              <a:t>            КФХ «Шошка-</a:t>
            </a:r>
            <a:r>
              <a:rPr lang="ru-RU" sz="1150" dirty="0" err="1"/>
              <a:t>ёль</a:t>
            </a:r>
            <a:r>
              <a:rPr lang="ru-RU" sz="1150" dirty="0"/>
              <a:t>» в </a:t>
            </a:r>
            <a:r>
              <a:rPr lang="ru-RU" sz="1150" dirty="0" err="1"/>
              <a:t>с.Шошка</a:t>
            </a:r>
            <a:r>
              <a:rPr lang="ru-RU" sz="1150" dirty="0"/>
              <a:t>, КФХ ИП «</a:t>
            </a:r>
            <a:r>
              <a:rPr lang="ru-RU" sz="1150" dirty="0" err="1"/>
              <a:t>Кузнеова</a:t>
            </a:r>
            <a:r>
              <a:rPr lang="ru-RU" sz="1150" dirty="0"/>
              <a:t> С.А., в </a:t>
            </a:r>
            <a:r>
              <a:rPr lang="ru-RU" sz="1150" dirty="0" err="1"/>
              <a:t>д.Средняя</a:t>
            </a:r>
            <a:r>
              <a:rPr lang="ru-RU" sz="1150" dirty="0"/>
              <a:t> </a:t>
            </a:r>
            <a:r>
              <a:rPr lang="ru-RU" sz="1150" dirty="0" err="1"/>
              <a:t>Отла</a:t>
            </a:r>
            <a:r>
              <a:rPr lang="ru-RU" sz="1150" dirty="0"/>
              <a:t>, КФХ «</a:t>
            </a:r>
            <a:r>
              <a:rPr lang="ru-RU" sz="1150" dirty="0" err="1"/>
              <a:t>Онежье</a:t>
            </a:r>
            <a:r>
              <a:rPr lang="ru-RU" sz="1150" dirty="0"/>
              <a:t>» в </a:t>
            </a:r>
            <a:r>
              <a:rPr lang="ru-RU" sz="1150" dirty="0" err="1"/>
              <a:t>д.Онежье</a:t>
            </a:r>
            <a:r>
              <a:rPr lang="ru-RU" sz="1150" dirty="0"/>
              <a:t>, </a:t>
            </a:r>
          </a:p>
          <a:p>
            <a:pPr algn="just"/>
            <a:r>
              <a:rPr lang="ru-RU" sz="1150" dirty="0"/>
              <a:t>КФХ «Дары Севера» в </a:t>
            </a:r>
            <a:r>
              <a:rPr lang="ru-RU" sz="1150" dirty="0" err="1"/>
              <a:t>д.Онежье</a:t>
            </a:r>
            <a:r>
              <a:rPr lang="ru-RU" sz="1150" dirty="0"/>
              <a:t>.                                       </a:t>
            </a:r>
          </a:p>
          <a:p>
            <a:pPr algn="just"/>
            <a:r>
              <a:rPr lang="ru-RU" sz="1150" dirty="0"/>
              <a:t>            Жилищно-коммунальная сфера занимает одно из важнейших мест в социальной инфраструктуре, а </a:t>
            </a:r>
            <a:r>
              <a:rPr lang="ru-RU" sz="1150" dirty="0" err="1"/>
              <a:t>жи-лищные</a:t>
            </a:r>
            <a:r>
              <a:rPr lang="ru-RU" sz="1150" dirty="0"/>
              <a:t> условия являются важной составляющей уровня жизни населения. В этой связи обеспечение потребно-</a:t>
            </a:r>
            <a:r>
              <a:rPr lang="ru-RU" sz="1150" dirty="0" err="1"/>
              <a:t>сти</a:t>
            </a:r>
            <a:r>
              <a:rPr lang="ru-RU" sz="1150" dirty="0"/>
              <a:t> населения в жилье должно быть приоритетной целью перспективного развития поселения.</a:t>
            </a:r>
          </a:p>
          <a:p>
            <a:pPr algn="just"/>
            <a:r>
              <a:rPr lang="ru-RU" sz="1150" dirty="0"/>
              <a:t>            В соответствии с данными,  наличие общей площади жилого фонда на территории поселения  составляет 20460 </a:t>
            </a:r>
            <a:r>
              <a:rPr lang="ru-RU" sz="1150" dirty="0" err="1"/>
              <a:t>кв.м</a:t>
            </a:r>
            <a:r>
              <a:rPr lang="ru-RU" sz="1150" dirty="0"/>
              <a:t>., из них оборудовано водопроводом 20%, канализацией -18%, центральным отоплением -23%</a:t>
            </a:r>
          </a:p>
          <a:p>
            <a:pPr algn="just"/>
            <a:r>
              <a:rPr lang="ru-RU" sz="1150" dirty="0"/>
              <a:t>             Перечень вопросов в сфере муниципальной жилищной политики, решение которых обеспечивают </a:t>
            </a:r>
            <a:r>
              <a:rPr lang="ru-RU" sz="1150" dirty="0" err="1"/>
              <a:t>му-ниципальные</a:t>
            </a:r>
            <a:r>
              <a:rPr lang="ru-RU" sz="1150" dirty="0"/>
              <a:t> органы власти:</a:t>
            </a:r>
          </a:p>
          <a:p>
            <a:pPr algn="just"/>
            <a:r>
              <a:rPr lang="ru-RU" sz="1150" dirty="0"/>
              <a:t>1) учет (мониторинг) жилищного фонда;</a:t>
            </a:r>
          </a:p>
          <a:p>
            <a:pPr algn="just"/>
            <a:r>
              <a:rPr lang="ru-RU" sz="1150" dirty="0"/>
              <a:t>2) определение существующей обеспеченности жильем населения поселения;</a:t>
            </a:r>
          </a:p>
          <a:p>
            <a:pPr algn="just"/>
            <a:r>
              <a:rPr lang="ru-RU" sz="1150" dirty="0"/>
              <a:t>3) установление нормативов жилищной обеспеченности, учитывающие местные условия муниципального образования</a:t>
            </a:r>
            <a:r>
              <a:rPr lang="ru-RU" sz="1150" dirty="0" smtClean="0"/>
              <a:t>;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78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ОСНОВНЫЕ ПОКАЗАТЕЛИ СОЦИАЛЬНО-ЭКОНОМИЧЕСКОГО РАЗВИТИЯ</a:t>
            </a:r>
            <a:br>
              <a:rPr lang="ru-RU" sz="2400" b="1" dirty="0"/>
            </a:br>
            <a:r>
              <a:rPr lang="ru-RU" sz="2400" b="1" dirty="0" smtClean="0"/>
              <a:t>СЕЛЬСКОГО </a:t>
            </a:r>
            <a:r>
              <a:rPr lang="ru-RU" sz="2400" b="1" smtClean="0"/>
              <a:t>ПОСЕЛЕНИЯ ШОШКА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656" y="1089000"/>
            <a:ext cx="11925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/>
              <a:t>2.1. Показатели социальной сферы.</a:t>
            </a:r>
          </a:p>
          <a:p>
            <a:pPr indent="457200" algn="just"/>
            <a:r>
              <a:rPr lang="ru-RU" sz="1150" dirty="0"/>
              <a:t>Социальная инфраструктура – система необходимых для жизнеобеспечения человека материальных объектов (зданий, сооружений) и коммуникаций населенного пункта (территории), а также предприятий, учреждений и организаций, оказывающих социальные услуги населению, органов управления и кадров, деятельность которых направлена на удовлетворение общественных потребностей граждан соответственно установленным показателям качества жизни.</a:t>
            </a:r>
          </a:p>
          <a:p>
            <a:pPr indent="457200" algn="just"/>
            <a:r>
              <a:rPr lang="ru-RU" sz="1150" dirty="0" smtClean="0"/>
              <a:t>В </a:t>
            </a:r>
            <a:r>
              <a:rPr lang="ru-RU" sz="1150" dirty="0"/>
              <a:t>поселении функционируют детское дошкольное  учреждение и школа.</a:t>
            </a:r>
          </a:p>
          <a:p>
            <a:pPr indent="457200" algn="just"/>
            <a:r>
              <a:rPr lang="ru-RU" sz="1150" dirty="0"/>
              <a:t> Население  сельского поселения обслуживается  фельдшерско-акушерскими пунктами в </a:t>
            </a:r>
            <a:r>
              <a:rPr lang="ru-RU" sz="1150" dirty="0" err="1"/>
              <a:t>с.Шошка</a:t>
            </a:r>
            <a:r>
              <a:rPr lang="ru-RU" sz="1150" dirty="0"/>
              <a:t>.</a:t>
            </a:r>
          </a:p>
          <a:p>
            <a:pPr indent="457200" algn="just"/>
            <a:r>
              <a:rPr lang="ru-RU" sz="1150" dirty="0" smtClean="0"/>
              <a:t>Сеть </a:t>
            </a:r>
            <a:r>
              <a:rPr lang="ru-RU" sz="1150" dirty="0"/>
              <a:t>культурно-досуговых учреждений поселения представлена 1 библиотекой, 1 Домом культуры. В </a:t>
            </a:r>
            <a:r>
              <a:rPr lang="ru-RU" sz="1150" dirty="0" smtClean="0"/>
              <a:t>плановом </a:t>
            </a:r>
            <a:r>
              <a:rPr lang="ru-RU" sz="1150" dirty="0"/>
              <a:t>и прогнозном периодах будет продолжена работа по улучшению условий для массового отдыха </a:t>
            </a:r>
            <a:r>
              <a:rPr lang="ru-RU" sz="1150" dirty="0" smtClean="0"/>
              <a:t>населения</a:t>
            </a:r>
            <a:r>
              <a:rPr lang="ru-RU" sz="1150" dirty="0"/>
              <a:t>.</a:t>
            </a:r>
          </a:p>
          <a:p>
            <a:pPr indent="457200" algn="just"/>
            <a:r>
              <a:rPr lang="ru-RU" sz="1150" dirty="0" smtClean="0"/>
              <a:t>Приоритетными </a:t>
            </a:r>
            <a:r>
              <a:rPr lang="ru-RU" sz="1150" dirty="0"/>
              <a:t>направлениями развития спорта  являются: создание условий для занятий населения </a:t>
            </a:r>
            <a:r>
              <a:rPr lang="ru-RU" sz="1150" dirty="0" smtClean="0"/>
              <a:t>физической </a:t>
            </a:r>
            <a:r>
              <a:rPr lang="ru-RU" sz="1150" dirty="0"/>
              <a:t>культурой и спортом, приобщение молодежи и подростков к активному занятию спортом, к </a:t>
            </a:r>
            <a:r>
              <a:rPr lang="ru-RU" sz="1150" dirty="0" smtClean="0"/>
              <a:t>формированию </a:t>
            </a:r>
            <a:r>
              <a:rPr lang="ru-RU" sz="1150" dirty="0"/>
              <a:t>здорового образа жизни.</a:t>
            </a:r>
          </a:p>
          <a:p>
            <a:pPr indent="457200" algn="just"/>
            <a:r>
              <a:rPr lang="ru-RU" sz="1150" dirty="0" smtClean="0"/>
              <a:t>На </a:t>
            </a:r>
            <a:r>
              <a:rPr lang="ru-RU" sz="1150" dirty="0"/>
              <a:t>территории сельского поселения   имеются  почтовое отделение связи,  один магазин. </a:t>
            </a:r>
          </a:p>
          <a:p>
            <a:pPr algn="just"/>
            <a:r>
              <a:rPr lang="ru-RU" sz="1150" dirty="0"/>
              <a:t> Все население территории  сельского поселения охвачено услугами телефонной связи,  таксофонами, доступом к Интернет - связи.</a:t>
            </a:r>
          </a:p>
          <a:p>
            <a:pPr algn="ctr"/>
            <a:r>
              <a:rPr lang="ru-RU" sz="1150" dirty="0"/>
              <a:t>3. Благоустройство</a:t>
            </a:r>
          </a:p>
          <a:p>
            <a:pPr indent="457200" algn="just"/>
            <a:r>
              <a:rPr lang="ru-RU" sz="1150" dirty="0"/>
              <a:t>В 2024 – 2026 годах будет осуществляться реализация полномочий органов местного самоуправления в части содержания и благоустройства территории. При этом средства бюджета поселения планируется направить по следующим  разделам: уличное освещение, содержание автомобильных дорог и инженерных сооружений на них в границах населенных пунктов, организация и содержание мест захоронения, прочие мероприятия по благоустройству. На дорожную деятельность в отношении автомобильных дорог местного значения в границах населенных пунктов поселений для выполнения комплекса работ по ремонту и содержанию дорог предусмотрено направить не менее 50 % бюджетных ассигнований, запланированных на благоустройство территории.</a:t>
            </a:r>
          </a:p>
          <a:p>
            <a:pPr algn="just"/>
            <a:r>
              <a:rPr lang="ru-RU" sz="1150" dirty="0"/>
              <a:t>         Общая протяженность дорог в границах населенных пунктов поселения составляет  15 км.  Качество дорог  удовлетворительное.</a:t>
            </a:r>
          </a:p>
          <a:p>
            <a:pPr algn="ctr"/>
            <a:r>
              <a:rPr lang="ru-RU" sz="1150" dirty="0" smtClean="0"/>
              <a:t>4</a:t>
            </a:r>
            <a:r>
              <a:rPr lang="ru-RU" sz="1150" dirty="0"/>
              <a:t>. Жилищно-коммунальное хозяйство</a:t>
            </a:r>
          </a:p>
          <a:p>
            <a:pPr indent="457200" algn="just"/>
            <a:r>
              <a:rPr lang="ru-RU" sz="1150" dirty="0"/>
              <a:t>В целях рационального и эффективного использования земель будет продолжено предоставление гражданам земельных участков для ведения личного подсобного хозяйства, под садоводство, огородничество, индивидуальное жилищное строительство, осуществление земельного контроля  над использованием земель. </a:t>
            </a:r>
          </a:p>
          <a:p>
            <a:pPr indent="457200" algn="just"/>
            <a:r>
              <a:rPr lang="ru-RU" sz="1150" dirty="0"/>
              <a:t>Сдерживающим фактором в реализации инвестиционной политики является отсутствие </a:t>
            </a:r>
            <a:r>
              <a:rPr lang="ru-RU" sz="1150" dirty="0" smtClean="0"/>
              <a:t>инвестиционных </a:t>
            </a:r>
            <a:r>
              <a:rPr lang="ru-RU" sz="1150" dirty="0"/>
              <a:t>площадок с полной необходимой инфраструктурой, поэтому потенциальным инвесторам необходимы значительные инвестиции для обустройства инженерной инфраструктуры. </a:t>
            </a:r>
          </a:p>
          <a:p>
            <a:pPr indent="457200" algn="just"/>
            <a:r>
              <a:rPr lang="ru-RU" sz="1150" dirty="0"/>
              <a:t>По итоговой характеристике социально-экономического развития, поселение имеет потенциал развития с привлечением средств вышестоящих бюджетов обеспечить минимальные стандарты жизни населения, что приведет в будущем  к повышению инвестиционной привлекательности территории.</a:t>
            </a:r>
          </a:p>
          <a:p>
            <a:pPr algn="ctr"/>
            <a:r>
              <a:rPr lang="ru-RU" sz="1150" dirty="0" smtClean="0"/>
              <a:t>5.Транспортная </a:t>
            </a:r>
            <a:r>
              <a:rPr lang="ru-RU" sz="1150" dirty="0"/>
              <a:t>инфраструктура</a:t>
            </a:r>
          </a:p>
          <a:p>
            <a:pPr indent="457200" algn="just"/>
            <a:r>
              <a:rPr lang="ru-RU" sz="1150" dirty="0" smtClean="0"/>
              <a:t> Общая </a:t>
            </a:r>
            <a:r>
              <a:rPr lang="ru-RU" sz="1150" dirty="0"/>
              <a:t>протяженность уличной сети в границах населенных пунктов  поселения составляет: всего –  9,3 км, из них протяженность освещенных частей улиц, проездов — 8,2 км.</a:t>
            </a:r>
          </a:p>
          <a:p>
            <a:pPr algn="ctr"/>
            <a:r>
              <a:rPr lang="ru-RU" sz="1150" dirty="0" smtClean="0"/>
              <a:t>6</a:t>
            </a:r>
            <a:r>
              <a:rPr lang="ru-RU" sz="1150" dirty="0"/>
              <a:t>. Связь</a:t>
            </a:r>
          </a:p>
          <a:p>
            <a:pPr indent="457200" algn="just"/>
            <a:r>
              <a:rPr lang="ru-RU" sz="1150" dirty="0"/>
              <a:t>Население обеспечено телефонной сетью общего пользования. Во всех населенных пунктах находятся действующие таксофоны - 9 шт. </a:t>
            </a:r>
          </a:p>
          <a:p>
            <a:pPr indent="457200" algn="just"/>
            <a:r>
              <a:rPr lang="ru-RU" sz="1150" dirty="0"/>
              <a:t>Общественные здания телефонизированы на 100 процентов. Население пользуется мобильной связью, в основном оператором «Мегафон» и интернетом.</a:t>
            </a:r>
          </a:p>
          <a:p>
            <a:pPr algn="just"/>
            <a:r>
              <a:rPr lang="ru-RU" sz="1150" dirty="0"/>
              <a:t>Радиосеть – не сохранилась.</a:t>
            </a:r>
          </a:p>
        </p:txBody>
      </p:sp>
    </p:spTree>
    <p:extLst>
      <p:ext uri="{BB962C8B-B14F-4D97-AF65-F5344CB8AC3E}">
        <p14:creationId xmlns:p14="http://schemas.microsoft.com/office/powerpoint/2010/main" val="40587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001"/>
            <a:ext cx="10515600" cy="15466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ОСНОВНЫЕ ХАРАКТЕРИСТИКИ ПРОЕКТА БЮДЖЕТА</a:t>
            </a:r>
            <a:br>
              <a:rPr lang="ru-RU" sz="2000" b="1" dirty="0"/>
            </a:br>
            <a:r>
              <a:rPr lang="ru-RU" sz="2000" b="1" dirty="0" smtClean="0"/>
              <a:t>СЕЛЬСКОГО ПОСЕЛЕНИЯ</a:t>
            </a:r>
            <a:r>
              <a:rPr lang="en-US" sz="2000" b="1" dirty="0" smtClean="0"/>
              <a:t> </a:t>
            </a:r>
            <a:r>
              <a:rPr lang="ru-RU" sz="2000" b="1" dirty="0" smtClean="0"/>
              <a:t>ШОШКА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 </a:t>
            </a:r>
            <a:r>
              <a:rPr lang="ru-RU" sz="2000" b="1" dirty="0" smtClean="0"/>
              <a:t>2024 </a:t>
            </a:r>
            <a:r>
              <a:rPr lang="ru-RU" sz="2000" b="1" dirty="0"/>
              <a:t>ГОД И НА ПЛАНОВЫЙ ПЕРИОД </a:t>
            </a:r>
            <a:r>
              <a:rPr lang="ru-RU" sz="2000" b="1" dirty="0" smtClean="0"/>
              <a:t>202</a:t>
            </a:r>
            <a:r>
              <a:rPr lang="en-US" sz="2000" b="1" dirty="0" smtClean="0"/>
              <a:t>5</a:t>
            </a:r>
            <a:r>
              <a:rPr lang="ru-RU" sz="2000" b="1" dirty="0" smtClean="0"/>
              <a:t>-202</a:t>
            </a:r>
            <a:r>
              <a:rPr lang="en-US" sz="2000" b="1" dirty="0" smtClean="0"/>
              <a:t>6</a:t>
            </a:r>
            <a:r>
              <a:rPr lang="ru-RU" sz="2000" b="1" dirty="0" smtClean="0"/>
              <a:t> </a:t>
            </a:r>
            <a:r>
              <a:rPr lang="ru-RU" sz="2000" b="1" dirty="0"/>
              <a:t>ГОДОВ, ТЫС. РУБ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xmlns="" id="{372850DF-CC84-436B-AE57-705202A6B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684709"/>
              </p:ext>
            </p:extLst>
          </p:nvPr>
        </p:nvGraphicFramePr>
        <p:xfrm>
          <a:off x="291000" y="1719000"/>
          <a:ext cx="6075000" cy="48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2E5B7EC4-DC27-4211-8817-90CE51C8A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88660"/>
              </p:ext>
            </p:extLst>
          </p:nvPr>
        </p:nvGraphicFramePr>
        <p:xfrm>
          <a:off x="6726000" y="1674000"/>
          <a:ext cx="5265000" cy="481525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16250">
                  <a:extLst>
                    <a:ext uri="{9D8B030D-6E8A-4147-A177-3AD203B41FA5}">
                      <a16:colId xmlns:a16="http://schemas.microsoft.com/office/drawing/2014/main" xmlns="" val="6806953"/>
                    </a:ext>
                  </a:extLst>
                </a:gridCol>
                <a:gridCol w="1316250">
                  <a:extLst>
                    <a:ext uri="{9D8B030D-6E8A-4147-A177-3AD203B41FA5}">
                      <a16:colId xmlns:a16="http://schemas.microsoft.com/office/drawing/2014/main" xmlns="" val="3309685110"/>
                    </a:ext>
                  </a:extLst>
                </a:gridCol>
                <a:gridCol w="1316250"/>
                <a:gridCol w="1316250">
                  <a:extLst>
                    <a:ext uri="{9D8B030D-6E8A-4147-A177-3AD203B41FA5}">
                      <a16:colId xmlns:a16="http://schemas.microsoft.com/office/drawing/2014/main" xmlns="" val="3253871451"/>
                    </a:ext>
                  </a:extLst>
                </a:gridCol>
              </a:tblGrid>
              <a:tr h="5430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224824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811,639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3 771,416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2 349,545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349115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и неналоговые доходы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175,50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536850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3 636,139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3 595,916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2 174,045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4048029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3 812,639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3 772,416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2 350,545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 том числе:</a:t>
                      </a:r>
                    </a:p>
                    <a:p>
                      <a:r>
                        <a:rPr lang="ru-RU" sz="800" dirty="0" smtClean="0"/>
                        <a:t>условно утверждаемые расходы,</a:t>
                      </a:r>
                    </a:p>
                    <a:p>
                      <a:r>
                        <a:rPr lang="ru-RU" sz="800" dirty="0" smtClean="0"/>
                        <a:t>% от общего объема расходов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18,00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Дефицит (-)/ Профицит(+)</a:t>
                      </a:r>
                      <a:endParaRPr lang="ru-RU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178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2334</Words>
  <Application>Microsoft Office PowerPoint</Application>
  <PresentationFormat>Произвольный</PresentationFormat>
  <Paragraphs>330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Лист</vt:lpstr>
      <vt:lpstr>Презентация PowerPoint</vt:lpstr>
      <vt:lpstr>Территория   600,00 га</vt:lpstr>
      <vt:lpstr>Уважаемые жители сельского поселения Шошка!</vt:lpstr>
      <vt:lpstr>ГЛОССАРИЙ  </vt:lpstr>
      <vt:lpstr>БЮДЖЕТНЫЙ ПРОЦЕСС</vt:lpstr>
      <vt:lpstr>Составление проекта бюджета</vt:lpstr>
      <vt:lpstr>ОСНОВНЫЕ ПОКАЗАТЕЛИ СОЦИАЛЬНО-ЭКОНОМИЧЕСКОГО РАЗВИТИЯ СЕЛЬСКОГО ПОСЕЛЕНИЯ ШОШКА</vt:lpstr>
      <vt:lpstr>ОСНОВНЫЕ ПОКАЗАТЕЛИ СОЦИАЛЬНО-ЭКОНОМИЧЕСКОГО РАЗВИТИЯ СЕЛЬСКОГО ПОСЕЛЕНИЯ ШОШКА</vt:lpstr>
      <vt:lpstr>ОСНОВНЫЕ ХАРАКТЕРИСТИКИ ПРОЕКТА БЮДЖЕТА СЕЛЬСКОГО ПОСЕЛЕНИЯ ШОШКА НА 2024 ГОД И НА ПЛАНОВЫЙ ПЕРИОД 2025-2026 ГОДОВ, ТЫС. РУБ</vt:lpstr>
      <vt:lpstr>ФОРМИРОВАНИЕ ДОХОДНОЙ ЧАСТИ БЮДЖЕТА</vt:lpstr>
      <vt:lpstr>ЧТО ТАКОЕ МЕЖБЮДЖЕТНЫЕ ТРАНСФЕРТЫ?</vt:lpstr>
      <vt:lpstr>РЕЕСТР ИСТОЧНИКОВ ДОХОДОВ БЮДЖЕТА СЕЛЬСКОГО ПОСЕЛЕНИЯ ШОШКА НА 2024 ГОД И ПЛАНОВЫЙ ПЕРИОД 2025 И 2026 ГОДОВ</vt:lpstr>
      <vt:lpstr>РЕЕСТР ИСТОЧНИКОВ ДОХОДОВ БЮДЖЕТА СЕЛЬСКОГО ПОСЕЛЕНИЯ ШОШКА НА 2024 ГОД И ПЛАНОВЫЙ ПЕРИОД 2025 И 2026 ГОДОВ</vt:lpstr>
      <vt:lpstr>РАСХОДЫ БЮДЖЕТА</vt:lpstr>
      <vt:lpstr>РАЗДЕЛЫ КЛАССИФИКАЦИИ РАСХОДОВ БЮДЖЕТА СЕЛЬСКОГО ПОСЕЛЕНИЯ ШОШКА</vt:lpstr>
      <vt:lpstr>Обращение к жителям сельского поселения Шошка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Кристина Столбовская</cp:lastModifiedBy>
  <cp:revision>67</cp:revision>
  <dcterms:created xsi:type="dcterms:W3CDTF">2020-06-20T14:12:20Z</dcterms:created>
  <dcterms:modified xsi:type="dcterms:W3CDTF">2023-11-28T08:44:58Z</dcterms:modified>
</cp:coreProperties>
</file>