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21"/>
  </p:notesMasterIdLst>
  <p:sldIdLst>
    <p:sldId id="256" r:id="rId2"/>
    <p:sldId id="259" r:id="rId3"/>
    <p:sldId id="293" r:id="rId4"/>
    <p:sldId id="281" r:id="rId5"/>
    <p:sldId id="282" r:id="rId6"/>
    <p:sldId id="280" r:id="rId7"/>
    <p:sldId id="284" r:id="rId8"/>
    <p:sldId id="283" r:id="rId9"/>
    <p:sldId id="286" r:id="rId10"/>
    <p:sldId id="287" r:id="rId11"/>
    <p:sldId id="288" r:id="rId12"/>
    <p:sldId id="294" r:id="rId13"/>
    <p:sldId id="295" r:id="rId14"/>
    <p:sldId id="296" r:id="rId15"/>
    <p:sldId id="290" r:id="rId16"/>
    <p:sldId id="297" r:id="rId17"/>
    <p:sldId id="291" r:id="rId18"/>
    <p:sldId id="29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91" d="100"/>
          <a:sy n="91" d="100"/>
        </p:scale>
        <p:origin x="-1133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4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2314.1999999999998</c:v>
                </c:pt>
                <c:pt idx="1">
                  <c:v>107.724</c:v>
                </c:pt>
                <c:pt idx="2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163.40700000000001</c:v>
                </c:pt>
                <c:pt idx="1">
                  <c:v>133.22499999999999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1632.7049999999999</c:v>
                </c:pt>
                <c:pt idx="1">
                  <c:v>2097.3780000000002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0740-5DB4-4311-B3D0-44A6FAFE7C79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A602-1E22-409C-89C8-0C3173B4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0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4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3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7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5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1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3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1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9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3074F12-AA26-4AC8-9962-C36BB8F32554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04664"/>
            <a:ext cx="6912768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marL="0" indent="0" algn="ctr"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Совета сельского поселения «Шошка» от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17.06.2019г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4-34/8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бюджета сельского поселения «Шошка» за 2018 год»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 программных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общем объёме расходов бюджета сельского поселения «Шошка»</a:t>
            </a:r>
          </a:p>
          <a:p>
            <a:pPr marL="0" indent="0" algn="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18893256"/>
              </p:ext>
            </p:extLst>
          </p:nvPr>
        </p:nvGraphicFramePr>
        <p:xfrm>
          <a:off x="1979712" y="2636912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47250"/>
              </p:ext>
            </p:extLst>
          </p:nvPr>
        </p:nvGraphicFramePr>
        <p:xfrm>
          <a:off x="6516216" y="2636912"/>
          <a:ext cx="252028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36004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2018 году на исполнение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 запланировано 1 662,705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–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1 632,705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ctr">
                        <a:buNone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непрограммным направлениям расходов запланировано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2 105,395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2 097,378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«Шошка» за 2018 год в разрезе муниципальных программ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07979"/>
              </p:ext>
            </p:extLst>
          </p:nvPr>
        </p:nvGraphicFramePr>
        <p:xfrm>
          <a:off x="1979712" y="2420888"/>
          <a:ext cx="6912768" cy="42126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08312"/>
                <a:gridCol w="1368152"/>
                <a:gridCol w="1368152"/>
                <a:gridCol w="1368152"/>
              </a:tblGrid>
              <a:tr h="905034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42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жилищно-коммунального хозяйства и повышение степени благоустройства сельского поселения "Шошка"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621,269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621,269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21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Пожарная безопасность в населенных пунктах на территории сельского поселения "Шошка"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9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поддержка малого и среднего предпринимательства сельского поселения "Шошка"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9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программные расходы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1 662,705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1 632,705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45202"/>
            <a:ext cx="7704856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жилищно-коммунального хозяйства и повышение степени благоустройства сельского поселения "Шошка"                   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«Шошка» от 12 ноября 2013 года № 53.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Содержание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уличного освещения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Содержание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улично-дорожной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Благоустройства территорий;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3034"/>
            <a:ext cx="32432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70720"/>
            <a:ext cx="36004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4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"Пожарная безопасность в населенных пунктах на территории сельского поселения "Шошка"                   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«Шошка» от 13 ноября 2013 года № 54.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программы была достигнута основная цель программы-обеспечение безопасности населения, поддержка в постоянной готовности технических средств пожаротушения (пожарных водоёмов), мероприятия исключающие различную пожарную опасность.</a:t>
            </a:r>
          </a:p>
          <a:p>
            <a:pPr marL="0" indent="45720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25" y="1518303"/>
            <a:ext cx="2953246" cy="32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 поддержка малого и среднего предпринимательства сельского поселения "Шошка"                   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2483768" y="1700808"/>
            <a:ext cx="648072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«Шошка» от 10 марта 2017 года № 21.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программы была достигнута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программы: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взаимодействия органов власти с субъектами малого и среднего предпринимательства;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малого и среднего предпринимательства в сфере сельского хозяйства и фермерских хозяйств.</a:t>
            </a:r>
          </a:p>
        </p:txBody>
      </p:sp>
    </p:spTree>
    <p:extLst>
      <p:ext uri="{BB962C8B-B14F-4D97-AF65-F5344CB8AC3E}">
        <p14:creationId xmlns:p14="http://schemas.microsoft.com/office/powerpoint/2010/main" val="1337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расходов бюджета сельского поселения «Шошка»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97324"/>
              </p:ext>
            </p:extLst>
          </p:nvPr>
        </p:nvGraphicFramePr>
        <p:xfrm>
          <a:off x="1907704" y="2077928"/>
          <a:ext cx="6984776" cy="459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1152129"/>
                <a:gridCol w="1296144"/>
                <a:gridCol w="1152128"/>
              </a:tblGrid>
              <a:tr h="8535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(средства местного бюджета)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211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Расходы в целях обеспечения выполнения функций органов местного самоуправления (руководитель администрации)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656,569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655,040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</a:t>
                      </a:r>
                      <a:endParaRPr lang="ru-RU" sz="1000" dirty="0"/>
                    </a:p>
                  </a:txBody>
                  <a:tcPr/>
                </a:tc>
              </a:tr>
              <a:tr h="51211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Осуществление полномочий по формированию, исполнению и контролю за исполнением бюджета поселений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0,730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0,730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</a:tr>
              <a:tr h="97837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Руководство и управление в сфере установленных функций органов государственной власти Республики Коми, государственных органов Республики Коми, образованных Главой Республики Коми или Правительством Республики Коми (центральный аппарат)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1 165,636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1 161,167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</a:t>
                      </a:r>
                      <a:endParaRPr lang="ru-RU" sz="1000" dirty="0"/>
                    </a:p>
                  </a:txBody>
                  <a:tcPr/>
                </a:tc>
              </a:tr>
              <a:tr h="84269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Резервный фонд по предупреждению и ликвидации чрезвычайных ситуаций и последствий стихийных бедствий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2,000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Пенсии за выслугу лет лицам, замещающим должности муниципальной службы</a:t>
                      </a:r>
                      <a:r>
                        <a:rPr lang="ru-RU" sz="1000" baseline="0" dirty="0" smtClean="0"/>
                        <a:t> в Республике Коми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280,460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280,440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99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«Шошка»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27196"/>
              </p:ext>
            </p:extLst>
          </p:nvPr>
        </p:nvGraphicFramePr>
        <p:xfrm>
          <a:off x="1907704" y="2276872"/>
          <a:ext cx="6984775" cy="450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Рз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ПРз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Уточнённый</a:t>
                      </a:r>
                      <a:r>
                        <a:rPr lang="ru-RU" sz="1200" baseline="0" dirty="0" smtClean="0"/>
                        <a:t>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/>
                </a:tc>
              </a:tr>
              <a:tr h="2647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r>
                        <a:rPr lang="ru-RU" sz="1200" baseline="0" dirty="0" smtClean="0"/>
                        <a:t> 768,100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3 730,083</a:t>
                      </a:r>
                      <a:endParaRPr lang="ru-RU" sz="1200" dirty="0"/>
                    </a:p>
                  </a:txBody>
                  <a:tcPr/>
                </a:tc>
              </a:tr>
              <a:tr h="3295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1 827,935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1 819,937</a:t>
                      </a:r>
                      <a:endParaRPr lang="ru-RU" sz="1200" dirty="0"/>
                    </a:p>
                  </a:txBody>
                  <a:tcPr/>
                </a:tc>
              </a:tr>
              <a:tr h="66901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Функции высшего должностного лица субъекта Российской Федерации</a:t>
                      </a:r>
                      <a:r>
                        <a:rPr lang="ru-RU" sz="1200" baseline="0" dirty="0" smtClean="0"/>
                        <a:t>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656,569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655,040</a:t>
                      </a:r>
                      <a:endParaRPr lang="ru-RU" sz="1200" dirty="0"/>
                    </a:p>
                  </a:txBody>
                  <a:tcPr/>
                </a:tc>
              </a:tr>
              <a:tr h="9703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1 165,636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1 161,167</a:t>
                      </a:r>
                      <a:endParaRPr lang="ru-RU" sz="12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0,730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0,730</a:t>
                      </a:r>
                      <a:endParaRPr lang="ru-RU" sz="12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0,000</a:t>
                      </a:r>
                      <a:endParaRPr lang="ru-RU" sz="12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3,000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«Шошка»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155168"/>
              </p:ext>
            </p:extLst>
          </p:nvPr>
        </p:nvGraphicFramePr>
        <p:xfrm>
          <a:off x="1907704" y="2276872"/>
          <a:ext cx="6984775" cy="441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Рз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ПРз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Уточнённый</a:t>
                      </a:r>
                      <a:r>
                        <a:rPr lang="ru-RU" sz="1200" baseline="0" dirty="0" smtClean="0"/>
                        <a:t>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</a:t>
                      </a:r>
                      <a:r>
                        <a:rPr lang="ru-RU" sz="1200" baseline="0" dirty="0" smtClean="0"/>
                        <a:t>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11,436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11,436</a:t>
                      </a:r>
                      <a:endParaRPr lang="ru-RU" sz="12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Защита населения и территории от чрезвычайных ситуаций</a:t>
                      </a:r>
                      <a:r>
                        <a:rPr lang="ru-RU" sz="1200" baseline="0" dirty="0" smtClean="0"/>
                        <a:t> природного и технического характера, гражданская оборона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11,436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11,436</a:t>
                      </a:r>
                      <a:endParaRPr lang="ru-RU" sz="1200" dirty="0"/>
                    </a:p>
                  </a:txBody>
                  <a:tcPr/>
                </a:tc>
              </a:tr>
              <a:tr h="280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1 030,000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1 000,000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30,000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0,000</a:t>
                      </a:r>
                      <a:endParaRPr lang="ru-RU" sz="1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 в области национальной экономики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1 000,000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1 000,000</a:t>
                      </a:r>
                      <a:endParaRPr lang="ru-RU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621,269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621,269</a:t>
                      </a:r>
                      <a:endParaRPr lang="ru-RU" sz="1200" dirty="0"/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58,013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58,012</a:t>
                      </a: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563,256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563,256</a:t>
                      </a:r>
                    </a:p>
                    <a:p>
                      <a:endParaRPr lang="ru-RU" sz="1200" dirty="0" smtClean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277,460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277,440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Пенсионное обеспечение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277,460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277,440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сельского поселения «Шошка»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63446"/>
              </p:ext>
            </p:extLst>
          </p:nvPr>
        </p:nvGraphicFramePr>
        <p:xfrm>
          <a:off x="1907704" y="2276872"/>
          <a:ext cx="6984775" cy="231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Рз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ПРз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Уточнённый</a:t>
                      </a:r>
                      <a:r>
                        <a:rPr lang="ru-RU" sz="1200" baseline="0" dirty="0" smtClean="0"/>
                        <a:t>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418,467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414,450</a:t>
                      </a:r>
                      <a:endParaRPr lang="ru-RU" sz="12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Пенсионное обеспечение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418,467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414,450</a:t>
                      </a:r>
                      <a:endParaRPr lang="ru-RU" sz="1200" dirty="0"/>
                    </a:p>
                  </a:txBody>
                  <a:tcPr/>
                </a:tc>
              </a:tr>
              <a:tr h="4663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27 169,352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27 169,352</a:t>
                      </a:r>
                      <a:endParaRPr lang="ru-RU" sz="1200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27 169,352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27 169,352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928448" cy="96815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endParaRPr lang="ru-RU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7769" y="105842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07704" y="581262"/>
            <a:ext cx="5976664" cy="608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0" indent="45720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Шошка,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Дзержинского,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Хлюпина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 2-36-01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(82139)2-14-78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бюджете можно ознакомиться на официальном сайте администрации муниципального района «Княжпогостский»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mrk11.ru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  <a:p>
            <a:pPr marL="0" indent="45720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такого механизма как бюджет города невозможно без знаний стадий бюджетного процесса.</a:t>
            </a:r>
          </a:p>
        </p:txBody>
      </p:sp>
      <p:sp>
        <p:nvSpPr>
          <p:cNvPr id="5" name="AutoShape 2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2211485"/>
            <a:ext cx="1133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6284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50" y="4015441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5949280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380749" y="2475679"/>
            <a:ext cx="5625752" cy="407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139953" y="3412115"/>
            <a:ext cx="4866548" cy="4074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и утверждение бюджета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380749" y="4298284"/>
            <a:ext cx="5625752" cy="354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067944" y="5229200"/>
            <a:ext cx="486654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Составление, внешняя проверка, рассмотрение и утверждение бюджетной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80748" y="6147302"/>
            <a:ext cx="5553743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Муниципальный финансовый контроль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896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будут рассмотрены основные параметры бюджета, результаты его исполнения и, на наш взгляд самые значимые события, произошедшие в 2018 году.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«Бюджет для граждан» будет Вам интересен.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81262"/>
            <a:ext cx="6840760" cy="587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ИСПОЛНЕНИЕ БЮДЖЕТА?</a:t>
            </a: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исполнения бюджета заложены следующие принципы: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обеспечения расходов в пределах фактического наличия средств на едином счёте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653136"/>
            <a:ext cx="684076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ГРАЖДАНЕ ПРИНИМАЮТ УЧАСТИЕ В БЮДЖЕТНОМ ПРОЦЕССЕ?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УСЛУГИ:</a:t>
            </a: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86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78274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78272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69" y="4178271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7827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89042"/>
              </p:ext>
            </p:extLst>
          </p:nvPr>
        </p:nvGraphicFramePr>
        <p:xfrm>
          <a:off x="1802386" y="5589240"/>
          <a:ext cx="701796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661"/>
                <a:gridCol w="1095897"/>
                <a:gridCol w="1224136"/>
                <a:gridCol w="1188950"/>
                <a:gridCol w="1169661"/>
                <a:gridCol w="1169661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сельского ПОСЕЛЕНИЯ «Шошка» за 2016-2018 годы.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45720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78052"/>
              </p:ext>
            </p:extLst>
          </p:nvPr>
        </p:nvGraphicFramePr>
        <p:xfrm>
          <a:off x="2051720" y="2276872"/>
          <a:ext cx="6840760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966"/>
                <a:gridCol w="1414219"/>
                <a:gridCol w="1496417"/>
                <a:gridCol w="1425158"/>
              </a:tblGrid>
              <a:tr h="5831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31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из них: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2 493,957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2 784,293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3 718,556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09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130,670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296,632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09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2 363,287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2 609,279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33 421,924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31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2 411,440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2 865,798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3 730,083</a:t>
                      </a:r>
                    </a:p>
                  </a:txBody>
                  <a:tcPr/>
                </a:tc>
              </a:tr>
              <a:tr h="8809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(-), профицит (+)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-81,505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-11,527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Совета сельского поселения «Шошка» от 25.12.2018г. № 4-31/26 «О бюджете сельского поселения «Шошка» на 2018 год на плановый период 2019 и 2020 годов»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156789"/>
              </p:ext>
            </p:extLst>
          </p:nvPr>
        </p:nvGraphicFramePr>
        <p:xfrm>
          <a:off x="2051720" y="2348880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2 363,188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7915"/>
              </p:ext>
            </p:extLst>
          </p:nvPr>
        </p:nvGraphicFramePr>
        <p:xfrm>
          <a:off x="2123728" y="4982329"/>
          <a:ext cx="117579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Безвозмездные</a:t>
                      </a:r>
                      <a:r>
                        <a:rPr lang="ru-RU" sz="1000" baseline="0" dirty="0" smtClean="0"/>
                        <a:t> поступления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2 183,418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22836"/>
              </p:ext>
            </p:extLst>
          </p:nvPr>
        </p:nvGraphicFramePr>
        <p:xfrm>
          <a:off x="2123728" y="4094310"/>
          <a:ext cx="1152128" cy="72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Неналоговые</a:t>
                      </a:r>
                      <a:r>
                        <a:rPr lang="ru-RU" sz="1000" baseline="0" dirty="0" smtClean="0"/>
                        <a:t> доходы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26,770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03731"/>
              </p:ext>
            </p:extLst>
          </p:nvPr>
        </p:nvGraphicFramePr>
        <p:xfrm>
          <a:off x="2123728" y="3230214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Налоговые доходы</a:t>
                      </a:r>
                      <a:endParaRPr lang="ru-RU" sz="1000" dirty="0"/>
                    </a:p>
                  </a:txBody>
                  <a:tcPr/>
                </a:tc>
              </a:tr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153,000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499992" y="2348880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1 336,906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682326" y="3356992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8,100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682326" y="4221088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106,500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682326" y="5067945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1 238,506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499992" y="5955608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1 404,737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797331"/>
              </p:ext>
            </p:extLst>
          </p:nvPr>
        </p:nvGraphicFramePr>
        <p:xfrm>
          <a:off x="6804248" y="2348880"/>
          <a:ext cx="2016224" cy="72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3 700,094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330130"/>
              </p:ext>
            </p:extLst>
          </p:nvPr>
        </p:nvGraphicFramePr>
        <p:xfrm>
          <a:off x="6948264" y="5964849"/>
          <a:ext cx="2016224" cy="72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3 768,101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964711"/>
              </p:ext>
            </p:extLst>
          </p:nvPr>
        </p:nvGraphicFramePr>
        <p:xfrm>
          <a:off x="2051720" y="5956378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 </a:t>
                      </a:r>
                    </a:p>
                    <a:p>
                      <a:pPr algn="ctr"/>
                      <a:r>
                        <a:rPr lang="ru-RU" sz="1000" dirty="0" smtClean="0"/>
                        <a:t>(первоначальные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2 363,364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917486"/>
              </p:ext>
            </p:extLst>
          </p:nvPr>
        </p:nvGraphicFramePr>
        <p:xfrm>
          <a:off x="7524328" y="5013176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3 421,924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165051"/>
              </p:ext>
            </p:extLst>
          </p:nvPr>
        </p:nvGraphicFramePr>
        <p:xfrm>
          <a:off x="7524328" y="4083808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Неналоговые доходы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133,270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95006"/>
              </p:ext>
            </p:extLst>
          </p:nvPr>
        </p:nvGraphicFramePr>
        <p:xfrm>
          <a:off x="7524328" y="3237714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144,900  </a:t>
                      </a:r>
                      <a:r>
                        <a:rPr lang="ru-RU" sz="1000" baseline="0" dirty="0" err="1" smtClean="0"/>
                        <a:t>тыс.руб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836712"/>
            <a:ext cx="684076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сельского поселения «Шошка» за 2018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49261819"/>
              </p:ext>
            </p:extLst>
          </p:nvPr>
        </p:nvGraphicFramePr>
        <p:xfrm>
          <a:off x="5364088" y="2348880"/>
          <a:ext cx="36960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17002189"/>
              </p:ext>
            </p:extLst>
          </p:nvPr>
        </p:nvGraphicFramePr>
        <p:xfrm>
          <a:off x="1979712" y="2420888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908720"/>
            <a:ext cx="68407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сельского поселения «Шошка»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бюджет сельского поселения «Шошка» формируется в программном формате. Расходы осуществляются по основным мероприятиям 2-х муниципальных программ по непрограммным направлениям расходов.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финансовым управлением администрации муниципального района «Княжпогостский» на основании сводной бюджетной росписи, кассового плана исполнения бюджета и заявок на финансирование расходов, предоставляемых главным распорядителем средств сельского поселения «Шошка».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по расходам бюджет исполнен в сумме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3 730,083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составило 98,99 % к уточненному годовому плану.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6624736" cy="270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1079</Template>
  <TotalTime>2424</TotalTime>
  <Words>1465</Words>
  <Application>Microsoft Office PowerPoint</Application>
  <PresentationFormat>Экран (4:3)</PresentationFormat>
  <Paragraphs>356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Podryadchikova</cp:lastModifiedBy>
  <cp:revision>173</cp:revision>
  <dcterms:created xsi:type="dcterms:W3CDTF">2016-03-09T09:58:10Z</dcterms:created>
  <dcterms:modified xsi:type="dcterms:W3CDTF">2019-06-25T09:37:16Z</dcterms:modified>
</cp:coreProperties>
</file>