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5"/>
  </p:notesMasterIdLst>
  <p:sldIdLst>
    <p:sldId id="256" r:id="rId2"/>
    <p:sldId id="293" r:id="rId3"/>
    <p:sldId id="281" r:id="rId4"/>
    <p:sldId id="280" r:id="rId5"/>
    <p:sldId id="284" r:id="rId6"/>
    <p:sldId id="283" r:id="rId7"/>
    <p:sldId id="286" r:id="rId8"/>
    <p:sldId id="287" r:id="rId9"/>
    <p:sldId id="288" r:id="rId10"/>
    <p:sldId id="297" r:id="rId11"/>
    <p:sldId id="291" r:id="rId12"/>
    <p:sldId id="292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6699"/>
    <a:srgbClr val="FF3399"/>
    <a:srgbClr val="FF5050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39" autoAdjust="0"/>
  </p:normalViewPr>
  <p:slideViewPr>
    <p:cSldViewPr>
      <p:cViewPr varScale="1">
        <p:scale>
          <a:sx n="104" d="100"/>
          <a:sy n="104" d="100"/>
        </p:scale>
        <p:origin x="-17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explosion val="24"/>
          <c:dLbls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smtClean="0"/>
                      <a:t>15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2337.6</c:v>
                </c:pt>
                <c:pt idx="1">
                  <c:v>2900</c:v>
                </c:pt>
                <c:pt idx="2">
                  <c:v>138.47399999999999</c:v>
                </c:pt>
                <c:pt idx="3">
                  <c:v>1222.451</c:v>
                </c:pt>
                <c:pt idx="4">
                  <c:v>35.700000000000003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Столбец5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Лист1!$G$2:$G$6</c:f>
              <c:numCache>
                <c:formatCode>General</c:formatCode>
                <c:ptCount val="5"/>
              </c:numCache>
            </c:numRef>
          </c:val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Столбец6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Лист1!$H$2:$H$6</c:f>
              <c:numCache>
                <c:formatCode>General</c:formatCode>
                <c:ptCount val="5"/>
              </c:numCache>
            </c:numRef>
          </c:val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Столбец7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Дотации</c:v>
                </c:pt>
                <c:pt idx="1">
                  <c:v>Субсидии</c:v>
                </c:pt>
                <c:pt idx="2">
                  <c:v>Субвенции </c:v>
                </c:pt>
                <c:pt idx="3">
                  <c:v>Межбюджетные трансферты</c:v>
                </c:pt>
                <c:pt idx="4">
                  <c:v>Безвозмездные поступления</c:v>
                </c:pt>
              </c:strCache>
            </c:strRef>
          </c:cat>
          <c:val>
            <c:numRef>
              <c:f>Лист1!$I$2:$I$6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9</a:t>
                    </a:r>
                    <a:r>
                      <a:rPr lang="ru-RU" smtClean="0"/>
                      <a:t>0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smtClean="0"/>
                      <a:t>10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</c:v>
                </c:pt>
                <c:pt idx="1">
                  <c:v>Неналоговые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78.918000000000006</c:v>
                </c:pt>
                <c:pt idx="1">
                  <c:v>84.399000000000001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30,4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69,6</a:t>
                    </a:r>
                    <a:r>
                      <a:rPr lang="ru-RU" baseline="0" dirty="0" smtClean="0"/>
                      <a:t> </a:t>
                    </a:r>
                    <a:r>
                      <a:rPr lang="ru-RU" dirty="0" smtClean="0"/>
                      <a:t>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4100.4790000000003</c:v>
                </c:pt>
                <c:pt idx="1">
                  <c:v>2704.2869999999998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30740-5DB4-4311-B3D0-44A6FAFE7C79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3A602-1E22-409C-89C8-0C3173B4B3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0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3A602-1E22-409C-89C8-0C3173B4B3D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5707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20BB889-9D34-4BBB-8EBF-7B432ADE08F0}" type="datetimeFigureOut">
              <a:rPr lang="ru-RU" smtClean="0"/>
              <a:t>08.09.2022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C173F88-3387-453B-9303-AC0210B95CB8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424936" cy="61206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dirty="0" smtClean="0"/>
          </a:p>
          <a:p>
            <a:pPr marL="0" indent="0" algn="ctr">
              <a:buNone/>
            </a:pPr>
            <a:r>
              <a:rPr lang="ru-RU" sz="4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</a:t>
            </a:r>
          </a:p>
          <a:p>
            <a:pPr marL="0" indent="0" algn="ctr">
              <a:buNone/>
            </a:pP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решению Совета сельского поселения «Шошка» от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.06.2022г. № 5-8/11</a:t>
            </a:r>
            <a:r>
              <a:rPr lang="en-US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исполнении бюджета сельского поселения «Шошка» за 2021 год»</a:t>
            </a:r>
          </a:p>
          <a:p>
            <a:pPr marL="0" indent="0" algn="ctr">
              <a:buNone/>
            </a:pP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877271"/>
            <a:ext cx="6542087" cy="65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1503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745202"/>
            <a:ext cx="8568952" cy="5708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сельского поселения «Шошка»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 по разделам классификации расходов бюджета Российской Федерации</a:t>
            </a:r>
          </a:p>
          <a:p>
            <a:pPr marL="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14910"/>
              </p:ext>
            </p:extLst>
          </p:nvPr>
        </p:nvGraphicFramePr>
        <p:xfrm>
          <a:off x="179513" y="2132856"/>
          <a:ext cx="8712966" cy="447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1746"/>
                <a:gridCol w="538946"/>
                <a:gridCol w="628771"/>
                <a:gridCol w="1580910"/>
                <a:gridCol w="1742593"/>
              </a:tblGrid>
              <a:tr h="52731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Уточнённый</a:t>
                      </a:r>
                      <a:r>
                        <a:rPr lang="ru-RU" baseline="0" dirty="0" smtClean="0"/>
                        <a:t>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Всего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6 808,877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6 804,766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ОБЩЕГОСУДАРСТВЕННЫЕ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en-US" dirty="0" smtClean="0"/>
                        <a:t>408,318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en-US" dirty="0" smtClean="0"/>
                        <a:t>404,207</a:t>
                      </a:r>
                      <a:endParaRPr lang="ru-RU" dirty="0"/>
                    </a:p>
                  </a:txBody>
                  <a:tcPr/>
                </a:tc>
              </a:tr>
              <a:tr h="6823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762,669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762,185</a:t>
                      </a:r>
                      <a:endParaRPr lang="ru-RU" dirty="0"/>
                    </a:p>
                  </a:txBody>
                  <a:tcPr/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en-US" dirty="0" smtClean="0"/>
                        <a:t>487,532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</a:t>
                      </a:r>
                      <a:r>
                        <a:rPr lang="en-US" dirty="0" smtClean="0"/>
                        <a:t>483,906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</a:t>
                      </a:r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0,6</a:t>
                      </a:r>
                      <a:r>
                        <a:rPr lang="en-US" dirty="0" smtClean="0"/>
                        <a:t>3</a:t>
                      </a: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Обеспечение проведения выборов и референдумов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151,007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151,007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Другие общегосударственные вопросы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6,475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6,475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84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2350"/>
            <a:ext cx="8424936" cy="58309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сельского поселения «Шошка»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 по разделам классификации расходов бюджета Российской Федерации</a:t>
            </a:r>
          </a:p>
          <a:p>
            <a:pPr marL="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853161"/>
              </p:ext>
            </p:extLst>
          </p:nvPr>
        </p:nvGraphicFramePr>
        <p:xfrm>
          <a:off x="251520" y="2276872"/>
          <a:ext cx="8640959" cy="3786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56"/>
                <a:gridCol w="534492"/>
                <a:gridCol w="623574"/>
                <a:gridCol w="1567845"/>
                <a:gridCol w="1728192"/>
              </a:tblGrid>
              <a:tr h="52731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Уточнённый</a:t>
                      </a:r>
                      <a:r>
                        <a:rPr lang="ru-RU" baseline="0" dirty="0" smtClean="0"/>
                        <a:t>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10,80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Защита населения и территории от чрезвычайных ситуаций природного и техногенного характера, гражданская оборона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10,80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438,482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438,482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Общеэкономические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339,334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339,334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Транспорт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99,148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99,148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324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45202"/>
            <a:ext cx="8424936" cy="5708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сельского поселения «Шошка»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 по разделам классификации расходов бюджета Российской Федерации</a:t>
            </a:r>
          </a:p>
          <a:p>
            <a:pPr marL="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9890376"/>
              </p:ext>
            </p:extLst>
          </p:nvPr>
        </p:nvGraphicFramePr>
        <p:xfrm>
          <a:off x="107504" y="2276872"/>
          <a:ext cx="8784975" cy="28364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637"/>
                <a:gridCol w="543401"/>
                <a:gridCol w="633967"/>
                <a:gridCol w="1593975"/>
                <a:gridCol w="1756995"/>
              </a:tblGrid>
              <a:tr h="527314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ПРз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Уточнённый</a:t>
                      </a:r>
                      <a:r>
                        <a:rPr lang="ru-RU" baseline="0" dirty="0" smtClean="0"/>
                        <a:t> 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исполнено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3 651,197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3 651,197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Жилищное хозяйство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215,348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215,348</a:t>
                      </a:r>
                      <a:endParaRPr lang="ru-RU" dirty="0" smtClean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Благоустройство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3 435,850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3 435,850</a:t>
                      </a:r>
                      <a:endParaRPr lang="ru-RU" dirty="0" smtClean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300,080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300,080</a:t>
                      </a:r>
                      <a:endParaRPr lang="ru-RU" dirty="0"/>
                    </a:p>
                  </a:txBody>
                  <a:tcPr/>
                </a:tc>
              </a:tr>
              <a:tr h="439277">
                <a:tc>
                  <a:txBody>
                    <a:bodyPr/>
                    <a:lstStyle/>
                    <a:p>
                      <a:r>
                        <a:rPr lang="ru-RU" dirty="0" smtClean="0"/>
                        <a:t>Пенсионное обеспечение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300,080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300,080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7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28600"/>
            <a:ext cx="6928448" cy="968152"/>
          </a:xfrm>
        </p:spPr>
        <p:txBody>
          <a:bodyPr>
            <a:normAutofit/>
          </a:bodyPr>
          <a:lstStyle/>
          <a:p>
            <a:r>
              <a:rPr lang="ru-RU" dirty="0" smtClean="0"/>
              <a:t>    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2690336"/>
            <a:ext cx="52383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6000" i="1" dirty="0" smtClean="0"/>
          </a:p>
          <a:p>
            <a:pPr algn="ctr"/>
            <a:endParaRPr lang="ru-RU" sz="60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277769" y="105842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1907704" y="581262"/>
            <a:ext cx="5976664" cy="608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457200" algn="ctr">
              <a:buNone/>
            </a:pP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КОНТАКТНАЯ ИНФОРМАЦИЯ</a:t>
            </a:r>
          </a:p>
          <a:p>
            <a:pPr marL="0" indent="45720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«Княжпогостский»</a:t>
            </a:r>
          </a:p>
          <a:p>
            <a:pPr marL="0" indent="0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Шошка,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ул. Дзержинского,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Хлюпина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Наталия Анатольевна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(82139) 2-36-01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Исполнитель: </a:t>
            </a:r>
            <a:r>
              <a:rPr lang="ru-R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Столбовская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Кристина Анатольевна</a:t>
            </a: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Телефон: (82139)2-14-78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информацией о бюджете можно ознакомиться на официальном сайте администрации муниципального района «Княжпогостский» «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mrk11.ru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37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2350"/>
            <a:ext cx="8424936" cy="59750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«Бюджет для граждан»-это документ, разрабатываемый в целях ознакомления граждан, не обладающих специальными знаниями в сфере бюджетного законодательства, с основными целями, задачами и приоритетными направлениями формирования и исполнения бюджета сельского поселения «Шошка» </a:t>
            </a:r>
          </a:p>
          <a:p>
            <a:pPr marL="0" indent="0" algn="just">
              <a:buNone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624"/>
            <a:ext cx="9382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65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417777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3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2350"/>
            <a:ext cx="8424936" cy="21585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 СЕЛЬСКОГО ПОСЕЛЕНИЯ «Шошка» за 2019-2021 годы.</a:t>
            </a:r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sz="2800" dirty="0"/>
          </a:p>
          <a:p>
            <a:pPr marL="0" indent="457200"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674247"/>
              </p:ext>
            </p:extLst>
          </p:nvPr>
        </p:nvGraphicFramePr>
        <p:xfrm>
          <a:off x="395537" y="2838318"/>
          <a:ext cx="8424936" cy="383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063"/>
                <a:gridCol w="1741723"/>
                <a:gridCol w="1842955"/>
                <a:gridCol w="1755195"/>
              </a:tblGrid>
              <a:tr h="44143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704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Доходы всего, из них: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3 622,287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3 742,303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6 797,542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704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364,058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131,280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163,318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3704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3 258,229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3 606,423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6 634,225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4143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3 609,259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3 804,356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6 804,766</a:t>
                      </a:r>
                    </a:p>
                  </a:txBody>
                  <a:tcPr/>
                </a:tc>
              </a:tr>
              <a:tr h="73704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Дефицит (-), профицит (+)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13,028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-62,053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-7,224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078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2350"/>
            <a:ext cx="8424936" cy="136649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решение Совета сельского поселения «Шошка»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25.12.2020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 №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4-51/57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 бюджете сельского поселения «Шошка» на 2021 год на плановый период 2022 и 2023 годов»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5743082"/>
              </p:ext>
            </p:extLst>
          </p:nvPr>
        </p:nvGraphicFramePr>
        <p:xfrm>
          <a:off x="323528" y="2110823"/>
          <a:ext cx="2016224" cy="75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Доходы</a:t>
                      </a:r>
                      <a:r>
                        <a:rPr lang="ru-RU" sz="1000" baseline="0" dirty="0" smtClean="0"/>
                        <a:t> </a:t>
                      </a:r>
                    </a:p>
                    <a:p>
                      <a:pPr algn="ctr"/>
                      <a:r>
                        <a:rPr lang="ru-RU" sz="1000" baseline="0" dirty="0" smtClean="0"/>
                        <a:t>(первоначальный план)</a:t>
                      </a:r>
                      <a:endParaRPr lang="ru-RU" sz="1000" dirty="0"/>
                    </a:p>
                  </a:txBody>
                  <a:tcPr/>
                </a:tc>
              </a:tr>
              <a:tr h="3629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3 652,518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276963"/>
              </p:ext>
            </p:extLst>
          </p:nvPr>
        </p:nvGraphicFramePr>
        <p:xfrm>
          <a:off x="323528" y="4365104"/>
          <a:ext cx="2016224" cy="653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32694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Безвозмездные</a:t>
                      </a:r>
                      <a:r>
                        <a:rPr lang="ru-RU" sz="1000" baseline="0" dirty="0" smtClean="0"/>
                        <a:t> поступления</a:t>
                      </a:r>
                      <a:endParaRPr lang="ru-RU" sz="1000" dirty="0"/>
                    </a:p>
                  </a:txBody>
                  <a:tcPr/>
                </a:tc>
              </a:tr>
              <a:tr h="326948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3 514,020 </a:t>
                      </a:r>
                      <a:r>
                        <a:rPr lang="ru-RU" sz="1000" dirty="0" err="1" smtClean="0"/>
                        <a:t>тыс.руб</a:t>
                      </a:r>
                      <a:r>
                        <a:rPr lang="ru-RU" sz="1000" dirty="0" smtClean="0"/>
                        <a:t>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957584"/>
              </p:ext>
            </p:extLst>
          </p:nvPr>
        </p:nvGraphicFramePr>
        <p:xfrm>
          <a:off x="323528" y="3197518"/>
          <a:ext cx="2016224" cy="651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2549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Налоговые и неналоговые доходы</a:t>
                      </a:r>
                      <a:endParaRPr lang="ru-RU" sz="1000" dirty="0"/>
                    </a:p>
                  </a:txBody>
                  <a:tcPr/>
                </a:tc>
              </a:tr>
              <a:tr h="2549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138,20 </a:t>
                      </a:r>
                      <a:r>
                        <a:rPr lang="ru-RU" sz="1000" dirty="0" err="1" smtClean="0"/>
                        <a:t>тыс.руб</a:t>
                      </a:r>
                      <a:r>
                        <a:rPr lang="ru-RU" sz="1000" dirty="0" smtClean="0"/>
                        <a:t>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Стрелка вправо 11"/>
          <p:cNvSpPr/>
          <p:nvPr/>
        </p:nvSpPr>
        <p:spPr>
          <a:xfrm>
            <a:off x="3682326" y="2420888"/>
            <a:ext cx="20162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3 145,298 </a:t>
            </a:r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3" name="Стрелка вправо 12"/>
          <p:cNvSpPr/>
          <p:nvPr/>
        </p:nvSpPr>
        <p:spPr>
          <a:xfrm>
            <a:off x="2915816" y="3429000"/>
            <a:ext cx="340995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25,093 </a:t>
            </a:r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2892334" y="4583313"/>
            <a:ext cx="340995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3 120,205 </a:t>
            </a:r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sp>
        <p:nvSpPr>
          <p:cNvPr id="16" name="Стрелка вправо 15"/>
          <p:cNvSpPr/>
          <p:nvPr/>
        </p:nvSpPr>
        <p:spPr>
          <a:xfrm>
            <a:off x="3682326" y="5955608"/>
            <a:ext cx="201622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3 150,885 </a:t>
            </a:r>
            <a:r>
              <a:rPr lang="ru-RU" sz="1200" dirty="0" err="1" smtClean="0"/>
              <a:t>тыс.руб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068223"/>
              </p:ext>
            </p:extLst>
          </p:nvPr>
        </p:nvGraphicFramePr>
        <p:xfrm>
          <a:off x="6804248" y="2348880"/>
          <a:ext cx="2016224" cy="75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Доходы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(конечный план)</a:t>
                      </a:r>
                    </a:p>
                  </a:txBody>
                  <a:tcPr/>
                </a:tc>
              </a:tr>
              <a:tr h="362952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6 797,518 </a:t>
                      </a:r>
                      <a:r>
                        <a:rPr lang="ru-RU" sz="1200" baseline="0" dirty="0" err="1" smtClean="0"/>
                        <a:t>тыс.руб</a:t>
                      </a:r>
                      <a:r>
                        <a:rPr lang="ru-RU" sz="1200" baseline="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13177"/>
              </p:ext>
            </p:extLst>
          </p:nvPr>
        </p:nvGraphicFramePr>
        <p:xfrm>
          <a:off x="6804248" y="5699304"/>
          <a:ext cx="2016224" cy="75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Расходы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(конечный план)</a:t>
                      </a:r>
                    </a:p>
                  </a:txBody>
                  <a:tcPr/>
                </a:tc>
              </a:tr>
              <a:tr h="362952">
                <a:tc>
                  <a:txBody>
                    <a:bodyPr/>
                    <a:lstStyle/>
                    <a:p>
                      <a:pPr algn="ctr"/>
                      <a:r>
                        <a:rPr lang="ru-RU" sz="1200" baseline="0" dirty="0" smtClean="0"/>
                        <a:t>6 808,877тыс.руб.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741488"/>
              </p:ext>
            </p:extLst>
          </p:nvPr>
        </p:nvGraphicFramePr>
        <p:xfrm>
          <a:off x="348789" y="5681048"/>
          <a:ext cx="2016224" cy="75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Расходы </a:t>
                      </a:r>
                    </a:p>
                    <a:p>
                      <a:pPr algn="ctr"/>
                      <a:r>
                        <a:rPr lang="ru-RU" sz="1000" dirty="0" smtClean="0"/>
                        <a:t>(первоначальный план)</a:t>
                      </a:r>
                      <a:endParaRPr lang="ru-RU" sz="1000" dirty="0"/>
                    </a:p>
                  </a:txBody>
                  <a:tcPr/>
                </a:tc>
              </a:tr>
              <a:tr h="36295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3 657,992 </a:t>
                      </a:r>
                      <a:r>
                        <a:rPr lang="ru-RU" sz="1200" dirty="0" err="1" smtClean="0"/>
                        <a:t>тыс.руб</a:t>
                      </a:r>
                      <a:r>
                        <a:rPr lang="ru-RU" sz="1200" dirty="0" smtClean="0"/>
                        <a:t>.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63336"/>
              </p:ext>
            </p:extLst>
          </p:nvPr>
        </p:nvGraphicFramePr>
        <p:xfrm>
          <a:off x="6804248" y="4492666"/>
          <a:ext cx="2088232" cy="725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</a:tblGrid>
              <a:tr h="362952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Безвозмездные поступления</a:t>
                      </a:r>
                    </a:p>
                  </a:txBody>
                  <a:tcPr/>
                </a:tc>
              </a:tr>
              <a:tr h="36295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6 634,225 </a:t>
                      </a:r>
                      <a:r>
                        <a:rPr lang="ru-RU" sz="1000" dirty="0" err="1" smtClean="0"/>
                        <a:t>тыс.руб</a:t>
                      </a:r>
                      <a:r>
                        <a:rPr lang="ru-RU" sz="1000" dirty="0" smtClean="0"/>
                        <a:t>.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029622"/>
              </p:ext>
            </p:extLst>
          </p:nvPr>
        </p:nvGraphicFramePr>
        <p:xfrm>
          <a:off x="6804248" y="3233522"/>
          <a:ext cx="2016224" cy="723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/>
              </a:tblGrid>
              <a:tr h="326948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Налоговые </a:t>
                      </a:r>
                      <a:r>
                        <a:rPr lang="ru-RU" sz="1000" dirty="0" smtClean="0"/>
                        <a:t>и неналоговые </a:t>
                      </a:r>
                      <a:r>
                        <a:rPr kumimoji="0" lang="ru-RU" sz="1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доходы</a:t>
                      </a:r>
                    </a:p>
                  </a:txBody>
                  <a:tcPr/>
                </a:tc>
              </a:tr>
              <a:tr h="326948"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/>
                        <a:t>163,293 </a:t>
                      </a:r>
                      <a:r>
                        <a:rPr lang="ru-RU" sz="1000" baseline="0" dirty="0" err="1" smtClean="0"/>
                        <a:t>тыс.руб</a:t>
                      </a:r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Прямоугольник 24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53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07704" y="836712"/>
            <a:ext cx="6840760" cy="561662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сельского поселения «Шошка» за 2021 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892968256"/>
              </p:ext>
            </p:extLst>
          </p:nvPr>
        </p:nvGraphicFramePr>
        <p:xfrm>
          <a:off x="4860032" y="2348880"/>
          <a:ext cx="4200128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81185646"/>
              </p:ext>
            </p:extLst>
          </p:nvPr>
        </p:nvGraphicFramePr>
        <p:xfrm>
          <a:off x="1979712" y="2420888"/>
          <a:ext cx="3168352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07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908720"/>
            <a:ext cx="8424936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сельского поселения «Шошка»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457200" algn="just">
              <a:buNone/>
            </a:pPr>
            <a:r>
              <a:rPr lang="ru-RU" sz="1400" b="1" dirty="0"/>
              <a:t>Расходы бюджета</a:t>
            </a:r>
            <a:r>
              <a:rPr lang="ru-RU" sz="1400" dirty="0"/>
              <a:t> — это </a:t>
            </a:r>
            <a:r>
              <a:rPr lang="ru-RU" sz="1400" b="1" i="1" dirty="0"/>
              <a:t>де­нежные средства, направляемые на финансовое обеспечение задач и функций государства и местного самоуправления</a:t>
            </a:r>
            <a:r>
              <a:rPr lang="ru-RU" sz="1400" b="1" i="1" dirty="0" smtClean="0"/>
              <a:t>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224" y="2204864"/>
            <a:ext cx="8772272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0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907704" y="622350"/>
            <a:ext cx="6840760" cy="58309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Доля программных и не программных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расходов в общем объёме расходов бюджета сельского поселения «Шошка»</a:t>
            </a:r>
          </a:p>
          <a:p>
            <a:pPr marL="0" indent="0" algn="r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02583861"/>
              </p:ext>
            </p:extLst>
          </p:nvPr>
        </p:nvGraphicFramePr>
        <p:xfrm>
          <a:off x="395536" y="2636912"/>
          <a:ext cx="597666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970042"/>
              </p:ext>
            </p:extLst>
          </p:nvPr>
        </p:nvGraphicFramePr>
        <p:xfrm>
          <a:off x="6588224" y="2636912"/>
          <a:ext cx="2448272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8272"/>
              </a:tblGrid>
              <a:tr h="3600400">
                <a:tc>
                  <a:txBody>
                    <a:bodyPr/>
                    <a:lstStyle/>
                    <a:p>
                      <a:pPr marL="0" indent="0" algn="l">
                        <a:buNone/>
                      </a:pP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2021 году на исполнение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муниципальных программ запланировано </a:t>
                      </a: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4 100,479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исполнено – </a:t>
                      </a: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4 100,479 </a:t>
                      </a:r>
                      <a:r>
                        <a:rPr lang="ru-RU" sz="14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indent="0" algn="l">
                        <a:buNone/>
                      </a:pPr>
                      <a:endParaRPr lang="en-US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buNone/>
                      </a:pPr>
                      <a:r>
                        <a:rPr lang="ru-RU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непрограммным направлениям расходов запланировано</a:t>
                      </a:r>
                      <a:r>
                        <a:rPr lang="en-US" sz="14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2 708,397 </a:t>
                      </a:r>
                      <a:r>
                        <a:rPr lang="ru-RU" sz="14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исполнено </a:t>
                      </a:r>
                      <a:r>
                        <a:rPr lang="en-US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– </a:t>
                      </a:r>
                    </a:p>
                    <a:p>
                      <a:pPr marL="0" indent="0" algn="l">
                        <a:buNone/>
                      </a:pPr>
                      <a:r>
                        <a:rPr lang="en-US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2 704,287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тыс.рублей</a:t>
                      </a:r>
                      <a:r>
                        <a:rPr lang="ru-RU" sz="1400" b="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buNone/>
                      </a:pPr>
                      <a:endParaRPr lang="ru-RU" sz="1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751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45202"/>
            <a:ext cx="8352928" cy="57081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Исполнение бюджета </a:t>
            </a:r>
          </a:p>
          <a:p>
            <a:pPr marL="0" indent="0" algn="ctr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«Шошка» за 2021 год в разрезе муниципальных программ</a:t>
            </a:r>
          </a:p>
          <a:p>
            <a:pPr marL="0" indent="0" algn="ctr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444584"/>
              </p:ext>
            </p:extLst>
          </p:nvPr>
        </p:nvGraphicFramePr>
        <p:xfrm>
          <a:off x="395536" y="2276872"/>
          <a:ext cx="8568953" cy="43204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421741"/>
                <a:gridCol w="1382404"/>
                <a:gridCol w="1382404"/>
                <a:gridCol w="1382404"/>
              </a:tblGrid>
              <a:tr h="1308294"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Исполнение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 исполнения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08294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'МП "Развитие жилищно-коммунального хозяйства и повышение степени благоустройства сельского поселения "Шошка"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3 651,197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3 651,197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53232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'МП "Пожарная безопасность в населенных пунктах на территории сельского поселения "Шошка"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449,282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449,282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0660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программные расходы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4 100,479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4 100,479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48"/>
            <a:ext cx="936000" cy="106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331640" y="98871"/>
            <a:ext cx="6846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района «Княжпогостский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46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ризонт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2533</TotalTime>
  <Words>776</Words>
  <Application>Microsoft Office PowerPoint</Application>
  <PresentationFormat>Экран (4:3)</PresentationFormat>
  <Paragraphs>241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Горизонт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Hlupina</dc:creator>
  <cp:lastModifiedBy>Кристина Столбовская</cp:lastModifiedBy>
  <cp:revision>192</cp:revision>
  <dcterms:created xsi:type="dcterms:W3CDTF">2016-03-09T09:58:10Z</dcterms:created>
  <dcterms:modified xsi:type="dcterms:W3CDTF">2022-09-08T08:48:51Z</dcterms:modified>
</cp:coreProperties>
</file>