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0" r:id="rId6"/>
    <p:sldId id="261" r:id="rId7"/>
    <p:sldId id="263" r:id="rId8"/>
    <p:sldId id="259" r:id="rId9"/>
    <p:sldId id="266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0D9"/>
    <a:srgbClr val="009DD9"/>
    <a:srgbClr val="0F6FC6"/>
    <a:srgbClr val="3C2C8E"/>
    <a:srgbClr val="47417D"/>
    <a:srgbClr val="A9C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5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5.7990000000000004</c:v>
                </c:pt>
                <c:pt idx="1">
                  <c:v>-5.2110000000000003</c:v>
                </c:pt>
                <c:pt idx="2">
                  <c:v>-4.7430000000000003</c:v>
                </c:pt>
                <c:pt idx="3">
                  <c:v>-5.4279999999999999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8-4D2C-A0DE-6B6D4B9A52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5185.6949999999997</c:v>
                </c:pt>
                <c:pt idx="1">
                  <c:v>6701.71</c:v>
                </c:pt>
                <c:pt idx="2">
                  <c:v>7087.4920000000002</c:v>
                </c:pt>
                <c:pt idx="3">
                  <c:v>6016.7780000000002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78-4D2C-A0DE-6B6D4B9A52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5179.8969999999999</c:v>
                </c:pt>
                <c:pt idx="1">
                  <c:v>6706.9210000000003</c:v>
                </c:pt>
                <c:pt idx="2">
                  <c:v>7092.2349999999997</c:v>
                </c:pt>
                <c:pt idx="3">
                  <c:v>6022.2060000000001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78-4D2C-A0DE-6B6D4B9A52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421632"/>
        <c:axId val="62443904"/>
        <c:axId val="112712320"/>
      </c:bar3DChart>
      <c:catAx>
        <c:axId val="624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43904"/>
        <c:crosses val="autoZero"/>
        <c:auto val="1"/>
        <c:lblAlgn val="ctr"/>
        <c:lblOffset val="100"/>
        <c:noMultiLvlLbl val="0"/>
      </c:catAx>
      <c:valAx>
        <c:axId val="6244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21632"/>
        <c:crosses val="autoZero"/>
        <c:crossBetween val="between"/>
      </c:valAx>
      <c:serAx>
        <c:axId val="1127123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4390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5F67E-993F-431F-A08C-E45B68A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5241" y="545361"/>
            <a:ext cx="8101530" cy="1442937"/>
          </a:xfrm>
        </p:spPr>
        <p:txBody>
          <a:bodyPr anchor="b"/>
          <a:lstStyle>
            <a:lvl1pPr algn="ctr">
              <a:defRPr sz="6000" b="1">
                <a:solidFill>
                  <a:srgbClr val="3C2C8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D08278-D988-40BA-9D6E-3080976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1E7A21-8122-4DEB-9367-1A8F2A85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1B45FA-8D82-49B8-AF8C-62AC87B7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4ED08-9090-4A7B-A2A9-6DBCA38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EB1221-842C-403E-B1A1-91719B5A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F001B2-1A7C-4CAD-8733-3AEADA4B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F1A205-2616-4D1B-B0D4-48D4E243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AABEDE-B4BD-4D75-AE29-38DCED51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D1DD495-9850-4117-BDA0-9C259257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87B888-75AB-4F56-88DF-ED76C303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0A6CAC-4F78-46F2-9AC6-1669A3B0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D5F4FE-012B-4560-9DAC-0A43C520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A8C788-4EC8-4400-93A1-1160414F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65C3D-4FE4-4016-9516-175CB1F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009" y="18616"/>
            <a:ext cx="10098436" cy="1069039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3C2C8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A558D4-9753-40E4-B34D-D088F2769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C2C8E"/>
                </a:solidFill>
              </a:defRPr>
            </a:lvl1pPr>
            <a:lvl2pPr>
              <a:defRPr>
                <a:solidFill>
                  <a:srgbClr val="3C2C8E"/>
                </a:solidFill>
              </a:defRPr>
            </a:lvl2pPr>
            <a:lvl3pPr>
              <a:defRPr>
                <a:solidFill>
                  <a:srgbClr val="3C2C8E"/>
                </a:solidFill>
              </a:defRPr>
            </a:lvl3pPr>
            <a:lvl4pPr>
              <a:defRPr>
                <a:solidFill>
                  <a:srgbClr val="3C2C8E"/>
                </a:solidFill>
              </a:defRPr>
            </a:lvl4pPr>
            <a:lvl5pPr>
              <a:defRPr>
                <a:solidFill>
                  <a:srgbClr val="3C2C8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A8B73C-8744-4547-AC4E-9445A42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294C85-328D-4160-AFB8-A0579446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BC8B44-D09A-4DB2-AD13-4D1BCE2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BEFD3-42A7-40D4-AE15-06B41A69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D87512-81CE-43DD-83C1-0194C03D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D38D8C-1E6C-4603-AE65-B38DD4F0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582A2-5E7D-485A-896E-2C84108A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ED6AD7-041E-463D-A9B6-DB4319A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23234-07AF-4BD9-97F7-20AEF958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C737C2-1435-4654-BF19-C417FA06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79B334-160F-4633-98A4-4BD9CCBBC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C676CA-5D96-4C8D-AF68-CA37140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4A252F-1666-4B65-9D54-C2223B07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768EB8-F2B8-41A7-A0EF-ED80B6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F3AE1C-FF38-4BFE-B712-397DDBF6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3B6923-74C8-4877-9899-406265B9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1ADBBF-CB3D-4567-9DF3-6CF4863A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9527ED-4BFF-4259-83FB-62B134455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35884B-89B4-4FAF-BD14-55E24D360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0CD5F7-DAB5-4B57-9579-83889F72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E2A1D4F-1950-45D5-8F32-A72C3C45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38E15C-FDE6-42B0-B55A-DC3B0159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EA09-37D5-4D29-80A2-4F8DDAA3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4942A8-27BB-4326-8431-C941C67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EBDD14-2718-4270-B20E-8D11D52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7EFBDD-443E-448A-ACF9-BBC243B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C41FED-1608-4666-8886-8A38B1B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495F25-D619-4BCD-8483-4AAD8A3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209007-F56F-4E5E-8170-15859EA4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41737-08AD-4EDB-9A9F-8201743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E55DB0-9C64-4E83-8C0E-669DCF46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7EA21E-7F3C-4768-A0F4-5F92150C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5257C7-91F6-4D0B-A014-3BE165FB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7C62C-18AF-41D7-B700-5244780B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5D2BE1-3656-432B-AB6C-4143BE91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21362-D3D5-4D33-893B-B8BF9C3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92DC63-A57D-4768-AFCC-DC6F5A46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23BAF7-0E12-46CF-AE31-A6DB8A4B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DEB881-C36E-4CE1-9451-D1D43F1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A3163F-5E35-4B0E-848B-8A59A85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990EEA-544D-4BD6-A216-42BF5DB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5F1F4-0E35-4F4C-824C-B92D65D3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F0AF37-D72C-41CC-991F-A2CA399C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12139C-4313-415D-96A1-88AD68ED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1AA7C9-98E5-4D19-8D59-E95304CC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79B958-4CDF-4A11-8B51-3F814BF3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ED67FCFF-73A7-4101-88BC-543CB4B383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57FD0-E38D-44FB-923F-05E180AA0A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«БЮДЖЕТ ДЛЯ ГРАЖДАН»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CCE4A0-B346-D4CB-1AD9-B07D49F80D3A}"/>
              </a:ext>
            </a:extLst>
          </p:cNvPr>
          <p:cNvSpPr txBox="1"/>
          <p:nvPr/>
        </p:nvSpPr>
        <p:spPr>
          <a:xfrm>
            <a:off x="6172200" y="4092575"/>
            <a:ext cx="59055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К решению Совета сельского поселения </a:t>
            </a:r>
            <a:r>
              <a:rPr lang="ru-RU" sz="2800" dirty="0" smtClean="0"/>
              <a:t>«Шошка» </a:t>
            </a:r>
            <a:r>
              <a:rPr lang="ru-RU" sz="2800" dirty="0" smtClean="0"/>
              <a:t>Об </a:t>
            </a:r>
            <a:r>
              <a:rPr lang="ru-RU" sz="2800" dirty="0"/>
              <a:t>исполнении бюджета </a:t>
            </a:r>
            <a:r>
              <a:rPr lang="ru-RU" sz="2800" dirty="0" smtClean="0"/>
              <a:t>сельского поселения </a:t>
            </a:r>
            <a:r>
              <a:rPr lang="ru-RU" sz="2800" dirty="0" smtClean="0"/>
              <a:t>«Шошка» </a:t>
            </a:r>
            <a:r>
              <a:rPr lang="ru-RU" sz="2800" dirty="0"/>
              <a:t>за 2023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81700" y="6269997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Финансовое управление муниципального района «</a:t>
            </a:r>
            <a:r>
              <a:rPr lang="ru-RU" sz="1000" dirty="0" err="1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Княжпогостский</a:t>
            </a:r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 г. </a:t>
            </a:r>
            <a:r>
              <a:rPr lang="ru-RU" sz="1000" dirty="0" err="1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Емва</a:t>
            </a:r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10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22280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BD554-A168-40A3-9ABB-D970A531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A4CD31-6B9F-4D49-B8A2-B907F659B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Финансовое управление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dirty="0"/>
              <a:t>г. </a:t>
            </a:r>
            <a:r>
              <a:rPr lang="ru-RU" dirty="0" err="1"/>
              <a:t>Емва</a:t>
            </a:r>
            <a:r>
              <a:rPr lang="ru-RU" dirty="0"/>
              <a:t>, ул. Дзержинского, 81</a:t>
            </a:r>
          </a:p>
          <a:p>
            <a:pPr marL="0" indent="0">
              <a:buNone/>
            </a:pPr>
            <a:r>
              <a:rPr lang="ru-RU" dirty="0"/>
              <a:t>Начальник: Хлюпина Наталия Анатольевна</a:t>
            </a:r>
          </a:p>
          <a:p>
            <a:pPr marL="0" indent="0">
              <a:buNone/>
            </a:pPr>
            <a:r>
              <a:rPr lang="ru-RU" dirty="0"/>
              <a:t>Телефон: (82139) 2-36-01</a:t>
            </a:r>
          </a:p>
          <a:p>
            <a:pPr marL="0" indent="0">
              <a:buNone/>
            </a:pPr>
            <a:r>
              <a:rPr lang="ru-RU" dirty="0"/>
              <a:t>Исполнитель: </a:t>
            </a:r>
            <a:r>
              <a:rPr lang="ru-RU" dirty="0" err="1"/>
              <a:t>Столбовская</a:t>
            </a:r>
            <a:r>
              <a:rPr lang="ru-RU" dirty="0"/>
              <a:t> Кристина Анатольевна</a:t>
            </a:r>
          </a:p>
          <a:p>
            <a:pPr marL="0" indent="0">
              <a:buNone/>
            </a:pPr>
            <a:r>
              <a:rPr lang="ru-RU" dirty="0"/>
              <a:t>Телефон: (82139)2-14-78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 «mrk11.ru»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5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C0890-3751-4E7A-A10C-37068E8C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Стадии бюджетного процесса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DD3F96A6-9B44-2317-5AA2-D5075A0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grpSp>
        <p:nvGrpSpPr>
          <p:cNvPr id="4" name="Группа 11">
            <a:extLst>
              <a:ext uri="{FF2B5EF4-FFF2-40B4-BE49-F238E27FC236}">
                <a16:creationId xmlns:a16="http://schemas.microsoft.com/office/drawing/2014/main" xmlns="" id="{7B2C1255-44CB-30FB-3F04-91E5A19DCA8E}"/>
              </a:ext>
            </a:extLst>
          </p:cNvPr>
          <p:cNvGrpSpPr/>
          <p:nvPr/>
        </p:nvGrpSpPr>
        <p:grpSpPr>
          <a:xfrm>
            <a:off x="201632" y="2107980"/>
            <a:ext cx="3545238" cy="1404483"/>
            <a:chOff x="658200" y="2128427"/>
            <a:chExt cx="3545238" cy="1404483"/>
          </a:xfrm>
        </p:grpSpPr>
        <p:sp>
          <p:nvSpPr>
            <p:cNvPr id="5" name="Равнобедренный треугольник 86">
              <a:extLst>
                <a:ext uri="{FF2B5EF4-FFF2-40B4-BE49-F238E27FC236}">
                  <a16:creationId xmlns:a16="http://schemas.microsoft.com/office/drawing/2014/main" xmlns="" id="{8E51AE70-E766-BD40-B93E-E96AFE87FA4D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10">
              <a:extLst>
                <a:ext uri="{FF2B5EF4-FFF2-40B4-BE49-F238E27FC236}">
                  <a16:creationId xmlns:a16="http://schemas.microsoft.com/office/drawing/2014/main" xmlns="" id="{9EA55023-5D78-323D-D6F4-E9D536BD4DF4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Трапеция 85">
              <a:extLst>
                <a:ext uri="{FF2B5EF4-FFF2-40B4-BE49-F238E27FC236}">
                  <a16:creationId xmlns:a16="http://schemas.microsoft.com/office/drawing/2014/main" xmlns="" id="{0F7FBA69-2BD4-F11E-EBA4-97F0012C8413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Трапеция 3">
              <a:extLst>
                <a:ext uri="{FF2B5EF4-FFF2-40B4-BE49-F238E27FC236}">
                  <a16:creationId xmlns:a16="http://schemas.microsoft.com/office/drawing/2014/main" xmlns="" id="{68C4E07F-5C27-2E3F-D80A-D325FB5BAE4F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Трапеция 4">
              <a:extLst>
                <a:ext uri="{FF2B5EF4-FFF2-40B4-BE49-F238E27FC236}">
                  <a16:creationId xmlns:a16="http://schemas.microsoft.com/office/drawing/2014/main" xmlns="" id="{636615B9-86B9-211B-8CA4-2BE156CF82D0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48">
              <a:extLst>
                <a:ext uri="{FF2B5EF4-FFF2-40B4-BE49-F238E27FC236}">
                  <a16:creationId xmlns:a16="http://schemas.microsoft.com/office/drawing/2014/main" xmlns="" id="{49D49260-6F8A-770A-3A7B-A513734DA903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1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47">
              <a:extLst>
                <a:ext uri="{FF2B5EF4-FFF2-40B4-BE49-F238E27FC236}">
                  <a16:creationId xmlns:a16="http://schemas.microsoft.com/office/drawing/2014/main" xmlns="" id="{A2C8A283-6FB4-8476-FA25-D18E8F8B4872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12" name="Прямоугольник 87">
              <a:extLst>
                <a:ext uri="{FF2B5EF4-FFF2-40B4-BE49-F238E27FC236}">
                  <a16:creationId xmlns:a16="http://schemas.microsoft.com/office/drawing/2014/main" xmlns="" id="{7DCC9751-18D3-9F1A-8BEB-0438DB3016D3}"/>
                </a:ext>
              </a:extLst>
            </p:cNvPr>
            <p:cNvSpPr/>
            <p:nvPr/>
          </p:nvSpPr>
          <p:spPr>
            <a:xfrm>
              <a:off x="1590218" y="2440305"/>
              <a:ext cx="162870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Составление проекта бюджета</a:t>
              </a:r>
            </a:p>
          </p:txBody>
        </p:sp>
      </p:grpSp>
      <p:grpSp>
        <p:nvGrpSpPr>
          <p:cNvPr id="13" name="Группа 88">
            <a:extLst>
              <a:ext uri="{FF2B5EF4-FFF2-40B4-BE49-F238E27FC236}">
                <a16:creationId xmlns:a16="http://schemas.microsoft.com/office/drawing/2014/main" xmlns="" id="{9267B574-6CC8-5589-8467-44C1019294C7}"/>
              </a:ext>
            </a:extLst>
          </p:cNvPr>
          <p:cNvGrpSpPr/>
          <p:nvPr/>
        </p:nvGrpSpPr>
        <p:grpSpPr>
          <a:xfrm>
            <a:off x="4323381" y="2096406"/>
            <a:ext cx="3545238" cy="1404483"/>
            <a:chOff x="658200" y="2128427"/>
            <a:chExt cx="3545238" cy="1404483"/>
          </a:xfrm>
        </p:grpSpPr>
        <p:sp>
          <p:nvSpPr>
            <p:cNvPr id="14" name="Равнобедренный треугольник 89">
              <a:extLst>
                <a:ext uri="{FF2B5EF4-FFF2-40B4-BE49-F238E27FC236}">
                  <a16:creationId xmlns:a16="http://schemas.microsoft.com/office/drawing/2014/main" xmlns="" id="{FBE45238-7B69-76BD-2CCB-ACC82F5983D2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90">
              <a:extLst>
                <a:ext uri="{FF2B5EF4-FFF2-40B4-BE49-F238E27FC236}">
                  <a16:creationId xmlns:a16="http://schemas.microsoft.com/office/drawing/2014/main" xmlns="" id="{69ABD003-3B57-FAE4-4DED-2089CF01EFD7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Трапеция 91">
              <a:extLst>
                <a:ext uri="{FF2B5EF4-FFF2-40B4-BE49-F238E27FC236}">
                  <a16:creationId xmlns:a16="http://schemas.microsoft.com/office/drawing/2014/main" xmlns="" id="{BB57226C-C5EF-3B28-FD94-265718C36653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Трапеция 92">
              <a:extLst>
                <a:ext uri="{FF2B5EF4-FFF2-40B4-BE49-F238E27FC236}">
                  <a16:creationId xmlns:a16="http://schemas.microsoft.com/office/drawing/2014/main" xmlns="" id="{14A839AC-26FA-A61C-7807-18B0DE55E092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Трапеция 93">
              <a:extLst>
                <a:ext uri="{FF2B5EF4-FFF2-40B4-BE49-F238E27FC236}">
                  <a16:creationId xmlns:a16="http://schemas.microsoft.com/office/drawing/2014/main" xmlns="" id="{4A469FF6-FC1B-E4AD-1A58-E9B45B3FC34B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94">
              <a:extLst>
                <a:ext uri="{FF2B5EF4-FFF2-40B4-BE49-F238E27FC236}">
                  <a16:creationId xmlns:a16="http://schemas.microsoft.com/office/drawing/2014/main" xmlns="" id="{8EDF7546-A77B-B5FA-3630-2C3070B716F2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2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95">
              <a:extLst>
                <a:ext uri="{FF2B5EF4-FFF2-40B4-BE49-F238E27FC236}">
                  <a16:creationId xmlns:a16="http://schemas.microsoft.com/office/drawing/2014/main" xmlns="" id="{C1C0F389-BCD9-EF2B-65E8-060552E4129A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21" name="Прямоугольник 96">
              <a:extLst>
                <a:ext uri="{FF2B5EF4-FFF2-40B4-BE49-F238E27FC236}">
                  <a16:creationId xmlns:a16="http://schemas.microsoft.com/office/drawing/2014/main" xmlns="" id="{ECC248F7-A9DD-1817-E7FF-847FF607A02C}"/>
                </a:ext>
              </a:extLst>
            </p:cNvPr>
            <p:cNvSpPr/>
            <p:nvPr/>
          </p:nvSpPr>
          <p:spPr>
            <a:xfrm>
              <a:off x="972568" y="2440305"/>
              <a:ext cx="29620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Рассмотрение и утверждение бюджета </a:t>
              </a:r>
            </a:p>
          </p:txBody>
        </p:sp>
      </p:grpSp>
      <p:grpSp>
        <p:nvGrpSpPr>
          <p:cNvPr id="22" name="Группа 97">
            <a:extLst>
              <a:ext uri="{FF2B5EF4-FFF2-40B4-BE49-F238E27FC236}">
                <a16:creationId xmlns:a16="http://schemas.microsoft.com/office/drawing/2014/main" xmlns="" id="{88704D81-8401-F2F3-64E3-0CB4C8E872C7}"/>
              </a:ext>
            </a:extLst>
          </p:cNvPr>
          <p:cNvGrpSpPr/>
          <p:nvPr/>
        </p:nvGrpSpPr>
        <p:grpSpPr>
          <a:xfrm>
            <a:off x="8445130" y="2080123"/>
            <a:ext cx="3545238" cy="1404483"/>
            <a:chOff x="658200" y="2128427"/>
            <a:chExt cx="3545238" cy="1404483"/>
          </a:xfrm>
        </p:grpSpPr>
        <p:sp>
          <p:nvSpPr>
            <p:cNvPr id="23" name="Равнобедренный треугольник 98">
              <a:extLst>
                <a:ext uri="{FF2B5EF4-FFF2-40B4-BE49-F238E27FC236}">
                  <a16:creationId xmlns:a16="http://schemas.microsoft.com/office/drawing/2014/main" xmlns="" id="{33CAEDB3-47FC-45B8-4E23-C0AF0CE0114B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99">
              <a:extLst>
                <a:ext uri="{FF2B5EF4-FFF2-40B4-BE49-F238E27FC236}">
                  <a16:creationId xmlns:a16="http://schemas.microsoft.com/office/drawing/2014/main" xmlns="" id="{EC420E49-01EC-9B9C-A69C-D668CAD55035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Трапеция 100">
              <a:extLst>
                <a:ext uri="{FF2B5EF4-FFF2-40B4-BE49-F238E27FC236}">
                  <a16:creationId xmlns:a16="http://schemas.microsoft.com/office/drawing/2014/main" xmlns="" id="{42DA674B-CFE1-B6FE-FE21-46465B276B6D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Трапеция 101">
              <a:extLst>
                <a:ext uri="{FF2B5EF4-FFF2-40B4-BE49-F238E27FC236}">
                  <a16:creationId xmlns:a16="http://schemas.microsoft.com/office/drawing/2014/main" xmlns="" id="{D35CCC3F-55D9-C7CF-543F-D8A7E190A6EC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Трапеция 102">
              <a:extLst>
                <a:ext uri="{FF2B5EF4-FFF2-40B4-BE49-F238E27FC236}">
                  <a16:creationId xmlns:a16="http://schemas.microsoft.com/office/drawing/2014/main" xmlns="" id="{353A36A3-E852-0F0A-C213-19CA6840E50B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103">
              <a:extLst>
                <a:ext uri="{FF2B5EF4-FFF2-40B4-BE49-F238E27FC236}">
                  <a16:creationId xmlns:a16="http://schemas.microsoft.com/office/drawing/2014/main" xmlns="" id="{263A4CE2-28EB-BB7C-3B18-61495A44AF86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3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104">
              <a:extLst>
                <a:ext uri="{FF2B5EF4-FFF2-40B4-BE49-F238E27FC236}">
                  <a16:creationId xmlns:a16="http://schemas.microsoft.com/office/drawing/2014/main" xmlns="" id="{80804943-BF0D-AC96-381A-2401ECD6319E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30" name="Прямоугольник 105">
              <a:extLst>
                <a:ext uri="{FF2B5EF4-FFF2-40B4-BE49-F238E27FC236}">
                  <a16:creationId xmlns:a16="http://schemas.microsoft.com/office/drawing/2014/main" xmlns="" id="{8D93B8D0-AE08-B525-3A06-05F2DF47B254}"/>
                </a:ext>
              </a:extLst>
            </p:cNvPr>
            <p:cNvSpPr/>
            <p:nvPr/>
          </p:nvSpPr>
          <p:spPr>
            <a:xfrm>
              <a:off x="1590218" y="2440305"/>
              <a:ext cx="16287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Исполнение бюджета</a:t>
              </a:r>
            </a:p>
          </p:txBody>
        </p:sp>
      </p:grpSp>
      <p:grpSp>
        <p:nvGrpSpPr>
          <p:cNvPr id="69" name="Группа 106">
            <a:extLst>
              <a:ext uri="{FF2B5EF4-FFF2-40B4-BE49-F238E27FC236}">
                <a16:creationId xmlns:a16="http://schemas.microsoft.com/office/drawing/2014/main" xmlns="" id="{87735933-8AE6-CDEA-4613-7BBA693B163F}"/>
              </a:ext>
            </a:extLst>
          </p:cNvPr>
          <p:cNvGrpSpPr/>
          <p:nvPr/>
        </p:nvGrpSpPr>
        <p:grpSpPr>
          <a:xfrm>
            <a:off x="156000" y="4319517"/>
            <a:ext cx="3545238" cy="1404483"/>
            <a:chOff x="658200" y="2128427"/>
            <a:chExt cx="3545238" cy="1404483"/>
          </a:xfrm>
        </p:grpSpPr>
        <p:sp>
          <p:nvSpPr>
            <p:cNvPr id="70" name="Равнобедренный треугольник 107">
              <a:extLst>
                <a:ext uri="{FF2B5EF4-FFF2-40B4-BE49-F238E27FC236}">
                  <a16:creationId xmlns:a16="http://schemas.microsoft.com/office/drawing/2014/main" xmlns="" id="{4BFC77BD-0C31-5F1B-3090-A542ECBF58AE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108">
              <a:extLst>
                <a:ext uri="{FF2B5EF4-FFF2-40B4-BE49-F238E27FC236}">
                  <a16:creationId xmlns:a16="http://schemas.microsoft.com/office/drawing/2014/main" xmlns="" id="{B2E35204-793E-B1F1-0847-EF7956829AA8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Трапеция 109">
              <a:extLst>
                <a:ext uri="{FF2B5EF4-FFF2-40B4-BE49-F238E27FC236}">
                  <a16:creationId xmlns:a16="http://schemas.microsoft.com/office/drawing/2014/main" xmlns="" id="{81E7FF95-DC4F-6FF0-BA2B-C45D1E5867B8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Трапеция 110">
              <a:extLst>
                <a:ext uri="{FF2B5EF4-FFF2-40B4-BE49-F238E27FC236}">
                  <a16:creationId xmlns:a16="http://schemas.microsoft.com/office/drawing/2014/main" xmlns="" id="{1BAFD606-D553-7DA8-5895-289126E38231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Трапеция 111">
              <a:extLst>
                <a:ext uri="{FF2B5EF4-FFF2-40B4-BE49-F238E27FC236}">
                  <a16:creationId xmlns:a16="http://schemas.microsoft.com/office/drawing/2014/main" xmlns="" id="{5F47E40E-8E0B-0402-9EF8-D8D095E24E11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112">
              <a:extLst>
                <a:ext uri="{FF2B5EF4-FFF2-40B4-BE49-F238E27FC236}">
                  <a16:creationId xmlns:a16="http://schemas.microsoft.com/office/drawing/2014/main" xmlns="" id="{FAB936EE-1D2E-F862-64D7-AAD2D0DCA041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4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Прямоугольник 113">
              <a:extLst>
                <a:ext uri="{FF2B5EF4-FFF2-40B4-BE49-F238E27FC236}">
                  <a16:creationId xmlns:a16="http://schemas.microsoft.com/office/drawing/2014/main" xmlns="" id="{A544D82E-2E40-1C26-DAC6-7FEFFB1F36E4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77" name="Прямоугольник 114">
              <a:extLst>
                <a:ext uri="{FF2B5EF4-FFF2-40B4-BE49-F238E27FC236}">
                  <a16:creationId xmlns:a16="http://schemas.microsoft.com/office/drawing/2014/main" xmlns="" id="{21B07B23-206E-3A33-C0DC-1B9D07249152}"/>
                </a:ext>
              </a:extLst>
            </p:cNvPr>
            <p:cNvSpPr/>
            <p:nvPr/>
          </p:nvSpPr>
          <p:spPr>
            <a:xfrm>
              <a:off x="1018200" y="2440305"/>
              <a:ext cx="29620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Составление, внешняя проверка, рассмотрение и утверждение бюджетной отчетности</a:t>
              </a:r>
            </a:p>
          </p:txBody>
        </p:sp>
      </p:grpSp>
      <p:grpSp>
        <p:nvGrpSpPr>
          <p:cNvPr id="78" name="Группа 116">
            <a:extLst>
              <a:ext uri="{FF2B5EF4-FFF2-40B4-BE49-F238E27FC236}">
                <a16:creationId xmlns:a16="http://schemas.microsoft.com/office/drawing/2014/main" xmlns="" id="{5A76F645-4EA7-4F7A-9820-0FB091FAD416}"/>
              </a:ext>
            </a:extLst>
          </p:cNvPr>
          <p:cNvGrpSpPr/>
          <p:nvPr/>
        </p:nvGrpSpPr>
        <p:grpSpPr>
          <a:xfrm>
            <a:off x="4277749" y="4307943"/>
            <a:ext cx="3545238" cy="1404483"/>
            <a:chOff x="658200" y="2128427"/>
            <a:chExt cx="3545238" cy="1404483"/>
          </a:xfrm>
        </p:grpSpPr>
        <p:sp>
          <p:nvSpPr>
            <p:cNvPr id="79" name="Равнобедренный треугольник 117">
              <a:extLst>
                <a:ext uri="{FF2B5EF4-FFF2-40B4-BE49-F238E27FC236}">
                  <a16:creationId xmlns:a16="http://schemas.microsoft.com/office/drawing/2014/main" xmlns="" id="{9DB16876-D47B-9D30-D3DA-AA7BEC92A5A6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Равнобедренный треугольник 118">
              <a:extLst>
                <a:ext uri="{FF2B5EF4-FFF2-40B4-BE49-F238E27FC236}">
                  <a16:creationId xmlns:a16="http://schemas.microsoft.com/office/drawing/2014/main" xmlns="" id="{23E30F99-3F3D-F2C8-DDA9-3C2C5EB8DC92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Трапеция 119">
              <a:extLst>
                <a:ext uri="{FF2B5EF4-FFF2-40B4-BE49-F238E27FC236}">
                  <a16:creationId xmlns:a16="http://schemas.microsoft.com/office/drawing/2014/main" xmlns="" id="{CE027E87-3046-A74C-9A6E-7E69FC80361B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Трапеция 120">
              <a:extLst>
                <a:ext uri="{FF2B5EF4-FFF2-40B4-BE49-F238E27FC236}">
                  <a16:creationId xmlns:a16="http://schemas.microsoft.com/office/drawing/2014/main" xmlns="" id="{219E7AAD-FCD8-EF8D-A56F-BDB5F8CDCF63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Трапеция 121">
              <a:extLst>
                <a:ext uri="{FF2B5EF4-FFF2-40B4-BE49-F238E27FC236}">
                  <a16:creationId xmlns:a16="http://schemas.microsoft.com/office/drawing/2014/main" xmlns="" id="{8AA27BE5-2823-610D-BD8F-BDA1BDA5A785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122">
              <a:extLst>
                <a:ext uri="{FF2B5EF4-FFF2-40B4-BE49-F238E27FC236}">
                  <a16:creationId xmlns:a16="http://schemas.microsoft.com/office/drawing/2014/main" xmlns="" id="{37926667-349E-6924-5BC0-6FDE62A3C26E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5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Прямоугольник 123">
              <a:extLst>
                <a:ext uri="{FF2B5EF4-FFF2-40B4-BE49-F238E27FC236}">
                  <a16:creationId xmlns:a16="http://schemas.microsoft.com/office/drawing/2014/main" xmlns="" id="{C10B9724-2D5A-B35E-6D1E-3F502644CB9E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86" name="Прямоугольник 124">
              <a:extLst>
                <a:ext uri="{FF2B5EF4-FFF2-40B4-BE49-F238E27FC236}">
                  <a16:creationId xmlns:a16="http://schemas.microsoft.com/office/drawing/2014/main" xmlns="" id="{4B241A39-6B70-88C0-6909-DBFCC61DF428}"/>
                </a:ext>
              </a:extLst>
            </p:cNvPr>
            <p:cNvSpPr/>
            <p:nvPr/>
          </p:nvSpPr>
          <p:spPr>
            <a:xfrm>
              <a:off x="1063832" y="2440305"/>
              <a:ext cx="27364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/>
                <a:t>Муниципальный финансовый контроль</a:t>
              </a:r>
            </a:p>
          </p:txBody>
        </p:sp>
      </p:grpSp>
      <p:grpSp>
        <p:nvGrpSpPr>
          <p:cNvPr id="87" name="Группа 125">
            <a:extLst>
              <a:ext uri="{FF2B5EF4-FFF2-40B4-BE49-F238E27FC236}">
                <a16:creationId xmlns:a16="http://schemas.microsoft.com/office/drawing/2014/main" xmlns="" id="{721EEBDE-7B05-C825-76D5-D666EBF6ED3C}"/>
              </a:ext>
            </a:extLst>
          </p:cNvPr>
          <p:cNvGrpSpPr/>
          <p:nvPr/>
        </p:nvGrpSpPr>
        <p:grpSpPr>
          <a:xfrm>
            <a:off x="8399498" y="4291660"/>
            <a:ext cx="3545238" cy="1404483"/>
            <a:chOff x="658200" y="2128427"/>
            <a:chExt cx="3545238" cy="1404483"/>
          </a:xfrm>
        </p:grpSpPr>
        <p:sp>
          <p:nvSpPr>
            <p:cNvPr id="88" name="Равнобедренный треугольник 126">
              <a:extLst>
                <a:ext uri="{FF2B5EF4-FFF2-40B4-BE49-F238E27FC236}">
                  <a16:creationId xmlns:a16="http://schemas.microsoft.com/office/drawing/2014/main" xmlns="" id="{F505017F-EA26-B264-A861-C3E30E8968C1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Равнобедренный треугольник 127">
              <a:extLst>
                <a:ext uri="{FF2B5EF4-FFF2-40B4-BE49-F238E27FC236}">
                  <a16:creationId xmlns:a16="http://schemas.microsoft.com/office/drawing/2014/main" xmlns="" id="{A0EF8B78-1682-53A4-3B91-E4CF7D2C7C66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Трапеция 128">
              <a:extLst>
                <a:ext uri="{FF2B5EF4-FFF2-40B4-BE49-F238E27FC236}">
                  <a16:creationId xmlns:a16="http://schemas.microsoft.com/office/drawing/2014/main" xmlns="" id="{79C80349-EF8B-DA3D-DE5D-9CB7A389BF2A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Трапеция 129">
              <a:extLst>
                <a:ext uri="{FF2B5EF4-FFF2-40B4-BE49-F238E27FC236}">
                  <a16:creationId xmlns:a16="http://schemas.microsoft.com/office/drawing/2014/main" xmlns="" id="{B93F32D7-6468-E156-BB51-DF2A17AF8459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Трапеция 130">
              <a:extLst>
                <a:ext uri="{FF2B5EF4-FFF2-40B4-BE49-F238E27FC236}">
                  <a16:creationId xmlns:a16="http://schemas.microsoft.com/office/drawing/2014/main" xmlns="" id="{C8C2CA74-2EFC-2A71-DE1F-371F3158BE9C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131">
              <a:extLst>
                <a:ext uri="{FF2B5EF4-FFF2-40B4-BE49-F238E27FC236}">
                  <a16:creationId xmlns:a16="http://schemas.microsoft.com/office/drawing/2014/main" xmlns="" id="{CFF4E676-FB9A-35BE-CFC6-4B187DC49D9E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6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Прямоугольник 132">
              <a:extLst>
                <a:ext uri="{FF2B5EF4-FFF2-40B4-BE49-F238E27FC236}">
                  <a16:creationId xmlns:a16="http://schemas.microsoft.com/office/drawing/2014/main" xmlns="" id="{93ABCAE9-7CC9-A09E-E76E-2B4AE6411655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95" name="Прямоугольник 133">
              <a:extLst>
                <a:ext uri="{FF2B5EF4-FFF2-40B4-BE49-F238E27FC236}">
                  <a16:creationId xmlns:a16="http://schemas.microsoft.com/office/drawing/2014/main" xmlns="" id="{018A4249-BDDD-78DD-71B5-AE7923D51D79}"/>
                </a:ext>
              </a:extLst>
            </p:cNvPr>
            <p:cNvSpPr/>
            <p:nvPr/>
          </p:nvSpPr>
          <p:spPr>
            <a:xfrm>
              <a:off x="1063832" y="2440305"/>
              <a:ext cx="269082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Внешний </a:t>
              </a:r>
              <a:r>
                <a:rPr lang="ru-RU" sz="2000" b="1" dirty="0"/>
                <a:t>финансовый контроль</a:t>
              </a:r>
            </a:p>
          </p:txBody>
        </p:sp>
      </p:grpSp>
      <p:pic>
        <p:nvPicPr>
          <p:cNvPr id="96" name="Рисунок 134">
            <a:extLst>
              <a:ext uri="{FF2B5EF4-FFF2-40B4-BE49-F238E27FC236}">
                <a16:creationId xmlns:a16="http://schemas.microsoft.com/office/drawing/2014/main" xmlns="" id="{66990040-A197-7C8E-E24A-3835A01B3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10727" y="1682608"/>
            <a:ext cx="360000" cy="360000"/>
          </a:xfrm>
          <a:prstGeom prst="rect">
            <a:avLst/>
          </a:prstGeom>
        </p:spPr>
      </p:pic>
      <p:pic>
        <p:nvPicPr>
          <p:cNvPr id="97" name="Рисунок 135">
            <a:extLst>
              <a:ext uri="{FF2B5EF4-FFF2-40B4-BE49-F238E27FC236}">
                <a16:creationId xmlns:a16="http://schemas.microsoft.com/office/drawing/2014/main" xmlns="" id="{D847A7A4-39BC-9AE3-5EDD-9F88CD8A8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945804" y="1701787"/>
            <a:ext cx="360000" cy="360000"/>
          </a:xfrm>
          <a:prstGeom prst="rect">
            <a:avLst/>
          </a:prstGeom>
        </p:spPr>
      </p:pic>
      <p:pic>
        <p:nvPicPr>
          <p:cNvPr id="98" name="Рисунок 136">
            <a:extLst>
              <a:ext uri="{FF2B5EF4-FFF2-40B4-BE49-F238E27FC236}">
                <a16:creationId xmlns:a16="http://schemas.microsoft.com/office/drawing/2014/main" xmlns="" id="{E53212F9-1BC2-185D-B907-EB982052C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0021921" y="1695224"/>
            <a:ext cx="360000" cy="360000"/>
          </a:xfrm>
          <a:prstGeom prst="rect">
            <a:avLst/>
          </a:prstGeom>
        </p:spPr>
      </p:pic>
      <p:pic>
        <p:nvPicPr>
          <p:cNvPr id="99" name="Рисунок 137">
            <a:extLst>
              <a:ext uri="{FF2B5EF4-FFF2-40B4-BE49-F238E27FC236}">
                <a16:creationId xmlns:a16="http://schemas.microsoft.com/office/drawing/2014/main" xmlns="" id="{DB9F9395-D009-807B-D853-D4523D38D0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765095" y="3910234"/>
            <a:ext cx="360000" cy="360000"/>
          </a:xfrm>
          <a:prstGeom prst="rect">
            <a:avLst/>
          </a:prstGeom>
        </p:spPr>
      </p:pic>
      <p:pic>
        <p:nvPicPr>
          <p:cNvPr id="100" name="Рисунок 24">
            <a:extLst>
              <a:ext uri="{FF2B5EF4-FFF2-40B4-BE49-F238E27FC236}">
                <a16:creationId xmlns:a16="http://schemas.microsoft.com/office/drawing/2014/main" xmlns="" id="{EA4C3A08-326B-3300-750C-5DA00AF837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844120" y="3909342"/>
            <a:ext cx="360000" cy="360000"/>
          </a:xfrm>
          <a:prstGeom prst="rect">
            <a:avLst/>
          </a:prstGeom>
        </p:spPr>
      </p:pic>
      <p:pic>
        <p:nvPicPr>
          <p:cNvPr id="101" name="Рисунок 138">
            <a:extLst>
              <a:ext uri="{FF2B5EF4-FFF2-40B4-BE49-F238E27FC236}">
                <a16:creationId xmlns:a16="http://schemas.microsoft.com/office/drawing/2014/main" xmlns="" id="{F1FAC57D-295E-1DD6-17DB-5B0F5AFAFD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10008593" y="390934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CA6E93-1A82-4EEB-ACA5-BF1631BA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Бюджет для граждан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7515170-F6C5-42E5-9581-ACA819CC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477" y="2230769"/>
            <a:ext cx="6578148" cy="34819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>
              <a:buNone/>
            </a:pPr>
            <a:r>
              <a:rPr lang="ru-RU" dirty="0"/>
              <a:t>Ниже будут рассмотрены основные параметры бюджета, результаты его исполнения и, на наш взгляд самые значимые события, произошедшие в </a:t>
            </a:r>
            <a:r>
              <a:rPr lang="ru-RU" dirty="0" smtClean="0"/>
              <a:t>2023 </a:t>
            </a:r>
            <a:r>
              <a:rPr lang="ru-RU" dirty="0"/>
              <a:t>году.</a:t>
            </a:r>
          </a:p>
          <a:p>
            <a:pPr marL="0" indent="0">
              <a:buNone/>
            </a:pPr>
            <a:r>
              <a:rPr lang="ru-RU" dirty="0"/>
              <a:t>Мы уверены, что «Бюджет для граждан» будет Вам интересен.</a:t>
            </a:r>
          </a:p>
        </p:txBody>
      </p:sp>
      <p:pic>
        <p:nvPicPr>
          <p:cNvPr id="5" name="Рисунок 4" descr="Bar graph with upward trend outline">
            <a:extLst>
              <a:ext uri="{FF2B5EF4-FFF2-40B4-BE49-F238E27FC236}">
                <a16:creationId xmlns:a16="http://schemas.microsoft.com/office/drawing/2014/main" xmlns="" id="{B106B23C-98BC-4245-94CA-B2D3DAFD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456286" y="2230769"/>
            <a:ext cx="3159378" cy="3159378"/>
          </a:xfrm>
          <a:prstGeom prst="rect">
            <a:avLst/>
          </a:prstGeom>
          <a:effectLst/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B286513-C0CF-C28D-F454-9943788E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088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227A84-B571-40A6-9442-C07B6F60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ИСПОЛНЕНИЕ БЮДЖЕТА?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745217-64B4-4F80-9F7C-3B795062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0" indent="0">
              <a:buNone/>
            </a:pPr>
            <a:r>
              <a:rPr lang="ru-RU" dirty="0"/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0" indent="0">
              <a:buNone/>
            </a:pPr>
            <a:r>
              <a:rPr lang="ru-RU" dirty="0"/>
              <a:t>В основу исполнения бюджета заложены следующие принципы:</a:t>
            </a:r>
          </a:p>
          <a:p>
            <a:r>
              <a:rPr lang="ru-RU" dirty="0"/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r>
              <a:rPr lang="ru-RU" dirty="0"/>
              <a:t>Принцип обеспечения расходов в пределах фактического наличия средств на едином счёте бюджета.</a:t>
            </a:r>
          </a:p>
          <a:p>
            <a:r>
              <a:rPr lang="ru-RU" dirty="0"/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348E79-ABE3-917E-1CAC-BC49CF1A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465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C7450-6D11-4C0D-8E03-F311D99C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ГРАЖДАНЕ ПРИНИМАЮТ УЧАСТИЕ В БЮДЖЕТНОМ ПРОЦЕССЕ?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B0F4A773-CAA6-45CC-85D1-42C5029C4B0F}"/>
              </a:ext>
            </a:extLst>
          </p:cNvPr>
          <p:cNvSpPr txBox="1">
            <a:spLocks/>
          </p:cNvSpPr>
          <p:nvPr/>
        </p:nvSpPr>
        <p:spPr>
          <a:xfrm>
            <a:off x="876300" y="1342651"/>
            <a:ext cx="10515600" cy="207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solidFill>
                  <a:srgbClr val="3C2C8E"/>
                </a:solidFill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66D9EF-8624-419D-8AB2-D659D75640F5}"/>
              </a:ext>
            </a:extLst>
          </p:cNvPr>
          <p:cNvSpPr txBox="1"/>
          <p:nvPr/>
        </p:nvSpPr>
        <p:spPr>
          <a:xfrm>
            <a:off x="838200" y="4464000"/>
            <a:ext cx="8677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Физическая культура и </a:t>
            </a:r>
            <a:r>
              <a:rPr lang="ru-RU" sz="2000" dirty="0" smtClean="0">
                <a:solidFill>
                  <a:srgbClr val="3C2C8E"/>
                </a:solidFill>
              </a:rPr>
              <a:t>спорт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Образование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3C2C8E"/>
                </a:solidFill>
              </a:rPr>
              <a:t>Здравоохранение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Культура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ЖКХ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C2C8E"/>
                </a:solidFill>
              </a:rPr>
              <a:t>Социальная </a:t>
            </a:r>
            <a:r>
              <a:rPr lang="ru-RU" sz="2000" dirty="0" smtClean="0">
                <a:solidFill>
                  <a:srgbClr val="3C2C8E"/>
                </a:solidFill>
              </a:rPr>
              <a:t>политика</a:t>
            </a:r>
            <a:endParaRPr lang="ru-RU" sz="2000" dirty="0">
              <a:solidFill>
                <a:srgbClr val="3C2C8E"/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EB3DDB5-6B33-4209-8C7E-1C95282F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222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01C5D2-D79E-404F-808B-2667A117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ОСНОВНЫЕ ПАРАМЕТРЫ ИСПОЛНЕНИЯ БЮДЖЕТА СЕЛЬСКОГО ПОСЕЛЕНИЯ </a:t>
            </a:r>
            <a:r>
              <a:rPr lang="ru-RU" sz="2800" dirty="0" smtClean="0"/>
              <a:t>«Шошка» </a:t>
            </a:r>
            <a:r>
              <a:rPr lang="ru-RU" sz="2800" dirty="0"/>
              <a:t>за </a:t>
            </a:r>
            <a:r>
              <a:rPr lang="ru-RU" sz="2800" dirty="0" smtClean="0"/>
              <a:t>2020-2023 </a:t>
            </a:r>
            <a:r>
              <a:rPr lang="ru-RU" sz="2800" dirty="0"/>
              <a:t>годы.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1F79520B-6E0A-4EB6-842E-E6109069A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143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63B3AC18-9CED-6F70-B96A-F2473CBD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Княжпогостский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E7ABB-0018-41AF-A740-22B51081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7AA2A9-7D7C-4E20-B318-FA398525EDA0}"/>
              </a:ext>
            </a:extLst>
          </p:cNvPr>
          <p:cNvSpPr/>
          <p:nvPr/>
        </p:nvSpPr>
        <p:spPr>
          <a:xfrm>
            <a:off x="1385207" y="2368072"/>
            <a:ext cx="2886075" cy="3180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177DD30-E41E-4EE5-9D1A-D2F4E70667D0}"/>
              </a:ext>
            </a:extLst>
          </p:cNvPr>
          <p:cNvSpPr/>
          <p:nvPr/>
        </p:nvSpPr>
        <p:spPr>
          <a:xfrm>
            <a:off x="2452007" y="202677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F53C54-692F-48C8-910E-84504432DC16}"/>
              </a:ext>
            </a:extLst>
          </p:cNvPr>
          <p:cNvSpPr txBox="1"/>
          <p:nvPr/>
        </p:nvSpPr>
        <p:spPr>
          <a:xfrm>
            <a:off x="2456770" y="20121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B05F6CA-D89B-4942-B938-C7BCF5A64433}"/>
              </a:ext>
            </a:extLst>
          </p:cNvPr>
          <p:cNvSpPr/>
          <p:nvPr/>
        </p:nvSpPr>
        <p:spPr>
          <a:xfrm>
            <a:off x="4758644" y="2368072"/>
            <a:ext cx="2886075" cy="3180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67FC5225-80C9-4EE3-B42D-95B0677D5DEE}"/>
              </a:ext>
            </a:extLst>
          </p:cNvPr>
          <p:cNvSpPr txBox="1">
            <a:spLocks/>
          </p:cNvSpPr>
          <p:nvPr/>
        </p:nvSpPr>
        <p:spPr>
          <a:xfrm>
            <a:off x="4758643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>
                <a:solidFill>
                  <a:schemeClr val="bg1"/>
                </a:solidFill>
              </a:rPr>
              <a:t>Развитие коммунального хозяйства и повышение степени благоустройства сельского поселения </a:t>
            </a:r>
            <a:r>
              <a:rPr lang="ru-RU" b="1" i="1" dirty="0" smtClean="0">
                <a:solidFill>
                  <a:schemeClr val="bg1"/>
                </a:solidFill>
              </a:rPr>
              <a:t>"Шошка" 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 рамках реализации программы:</a:t>
            </a:r>
          </a:p>
          <a:p>
            <a:r>
              <a:rPr lang="ru-RU" dirty="0">
                <a:solidFill>
                  <a:schemeClr val="bg1"/>
                </a:solidFill>
              </a:rPr>
              <a:t>Содержание уличного освещения;</a:t>
            </a:r>
          </a:p>
          <a:p>
            <a:r>
              <a:rPr lang="ru-RU" dirty="0">
                <a:solidFill>
                  <a:schemeClr val="bg1"/>
                </a:solidFill>
              </a:rPr>
              <a:t>Содержание улично-дорожной сети;</a:t>
            </a:r>
          </a:p>
          <a:p>
            <a:r>
              <a:rPr lang="ru-RU" dirty="0">
                <a:solidFill>
                  <a:schemeClr val="bg1"/>
                </a:solidFill>
              </a:rPr>
              <a:t>Реализация народного проекта в сфере благоустройства территории, прошедших отбор в рамках проекта «Народный бюджет»;</a:t>
            </a:r>
          </a:p>
          <a:p>
            <a:r>
              <a:rPr lang="ru-RU" dirty="0">
                <a:solidFill>
                  <a:schemeClr val="bg1"/>
                </a:solidFill>
              </a:rPr>
              <a:t>Реализация народных проектов по обустройству источников холодного водоснабжения, прошедших отбор в рамках проекта «Народный бюджет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3D4403F-E420-4EC5-BA82-813023330D21}"/>
              </a:ext>
            </a:extLst>
          </p:cNvPr>
          <p:cNvSpPr/>
          <p:nvPr/>
        </p:nvSpPr>
        <p:spPr>
          <a:xfrm>
            <a:off x="5825444" y="2026770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9A52FB-F26A-47C4-9229-B6B3B4D801B4}"/>
              </a:ext>
            </a:extLst>
          </p:cNvPr>
          <p:cNvSpPr txBox="1"/>
          <p:nvPr/>
        </p:nvSpPr>
        <p:spPr>
          <a:xfrm>
            <a:off x="5834970" y="20121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4156DC-9276-403A-9521-B338071CFC7A}"/>
              </a:ext>
            </a:extLst>
          </p:cNvPr>
          <p:cNvSpPr/>
          <p:nvPr/>
        </p:nvSpPr>
        <p:spPr>
          <a:xfrm>
            <a:off x="8182883" y="2368072"/>
            <a:ext cx="2886075" cy="3180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91095571-92E6-4014-B1BA-B1E2B230979B}"/>
              </a:ext>
            </a:extLst>
          </p:cNvPr>
          <p:cNvSpPr txBox="1">
            <a:spLocks/>
          </p:cNvSpPr>
          <p:nvPr/>
        </p:nvSpPr>
        <p:spPr>
          <a:xfrm>
            <a:off x="8182882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Непрограммные расходы</a:t>
            </a:r>
            <a:endParaRPr lang="en-US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Содержание администрации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794554A-3FE5-48D7-99B4-6DC57E3A8C74}"/>
              </a:ext>
            </a:extLst>
          </p:cNvPr>
          <p:cNvSpPr/>
          <p:nvPr/>
        </p:nvSpPr>
        <p:spPr>
          <a:xfrm>
            <a:off x="9249683" y="202677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469A22-71E4-4DAC-943C-661E295B6A6C}"/>
              </a:ext>
            </a:extLst>
          </p:cNvPr>
          <p:cNvSpPr txBox="1"/>
          <p:nvPr/>
        </p:nvSpPr>
        <p:spPr>
          <a:xfrm>
            <a:off x="9259208" y="202677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3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D1BD439-5D15-49B5-BE88-A6F5746D3767}"/>
              </a:ext>
            </a:extLst>
          </p:cNvPr>
          <p:cNvSpPr txBox="1">
            <a:spLocks/>
          </p:cNvSpPr>
          <p:nvPr/>
        </p:nvSpPr>
        <p:spPr>
          <a:xfrm>
            <a:off x="1410603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>
                <a:solidFill>
                  <a:schemeClr val="bg1"/>
                </a:solidFill>
              </a:rPr>
              <a:t>Безопасность жизнедеятельности населения сельского поселения </a:t>
            </a:r>
            <a:r>
              <a:rPr lang="ru-RU" b="1" i="1" dirty="0" smtClean="0">
                <a:solidFill>
                  <a:schemeClr val="bg1"/>
                </a:solidFill>
              </a:rPr>
              <a:t>"Шошка"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В результате реализации программы была достигнута основная цель программы-обеспечение безопасности населения, поддержка в постоянной готовности технических средств пожаротушения (пожарных водоёмов, пожарной машины), мероприятия исключающие различную пожарную опасность.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C91BB5F-36FA-9F1E-B7B7-CE5C29E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>
                <a:solidFill>
                  <a:schemeClr val="tx1"/>
                </a:solidFill>
              </a:rPr>
              <a:t>Княжпогостский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8" y="5191835"/>
            <a:ext cx="1538968" cy="153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5299724"/>
            <a:ext cx="1985282" cy="132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51" y="5337621"/>
            <a:ext cx="2128319" cy="13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s://sun9-77.userapi.com/impg/vayn6JgqOVpJtem1qpWAscSQ9ydLligbacfATw/1fMymoP7DBA.jpg?size=1181x1016&amp;quality=95&amp;sign=323c157e8e906db60a25ed7b682ca6a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51" y="5337621"/>
            <a:ext cx="1758065" cy="15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Расходы сельского поселения </a:t>
            </a:r>
            <a:r>
              <a:rPr lang="ru-RU" sz="2800" dirty="0" smtClean="0"/>
              <a:t>«Шошка»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за </a:t>
            </a:r>
            <a:r>
              <a:rPr lang="ru-RU" sz="2800" dirty="0" smtClean="0"/>
              <a:t>2023 </a:t>
            </a:r>
            <a:r>
              <a:rPr lang="ru-RU" sz="2800" dirty="0"/>
              <a:t>год по разделам классификации расходов бюджета Российской Федерации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376664"/>
              </p:ext>
            </p:extLst>
          </p:nvPr>
        </p:nvGraphicFramePr>
        <p:xfrm>
          <a:off x="280988" y="1504950"/>
          <a:ext cx="11630024" cy="49352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91562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Наименование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effectLst/>
                          <a:latin typeface="+mj-lt"/>
                        </a:rPr>
                        <a:t>Рз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Кассовое исполнение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В С Е Г 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8 590,179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2 406,721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6985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683,493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104183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1 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604,845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6985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0,590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117,793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C7F7E4E-B408-ADA2-31BF-0E9D7CBC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Княжпогостский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69967-CD09-4CD2-8469-70B4282F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Расходы сельского поселения </a:t>
            </a:r>
            <a:r>
              <a:rPr lang="ru-RU" sz="2800" dirty="0" smtClean="0"/>
              <a:t>«Шошка»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за 2021 год по разделам классификации расходов бюджета Российской Федерации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E8DB7ADC-D624-4C0A-AB4E-4EBFD19A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704208"/>
              </p:ext>
            </p:extLst>
          </p:nvPr>
        </p:nvGraphicFramePr>
        <p:xfrm>
          <a:off x="280988" y="1504950"/>
          <a:ext cx="11630024" cy="48943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91562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Наименование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effectLst/>
                          <a:latin typeface="+mj-lt"/>
                        </a:rPr>
                        <a:t>Рз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Кассовое исполнение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+mj-lt"/>
                        </a:rPr>
                        <a:t>12,000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61875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12,000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30362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+mj-lt"/>
                        </a:rPr>
                        <a:t>952,304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+mj-lt"/>
                        </a:rPr>
                        <a:t>891,889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+mj-lt"/>
                        </a:rPr>
                        <a:t>60,415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+mj-lt"/>
                        </a:rPr>
                        <a:t>5 909,074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+mj-lt"/>
                        </a:rPr>
                        <a:t>281,046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+mj-lt"/>
                        </a:rPr>
                        <a:t>4 628,028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+mj-lt"/>
                        </a:rPr>
                        <a:t>10,000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Сбор, удаление отходов и очистка сточных вод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+mj-lt"/>
                        </a:rPr>
                        <a:t>10,000</a:t>
                      </a: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effectLst/>
                          <a:latin typeface="+mj-lt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+mj-lt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+mj-lt"/>
                        </a:rPr>
                        <a:t>300,080</a:t>
                      </a:r>
                      <a:endParaRPr lang="ru-RU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+mj-lt"/>
                        </a:rPr>
                        <a:t>300,080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C7F7E4E-B408-ADA2-31BF-0E9D7CBC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Финансовое управление муниципального района «</a:t>
            </a:r>
            <a:r>
              <a:rPr lang="ru-RU" dirty="0" err="1" smtClean="0">
                <a:solidFill>
                  <a:schemeClr val="tx1"/>
                </a:solidFill>
              </a:rPr>
              <a:t>Княжпогостский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696</Words>
  <Application>Microsoft Office PowerPoint</Application>
  <PresentationFormat>Произвольный</PresentationFormat>
  <Paragraphs>151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«БЮДЖЕТ ДЛЯ ГРАЖДАН»</vt:lpstr>
      <vt:lpstr>Стадии бюджетного процесса</vt:lpstr>
      <vt:lpstr>Бюджет для граждан</vt:lpstr>
      <vt:lpstr>ЧТО ТАКОЕ ИСПОЛНЕНИЕ БЮДЖЕТА?</vt:lpstr>
      <vt:lpstr>КАК ГРАЖДАНЕ ПРИНИМАЮТ УЧАСТИЕ В БЮДЖЕТНОМ ПРОЦЕССЕ?</vt:lpstr>
      <vt:lpstr>ОСНОВНЫЕ ПАРАМЕТРЫ ИСПОЛНЕНИЯ БЮДЖЕТА СЕЛЬСКОГО ПОСЕЛЕНИЯ «Шошка» за 2020-2023 годы.</vt:lpstr>
      <vt:lpstr>Муниципальные программы </vt:lpstr>
      <vt:lpstr>Расходы сельского поселения «Шошка»  за 2023 год по разделам классификации расходов бюджета Российской Федерации</vt:lpstr>
      <vt:lpstr>Расходы сельского поселения «Шошка»  за 2021 год по разделам классификации расходов бюджета Российской Федерации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партнера  по бизнесу</dc:title>
  <dc:creator>User Obstinate</dc:creator>
  <cp:lastModifiedBy>Кристина Столбовская</cp:lastModifiedBy>
  <cp:revision>20</cp:revision>
  <dcterms:created xsi:type="dcterms:W3CDTF">2021-07-26T06:07:50Z</dcterms:created>
  <dcterms:modified xsi:type="dcterms:W3CDTF">2024-06-28T06:15:38Z</dcterms:modified>
</cp:coreProperties>
</file>