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5" r:id="rId5"/>
    <p:sldId id="284" r:id="rId6"/>
    <p:sldId id="285" r:id="rId7"/>
    <p:sldId id="259" r:id="rId8"/>
    <p:sldId id="286" r:id="rId9"/>
    <p:sldId id="287" r:id="rId10"/>
    <p:sldId id="260" r:id="rId11"/>
    <p:sldId id="290" r:id="rId12"/>
    <p:sldId id="291" r:id="rId13"/>
    <p:sldId id="292" r:id="rId14"/>
    <p:sldId id="293" r:id="rId15"/>
    <p:sldId id="294" r:id="rId16"/>
    <p:sldId id="276" r:id="rId17"/>
    <p:sldId id="295" r:id="rId18"/>
    <p:sldId id="296" r:id="rId19"/>
    <p:sldId id="297" r:id="rId20"/>
    <p:sldId id="298"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E"/>
    <a:srgbClr val="29ABE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1" d="100"/>
          <a:sy n="121" d="100"/>
        </p:scale>
        <p:origin x="-10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ln>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Доходы</c:v>
                </c:pt>
              </c:strCache>
            </c:strRef>
          </c:tx>
          <c:invertIfNegative val="0"/>
          <c:dLbls>
            <c:showLegendKey val="0"/>
            <c:showVal val="1"/>
            <c:showCatName val="0"/>
            <c:showSerName val="0"/>
            <c:showPercent val="0"/>
            <c:showBubbleSize val="0"/>
            <c:showLeaderLines val="0"/>
          </c:dLbls>
          <c:cat>
            <c:strRef>
              <c:f>Лист1!$A$2:$A$6</c:f>
              <c:strCache>
                <c:ptCount val="5"/>
                <c:pt idx="0">
                  <c:v>2021 факт</c:v>
                </c:pt>
                <c:pt idx="1">
                  <c:v>2022 план</c:v>
                </c:pt>
                <c:pt idx="2">
                  <c:v>2023 план</c:v>
                </c:pt>
                <c:pt idx="3">
                  <c:v>2024 план</c:v>
                </c:pt>
                <c:pt idx="4">
                  <c:v>2025 план</c:v>
                </c:pt>
              </c:strCache>
            </c:strRef>
          </c:cat>
          <c:val>
            <c:numRef>
              <c:f>Лист1!$B$2:$B$6</c:f>
              <c:numCache>
                <c:formatCode>#,##0.00</c:formatCode>
                <c:ptCount val="5"/>
                <c:pt idx="0">
                  <c:v>73262.899000000005</c:v>
                </c:pt>
                <c:pt idx="1">
                  <c:v>100669.432</c:v>
                </c:pt>
                <c:pt idx="2">
                  <c:v>44682.817000000003</c:v>
                </c:pt>
                <c:pt idx="3">
                  <c:v>42479.097000000002</c:v>
                </c:pt>
                <c:pt idx="4">
                  <c:v>42415.264000000003</c:v>
                </c:pt>
              </c:numCache>
            </c:numRef>
          </c:val>
        </c:ser>
        <c:ser>
          <c:idx val="1"/>
          <c:order val="1"/>
          <c:tx>
            <c:strRef>
              <c:f>Лист1!$C$1</c:f>
              <c:strCache>
                <c:ptCount val="1"/>
                <c:pt idx="0">
                  <c:v>Расходы</c:v>
                </c:pt>
              </c:strCache>
            </c:strRef>
          </c:tx>
          <c:invertIfNegative val="0"/>
          <c:dLbls>
            <c:dLbl>
              <c:idx val="0"/>
              <c:layout>
                <c:manualLayout>
                  <c:x val="5.0643965940935974E-2"/>
                  <c:y val="7.3451357850388588E-2"/>
                </c:manualLayout>
              </c:layout>
              <c:showLegendKey val="0"/>
              <c:showVal val="1"/>
              <c:showCatName val="0"/>
              <c:showSerName val="0"/>
              <c:showPercent val="0"/>
              <c:showBubbleSize val="0"/>
            </c:dLbl>
            <c:dLbl>
              <c:idx val="1"/>
              <c:layout>
                <c:manualLayout>
                  <c:x val="6.1194792178630969E-2"/>
                  <c:y val="0.10702912143913766"/>
                </c:manualLayout>
              </c:layout>
              <c:showLegendKey val="0"/>
              <c:showVal val="1"/>
              <c:showCatName val="0"/>
              <c:showSerName val="0"/>
              <c:showPercent val="0"/>
              <c:showBubbleSize val="0"/>
            </c:dLbl>
            <c:dLbl>
              <c:idx val="2"/>
              <c:layout>
                <c:manualLayout>
                  <c:x val="4.431347019831898E-2"/>
                  <c:y val="0.1091277316634344"/>
                </c:manualLayout>
              </c:layout>
              <c:showLegendKey val="0"/>
              <c:showVal val="1"/>
              <c:showCatName val="0"/>
              <c:showSerName val="0"/>
              <c:showPercent val="0"/>
              <c:showBubbleSize val="0"/>
            </c:dLbl>
            <c:dLbl>
              <c:idx val="3"/>
              <c:layout>
                <c:manualLayout>
                  <c:x val="5.0643965940935974E-2"/>
                  <c:y val="0.10702912143913773"/>
                </c:manualLayout>
              </c:layout>
              <c:showLegendKey val="0"/>
              <c:showVal val="1"/>
              <c:showCatName val="0"/>
              <c:showSerName val="0"/>
              <c:showPercent val="0"/>
              <c:showBubbleSize val="0"/>
            </c:dLbl>
            <c:dLbl>
              <c:idx val="4"/>
              <c:layout>
                <c:manualLayout>
                  <c:x val="4.9588883317166474E-2"/>
                  <c:y val="8.18457987475758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Лист1!$A$2:$A$6</c:f>
              <c:strCache>
                <c:ptCount val="5"/>
                <c:pt idx="0">
                  <c:v>2021 факт</c:v>
                </c:pt>
                <c:pt idx="1">
                  <c:v>2022 план</c:v>
                </c:pt>
                <c:pt idx="2">
                  <c:v>2023 план</c:v>
                </c:pt>
                <c:pt idx="3">
                  <c:v>2024 план</c:v>
                </c:pt>
                <c:pt idx="4">
                  <c:v>2025 план</c:v>
                </c:pt>
              </c:strCache>
            </c:strRef>
          </c:cat>
          <c:val>
            <c:numRef>
              <c:f>Лист1!$C$2:$C$6</c:f>
              <c:numCache>
                <c:formatCode>#,##0.00</c:formatCode>
                <c:ptCount val="5"/>
                <c:pt idx="0">
                  <c:v>73257.873000000007</c:v>
                </c:pt>
                <c:pt idx="1">
                  <c:v>100677.65399999999</c:v>
                </c:pt>
                <c:pt idx="2">
                  <c:v>44687.817000000003</c:v>
                </c:pt>
                <c:pt idx="3">
                  <c:v>42484.097000000002</c:v>
                </c:pt>
                <c:pt idx="4">
                  <c:v>42420.264000000003</c:v>
                </c:pt>
              </c:numCache>
            </c:numRef>
          </c:val>
        </c:ser>
        <c:ser>
          <c:idx val="2"/>
          <c:order val="2"/>
          <c:tx>
            <c:strRef>
              <c:f>Лист1!$D$1</c:f>
              <c:strCache>
                <c:ptCount val="1"/>
                <c:pt idx="0">
                  <c:v>Дефицит</c:v>
                </c:pt>
              </c:strCache>
            </c:strRef>
          </c:tx>
          <c:invertIfNegative val="0"/>
          <c:dLbls>
            <c:showLegendKey val="0"/>
            <c:showVal val="1"/>
            <c:showCatName val="0"/>
            <c:showSerName val="0"/>
            <c:showPercent val="0"/>
            <c:showBubbleSize val="0"/>
            <c:showLeaderLines val="0"/>
          </c:dLbls>
          <c:cat>
            <c:strRef>
              <c:f>Лист1!$A$2:$A$6</c:f>
              <c:strCache>
                <c:ptCount val="5"/>
                <c:pt idx="0">
                  <c:v>2021 факт</c:v>
                </c:pt>
                <c:pt idx="1">
                  <c:v>2022 план</c:v>
                </c:pt>
                <c:pt idx="2">
                  <c:v>2023 план</c:v>
                </c:pt>
                <c:pt idx="3">
                  <c:v>2024 план</c:v>
                </c:pt>
                <c:pt idx="4">
                  <c:v>2025 план</c:v>
                </c:pt>
              </c:strCache>
            </c:strRef>
          </c:cat>
          <c:val>
            <c:numRef>
              <c:f>Лист1!$D$2:$D$6</c:f>
              <c:numCache>
                <c:formatCode>#,##0.00</c:formatCode>
                <c:ptCount val="5"/>
                <c:pt idx="0">
                  <c:v>5.0259999999999998</c:v>
                </c:pt>
                <c:pt idx="1">
                  <c:v>8.2210000000000001</c:v>
                </c:pt>
                <c:pt idx="2">
                  <c:v>5</c:v>
                </c:pt>
                <c:pt idx="3">
                  <c:v>5</c:v>
                </c:pt>
                <c:pt idx="4">
                  <c:v>5</c:v>
                </c:pt>
              </c:numCache>
            </c:numRef>
          </c:val>
        </c:ser>
        <c:dLbls>
          <c:showLegendKey val="0"/>
          <c:showVal val="0"/>
          <c:showCatName val="0"/>
          <c:showSerName val="0"/>
          <c:showPercent val="0"/>
          <c:showBubbleSize val="0"/>
        </c:dLbls>
        <c:gapWidth val="150"/>
        <c:shape val="cylinder"/>
        <c:axId val="131050496"/>
        <c:axId val="133567232"/>
        <c:axId val="0"/>
      </c:bar3DChart>
      <c:catAx>
        <c:axId val="131050496"/>
        <c:scaling>
          <c:orientation val="minMax"/>
        </c:scaling>
        <c:delete val="0"/>
        <c:axPos val="b"/>
        <c:majorTickMark val="out"/>
        <c:minorTickMark val="none"/>
        <c:tickLblPos val="nextTo"/>
        <c:crossAx val="133567232"/>
        <c:crosses val="autoZero"/>
        <c:auto val="1"/>
        <c:lblAlgn val="ctr"/>
        <c:lblOffset val="100"/>
        <c:noMultiLvlLbl val="0"/>
      </c:catAx>
      <c:valAx>
        <c:axId val="133567232"/>
        <c:scaling>
          <c:orientation val="minMax"/>
        </c:scaling>
        <c:delete val="1"/>
        <c:axPos val="l"/>
        <c:numFmt formatCode="#,##0.00" sourceLinked="1"/>
        <c:majorTickMark val="out"/>
        <c:minorTickMark val="none"/>
        <c:tickLblPos val="nextTo"/>
        <c:crossAx val="131050496"/>
        <c:crosses val="autoZero"/>
        <c:crossBetween val="between"/>
      </c:valAx>
    </c:plotArea>
    <c:legend>
      <c:legendPos val="r"/>
      <c:layout/>
      <c:overlay val="0"/>
    </c:legend>
    <c:plotVisOnly val="1"/>
    <c:dispBlanksAs val="gap"/>
    <c:showDLblsOverMax val="0"/>
  </c:chart>
  <c:spPr>
    <a:noFill/>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436377746461496E-2"/>
          <c:w val="1"/>
          <c:h val="0.86734273838305709"/>
        </c:manualLayout>
      </c:layout>
      <c:pie3DChart>
        <c:varyColors val="1"/>
        <c:ser>
          <c:idx val="0"/>
          <c:order val="0"/>
          <c:tx>
            <c:strRef>
              <c:f>Sheet1!$B$1</c:f>
              <c:strCache>
                <c:ptCount val="1"/>
                <c:pt idx="0">
                  <c:v>2023 год</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1AF2-48E8-BA5F-28452BC44FA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AF2-48E8-BA5F-28452BC44FA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1AF2-48E8-BA5F-28452BC44FA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AF2-48E8-BA5F-28452BC44FA0}"/>
              </c:ext>
            </c:extLst>
          </c:dPt>
          <c:dLbls>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dLbls>
          <c:cat>
            <c:strRef>
              <c:f>Sheet1!$A$2:$A$9</c:f>
              <c:strCache>
                <c:ptCount val="8"/>
                <c:pt idx="0">
                  <c:v>Налог на доходы физических лиц</c:v>
                </c:pt>
                <c:pt idx="1">
                  <c:v>Акцизы</c:v>
                </c:pt>
                <c:pt idx="2">
                  <c:v>Налог на совокупный доход</c:v>
                </c:pt>
                <c:pt idx="3">
                  <c:v>Налог на имущество</c:v>
                </c:pt>
                <c:pt idx="4">
                  <c:v>Аренда</c:v>
                </c:pt>
                <c:pt idx="5">
                  <c:v>Продажа</c:v>
                </c:pt>
                <c:pt idx="6">
                  <c:v>Штрафы</c:v>
                </c:pt>
                <c:pt idx="7">
                  <c:v>Прочие неналоговые доходы</c:v>
                </c:pt>
              </c:strCache>
            </c:strRef>
          </c:cat>
          <c:val>
            <c:numRef>
              <c:f>Sheet1!$B$2:$B$9</c:f>
              <c:numCache>
                <c:formatCode>General</c:formatCode>
                <c:ptCount val="8"/>
                <c:pt idx="0">
                  <c:v>26410.255000000001</c:v>
                </c:pt>
                <c:pt idx="1">
                  <c:v>4100.18</c:v>
                </c:pt>
                <c:pt idx="2">
                  <c:v>64</c:v>
                </c:pt>
                <c:pt idx="3">
                  <c:v>4875</c:v>
                </c:pt>
                <c:pt idx="4">
                  <c:v>2179</c:v>
                </c:pt>
                <c:pt idx="5">
                  <c:v>235</c:v>
                </c:pt>
                <c:pt idx="6">
                  <c:v>123</c:v>
                </c:pt>
                <c:pt idx="7">
                  <c:v>70</c:v>
                </c:pt>
              </c:numCache>
            </c:numRef>
          </c:val>
          <c:extLst xmlns:c16r2="http://schemas.microsoft.com/office/drawing/2015/06/chart">
            <c:ext xmlns:c16="http://schemas.microsoft.com/office/drawing/2014/chart" uri="{C3380CC4-5D6E-409C-BE32-E72D297353CC}">
              <c16:uniqueId val="{00000000-1AF2-48E8-BA5F-28452BC44FA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436377746461496E-2"/>
          <c:w val="1"/>
          <c:h val="0.86734273838305709"/>
        </c:manualLayout>
      </c:layout>
      <c:pie3DChart>
        <c:varyColors val="1"/>
        <c:ser>
          <c:idx val="0"/>
          <c:order val="0"/>
          <c:tx>
            <c:strRef>
              <c:f>Sheet1!$B$1</c:f>
              <c:strCache>
                <c:ptCount val="1"/>
                <c:pt idx="0">
                  <c:v>2024 год</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1AF2-48E8-BA5F-28452BC44FA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AF2-48E8-BA5F-28452BC44FA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1AF2-48E8-BA5F-28452BC44FA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AF2-48E8-BA5F-28452BC44FA0}"/>
              </c:ext>
            </c:extLst>
          </c:dPt>
          <c:dLbls>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dLbls>
          <c:cat>
            <c:strRef>
              <c:f>Sheet1!$A$2:$A$9</c:f>
              <c:strCache>
                <c:ptCount val="8"/>
                <c:pt idx="0">
                  <c:v>Налог на доходы физических лиц</c:v>
                </c:pt>
                <c:pt idx="1">
                  <c:v>Акцизы</c:v>
                </c:pt>
                <c:pt idx="2">
                  <c:v>Налог на совокупный доход</c:v>
                </c:pt>
                <c:pt idx="3">
                  <c:v>Налог на имущество</c:v>
                </c:pt>
                <c:pt idx="4">
                  <c:v>Аренда</c:v>
                </c:pt>
                <c:pt idx="5">
                  <c:v>Продажа</c:v>
                </c:pt>
                <c:pt idx="6">
                  <c:v>Штрафы</c:v>
                </c:pt>
                <c:pt idx="7">
                  <c:v>Прочие неналоговые доходы</c:v>
                </c:pt>
              </c:strCache>
            </c:strRef>
          </c:cat>
          <c:val>
            <c:numRef>
              <c:f>Sheet1!$B$2:$B$9</c:f>
              <c:numCache>
                <c:formatCode>General</c:formatCode>
                <c:ptCount val="8"/>
                <c:pt idx="0" formatCode="#,##0.00">
                  <c:v>27317</c:v>
                </c:pt>
                <c:pt idx="1">
                  <c:v>4294.6400000000003</c:v>
                </c:pt>
                <c:pt idx="2">
                  <c:v>60</c:v>
                </c:pt>
                <c:pt idx="3">
                  <c:v>5415</c:v>
                </c:pt>
                <c:pt idx="4">
                  <c:v>2129</c:v>
                </c:pt>
                <c:pt idx="5">
                  <c:v>225</c:v>
                </c:pt>
                <c:pt idx="6">
                  <c:v>123</c:v>
                </c:pt>
                <c:pt idx="7">
                  <c:v>70</c:v>
                </c:pt>
              </c:numCache>
            </c:numRef>
          </c:val>
          <c:extLst xmlns:c16r2="http://schemas.microsoft.com/office/drawing/2015/06/chart">
            <c:ext xmlns:c16="http://schemas.microsoft.com/office/drawing/2014/chart" uri="{C3380CC4-5D6E-409C-BE32-E72D297353CC}">
              <c16:uniqueId val="{00000000-1AF2-48E8-BA5F-28452BC44FA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436377746461496E-2"/>
          <c:w val="1"/>
          <c:h val="0.86734273838305709"/>
        </c:manualLayout>
      </c:layout>
      <c:pie3DChart>
        <c:varyColors val="1"/>
        <c:ser>
          <c:idx val="0"/>
          <c:order val="0"/>
          <c:tx>
            <c:strRef>
              <c:f>Sheet1!$B$1</c:f>
              <c:strCache>
                <c:ptCount val="1"/>
                <c:pt idx="0">
                  <c:v>2025 год</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1AF2-48E8-BA5F-28452BC44FA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AF2-48E8-BA5F-28452BC44FA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1AF2-48E8-BA5F-28452BC44FA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AF2-48E8-BA5F-28452BC44FA0}"/>
              </c:ext>
            </c:extLst>
          </c:dPt>
          <c:dLbls>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dLbls>
          <c:cat>
            <c:strRef>
              <c:f>Sheet1!$A$2:$A$9</c:f>
              <c:strCache>
                <c:ptCount val="8"/>
                <c:pt idx="0">
                  <c:v>Налог на доходы физических лиц</c:v>
                </c:pt>
                <c:pt idx="1">
                  <c:v>Акцизы</c:v>
                </c:pt>
                <c:pt idx="2">
                  <c:v>Налог на совокупный доход</c:v>
                </c:pt>
                <c:pt idx="3">
                  <c:v>Налог на имущество</c:v>
                </c:pt>
                <c:pt idx="4">
                  <c:v>Аренда</c:v>
                </c:pt>
                <c:pt idx="5">
                  <c:v>Продажа</c:v>
                </c:pt>
                <c:pt idx="6">
                  <c:v>Штрафы</c:v>
                </c:pt>
                <c:pt idx="7">
                  <c:v>Прочие неналоговые доходы</c:v>
                </c:pt>
              </c:strCache>
            </c:strRef>
          </c:cat>
          <c:val>
            <c:numRef>
              <c:f>Sheet1!$B$2:$B$9</c:f>
              <c:numCache>
                <c:formatCode>General</c:formatCode>
                <c:ptCount val="8"/>
                <c:pt idx="0">
                  <c:v>27117</c:v>
                </c:pt>
                <c:pt idx="1">
                  <c:v>4591.38</c:v>
                </c:pt>
                <c:pt idx="2">
                  <c:v>60</c:v>
                </c:pt>
                <c:pt idx="3">
                  <c:v>5430</c:v>
                </c:pt>
                <c:pt idx="4">
                  <c:v>2129</c:v>
                </c:pt>
                <c:pt idx="5">
                  <c:v>224.9</c:v>
                </c:pt>
                <c:pt idx="6">
                  <c:v>123</c:v>
                </c:pt>
                <c:pt idx="7">
                  <c:v>70</c:v>
                </c:pt>
              </c:numCache>
            </c:numRef>
          </c:val>
          <c:extLst xmlns:c16r2="http://schemas.microsoft.com/office/drawing/2015/06/chart">
            <c:ext xmlns:c16="http://schemas.microsoft.com/office/drawing/2014/chart" uri="{C3380CC4-5D6E-409C-BE32-E72D297353CC}">
              <c16:uniqueId val="{00000000-1AF2-48E8-BA5F-28452BC44FA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948AA-7E01-4732-B7D6-B299A22A372C}" type="doc">
      <dgm:prSet loTypeId="urn:microsoft.com/office/officeart/2009/3/layout/DescendingProcess" loCatId="process" qsTypeId="urn:microsoft.com/office/officeart/2005/8/quickstyle/simple1" qsCatId="simple" csTypeId="urn:microsoft.com/office/officeart/2005/8/colors/accent1_3" csCatId="accent1" phldr="1"/>
      <dgm:spPr/>
    </dgm:pt>
    <dgm:pt modelId="{2E1CFFD4-EC81-4953-B062-41EE33A80FCF}">
      <dgm:prSet phldrT="[Текст]" custT="1"/>
      <dgm:spPr/>
      <dgm:t>
        <a:bodyPr/>
        <a:lstStyle/>
        <a:p>
          <a:r>
            <a:rPr lang="ru-RU" sz="800" dirty="0" smtClean="0">
              <a:latin typeface="Times New Roman" panose="02020603050405020304" pitchFamily="18" charset="0"/>
              <a:cs typeface="Times New Roman" panose="02020603050405020304" pitchFamily="18" charset="0"/>
            </a:rPr>
            <a:t>НАЧАЛО РАБОТЫ ПО РАЗРАБОТКЕ ПРОГНОЗА СОЦИАЛЬНО-ЭКОНОМИЧЕСКОГО РАЗВИТИЯ ГП, СОСТАВЛЕНИЮ ПРОЕКТА БЮДЖЕТА ГП, СОГЛАСОВАНИЮ ПРОГНОЗНЫХ РАСЧЕТОВ И ПОДГОТОВКЕ ДОКУМЕНТОВ И МАТЕРИАЛОВ К ПРОЕКТУ РЕШЕНИЯ ГП– ЗА 9 МЕСЯЦЕВ ДО НАЧАЛА ОЧЕРЕДНОГО ФИНАНСОВОГО ГОДА</a:t>
          </a:r>
          <a:endParaRPr lang="ru-RU" sz="800" dirty="0">
            <a:latin typeface="Times New Roman" panose="02020603050405020304" pitchFamily="18" charset="0"/>
            <a:cs typeface="Times New Roman" panose="02020603050405020304" pitchFamily="18" charset="0"/>
          </a:endParaRPr>
        </a:p>
      </dgm:t>
    </dgm:pt>
    <dgm:pt modelId="{52CAC362-0CCF-442A-819A-8C984C8919BD}" type="parTrans" cxnId="{C0823AA0-2722-4C5E-88AF-80C30623DBA4}">
      <dgm:prSet/>
      <dgm:spPr/>
      <dgm:t>
        <a:bodyPr/>
        <a:lstStyle/>
        <a:p>
          <a:endParaRPr lang="ru-RU"/>
        </a:p>
      </dgm:t>
    </dgm:pt>
    <dgm:pt modelId="{89856146-F3E2-4967-AF65-B382079BD11E}" type="sibTrans" cxnId="{C0823AA0-2722-4C5E-88AF-80C30623DBA4}">
      <dgm:prSet/>
      <dgm:spPr/>
      <dgm:t>
        <a:bodyPr/>
        <a:lstStyle/>
        <a:p>
          <a:endParaRPr lang="ru-RU"/>
        </a:p>
      </dgm:t>
    </dgm:pt>
    <dgm:pt modelId="{DE208728-11D9-45C8-8A8C-E941EB7A5695}">
      <dgm:prSet phldrT="[Текст]" custT="1"/>
      <dgm:spPr/>
      <dgm:t>
        <a:bodyPr/>
        <a:lstStyle/>
        <a:p>
          <a:r>
            <a:rPr lang="ru-RU" sz="800" dirty="0" smtClean="0">
              <a:latin typeface="Times New Roman" panose="02020603050405020304" pitchFamily="18" charset="0"/>
              <a:cs typeface="Times New Roman" panose="02020603050405020304" pitchFamily="18" charset="0"/>
            </a:rPr>
            <a:t>ВНЕСЕНИЕ ГЛАВОЙ ГП ПРОЕКТА РЕШЕНИЯ О БЮДЖЕТЕ ГП, ДОКУМЕНТОВ И МАТЕРИАЛОВ, ПРИЛАГАЕМЫХ К НЕМУ, В СОВЕТ И КСП - НЕ ПОЗДНЕЕ 15 НОЯБРЯ ГОДА, ПРЕДШЕСТВУЮЩЕГО ОЧЕРЕДНОМУ ФИНАНСОВОМУ ГОДУ</a:t>
          </a:r>
          <a:endParaRPr lang="ru-RU" sz="800" dirty="0">
            <a:latin typeface="Times New Roman" panose="02020603050405020304" pitchFamily="18" charset="0"/>
            <a:cs typeface="Times New Roman" panose="02020603050405020304" pitchFamily="18" charset="0"/>
          </a:endParaRPr>
        </a:p>
      </dgm:t>
    </dgm:pt>
    <dgm:pt modelId="{8C0C9DDD-80EF-4585-A8B4-C33A49D336FB}" type="parTrans" cxnId="{B907D11B-2E23-4EFF-92F9-CB913BA0CEB9}">
      <dgm:prSet/>
      <dgm:spPr/>
      <dgm:t>
        <a:bodyPr/>
        <a:lstStyle/>
        <a:p>
          <a:endParaRPr lang="ru-RU"/>
        </a:p>
      </dgm:t>
    </dgm:pt>
    <dgm:pt modelId="{CE921C70-6C63-49CE-BB5F-2E723987030B}" type="sibTrans" cxnId="{B907D11B-2E23-4EFF-92F9-CB913BA0CEB9}">
      <dgm:prSet/>
      <dgm:spPr/>
      <dgm:t>
        <a:bodyPr/>
        <a:lstStyle/>
        <a:p>
          <a:endParaRPr lang="ru-RU"/>
        </a:p>
      </dgm:t>
    </dgm:pt>
    <dgm:pt modelId="{FBB4F178-670A-49BB-8073-CE216E804063}">
      <dgm:prSet phldrT="[Текст]" custT="1"/>
      <dgm:spPr/>
      <dgm:t>
        <a:bodyPr/>
        <a:lstStyle/>
        <a:p>
          <a:r>
            <a:rPr lang="ru-RU" sz="800" dirty="0" smtClean="0">
              <a:latin typeface="Times New Roman" panose="02020603050405020304" pitchFamily="18" charset="0"/>
              <a:cs typeface="Times New Roman" panose="02020603050405020304" pitchFamily="18" charset="0"/>
            </a:rPr>
            <a:t>РАССМОТРЕНИЕ СОВЕТА ПРОЕКТА РЕШЕНИЯ О БЮДЖЕТЕ ГП</a:t>
          </a:r>
          <a:endParaRPr lang="ru-RU" sz="800" dirty="0">
            <a:latin typeface="Times New Roman" panose="02020603050405020304" pitchFamily="18" charset="0"/>
            <a:cs typeface="Times New Roman" panose="02020603050405020304" pitchFamily="18" charset="0"/>
          </a:endParaRPr>
        </a:p>
      </dgm:t>
    </dgm:pt>
    <dgm:pt modelId="{BE836F5B-DC50-476D-838E-BC27ABCFE51D}" type="parTrans" cxnId="{F44AAB54-4EB4-4E80-B576-AC01F6B58A7C}">
      <dgm:prSet/>
      <dgm:spPr/>
      <dgm:t>
        <a:bodyPr/>
        <a:lstStyle/>
        <a:p>
          <a:endParaRPr lang="ru-RU"/>
        </a:p>
      </dgm:t>
    </dgm:pt>
    <dgm:pt modelId="{9C473E91-248C-44CC-B31A-BD78AFC9A0FC}" type="sibTrans" cxnId="{F44AAB54-4EB4-4E80-B576-AC01F6B58A7C}">
      <dgm:prSet/>
      <dgm:spPr/>
      <dgm:t>
        <a:bodyPr/>
        <a:lstStyle/>
        <a:p>
          <a:endParaRPr lang="ru-RU"/>
        </a:p>
      </dgm:t>
    </dgm:pt>
    <dgm:pt modelId="{24266CDD-F0ED-4CFC-9E56-16344CCE1CC2}">
      <dgm:prSet phldrT="[Текст]" custT="1"/>
      <dgm:spPr/>
      <dgm:t>
        <a:bodyPr/>
        <a:lstStyle/>
        <a:p>
          <a:r>
            <a:rPr lang="ru-RU" sz="800" dirty="0" smtClean="0">
              <a:latin typeface="Times New Roman" panose="02020603050405020304" pitchFamily="18" charset="0"/>
              <a:cs typeface="Times New Roman" panose="02020603050405020304" pitchFamily="18" charset="0"/>
            </a:rPr>
            <a:t>ОРГАНИЗАЦИЯ ИСПОЛНЕНИЕ– РЕШЕНИЕ О БЮДЖЕТЕ ГП</a:t>
          </a:r>
          <a:endParaRPr lang="ru-RU" sz="800" dirty="0">
            <a:latin typeface="Times New Roman" panose="02020603050405020304" pitchFamily="18" charset="0"/>
            <a:cs typeface="Times New Roman" panose="02020603050405020304" pitchFamily="18" charset="0"/>
          </a:endParaRPr>
        </a:p>
      </dgm:t>
    </dgm:pt>
    <dgm:pt modelId="{E1247303-FC4A-46CE-A4C9-82DE63D18A9A}" type="parTrans" cxnId="{B600F582-21E7-4E9D-92C5-2F4C88A19418}">
      <dgm:prSet/>
      <dgm:spPr/>
      <dgm:t>
        <a:bodyPr/>
        <a:lstStyle/>
        <a:p>
          <a:endParaRPr lang="ru-RU"/>
        </a:p>
      </dgm:t>
    </dgm:pt>
    <dgm:pt modelId="{CC8E11A6-82FF-4AD2-B46C-BB3D28B8F5C9}" type="sibTrans" cxnId="{B600F582-21E7-4E9D-92C5-2F4C88A19418}">
      <dgm:prSet/>
      <dgm:spPr/>
      <dgm:t>
        <a:bodyPr/>
        <a:lstStyle/>
        <a:p>
          <a:endParaRPr lang="ru-RU"/>
        </a:p>
      </dgm:t>
    </dgm:pt>
    <dgm:pt modelId="{000F2C9B-E586-4014-86D4-0752F777DED3}">
      <dgm:prSet phldrT="[Текст]" custT="1"/>
      <dgm:spPr/>
      <dgm:t>
        <a:bodyPr/>
        <a:lstStyle/>
        <a:p>
          <a:r>
            <a:rPr lang="ru-RU" sz="800" dirty="0" smtClean="0">
              <a:latin typeface="Times New Roman" panose="02020603050405020304" pitchFamily="18" charset="0"/>
              <a:cs typeface="Times New Roman" panose="02020603050405020304" pitchFamily="18" charset="0"/>
            </a:rPr>
            <a:t>УТВЕРЖДЕНИЕ РЕШЕНИЯ О БЮДЖЕТЕ ГП</a:t>
          </a:r>
          <a:endParaRPr lang="ru-RU" sz="800" dirty="0">
            <a:latin typeface="Times New Roman" panose="02020603050405020304" pitchFamily="18" charset="0"/>
            <a:cs typeface="Times New Roman" panose="02020603050405020304" pitchFamily="18" charset="0"/>
          </a:endParaRPr>
        </a:p>
      </dgm:t>
    </dgm:pt>
    <dgm:pt modelId="{BDAD67A5-A4CE-4F57-8FF1-BC6B8AE38CDA}" type="parTrans" cxnId="{9D6C7A8F-C79C-4309-8374-7B6C46AC2E2A}">
      <dgm:prSet/>
      <dgm:spPr/>
      <dgm:t>
        <a:bodyPr/>
        <a:lstStyle/>
        <a:p>
          <a:endParaRPr lang="ru-RU"/>
        </a:p>
      </dgm:t>
    </dgm:pt>
    <dgm:pt modelId="{2AC0ADC1-37DB-4DBE-AF9E-2B74B0D03C74}" type="sibTrans" cxnId="{9D6C7A8F-C79C-4309-8374-7B6C46AC2E2A}">
      <dgm:prSet/>
      <dgm:spPr/>
      <dgm:t>
        <a:bodyPr/>
        <a:lstStyle/>
        <a:p>
          <a:endParaRPr lang="ru-RU"/>
        </a:p>
      </dgm:t>
    </dgm:pt>
    <dgm:pt modelId="{EB0C5CF9-A7DC-4E0D-BB11-46824C36F746}">
      <dgm:prSet phldrT="[Текст]" custT="1"/>
      <dgm:spPr/>
      <dgm:t>
        <a:bodyPr/>
        <a:lstStyle/>
        <a:p>
          <a:r>
            <a:rPr lang="ru-RU" sz="800" dirty="0" smtClean="0">
              <a:latin typeface="Times New Roman" panose="02020603050405020304" pitchFamily="18" charset="0"/>
              <a:cs typeface="Times New Roman" panose="02020603050405020304" pitchFamily="18" charset="0"/>
            </a:rPr>
            <a:t>ИСПОЛНЕНИИ БЮДЖЕТА ГП</a:t>
          </a:r>
          <a:endParaRPr lang="ru-RU" sz="800" dirty="0">
            <a:latin typeface="Times New Roman" panose="02020603050405020304" pitchFamily="18" charset="0"/>
            <a:cs typeface="Times New Roman" panose="02020603050405020304" pitchFamily="18" charset="0"/>
          </a:endParaRPr>
        </a:p>
      </dgm:t>
    </dgm:pt>
    <dgm:pt modelId="{6E039A90-1321-4BB2-A343-36B749B029A6}" type="parTrans" cxnId="{B67121C3-B68C-4224-8652-E4A654BE1ED1}">
      <dgm:prSet/>
      <dgm:spPr/>
      <dgm:t>
        <a:bodyPr/>
        <a:lstStyle/>
        <a:p>
          <a:endParaRPr lang="ru-RU"/>
        </a:p>
      </dgm:t>
    </dgm:pt>
    <dgm:pt modelId="{3DE95001-9C6E-43A7-9F7C-4D9F8B394FBC}" type="sibTrans" cxnId="{B67121C3-B68C-4224-8652-E4A654BE1ED1}">
      <dgm:prSet/>
      <dgm:spPr/>
      <dgm:t>
        <a:bodyPr/>
        <a:lstStyle/>
        <a:p>
          <a:endParaRPr lang="ru-RU"/>
        </a:p>
      </dgm:t>
    </dgm:pt>
    <dgm:pt modelId="{27CF30F9-2B78-4BF9-8084-5C106CF9DE73}">
      <dgm:prSet phldrT="[Текст]" custT="1"/>
      <dgm:spPr/>
      <dgm:t>
        <a:bodyPr/>
        <a:lstStyle/>
        <a:p>
          <a:r>
            <a:rPr lang="ru-RU" sz="800" dirty="0" smtClean="0">
              <a:latin typeface="Times New Roman" panose="02020603050405020304" pitchFamily="18" charset="0"/>
              <a:cs typeface="Times New Roman" panose="02020603050405020304" pitchFamily="18" charset="0"/>
            </a:rPr>
            <a:t>КОНТРОЛЬ ЗА ИСПОЛНЕНИЕМ БЮДЖЕТА ГП– В ТЕЧЕНИЕ ГОДА</a:t>
          </a:r>
          <a:endParaRPr lang="ru-RU" sz="800" dirty="0">
            <a:latin typeface="Times New Roman" panose="02020603050405020304" pitchFamily="18" charset="0"/>
            <a:cs typeface="Times New Roman" panose="02020603050405020304" pitchFamily="18" charset="0"/>
          </a:endParaRPr>
        </a:p>
      </dgm:t>
    </dgm:pt>
    <dgm:pt modelId="{CF09B16B-BB5A-4F8A-8B8C-21904F3E8BE5}" type="parTrans" cxnId="{1964E91B-8BE5-42B6-979E-1767DEC2F8A7}">
      <dgm:prSet/>
      <dgm:spPr/>
      <dgm:t>
        <a:bodyPr/>
        <a:lstStyle/>
        <a:p>
          <a:endParaRPr lang="ru-RU"/>
        </a:p>
      </dgm:t>
    </dgm:pt>
    <dgm:pt modelId="{C17990C6-B507-4E18-8FE5-7F60581AB624}" type="sibTrans" cxnId="{1964E91B-8BE5-42B6-979E-1767DEC2F8A7}">
      <dgm:prSet/>
      <dgm:spPr/>
      <dgm:t>
        <a:bodyPr/>
        <a:lstStyle/>
        <a:p>
          <a:endParaRPr lang="ru-RU"/>
        </a:p>
      </dgm:t>
    </dgm:pt>
    <dgm:pt modelId="{A3B053DA-AD4C-4108-8CD4-C86DBD72B332}" type="pres">
      <dgm:prSet presAssocID="{CD5948AA-7E01-4732-B7D6-B299A22A372C}" presName="Name0" presStyleCnt="0">
        <dgm:presLayoutVars>
          <dgm:chMax val="7"/>
          <dgm:chPref val="5"/>
        </dgm:presLayoutVars>
      </dgm:prSet>
      <dgm:spPr/>
    </dgm:pt>
    <dgm:pt modelId="{87D21307-0149-4B69-9DE4-FE66E462CFA7}" type="pres">
      <dgm:prSet presAssocID="{CD5948AA-7E01-4732-B7D6-B299A22A372C}" presName="arrowNode" presStyleLbl="node1" presStyleIdx="0" presStyleCnt="1"/>
      <dgm:spPr/>
    </dgm:pt>
    <dgm:pt modelId="{3B7E9963-764A-4178-A5D7-ED450B5297B1}" type="pres">
      <dgm:prSet presAssocID="{2E1CFFD4-EC81-4953-B062-41EE33A80FCF}" presName="txNode1" presStyleLbl="revTx" presStyleIdx="0" presStyleCnt="7">
        <dgm:presLayoutVars>
          <dgm:bulletEnabled val="1"/>
        </dgm:presLayoutVars>
      </dgm:prSet>
      <dgm:spPr/>
      <dgm:t>
        <a:bodyPr/>
        <a:lstStyle/>
        <a:p>
          <a:endParaRPr lang="ru-RU"/>
        </a:p>
      </dgm:t>
    </dgm:pt>
    <dgm:pt modelId="{D1422190-9210-46BF-8564-B19AB3501D87}" type="pres">
      <dgm:prSet presAssocID="{DE208728-11D9-45C8-8A8C-E941EB7A5695}" presName="txNode2" presStyleLbl="revTx" presStyleIdx="1" presStyleCnt="7">
        <dgm:presLayoutVars>
          <dgm:bulletEnabled val="1"/>
        </dgm:presLayoutVars>
      </dgm:prSet>
      <dgm:spPr/>
      <dgm:t>
        <a:bodyPr/>
        <a:lstStyle/>
        <a:p>
          <a:endParaRPr lang="ru-RU"/>
        </a:p>
      </dgm:t>
    </dgm:pt>
    <dgm:pt modelId="{1F026A7D-374A-4D41-A767-AAAF61E6F562}" type="pres">
      <dgm:prSet presAssocID="{CE921C70-6C63-49CE-BB5F-2E723987030B}" presName="dotNode2" presStyleCnt="0"/>
      <dgm:spPr/>
    </dgm:pt>
    <dgm:pt modelId="{798CEE03-BA14-4811-8B37-9E6B9BF6BF45}" type="pres">
      <dgm:prSet presAssocID="{CE921C70-6C63-49CE-BB5F-2E723987030B}" presName="dotRepeatNode" presStyleLbl="fgShp" presStyleIdx="0" presStyleCnt="5"/>
      <dgm:spPr/>
      <dgm:t>
        <a:bodyPr/>
        <a:lstStyle/>
        <a:p>
          <a:endParaRPr lang="ru-RU"/>
        </a:p>
      </dgm:t>
    </dgm:pt>
    <dgm:pt modelId="{BC06D61C-FDEF-4411-8D11-8156118BFF52}" type="pres">
      <dgm:prSet presAssocID="{FBB4F178-670A-49BB-8073-CE216E804063}" presName="txNode3" presStyleLbl="revTx" presStyleIdx="2" presStyleCnt="7">
        <dgm:presLayoutVars>
          <dgm:bulletEnabled val="1"/>
        </dgm:presLayoutVars>
      </dgm:prSet>
      <dgm:spPr/>
      <dgm:t>
        <a:bodyPr/>
        <a:lstStyle/>
        <a:p>
          <a:endParaRPr lang="ru-RU"/>
        </a:p>
      </dgm:t>
    </dgm:pt>
    <dgm:pt modelId="{09BD753B-3695-46FC-A67E-DD596148A553}" type="pres">
      <dgm:prSet presAssocID="{9C473E91-248C-44CC-B31A-BD78AFC9A0FC}" presName="dotNode3" presStyleCnt="0"/>
      <dgm:spPr/>
    </dgm:pt>
    <dgm:pt modelId="{8F13D21E-B657-4056-AACD-87EE1013AA70}" type="pres">
      <dgm:prSet presAssocID="{9C473E91-248C-44CC-B31A-BD78AFC9A0FC}" presName="dotRepeatNode" presStyleLbl="fgShp" presStyleIdx="1" presStyleCnt="5"/>
      <dgm:spPr/>
      <dgm:t>
        <a:bodyPr/>
        <a:lstStyle/>
        <a:p>
          <a:endParaRPr lang="ru-RU"/>
        </a:p>
      </dgm:t>
    </dgm:pt>
    <dgm:pt modelId="{B5A1D197-2187-4481-B9F4-C550AEBE72FA}" type="pres">
      <dgm:prSet presAssocID="{000F2C9B-E586-4014-86D4-0752F777DED3}" presName="txNode4" presStyleLbl="revTx" presStyleIdx="3" presStyleCnt="7">
        <dgm:presLayoutVars>
          <dgm:bulletEnabled val="1"/>
        </dgm:presLayoutVars>
      </dgm:prSet>
      <dgm:spPr/>
      <dgm:t>
        <a:bodyPr/>
        <a:lstStyle/>
        <a:p>
          <a:endParaRPr lang="ru-RU"/>
        </a:p>
      </dgm:t>
    </dgm:pt>
    <dgm:pt modelId="{64F01E71-F73C-44A5-B1FF-140B18F5D781}" type="pres">
      <dgm:prSet presAssocID="{2AC0ADC1-37DB-4DBE-AF9E-2B74B0D03C74}" presName="dotNode4" presStyleCnt="0"/>
      <dgm:spPr/>
    </dgm:pt>
    <dgm:pt modelId="{52F460AC-A5DC-43E5-97DA-937F4ADE743D}" type="pres">
      <dgm:prSet presAssocID="{2AC0ADC1-37DB-4DBE-AF9E-2B74B0D03C74}" presName="dotRepeatNode" presStyleLbl="fgShp" presStyleIdx="2" presStyleCnt="5"/>
      <dgm:spPr/>
      <dgm:t>
        <a:bodyPr/>
        <a:lstStyle/>
        <a:p>
          <a:endParaRPr lang="ru-RU"/>
        </a:p>
      </dgm:t>
    </dgm:pt>
    <dgm:pt modelId="{BE7EE1A5-401D-4F87-B9B4-99F114D4169E}" type="pres">
      <dgm:prSet presAssocID="{24266CDD-F0ED-4CFC-9E56-16344CCE1CC2}" presName="txNode5" presStyleLbl="revTx" presStyleIdx="4" presStyleCnt="7">
        <dgm:presLayoutVars>
          <dgm:bulletEnabled val="1"/>
        </dgm:presLayoutVars>
      </dgm:prSet>
      <dgm:spPr/>
      <dgm:t>
        <a:bodyPr/>
        <a:lstStyle/>
        <a:p>
          <a:endParaRPr lang="ru-RU"/>
        </a:p>
      </dgm:t>
    </dgm:pt>
    <dgm:pt modelId="{FD3BD663-84D4-41E4-9E11-390F09FA8FEF}" type="pres">
      <dgm:prSet presAssocID="{CC8E11A6-82FF-4AD2-B46C-BB3D28B8F5C9}" presName="dotNode5" presStyleCnt="0"/>
      <dgm:spPr/>
    </dgm:pt>
    <dgm:pt modelId="{764751CE-4F08-4238-AD8F-49BB5A4C3943}" type="pres">
      <dgm:prSet presAssocID="{CC8E11A6-82FF-4AD2-B46C-BB3D28B8F5C9}" presName="dotRepeatNode" presStyleLbl="fgShp" presStyleIdx="3" presStyleCnt="5"/>
      <dgm:spPr/>
      <dgm:t>
        <a:bodyPr/>
        <a:lstStyle/>
        <a:p>
          <a:endParaRPr lang="ru-RU"/>
        </a:p>
      </dgm:t>
    </dgm:pt>
    <dgm:pt modelId="{32A22850-4740-434C-867C-2167D7D86C1C}" type="pres">
      <dgm:prSet presAssocID="{27CF30F9-2B78-4BF9-8084-5C106CF9DE73}" presName="txNode6" presStyleLbl="revTx" presStyleIdx="5" presStyleCnt="7">
        <dgm:presLayoutVars>
          <dgm:bulletEnabled val="1"/>
        </dgm:presLayoutVars>
      </dgm:prSet>
      <dgm:spPr/>
      <dgm:t>
        <a:bodyPr/>
        <a:lstStyle/>
        <a:p>
          <a:endParaRPr lang="ru-RU"/>
        </a:p>
      </dgm:t>
    </dgm:pt>
    <dgm:pt modelId="{F523F5E3-8B8F-4385-874F-A09FE8027EC7}" type="pres">
      <dgm:prSet presAssocID="{C17990C6-B507-4E18-8FE5-7F60581AB624}" presName="dotNode6" presStyleCnt="0"/>
      <dgm:spPr/>
    </dgm:pt>
    <dgm:pt modelId="{F51DCA11-61D1-4783-AF37-99A4B63C8699}" type="pres">
      <dgm:prSet presAssocID="{C17990C6-B507-4E18-8FE5-7F60581AB624}" presName="dotRepeatNode" presStyleLbl="fgShp" presStyleIdx="4" presStyleCnt="5"/>
      <dgm:spPr/>
      <dgm:t>
        <a:bodyPr/>
        <a:lstStyle/>
        <a:p>
          <a:endParaRPr lang="ru-RU"/>
        </a:p>
      </dgm:t>
    </dgm:pt>
    <dgm:pt modelId="{1C05A411-D060-41A1-AA79-F5226EE09FD6}" type="pres">
      <dgm:prSet presAssocID="{EB0C5CF9-A7DC-4E0D-BB11-46824C36F746}" presName="txNode7" presStyleLbl="revTx" presStyleIdx="6" presStyleCnt="7">
        <dgm:presLayoutVars>
          <dgm:bulletEnabled val="1"/>
        </dgm:presLayoutVars>
      </dgm:prSet>
      <dgm:spPr/>
      <dgm:t>
        <a:bodyPr/>
        <a:lstStyle/>
        <a:p>
          <a:endParaRPr lang="ru-RU"/>
        </a:p>
      </dgm:t>
    </dgm:pt>
  </dgm:ptLst>
  <dgm:cxnLst>
    <dgm:cxn modelId="{BE29640D-CBFA-4364-94C9-B518CCA44732}" type="presOf" srcId="{CD5948AA-7E01-4732-B7D6-B299A22A372C}" destId="{A3B053DA-AD4C-4108-8CD4-C86DBD72B332}" srcOrd="0" destOrd="0" presId="urn:microsoft.com/office/officeart/2009/3/layout/DescendingProcess"/>
    <dgm:cxn modelId="{B907D11B-2E23-4EFF-92F9-CB913BA0CEB9}" srcId="{CD5948AA-7E01-4732-B7D6-B299A22A372C}" destId="{DE208728-11D9-45C8-8A8C-E941EB7A5695}" srcOrd="1" destOrd="0" parTransId="{8C0C9DDD-80EF-4585-A8B4-C33A49D336FB}" sibTransId="{CE921C70-6C63-49CE-BB5F-2E723987030B}"/>
    <dgm:cxn modelId="{FBFEABE2-2FB4-46B3-A54F-1F57DB08BA8E}" type="presOf" srcId="{DE208728-11D9-45C8-8A8C-E941EB7A5695}" destId="{D1422190-9210-46BF-8564-B19AB3501D87}" srcOrd="0" destOrd="0" presId="urn:microsoft.com/office/officeart/2009/3/layout/DescendingProcess"/>
    <dgm:cxn modelId="{5FE14A94-511C-4311-B1CD-CEA048898ACF}" type="presOf" srcId="{2AC0ADC1-37DB-4DBE-AF9E-2B74B0D03C74}" destId="{52F460AC-A5DC-43E5-97DA-937F4ADE743D}" srcOrd="0" destOrd="0" presId="urn:microsoft.com/office/officeart/2009/3/layout/DescendingProcess"/>
    <dgm:cxn modelId="{53EB7261-AB10-481E-BBC4-7DF3D1E2E130}" type="presOf" srcId="{24266CDD-F0ED-4CFC-9E56-16344CCE1CC2}" destId="{BE7EE1A5-401D-4F87-B9B4-99F114D4169E}" srcOrd="0" destOrd="0" presId="urn:microsoft.com/office/officeart/2009/3/layout/DescendingProcess"/>
    <dgm:cxn modelId="{C0823AA0-2722-4C5E-88AF-80C30623DBA4}" srcId="{CD5948AA-7E01-4732-B7D6-B299A22A372C}" destId="{2E1CFFD4-EC81-4953-B062-41EE33A80FCF}" srcOrd="0" destOrd="0" parTransId="{52CAC362-0CCF-442A-819A-8C984C8919BD}" sibTransId="{89856146-F3E2-4967-AF65-B382079BD11E}"/>
    <dgm:cxn modelId="{1964E91B-8BE5-42B6-979E-1767DEC2F8A7}" srcId="{CD5948AA-7E01-4732-B7D6-B299A22A372C}" destId="{27CF30F9-2B78-4BF9-8084-5C106CF9DE73}" srcOrd="5" destOrd="0" parTransId="{CF09B16B-BB5A-4F8A-8B8C-21904F3E8BE5}" sibTransId="{C17990C6-B507-4E18-8FE5-7F60581AB624}"/>
    <dgm:cxn modelId="{9D6C7A8F-C79C-4309-8374-7B6C46AC2E2A}" srcId="{CD5948AA-7E01-4732-B7D6-B299A22A372C}" destId="{000F2C9B-E586-4014-86D4-0752F777DED3}" srcOrd="3" destOrd="0" parTransId="{BDAD67A5-A4CE-4F57-8FF1-BC6B8AE38CDA}" sibTransId="{2AC0ADC1-37DB-4DBE-AF9E-2B74B0D03C74}"/>
    <dgm:cxn modelId="{F44AAB54-4EB4-4E80-B576-AC01F6B58A7C}" srcId="{CD5948AA-7E01-4732-B7D6-B299A22A372C}" destId="{FBB4F178-670A-49BB-8073-CE216E804063}" srcOrd="2" destOrd="0" parTransId="{BE836F5B-DC50-476D-838E-BC27ABCFE51D}" sibTransId="{9C473E91-248C-44CC-B31A-BD78AFC9A0FC}"/>
    <dgm:cxn modelId="{B67121C3-B68C-4224-8652-E4A654BE1ED1}" srcId="{CD5948AA-7E01-4732-B7D6-B299A22A372C}" destId="{EB0C5CF9-A7DC-4E0D-BB11-46824C36F746}" srcOrd="6" destOrd="0" parTransId="{6E039A90-1321-4BB2-A343-36B749B029A6}" sibTransId="{3DE95001-9C6E-43A7-9F7C-4D9F8B394FBC}"/>
    <dgm:cxn modelId="{643BA18E-5CF4-442A-84F1-1995D0AEF026}" type="presOf" srcId="{EB0C5CF9-A7DC-4E0D-BB11-46824C36F746}" destId="{1C05A411-D060-41A1-AA79-F5226EE09FD6}" srcOrd="0" destOrd="0" presId="urn:microsoft.com/office/officeart/2009/3/layout/DescendingProcess"/>
    <dgm:cxn modelId="{E2C49515-B771-4D8D-AEBB-A5CF3CBED433}" type="presOf" srcId="{CE921C70-6C63-49CE-BB5F-2E723987030B}" destId="{798CEE03-BA14-4811-8B37-9E6B9BF6BF45}" srcOrd="0" destOrd="0" presId="urn:microsoft.com/office/officeart/2009/3/layout/DescendingProcess"/>
    <dgm:cxn modelId="{B600F582-21E7-4E9D-92C5-2F4C88A19418}" srcId="{CD5948AA-7E01-4732-B7D6-B299A22A372C}" destId="{24266CDD-F0ED-4CFC-9E56-16344CCE1CC2}" srcOrd="4" destOrd="0" parTransId="{E1247303-FC4A-46CE-A4C9-82DE63D18A9A}" sibTransId="{CC8E11A6-82FF-4AD2-B46C-BB3D28B8F5C9}"/>
    <dgm:cxn modelId="{A14E84F1-EF4E-44CE-8925-90774B21EE35}" type="presOf" srcId="{2E1CFFD4-EC81-4953-B062-41EE33A80FCF}" destId="{3B7E9963-764A-4178-A5D7-ED450B5297B1}" srcOrd="0" destOrd="0" presId="urn:microsoft.com/office/officeart/2009/3/layout/DescendingProcess"/>
    <dgm:cxn modelId="{0A220E32-A71D-41A7-AC87-37A89A4758A2}" type="presOf" srcId="{9C473E91-248C-44CC-B31A-BD78AFC9A0FC}" destId="{8F13D21E-B657-4056-AACD-87EE1013AA70}" srcOrd="0" destOrd="0" presId="urn:microsoft.com/office/officeart/2009/3/layout/DescendingProcess"/>
    <dgm:cxn modelId="{75BD9884-54F3-4EF7-A599-655DB63AC095}" type="presOf" srcId="{C17990C6-B507-4E18-8FE5-7F60581AB624}" destId="{F51DCA11-61D1-4783-AF37-99A4B63C8699}" srcOrd="0" destOrd="0" presId="urn:microsoft.com/office/officeart/2009/3/layout/DescendingProcess"/>
    <dgm:cxn modelId="{7A655051-AC8C-4E31-A582-56317BAB518C}" type="presOf" srcId="{FBB4F178-670A-49BB-8073-CE216E804063}" destId="{BC06D61C-FDEF-4411-8D11-8156118BFF52}" srcOrd="0" destOrd="0" presId="urn:microsoft.com/office/officeart/2009/3/layout/DescendingProcess"/>
    <dgm:cxn modelId="{096142C6-F2EC-4D92-A147-250B0995C456}" type="presOf" srcId="{27CF30F9-2B78-4BF9-8084-5C106CF9DE73}" destId="{32A22850-4740-434C-867C-2167D7D86C1C}" srcOrd="0" destOrd="0" presId="urn:microsoft.com/office/officeart/2009/3/layout/DescendingProcess"/>
    <dgm:cxn modelId="{A2572093-D44D-481F-BBFF-0BC4E245D707}" type="presOf" srcId="{000F2C9B-E586-4014-86D4-0752F777DED3}" destId="{B5A1D197-2187-4481-B9F4-C550AEBE72FA}" srcOrd="0" destOrd="0" presId="urn:microsoft.com/office/officeart/2009/3/layout/DescendingProcess"/>
    <dgm:cxn modelId="{FE407093-8BCC-469F-9C8E-8ADDEA8A2882}" type="presOf" srcId="{CC8E11A6-82FF-4AD2-B46C-BB3D28B8F5C9}" destId="{764751CE-4F08-4238-AD8F-49BB5A4C3943}" srcOrd="0" destOrd="0" presId="urn:microsoft.com/office/officeart/2009/3/layout/DescendingProcess"/>
    <dgm:cxn modelId="{FF1FC426-2768-4F10-AABA-0B9173E3690F}" type="presParOf" srcId="{A3B053DA-AD4C-4108-8CD4-C86DBD72B332}" destId="{87D21307-0149-4B69-9DE4-FE66E462CFA7}" srcOrd="0" destOrd="0" presId="urn:microsoft.com/office/officeart/2009/3/layout/DescendingProcess"/>
    <dgm:cxn modelId="{65EEDBE2-A47D-4327-9E49-F87BC1195450}" type="presParOf" srcId="{A3B053DA-AD4C-4108-8CD4-C86DBD72B332}" destId="{3B7E9963-764A-4178-A5D7-ED450B5297B1}" srcOrd="1" destOrd="0" presId="urn:microsoft.com/office/officeart/2009/3/layout/DescendingProcess"/>
    <dgm:cxn modelId="{D5AEC29B-5B61-44B0-B86A-70B7F96479BA}" type="presParOf" srcId="{A3B053DA-AD4C-4108-8CD4-C86DBD72B332}" destId="{D1422190-9210-46BF-8564-B19AB3501D87}" srcOrd="2" destOrd="0" presId="urn:microsoft.com/office/officeart/2009/3/layout/DescendingProcess"/>
    <dgm:cxn modelId="{EFE20A39-E9A2-4704-9267-04E4376FA0C0}" type="presParOf" srcId="{A3B053DA-AD4C-4108-8CD4-C86DBD72B332}" destId="{1F026A7D-374A-4D41-A767-AAAF61E6F562}" srcOrd="3" destOrd="0" presId="urn:microsoft.com/office/officeart/2009/3/layout/DescendingProcess"/>
    <dgm:cxn modelId="{C028BA12-A772-401F-A016-51FC077C4B11}" type="presParOf" srcId="{1F026A7D-374A-4D41-A767-AAAF61E6F562}" destId="{798CEE03-BA14-4811-8B37-9E6B9BF6BF45}" srcOrd="0" destOrd="0" presId="urn:microsoft.com/office/officeart/2009/3/layout/DescendingProcess"/>
    <dgm:cxn modelId="{293DA51C-A5A7-4CF5-80F5-F83992D0C847}" type="presParOf" srcId="{A3B053DA-AD4C-4108-8CD4-C86DBD72B332}" destId="{BC06D61C-FDEF-4411-8D11-8156118BFF52}" srcOrd="4" destOrd="0" presId="urn:microsoft.com/office/officeart/2009/3/layout/DescendingProcess"/>
    <dgm:cxn modelId="{79B74DB3-E167-48DA-B42A-76E9678F0CD4}" type="presParOf" srcId="{A3B053DA-AD4C-4108-8CD4-C86DBD72B332}" destId="{09BD753B-3695-46FC-A67E-DD596148A553}" srcOrd="5" destOrd="0" presId="urn:microsoft.com/office/officeart/2009/3/layout/DescendingProcess"/>
    <dgm:cxn modelId="{FEE80D7F-FB4A-4003-8A69-F70FC86C9098}" type="presParOf" srcId="{09BD753B-3695-46FC-A67E-DD596148A553}" destId="{8F13D21E-B657-4056-AACD-87EE1013AA70}" srcOrd="0" destOrd="0" presId="urn:microsoft.com/office/officeart/2009/3/layout/DescendingProcess"/>
    <dgm:cxn modelId="{A9E72CC6-B0D6-4F35-8EE3-D41DC92E57F7}" type="presParOf" srcId="{A3B053DA-AD4C-4108-8CD4-C86DBD72B332}" destId="{B5A1D197-2187-4481-B9F4-C550AEBE72FA}" srcOrd="6" destOrd="0" presId="urn:microsoft.com/office/officeart/2009/3/layout/DescendingProcess"/>
    <dgm:cxn modelId="{92EF39F4-7679-453B-839D-C177CD3CA1DA}" type="presParOf" srcId="{A3B053DA-AD4C-4108-8CD4-C86DBD72B332}" destId="{64F01E71-F73C-44A5-B1FF-140B18F5D781}" srcOrd="7" destOrd="0" presId="urn:microsoft.com/office/officeart/2009/3/layout/DescendingProcess"/>
    <dgm:cxn modelId="{092CD447-E29D-4671-A023-88A98214F421}" type="presParOf" srcId="{64F01E71-F73C-44A5-B1FF-140B18F5D781}" destId="{52F460AC-A5DC-43E5-97DA-937F4ADE743D}" srcOrd="0" destOrd="0" presId="urn:microsoft.com/office/officeart/2009/3/layout/DescendingProcess"/>
    <dgm:cxn modelId="{23B4126D-478A-4E1F-A993-DF44126AB673}" type="presParOf" srcId="{A3B053DA-AD4C-4108-8CD4-C86DBD72B332}" destId="{BE7EE1A5-401D-4F87-B9B4-99F114D4169E}" srcOrd="8" destOrd="0" presId="urn:microsoft.com/office/officeart/2009/3/layout/DescendingProcess"/>
    <dgm:cxn modelId="{47DC2A27-D047-445F-A8B4-F57E32666DC1}" type="presParOf" srcId="{A3B053DA-AD4C-4108-8CD4-C86DBD72B332}" destId="{FD3BD663-84D4-41E4-9E11-390F09FA8FEF}" srcOrd="9" destOrd="0" presId="urn:microsoft.com/office/officeart/2009/3/layout/DescendingProcess"/>
    <dgm:cxn modelId="{18677FB4-7636-42AE-8AC4-B8A5A8019F54}" type="presParOf" srcId="{FD3BD663-84D4-41E4-9E11-390F09FA8FEF}" destId="{764751CE-4F08-4238-AD8F-49BB5A4C3943}" srcOrd="0" destOrd="0" presId="urn:microsoft.com/office/officeart/2009/3/layout/DescendingProcess"/>
    <dgm:cxn modelId="{E7C9E19F-400B-4053-9A05-78F25FC15099}" type="presParOf" srcId="{A3B053DA-AD4C-4108-8CD4-C86DBD72B332}" destId="{32A22850-4740-434C-867C-2167D7D86C1C}" srcOrd="10" destOrd="0" presId="urn:microsoft.com/office/officeart/2009/3/layout/DescendingProcess"/>
    <dgm:cxn modelId="{B578C47F-0EC5-4F14-A54C-F20008B2BD07}" type="presParOf" srcId="{A3B053DA-AD4C-4108-8CD4-C86DBD72B332}" destId="{F523F5E3-8B8F-4385-874F-A09FE8027EC7}" srcOrd="11" destOrd="0" presId="urn:microsoft.com/office/officeart/2009/3/layout/DescendingProcess"/>
    <dgm:cxn modelId="{E0C7DD08-7B29-4460-957F-EAA834704699}" type="presParOf" srcId="{F523F5E3-8B8F-4385-874F-A09FE8027EC7}" destId="{F51DCA11-61D1-4783-AF37-99A4B63C8699}" srcOrd="0" destOrd="0" presId="urn:microsoft.com/office/officeart/2009/3/layout/DescendingProcess"/>
    <dgm:cxn modelId="{EFCF42D0-5F8F-48CD-8D9A-6BA6D15DAA4B}" type="presParOf" srcId="{A3B053DA-AD4C-4108-8CD4-C86DBD72B332}" destId="{1C05A411-D060-41A1-AA79-F5226EE09FD6}"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1307-0149-4B69-9DE4-FE66E462CFA7}">
      <dsp:nvSpPr>
        <dsp:cNvPr id="0" name=""/>
        <dsp:cNvSpPr/>
      </dsp:nvSpPr>
      <dsp:spPr>
        <a:xfrm rot="4396374">
          <a:off x="2337526" y="1203121"/>
          <a:ext cx="5219331" cy="3639832"/>
        </a:xfrm>
        <a:prstGeom prst="swooshArrow">
          <a:avLst>
            <a:gd name="adj1" fmla="val 16310"/>
            <a:gd name="adj2" fmla="val 313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CEE03-BA14-4811-8B37-9E6B9BF6BF45}">
      <dsp:nvSpPr>
        <dsp:cNvPr id="0" name=""/>
        <dsp:cNvSpPr/>
      </dsp:nvSpPr>
      <dsp:spPr>
        <a:xfrm>
          <a:off x="4116461" y="1562306"/>
          <a:ext cx="131804" cy="131804"/>
        </a:xfrm>
        <a:prstGeom prst="ellipse">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3D21E-B657-4056-AACD-87EE1013AA70}">
      <dsp:nvSpPr>
        <dsp:cNvPr id="0" name=""/>
        <dsp:cNvSpPr/>
      </dsp:nvSpPr>
      <dsp:spPr>
        <a:xfrm>
          <a:off x="4748276" y="2004274"/>
          <a:ext cx="131804" cy="131804"/>
        </a:xfrm>
        <a:prstGeom prst="ellipse">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F460AC-A5DC-43E5-97DA-937F4ADE743D}">
      <dsp:nvSpPr>
        <dsp:cNvPr id="0" name=""/>
        <dsp:cNvSpPr/>
      </dsp:nvSpPr>
      <dsp:spPr>
        <a:xfrm>
          <a:off x="5280330" y="2519399"/>
          <a:ext cx="131804" cy="131804"/>
        </a:xfrm>
        <a:prstGeom prst="ellipse">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7E9963-764A-4178-A5D7-ED450B5297B1}">
      <dsp:nvSpPr>
        <dsp:cNvPr id="0" name=""/>
        <dsp:cNvSpPr/>
      </dsp:nvSpPr>
      <dsp:spPr>
        <a:xfrm>
          <a:off x="1987637" y="0"/>
          <a:ext cx="2460752"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b" anchorCtr="0">
          <a:noAutofit/>
        </a:bodyPr>
        <a:lstStyle/>
        <a:p>
          <a:pPr lvl="0" algn="ctr"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НАЧАЛО РАБОТЫ ПО РАЗРАБОТКЕ ПРОГНОЗА СОЦИАЛЬНО-ЭКОНОМИЧЕСКОГО РАЗВИТИЯ ГП, СОСТАВЛЕНИЮ ПРОЕКТА БЮДЖЕТА ГП, СОГЛАСОВАНИЮ ПРОГНОЗНЫХ РАСЧЕТОВ И ПОДГОТОВКЕ ДОКУМЕНТОВ И МАТЕРИАЛОВ К ПРОЕКТУ РЕШЕНИЯ ГП– ЗА 9 МЕСЯЦЕВ ДО НАЧАЛА ОЧЕРЕДНОГО ФИНАНСОВОГО ГОДА</a:t>
          </a:r>
          <a:endParaRPr lang="ru-RU" sz="800" kern="1200" dirty="0">
            <a:latin typeface="Times New Roman" panose="02020603050405020304" pitchFamily="18" charset="0"/>
            <a:cs typeface="Times New Roman" panose="02020603050405020304" pitchFamily="18" charset="0"/>
          </a:endParaRPr>
        </a:p>
      </dsp:txBody>
      <dsp:txXfrm>
        <a:off x="1987637" y="0"/>
        <a:ext cx="2460752" cy="967372"/>
      </dsp:txXfrm>
    </dsp:sp>
    <dsp:sp modelId="{D1422190-9210-46BF-8564-B19AB3501D87}">
      <dsp:nvSpPr>
        <dsp:cNvPr id="0" name=""/>
        <dsp:cNvSpPr/>
      </dsp:nvSpPr>
      <dsp:spPr>
        <a:xfrm>
          <a:off x="4913938" y="1144522"/>
          <a:ext cx="3724382"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ВНЕСЕНИЕ ГЛАВОЙ ГП ПРОЕКТА РЕШЕНИЯ О БЮДЖЕТЕ ГП, ДОКУМЕНТОВ И МАТЕРИАЛОВ, ПРИЛАГАЕМЫХ К НЕМУ, В СОВЕТ И КСП - НЕ ПОЗДНЕЕ 15 НОЯБРЯ ГОДА, ПРЕДШЕСТВУЮЩЕГО ОЧЕРЕДНОМУ ФИНАНСОВОМУ ГОДУ</a:t>
          </a:r>
          <a:endParaRPr lang="ru-RU" sz="800" kern="1200" dirty="0">
            <a:latin typeface="Times New Roman" panose="02020603050405020304" pitchFamily="18" charset="0"/>
            <a:cs typeface="Times New Roman" panose="02020603050405020304" pitchFamily="18" charset="0"/>
          </a:endParaRPr>
        </a:p>
      </dsp:txBody>
      <dsp:txXfrm>
        <a:off x="4913938" y="1144522"/>
        <a:ext cx="3724382" cy="967372"/>
      </dsp:txXfrm>
    </dsp:sp>
    <dsp:sp modelId="{BC06D61C-FDEF-4411-8D11-8156118BFF52}">
      <dsp:nvSpPr>
        <dsp:cNvPr id="0" name=""/>
        <dsp:cNvSpPr/>
      </dsp:nvSpPr>
      <dsp:spPr>
        <a:xfrm>
          <a:off x="1987637" y="1586490"/>
          <a:ext cx="2194725"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r"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РАССМОТРЕНИЕ СОВЕТА ПРОЕКТА РЕШЕНИЯ О БЮДЖЕТЕ ГП</a:t>
          </a:r>
          <a:endParaRPr lang="ru-RU" sz="800" kern="1200" dirty="0">
            <a:latin typeface="Times New Roman" panose="02020603050405020304" pitchFamily="18" charset="0"/>
            <a:cs typeface="Times New Roman" panose="02020603050405020304" pitchFamily="18" charset="0"/>
          </a:endParaRPr>
        </a:p>
      </dsp:txBody>
      <dsp:txXfrm>
        <a:off x="1987637" y="1586490"/>
        <a:ext cx="2194725" cy="967372"/>
      </dsp:txXfrm>
    </dsp:sp>
    <dsp:sp modelId="{764751CE-4F08-4238-AD8F-49BB5A4C3943}">
      <dsp:nvSpPr>
        <dsp:cNvPr id="0" name=""/>
        <dsp:cNvSpPr/>
      </dsp:nvSpPr>
      <dsp:spPr>
        <a:xfrm>
          <a:off x="5740557" y="3088940"/>
          <a:ext cx="131804" cy="131804"/>
        </a:xfrm>
        <a:prstGeom prst="ellipse">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1D197-2187-4481-B9F4-C550AEBE72FA}">
      <dsp:nvSpPr>
        <dsp:cNvPr id="0" name=""/>
        <dsp:cNvSpPr/>
      </dsp:nvSpPr>
      <dsp:spPr>
        <a:xfrm>
          <a:off x="6044554" y="2101616"/>
          <a:ext cx="2593766"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УТВЕРЖДЕНИЕ РЕШЕНИЯ О БЮДЖЕТЕ ГП</a:t>
          </a:r>
          <a:endParaRPr lang="ru-RU" sz="800" kern="1200" dirty="0">
            <a:latin typeface="Times New Roman" panose="02020603050405020304" pitchFamily="18" charset="0"/>
            <a:cs typeface="Times New Roman" panose="02020603050405020304" pitchFamily="18" charset="0"/>
          </a:endParaRPr>
        </a:p>
      </dsp:txBody>
      <dsp:txXfrm>
        <a:off x="6044554" y="2101616"/>
        <a:ext cx="2593766" cy="967372"/>
      </dsp:txXfrm>
    </dsp:sp>
    <dsp:sp modelId="{BE7EE1A5-401D-4F87-B9B4-99F114D4169E}">
      <dsp:nvSpPr>
        <dsp:cNvPr id="0" name=""/>
        <dsp:cNvSpPr/>
      </dsp:nvSpPr>
      <dsp:spPr>
        <a:xfrm>
          <a:off x="1987637" y="2671156"/>
          <a:ext cx="3325341"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r"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ОРГАНИЗАЦИЯ ИСПОЛНЕНИЕ– РЕШЕНИЕ О БЮДЖЕТЕ ГП</a:t>
          </a:r>
          <a:endParaRPr lang="ru-RU" sz="800" kern="1200" dirty="0">
            <a:latin typeface="Times New Roman" panose="02020603050405020304" pitchFamily="18" charset="0"/>
            <a:cs typeface="Times New Roman" panose="02020603050405020304" pitchFamily="18" charset="0"/>
          </a:endParaRPr>
        </a:p>
      </dsp:txBody>
      <dsp:txXfrm>
        <a:off x="1987637" y="2671156"/>
        <a:ext cx="3325341" cy="967372"/>
      </dsp:txXfrm>
    </dsp:sp>
    <dsp:sp modelId="{F51DCA11-61D1-4783-AF37-99A4B63C8699}">
      <dsp:nvSpPr>
        <dsp:cNvPr id="0" name=""/>
        <dsp:cNvSpPr/>
      </dsp:nvSpPr>
      <dsp:spPr>
        <a:xfrm>
          <a:off x="6111666" y="3669968"/>
          <a:ext cx="131804" cy="131804"/>
        </a:xfrm>
        <a:prstGeom prst="ellipse">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A22850-4740-434C-867C-2167D7D86C1C}">
      <dsp:nvSpPr>
        <dsp:cNvPr id="0" name=""/>
        <dsp:cNvSpPr/>
      </dsp:nvSpPr>
      <dsp:spPr>
        <a:xfrm>
          <a:off x="6709623" y="3252184"/>
          <a:ext cx="1928698"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КОНТРОЛЬ ЗА ИСПОЛНЕНИЕМ БЮДЖЕТА ГП– В ТЕЧЕНИЕ ГОДА</a:t>
          </a:r>
          <a:endParaRPr lang="ru-RU" sz="800" kern="1200" dirty="0">
            <a:latin typeface="Times New Roman" panose="02020603050405020304" pitchFamily="18" charset="0"/>
            <a:cs typeface="Times New Roman" panose="02020603050405020304" pitchFamily="18" charset="0"/>
          </a:endParaRPr>
        </a:p>
      </dsp:txBody>
      <dsp:txXfrm>
        <a:off x="6709623" y="3252184"/>
        <a:ext cx="1928698" cy="967372"/>
      </dsp:txXfrm>
    </dsp:sp>
    <dsp:sp modelId="{1C05A411-D060-41A1-AA79-F5226EE09FD6}">
      <dsp:nvSpPr>
        <dsp:cNvPr id="0" name=""/>
        <dsp:cNvSpPr/>
      </dsp:nvSpPr>
      <dsp:spPr>
        <a:xfrm>
          <a:off x="5312979" y="5078703"/>
          <a:ext cx="3325341" cy="96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t" anchorCtr="0">
          <a:noAutofit/>
        </a:bodyPr>
        <a:lstStyle/>
        <a:p>
          <a:pPr lvl="0" algn="ctr" defTabSz="355600">
            <a:lnSpc>
              <a:spcPct val="90000"/>
            </a:lnSpc>
            <a:spcBef>
              <a:spcPct val="0"/>
            </a:spcBef>
            <a:spcAft>
              <a:spcPct val="35000"/>
            </a:spcAft>
          </a:pPr>
          <a:r>
            <a:rPr lang="ru-RU" sz="800" kern="1200" dirty="0" smtClean="0">
              <a:latin typeface="Times New Roman" panose="02020603050405020304" pitchFamily="18" charset="0"/>
              <a:cs typeface="Times New Roman" panose="02020603050405020304" pitchFamily="18" charset="0"/>
            </a:rPr>
            <a:t>ИСПОЛНЕНИИ БЮДЖЕТА ГП</a:t>
          </a:r>
          <a:endParaRPr lang="ru-RU" sz="800" kern="1200" dirty="0">
            <a:latin typeface="Times New Roman" panose="02020603050405020304" pitchFamily="18" charset="0"/>
            <a:cs typeface="Times New Roman" panose="02020603050405020304" pitchFamily="18" charset="0"/>
          </a:endParaRPr>
        </a:p>
      </dsp:txBody>
      <dsp:txXfrm>
        <a:off x="5312979" y="5078703"/>
        <a:ext cx="3325341" cy="967372"/>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9">
            <a:extLst>
              <a:ext uri="{FF2B5EF4-FFF2-40B4-BE49-F238E27FC236}">
                <a16:creationId xmlns:a16="http://schemas.microsoft.com/office/drawing/2014/main" xmlns="" id="{9AE1E74B-28DA-4575-9FCD-5EA3699C4169}"/>
              </a:ext>
            </a:extLst>
          </p:cNvPr>
          <p:cNvSpPr txBox="1">
            <a:spLocks noGrp="1"/>
          </p:cNvSpPr>
          <p:nvPr>
            <p:ph type="ctrTitle"/>
          </p:nvPr>
        </p:nvSpPr>
        <p:spPr>
          <a:xfrm>
            <a:off x="5817904" y="1608632"/>
            <a:ext cx="5983600" cy="1546399"/>
          </a:xfrm>
          <a:prstGeom prst="rect">
            <a:avLst/>
          </a:prstGeom>
        </p:spPr>
        <p:txBody>
          <a:bodyPr lIns="91425" tIns="91425" rIns="91425" bIns="91425" anchor="ctr" anchorCtr="0">
            <a:normAutofit/>
          </a:bodyPr>
          <a:lstStyle>
            <a:lvl1pPr lvl="0" algn="ctr">
              <a:spcBef>
                <a:spcPts val="0"/>
              </a:spcBef>
              <a:buSzPct val="100000"/>
              <a:defRPr sz="4400" b="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grpSp>
        <p:nvGrpSpPr>
          <p:cNvPr id="18" name="Group 17">
            <a:extLst>
              <a:ext uri="{FF2B5EF4-FFF2-40B4-BE49-F238E27FC236}">
                <a16:creationId xmlns:a16="http://schemas.microsoft.com/office/drawing/2014/main" xmlns="" id="{02FA185A-71F9-4D11-8052-A4C6E8D4E9DE}"/>
              </a:ext>
            </a:extLst>
          </p:cNvPr>
          <p:cNvGrpSpPr/>
          <p:nvPr userDrawn="1"/>
        </p:nvGrpSpPr>
        <p:grpSpPr>
          <a:xfrm>
            <a:off x="-6271" y="-6350"/>
            <a:ext cx="12206129" cy="6864351"/>
            <a:chOff x="-6271" y="-6350"/>
            <a:chExt cx="12206129" cy="6864351"/>
          </a:xfrm>
        </p:grpSpPr>
        <p:sp>
          <p:nvSpPr>
            <p:cNvPr id="4" name="AutoShape 3">
              <a:extLst>
                <a:ext uri="{FF2B5EF4-FFF2-40B4-BE49-F238E27FC236}">
                  <a16:creationId xmlns:a16="http://schemas.microsoft.com/office/drawing/2014/main" xmlns="" id="{CE4B1FA4-E876-41E4-B748-D9D6CFF5A252}"/>
                </a:ext>
              </a:extLst>
            </p:cNvPr>
            <p:cNvSpPr>
              <a:spLocks noChangeAspect="1" noChangeArrowheads="1" noTextEdit="1"/>
            </p:cNvSpPr>
            <p:nvPr userDrawn="1"/>
          </p:nvSpPr>
          <p:spPr bwMode="auto">
            <a:xfrm>
              <a:off x="1588" y="3175"/>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xmlns="" id="{0CFF76E7-1BCF-4187-A18F-5BC3CF89EFB3}"/>
                </a:ext>
              </a:extLst>
            </p:cNvPr>
            <p:cNvSpPr>
              <a:spLocks noChangeArrowheads="1"/>
            </p:cNvSpPr>
            <p:nvPr userDrawn="1"/>
          </p:nvSpPr>
          <p:spPr bwMode="auto">
            <a:xfrm>
              <a:off x="11018" y="3175"/>
              <a:ext cx="1572"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xmlns="" id="{949E854E-5F14-4B87-A239-54DCAC68FAFA}"/>
                </a:ext>
              </a:extLst>
            </p:cNvPr>
            <p:cNvSpPr>
              <a:spLocks/>
            </p:cNvSpPr>
            <p:nvPr userDrawn="1"/>
          </p:nvSpPr>
          <p:spPr bwMode="auto">
            <a:xfrm>
              <a:off x="1588" y="-6350"/>
              <a:ext cx="17289" cy="17463"/>
            </a:xfrm>
            <a:custGeom>
              <a:avLst/>
              <a:gdLst>
                <a:gd name="T0" fmla="*/ 11 w 11"/>
                <a:gd name="T1" fmla="*/ 11 h 11"/>
                <a:gd name="T2" fmla="*/ 0 w 11"/>
                <a:gd name="T3" fmla="*/ 0 h 11"/>
                <a:gd name="T4" fmla="*/ 0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lnTo>
                    <a:pt x="0" y="0"/>
                  </a:lnTo>
                  <a:lnTo>
                    <a:pt x="1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xmlns="" id="{9D4A9931-BF7A-4E43-A0F9-8637435F2C1E}"/>
                </a:ext>
              </a:extLst>
            </p:cNvPr>
            <p:cNvSpPr>
              <a:spLocks/>
            </p:cNvSpPr>
            <p:nvPr userDrawn="1"/>
          </p:nvSpPr>
          <p:spPr bwMode="auto">
            <a:xfrm>
              <a:off x="-6271" y="114300"/>
              <a:ext cx="2802412" cy="2079625"/>
            </a:xfrm>
            <a:custGeom>
              <a:avLst/>
              <a:gdLst>
                <a:gd name="T0" fmla="*/ 0 w 1772"/>
                <a:gd name="T1" fmla="*/ 0 h 1310"/>
                <a:gd name="T2" fmla="*/ 0 w 1772"/>
                <a:gd name="T3" fmla="*/ 1310 h 1310"/>
                <a:gd name="T4" fmla="*/ 1772 w 1772"/>
                <a:gd name="T5" fmla="*/ 978 h 1310"/>
                <a:gd name="T6" fmla="*/ 0 w 1772"/>
                <a:gd name="T7" fmla="*/ 0 h 1310"/>
              </a:gdLst>
              <a:ahLst/>
              <a:cxnLst>
                <a:cxn ang="0">
                  <a:pos x="T0" y="T1"/>
                </a:cxn>
                <a:cxn ang="0">
                  <a:pos x="T2" y="T3"/>
                </a:cxn>
                <a:cxn ang="0">
                  <a:pos x="T4" y="T5"/>
                </a:cxn>
                <a:cxn ang="0">
                  <a:pos x="T6" y="T7"/>
                </a:cxn>
              </a:cxnLst>
              <a:rect l="0" t="0" r="r" b="b"/>
              <a:pathLst>
                <a:path w="1772" h="1310">
                  <a:moveTo>
                    <a:pt x="0" y="0"/>
                  </a:moveTo>
                  <a:lnTo>
                    <a:pt x="0" y="1310"/>
                  </a:lnTo>
                  <a:lnTo>
                    <a:pt x="1772" y="978"/>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xmlns="" id="{69612414-2B82-4B6F-A0BD-E1244A56B6F5}"/>
                </a:ext>
              </a:extLst>
            </p:cNvPr>
            <p:cNvSpPr>
              <a:spLocks/>
            </p:cNvSpPr>
            <p:nvPr userDrawn="1"/>
          </p:nvSpPr>
          <p:spPr bwMode="auto">
            <a:xfrm>
              <a:off x="9474462" y="4667250"/>
              <a:ext cx="2725396" cy="2027238"/>
            </a:xfrm>
            <a:custGeom>
              <a:avLst/>
              <a:gdLst>
                <a:gd name="T0" fmla="*/ 0 w 1734"/>
                <a:gd name="T1" fmla="*/ 321 h 1277"/>
                <a:gd name="T2" fmla="*/ 1734 w 1734"/>
                <a:gd name="T3" fmla="*/ 1277 h 1277"/>
                <a:gd name="T4" fmla="*/ 1734 w 1734"/>
                <a:gd name="T5" fmla="*/ 0 h 1277"/>
                <a:gd name="T6" fmla="*/ 0 w 1734"/>
                <a:gd name="T7" fmla="*/ 321 h 1277"/>
              </a:gdLst>
              <a:ahLst/>
              <a:cxnLst>
                <a:cxn ang="0">
                  <a:pos x="T0" y="T1"/>
                </a:cxn>
                <a:cxn ang="0">
                  <a:pos x="T2" y="T3"/>
                </a:cxn>
                <a:cxn ang="0">
                  <a:pos x="T4" y="T5"/>
                </a:cxn>
                <a:cxn ang="0">
                  <a:pos x="T6" y="T7"/>
                </a:cxn>
              </a:cxnLst>
              <a:rect l="0" t="0" r="r" b="b"/>
              <a:pathLst>
                <a:path w="1734" h="1277">
                  <a:moveTo>
                    <a:pt x="0" y="321"/>
                  </a:moveTo>
                  <a:lnTo>
                    <a:pt x="1734" y="1277"/>
                  </a:lnTo>
                  <a:lnTo>
                    <a:pt x="1734" y="0"/>
                  </a:lnTo>
                  <a:lnTo>
                    <a:pt x="0" y="3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xmlns="" id="{7FB73B12-0329-46AC-8B0C-39028DDC85D3}"/>
                </a:ext>
              </a:extLst>
            </p:cNvPr>
            <p:cNvSpPr>
              <a:spLocks/>
            </p:cNvSpPr>
            <p:nvPr userDrawn="1"/>
          </p:nvSpPr>
          <p:spPr bwMode="auto">
            <a:xfrm>
              <a:off x="-6270" y="1814514"/>
              <a:ext cx="8936911" cy="4930783"/>
            </a:xfrm>
            <a:custGeom>
              <a:avLst/>
              <a:gdLst>
                <a:gd name="connsiteX0" fmla="*/ 2988244 w 8936911"/>
                <a:gd name="connsiteY0" fmla="*/ 0 h 4930783"/>
                <a:gd name="connsiteX1" fmla="*/ 8936911 w 8936911"/>
                <a:gd name="connsiteY1" fmla="*/ 3276600 h 4930783"/>
                <a:gd name="connsiteX2" fmla="*/ 0 w 8936911"/>
                <a:gd name="connsiteY2" fmla="*/ 4930783 h 4930783"/>
                <a:gd name="connsiteX3" fmla="*/ 0 w 8936911"/>
                <a:gd name="connsiteY3" fmla="*/ 554085 h 4930783"/>
              </a:gdLst>
              <a:ahLst/>
              <a:cxnLst>
                <a:cxn ang="0">
                  <a:pos x="connsiteX0" y="connsiteY0"/>
                </a:cxn>
                <a:cxn ang="0">
                  <a:pos x="connsiteX1" y="connsiteY1"/>
                </a:cxn>
                <a:cxn ang="0">
                  <a:pos x="connsiteX2" y="connsiteY2"/>
                </a:cxn>
                <a:cxn ang="0">
                  <a:pos x="connsiteX3" y="connsiteY3"/>
                </a:cxn>
              </a:cxnLst>
              <a:rect l="l" t="t" r="r" b="b"/>
              <a:pathLst>
                <a:path w="8936911" h="4930783">
                  <a:moveTo>
                    <a:pt x="2988244" y="0"/>
                  </a:moveTo>
                  <a:lnTo>
                    <a:pt x="8936911" y="3276600"/>
                  </a:lnTo>
                  <a:lnTo>
                    <a:pt x="0" y="4930783"/>
                  </a:lnTo>
                  <a:lnTo>
                    <a:pt x="0" y="554085"/>
                  </a:lnTo>
                  <a:close/>
                </a:path>
              </a:pathLst>
            </a:custGeom>
            <a:solidFill>
              <a:srgbClr val="F7A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xmlns="" id="{27CFDEE1-7176-489B-BEB8-98D19FC713C5}"/>
                </a:ext>
              </a:extLst>
            </p:cNvPr>
            <p:cNvSpPr>
              <a:spLocks/>
            </p:cNvSpPr>
            <p:nvPr userDrawn="1"/>
          </p:nvSpPr>
          <p:spPr bwMode="auto">
            <a:xfrm>
              <a:off x="-6271" y="2419788"/>
              <a:ext cx="8936912" cy="4316961"/>
            </a:xfrm>
            <a:custGeom>
              <a:avLst/>
              <a:gdLst>
                <a:gd name="connsiteX0" fmla="*/ 0 w 8936912"/>
                <a:gd name="connsiteY0" fmla="*/ 0 h 4316961"/>
                <a:gd name="connsiteX1" fmla="*/ 8936912 w 8936912"/>
                <a:gd name="connsiteY1" fmla="*/ 2671325 h 4316961"/>
                <a:gd name="connsiteX2" fmla="*/ 0 w 8936912"/>
                <a:gd name="connsiteY2" fmla="*/ 4316961 h 4316961"/>
              </a:gdLst>
              <a:ahLst/>
              <a:cxnLst>
                <a:cxn ang="0">
                  <a:pos x="connsiteX0" y="connsiteY0"/>
                </a:cxn>
                <a:cxn ang="0">
                  <a:pos x="connsiteX1" y="connsiteY1"/>
                </a:cxn>
                <a:cxn ang="0">
                  <a:pos x="connsiteX2" y="connsiteY2"/>
                </a:cxn>
              </a:cxnLst>
              <a:rect l="l" t="t" r="r" b="b"/>
              <a:pathLst>
                <a:path w="8936912" h="4316961">
                  <a:moveTo>
                    <a:pt x="0" y="0"/>
                  </a:moveTo>
                  <a:lnTo>
                    <a:pt x="8936912" y="2671325"/>
                  </a:lnTo>
                  <a:lnTo>
                    <a:pt x="0" y="4316961"/>
                  </a:ln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xmlns="" id="{2118757F-578A-45B3-A5CC-F97EE7784430}"/>
                </a:ext>
              </a:extLst>
            </p:cNvPr>
            <p:cNvSpPr>
              <a:spLocks/>
            </p:cNvSpPr>
            <p:nvPr userDrawn="1"/>
          </p:nvSpPr>
          <p:spPr bwMode="auto">
            <a:xfrm>
              <a:off x="130470" y="3175"/>
              <a:ext cx="11475270" cy="1612900"/>
            </a:xfrm>
            <a:custGeom>
              <a:avLst/>
              <a:gdLst>
                <a:gd name="T0" fmla="*/ 1839 w 7301"/>
                <a:gd name="T1" fmla="*/ 1016 h 1016"/>
                <a:gd name="T2" fmla="*/ 7301 w 7301"/>
                <a:gd name="T3" fmla="*/ 0 h 1016"/>
                <a:gd name="T4" fmla="*/ 0 w 7301"/>
                <a:gd name="T5" fmla="*/ 0 h 1016"/>
                <a:gd name="T6" fmla="*/ 1839 w 7301"/>
                <a:gd name="T7" fmla="*/ 1016 h 1016"/>
              </a:gdLst>
              <a:ahLst/>
              <a:cxnLst>
                <a:cxn ang="0">
                  <a:pos x="T0" y="T1"/>
                </a:cxn>
                <a:cxn ang="0">
                  <a:pos x="T2" y="T3"/>
                </a:cxn>
                <a:cxn ang="0">
                  <a:pos x="T4" y="T5"/>
                </a:cxn>
                <a:cxn ang="0">
                  <a:pos x="T6" y="T7"/>
                </a:cxn>
              </a:cxnLst>
              <a:rect l="0" t="0" r="r" b="b"/>
              <a:pathLst>
                <a:path w="7301" h="1016">
                  <a:moveTo>
                    <a:pt x="1839" y="1016"/>
                  </a:moveTo>
                  <a:lnTo>
                    <a:pt x="7301" y="0"/>
                  </a:lnTo>
                  <a:lnTo>
                    <a:pt x="0" y="0"/>
                  </a:lnTo>
                  <a:lnTo>
                    <a:pt x="1839" y="1016"/>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xmlns="" id="{4F5522E4-70F7-4606-9F93-5F4154BCE0D4}"/>
                </a:ext>
              </a:extLst>
            </p:cNvPr>
            <p:cNvSpPr>
              <a:spLocks/>
            </p:cNvSpPr>
            <p:nvPr userDrawn="1"/>
          </p:nvSpPr>
          <p:spPr bwMode="auto">
            <a:xfrm>
              <a:off x="518690" y="5227638"/>
              <a:ext cx="11579005" cy="1630363"/>
            </a:xfrm>
            <a:custGeom>
              <a:avLst/>
              <a:gdLst>
                <a:gd name="T0" fmla="*/ 7367 w 7367"/>
                <a:gd name="T1" fmla="*/ 1027 h 1027"/>
                <a:gd name="T2" fmla="*/ 5517 w 7367"/>
                <a:gd name="T3" fmla="*/ 0 h 1027"/>
                <a:gd name="T4" fmla="*/ 0 w 7367"/>
                <a:gd name="T5" fmla="*/ 1027 h 1027"/>
                <a:gd name="T6" fmla="*/ 7367 w 7367"/>
                <a:gd name="T7" fmla="*/ 1027 h 1027"/>
              </a:gdLst>
              <a:ahLst/>
              <a:cxnLst>
                <a:cxn ang="0">
                  <a:pos x="T0" y="T1"/>
                </a:cxn>
                <a:cxn ang="0">
                  <a:pos x="T2" y="T3"/>
                </a:cxn>
                <a:cxn ang="0">
                  <a:pos x="T4" y="T5"/>
                </a:cxn>
                <a:cxn ang="0">
                  <a:pos x="T6" y="T7"/>
                </a:cxn>
              </a:cxnLst>
              <a:rect l="0" t="0" r="r" b="b"/>
              <a:pathLst>
                <a:path w="7367" h="1027">
                  <a:moveTo>
                    <a:pt x="7367" y="1027"/>
                  </a:moveTo>
                  <a:lnTo>
                    <a:pt x="5517" y="0"/>
                  </a:lnTo>
                  <a:lnTo>
                    <a:pt x="0" y="1027"/>
                  </a:lnTo>
                  <a:lnTo>
                    <a:pt x="7367" y="102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3318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800803" y="1084589"/>
            <a:ext cx="5130799" cy="1546399"/>
          </a:xfrm>
          <a:prstGeom prst="rect">
            <a:avLst/>
          </a:prstGeom>
        </p:spPr>
        <p:txBody>
          <a:bodyPr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p:ph type="subTitle" idx="1"/>
          </p:nvPr>
        </p:nvSpPr>
        <p:spPr>
          <a:xfrm>
            <a:off x="800903" y="2556989"/>
            <a:ext cx="5130799" cy="1046399"/>
          </a:xfrm>
          <a:prstGeom prst="rect">
            <a:avLst/>
          </a:prstGeom>
        </p:spPr>
        <p:txBody>
          <a:bodyPr lIns="91425" tIns="91425" rIns="91425" bIns="91425" anchor="t" anchorCtr="0"/>
          <a:lstStyle>
            <a:lvl1pPr lvl="0" algn="ctr" rtl="0">
              <a:spcBef>
                <a:spcPts val="0"/>
              </a:spcBef>
              <a:buClr>
                <a:srgbClr val="33CCFF"/>
              </a:buClr>
              <a:buSzPct val="100000"/>
              <a:buNone/>
              <a:defRPr sz="2400">
                <a:solidFill>
                  <a:srgbClr val="33CCFF"/>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
        <p:nvSpPr>
          <p:cNvPr id="28" name="Shape 28"/>
          <p:cNvSpPr/>
          <p:nvPr/>
        </p:nvSpPr>
        <p:spPr>
          <a:xfrm rot="-5400000">
            <a:off x="-256797" y="2600789"/>
            <a:ext cx="1314399" cy="800800"/>
          </a:xfrm>
          <a:prstGeom prst="parallelogram">
            <a:avLst>
              <a:gd name="adj" fmla="val 81897"/>
            </a:avLst>
          </a:prstGeom>
          <a:solidFill>
            <a:srgbClr val="FFFFFF">
              <a:alpha val="14229"/>
            </a:srgbClr>
          </a:solidFill>
          <a:ln>
            <a:noFill/>
          </a:ln>
        </p:spPr>
        <p:txBody>
          <a:bodyPr lIns="121900" tIns="60933" rIns="121900" bIns="60933"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31" name="Shape 31"/>
          <p:cNvSpPr/>
          <p:nvPr/>
        </p:nvSpPr>
        <p:spPr>
          <a:xfrm rot="-5400000" flipH="1">
            <a:off x="9754537" y="3736365"/>
            <a:ext cx="1370399" cy="834800"/>
          </a:xfrm>
          <a:prstGeom prst="parallelogram">
            <a:avLst>
              <a:gd name="adj" fmla="val 81897"/>
            </a:avLst>
          </a:prstGeom>
          <a:solidFill>
            <a:srgbClr val="FFFFFF">
              <a:alpha val="14229"/>
            </a:srgbClr>
          </a:solidFill>
          <a:ln>
            <a:noFill/>
          </a:ln>
        </p:spPr>
        <p:txBody>
          <a:bodyPr lIns="121900" tIns="60933" rIns="121900" bIns="60933"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6" name="Rectangle 6">
            <a:extLst>
              <a:ext uri="{FF2B5EF4-FFF2-40B4-BE49-F238E27FC236}">
                <a16:creationId xmlns:a16="http://schemas.microsoft.com/office/drawing/2014/main" xmlns="" id="{7A230774-970C-447C-A684-51BEBC3294E2}"/>
              </a:ext>
            </a:extLst>
          </p:cNvPr>
          <p:cNvSpPr>
            <a:spLocks noChangeArrowheads="1"/>
          </p:cNvSpPr>
          <p:nvPr userDrawn="1"/>
        </p:nvSpPr>
        <p:spPr bwMode="auto">
          <a:xfrm>
            <a:off x="-15875" y="6872288"/>
            <a:ext cx="1588" cy="15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xmlns="" id="{A16A7991-BB5F-48B3-80FA-18024C6D28D6}"/>
              </a:ext>
            </a:extLst>
          </p:cNvPr>
          <p:cNvSpPr>
            <a:spLocks/>
          </p:cNvSpPr>
          <p:nvPr userDrawn="1"/>
        </p:nvSpPr>
        <p:spPr bwMode="auto">
          <a:xfrm>
            <a:off x="-15875" y="3945337"/>
            <a:ext cx="3676106" cy="2799909"/>
          </a:xfrm>
          <a:custGeom>
            <a:avLst/>
            <a:gdLst>
              <a:gd name="T0" fmla="*/ 2300 w 2300"/>
              <a:gd name="T1" fmla="*/ 527 h 890"/>
              <a:gd name="T2" fmla="*/ 0 w 2300"/>
              <a:gd name="T3" fmla="*/ 0 h 890"/>
              <a:gd name="T4" fmla="*/ 0 w 2300"/>
              <a:gd name="T5" fmla="*/ 890 h 890"/>
              <a:gd name="T6" fmla="*/ 2300 w 2300"/>
              <a:gd name="T7" fmla="*/ 527 h 890"/>
            </a:gdLst>
            <a:ahLst/>
            <a:cxnLst>
              <a:cxn ang="0">
                <a:pos x="T0" y="T1"/>
              </a:cxn>
              <a:cxn ang="0">
                <a:pos x="T2" y="T3"/>
              </a:cxn>
              <a:cxn ang="0">
                <a:pos x="T4" y="T5"/>
              </a:cxn>
              <a:cxn ang="0">
                <a:pos x="T6" y="T7"/>
              </a:cxn>
            </a:cxnLst>
            <a:rect l="0" t="0" r="r" b="b"/>
            <a:pathLst>
              <a:path w="2300" h="890">
                <a:moveTo>
                  <a:pt x="2300" y="527"/>
                </a:moveTo>
                <a:lnTo>
                  <a:pt x="0" y="0"/>
                </a:lnTo>
                <a:lnTo>
                  <a:pt x="0" y="890"/>
                </a:lnTo>
                <a:lnTo>
                  <a:pt x="2300" y="52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xmlns="" id="{96CFFCEE-A054-49AC-BD79-0A192FE6BA43}"/>
              </a:ext>
            </a:extLst>
          </p:cNvPr>
          <p:cNvSpPr>
            <a:spLocks noChangeArrowheads="1"/>
          </p:cNvSpPr>
          <p:nvPr userDrawn="1"/>
        </p:nvSpPr>
        <p:spPr bwMode="auto">
          <a:xfrm>
            <a:off x="-107631" y="6836094"/>
            <a:ext cx="45719" cy="457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xmlns="" id="{B798B8B1-547C-4C2B-9931-599A907ADB52}"/>
              </a:ext>
            </a:extLst>
          </p:cNvPr>
          <p:cNvSpPr>
            <a:spLocks/>
          </p:cNvSpPr>
          <p:nvPr userDrawn="1"/>
        </p:nvSpPr>
        <p:spPr bwMode="auto">
          <a:xfrm>
            <a:off x="4542503" y="0"/>
            <a:ext cx="7649497" cy="6880227"/>
          </a:xfrm>
          <a:custGeom>
            <a:avLst/>
            <a:gdLst>
              <a:gd name="T0" fmla="*/ 0 w 4786"/>
              <a:gd name="T1" fmla="*/ 1786 h 2187"/>
              <a:gd name="T2" fmla="*/ 1754 w 4786"/>
              <a:gd name="T3" fmla="*/ 2187 h 2187"/>
              <a:gd name="T4" fmla="*/ 4786 w 4786"/>
              <a:gd name="T5" fmla="*/ 2187 h 2187"/>
              <a:gd name="T6" fmla="*/ 4786 w 4786"/>
              <a:gd name="T7" fmla="*/ 0 h 2187"/>
              <a:gd name="T8" fmla="*/ 0 w 4786"/>
              <a:gd name="T9" fmla="*/ 1786 h 2187"/>
            </a:gdLst>
            <a:ahLst/>
            <a:cxnLst>
              <a:cxn ang="0">
                <a:pos x="T0" y="T1"/>
              </a:cxn>
              <a:cxn ang="0">
                <a:pos x="T2" y="T3"/>
              </a:cxn>
              <a:cxn ang="0">
                <a:pos x="T4" y="T5"/>
              </a:cxn>
              <a:cxn ang="0">
                <a:pos x="T6" y="T7"/>
              </a:cxn>
              <a:cxn ang="0">
                <a:pos x="T8" y="T9"/>
              </a:cxn>
            </a:cxnLst>
            <a:rect l="0" t="0" r="r" b="b"/>
            <a:pathLst>
              <a:path w="4786" h="2187">
                <a:moveTo>
                  <a:pt x="0" y="1786"/>
                </a:moveTo>
                <a:lnTo>
                  <a:pt x="1754" y="2187"/>
                </a:lnTo>
                <a:lnTo>
                  <a:pt x="4786" y="2187"/>
                </a:lnTo>
                <a:lnTo>
                  <a:pt x="4786" y="0"/>
                </a:lnTo>
                <a:lnTo>
                  <a:pt x="0" y="1786"/>
                </a:ln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xmlns="" id="{DBBE268E-AEF8-43B5-B05F-99EE1B6116E8}"/>
              </a:ext>
            </a:extLst>
          </p:cNvPr>
          <p:cNvSpPr>
            <a:spLocks/>
          </p:cNvSpPr>
          <p:nvPr userDrawn="1"/>
        </p:nvSpPr>
        <p:spPr bwMode="auto">
          <a:xfrm>
            <a:off x="511828" y="5772846"/>
            <a:ext cx="6008036" cy="1107380"/>
          </a:xfrm>
          <a:custGeom>
            <a:avLst/>
            <a:gdLst>
              <a:gd name="T0" fmla="*/ 2224 w 3759"/>
              <a:gd name="T1" fmla="*/ 0 h 352"/>
              <a:gd name="T2" fmla="*/ 0 w 3759"/>
              <a:gd name="T3" fmla="*/ 352 h 352"/>
              <a:gd name="T4" fmla="*/ 3759 w 3759"/>
              <a:gd name="T5" fmla="*/ 352 h 352"/>
              <a:gd name="T6" fmla="*/ 2224 w 3759"/>
              <a:gd name="T7" fmla="*/ 0 h 352"/>
            </a:gdLst>
            <a:ahLst/>
            <a:cxnLst>
              <a:cxn ang="0">
                <a:pos x="T0" y="T1"/>
              </a:cxn>
              <a:cxn ang="0">
                <a:pos x="T2" y="T3"/>
              </a:cxn>
              <a:cxn ang="0">
                <a:pos x="T4" y="T5"/>
              </a:cxn>
              <a:cxn ang="0">
                <a:pos x="T6" y="T7"/>
              </a:cxn>
            </a:cxnLst>
            <a:rect l="0" t="0" r="r" b="b"/>
            <a:pathLst>
              <a:path w="3759" h="352">
                <a:moveTo>
                  <a:pt x="2224" y="0"/>
                </a:moveTo>
                <a:lnTo>
                  <a:pt x="0" y="352"/>
                </a:lnTo>
                <a:lnTo>
                  <a:pt x="3759" y="352"/>
                </a:lnTo>
                <a:lnTo>
                  <a:pt x="2224"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2967567" y="2882401"/>
            <a:ext cx="6256800" cy="1093199"/>
          </a:xfrm>
          <a:prstGeom prst="rect">
            <a:avLst/>
          </a:prstGeom>
        </p:spPr>
        <p:txBody>
          <a:bodyPr lIns="91425" tIns="91425" rIns="91425" bIns="91425" anchor="ctr" anchorCtr="0"/>
          <a:lstStyle>
            <a:lvl1pPr lvl="0" algn="ctr" rtl="0">
              <a:lnSpc>
                <a:spcPct val="100000"/>
              </a:lnSpc>
              <a:spcBef>
                <a:spcPts val="0"/>
              </a:spcBef>
              <a:defRPr b="1" i="1"/>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2" name="Isosceles Triangle 1">
            <a:extLst>
              <a:ext uri="{FF2B5EF4-FFF2-40B4-BE49-F238E27FC236}">
                <a16:creationId xmlns:a16="http://schemas.microsoft.com/office/drawing/2014/main" xmlns="" id="{3008C30E-4921-40F3-B157-B534EF880D58}"/>
              </a:ext>
            </a:extLst>
          </p:cNvPr>
          <p:cNvSpPr/>
          <p:nvPr userDrawn="1"/>
        </p:nvSpPr>
        <p:spPr>
          <a:xfrm rot="5400000">
            <a:off x="864349" y="-864351"/>
            <a:ext cx="1238870" cy="2967569"/>
          </a:xfrm>
          <a:prstGeom prst="triangle">
            <a:avLst>
              <a:gd name="adj" fmla="val 58762"/>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xmlns="" id="{EE9C4941-3087-4F42-B45C-4A95550CA993}"/>
              </a:ext>
            </a:extLst>
          </p:cNvPr>
          <p:cNvSpPr/>
          <p:nvPr userDrawn="1"/>
        </p:nvSpPr>
        <p:spPr>
          <a:xfrm flipV="1">
            <a:off x="388373" y="-17116"/>
            <a:ext cx="5466737" cy="663678"/>
          </a:xfrm>
          <a:prstGeom prs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xmlns="" id="{56DD5B84-68CE-4235-BEF7-4BB999A2537D}"/>
              </a:ext>
            </a:extLst>
          </p:cNvPr>
          <p:cNvSpPr/>
          <p:nvPr userDrawn="1"/>
        </p:nvSpPr>
        <p:spPr>
          <a:xfrm rot="16200000">
            <a:off x="10096125" y="4747378"/>
            <a:ext cx="1238867" cy="2982380"/>
          </a:xfrm>
          <a:prstGeom prst="triangle">
            <a:avLst>
              <a:gd name="adj" fmla="val 58762"/>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xmlns="" id="{7A31A5C3-773A-4AFE-B8AC-6677160E8AF5}"/>
              </a:ext>
            </a:extLst>
          </p:cNvPr>
          <p:cNvSpPr/>
          <p:nvPr userDrawn="1"/>
        </p:nvSpPr>
        <p:spPr>
          <a:xfrm rot="10800000" flipV="1">
            <a:off x="6322139" y="6194322"/>
            <a:ext cx="5466737" cy="663678"/>
          </a:xfrm>
          <a:prstGeom prs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xmlns="" id="{D875E8CB-51E0-4A43-9636-BA4F8B8DE973}"/>
              </a:ext>
            </a:extLst>
          </p:cNvPr>
          <p:cNvSpPr/>
          <p:nvPr userDrawn="1"/>
        </p:nvSpPr>
        <p:spPr>
          <a:xfrm>
            <a:off x="-1" y="5029200"/>
            <a:ext cx="6095968" cy="1828800"/>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xmlns="" id="{B1BA373C-DEA1-4BA5-8B8C-10F5F5BB28DD}"/>
              </a:ext>
            </a:extLst>
          </p:cNvPr>
          <p:cNvSpPr/>
          <p:nvPr userDrawn="1"/>
        </p:nvSpPr>
        <p:spPr>
          <a:xfrm flipH="1" flipV="1">
            <a:off x="5855110" y="-17116"/>
            <a:ext cx="6336890" cy="1828800"/>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 1 colum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9009" y="863172"/>
            <a:ext cx="7161662" cy="847999"/>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419009" y="1865994"/>
            <a:ext cx="7161662" cy="3686000"/>
          </a:xfrm>
          <a:prstGeom prst="rect">
            <a:avLst/>
          </a:prstGeom>
        </p:spPr>
        <p:txBody>
          <a:bodyPr lIns="91425" tIns="91425" rIns="91425" bIns="91425" anchor="t" anchorCtr="0">
            <a:normAutofit/>
          </a:bodyPr>
          <a:lstStyle>
            <a:lvl1pPr marL="0" lvl="0" indent="0">
              <a:spcBef>
                <a:spcPts val="0"/>
              </a:spcBef>
              <a:buNone/>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5" name="Freeform 5">
            <a:extLst>
              <a:ext uri="{FF2B5EF4-FFF2-40B4-BE49-F238E27FC236}">
                <a16:creationId xmlns:a16="http://schemas.microsoft.com/office/drawing/2014/main" xmlns="" id="{FA8CD2D8-30F2-4E30-90EB-CC7D38546CF0}"/>
              </a:ext>
            </a:extLst>
          </p:cNvPr>
          <p:cNvSpPr>
            <a:spLocks/>
          </p:cNvSpPr>
          <p:nvPr userDrawn="1"/>
        </p:nvSpPr>
        <p:spPr bwMode="auto">
          <a:xfrm>
            <a:off x="6886629" y="6445045"/>
            <a:ext cx="4395887" cy="433593"/>
          </a:xfrm>
          <a:custGeom>
            <a:avLst/>
            <a:gdLst>
              <a:gd name="T0" fmla="*/ 472 w 2673"/>
              <a:gd name="T1" fmla="*/ 0 h 172"/>
              <a:gd name="T2" fmla="*/ 2673 w 2673"/>
              <a:gd name="T3" fmla="*/ 172 h 172"/>
              <a:gd name="T4" fmla="*/ 0 w 2673"/>
              <a:gd name="T5" fmla="*/ 172 h 172"/>
              <a:gd name="T6" fmla="*/ 472 w 2673"/>
              <a:gd name="T7" fmla="*/ 0 h 172"/>
              <a:gd name="connsiteX0" fmla="*/ 2135 w 10000"/>
              <a:gd name="connsiteY0" fmla="*/ 0 h 10000"/>
              <a:gd name="connsiteX1" fmla="*/ 10000 w 10000"/>
              <a:gd name="connsiteY1" fmla="*/ 10000 h 10000"/>
              <a:gd name="connsiteX2" fmla="*/ 0 w 10000"/>
              <a:gd name="connsiteY2" fmla="*/ 10000 h 10000"/>
              <a:gd name="connsiteX3" fmla="*/ 2135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2135" y="0"/>
                </a:moveTo>
                <a:lnTo>
                  <a:pt x="10000" y="10000"/>
                </a:lnTo>
                <a:lnTo>
                  <a:pt x="0" y="10000"/>
                </a:lnTo>
                <a:lnTo>
                  <a:pt x="213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xmlns="" id="{A26AA8D0-36E8-4ED2-A42D-6670962ED755}"/>
              </a:ext>
            </a:extLst>
          </p:cNvPr>
          <p:cNvSpPr>
            <a:spLocks/>
          </p:cNvSpPr>
          <p:nvPr userDrawn="1"/>
        </p:nvSpPr>
        <p:spPr bwMode="auto">
          <a:xfrm>
            <a:off x="7924397" y="0"/>
            <a:ext cx="4275540" cy="6812757"/>
          </a:xfrm>
          <a:custGeom>
            <a:avLst/>
            <a:gdLst>
              <a:gd name="T0" fmla="*/ 2347 w 2347"/>
              <a:gd name="T1" fmla="*/ 1009 h 1009"/>
              <a:gd name="T2" fmla="*/ 0 w 2347"/>
              <a:gd name="T3" fmla="*/ 825 h 1009"/>
              <a:gd name="T4" fmla="*/ 2347 w 2347"/>
              <a:gd name="T5" fmla="*/ 0 h 1009"/>
              <a:gd name="T6" fmla="*/ 2347 w 2347"/>
              <a:gd name="T7" fmla="*/ 1009 h 1009"/>
              <a:gd name="connsiteX0" fmla="*/ 10035 w 10035"/>
              <a:gd name="connsiteY0" fmla="*/ 10000 h 10000"/>
              <a:gd name="connsiteX1" fmla="*/ 0 w 10035"/>
              <a:gd name="connsiteY1" fmla="*/ 9453 h 10000"/>
              <a:gd name="connsiteX2" fmla="*/ 10035 w 10035"/>
              <a:gd name="connsiteY2" fmla="*/ 0 h 10000"/>
              <a:gd name="connsiteX3" fmla="*/ 10035 w 10035"/>
              <a:gd name="connsiteY3" fmla="*/ 10000 h 10000"/>
              <a:gd name="connsiteX0" fmla="*/ 10211 w 10211"/>
              <a:gd name="connsiteY0" fmla="*/ 10000 h 10000"/>
              <a:gd name="connsiteX1" fmla="*/ 0 w 10211"/>
              <a:gd name="connsiteY1" fmla="*/ 9323 h 10000"/>
              <a:gd name="connsiteX2" fmla="*/ 10211 w 10211"/>
              <a:gd name="connsiteY2" fmla="*/ 0 h 10000"/>
              <a:gd name="connsiteX3" fmla="*/ 10211 w 10211"/>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211" h="10000">
                <a:moveTo>
                  <a:pt x="10211" y="10000"/>
                </a:moveTo>
                <a:lnTo>
                  <a:pt x="0" y="9323"/>
                </a:lnTo>
                <a:lnTo>
                  <a:pt x="10211" y="0"/>
                </a:lnTo>
                <a:lnTo>
                  <a:pt x="10211" y="10000"/>
                </a:ln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xmlns="" id="{34BEE478-E321-4EDD-8BC7-6680E2E00551}"/>
              </a:ext>
            </a:extLst>
          </p:cNvPr>
          <p:cNvSpPr>
            <a:spLocks/>
          </p:cNvSpPr>
          <p:nvPr userDrawn="1"/>
        </p:nvSpPr>
        <p:spPr bwMode="auto">
          <a:xfrm>
            <a:off x="0" y="5706817"/>
            <a:ext cx="7489825" cy="1171821"/>
          </a:xfrm>
          <a:custGeom>
            <a:avLst/>
            <a:gdLst>
              <a:gd name="T0" fmla="*/ 4712 w 4712"/>
              <a:gd name="T1" fmla="*/ 356 h 552"/>
              <a:gd name="T2" fmla="*/ 4169 w 4712"/>
              <a:gd name="T3" fmla="*/ 552 h 552"/>
              <a:gd name="T4" fmla="*/ 0 w 4712"/>
              <a:gd name="T5" fmla="*/ 552 h 552"/>
              <a:gd name="T6" fmla="*/ 0 w 4712"/>
              <a:gd name="T7" fmla="*/ 0 h 552"/>
              <a:gd name="T8" fmla="*/ 4712 w 4712"/>
              <a:gd name="T9" fmla="*/ 356 h 552"/>
            </a:gdLst>
            <a:ahLst/>
            <a:cxnLst>
              <a:cxn ang="0">
                <a:pos x="T0" y="T1"/>
              </a:cxn>
              <a:cxn ang="0">
                <a:pos x="T2" y="T3"/>
              </a:cxn>
              <a:cxn ang="0">
                <a:pos x="T4" y="T5"/>
              </a:cxn>
              <a:cxn ang="0">
                <a:pos x="T6" y="T7"/>
              </a:cxn>
              <a:cxn ang="0">
                <a:pos x="T8" y="T9"/>
              </a:cxn>
            </a:cxnLst>
            <a:rect l="0" t="0" r="r" b="b"/>
            <a:pathLst>
              <a:path w="4712" h="552">
                <a:moveTo>
                  <a:pt x="4712" y="356"/>
                </a:moveTo>
                <a:lnTo>
                  <a:pt x="4169" y="552"/>
                </a:lnTo>
                <a:lnTo>
                  <a:pt x="0" y="552"/>
                </a:lnTo>
                <a:lnTo>
                  <a:pt x="0" y="0"/>
                </a:lnTo>
                <a:lnTo>
                  <a:pt x="4712" y="356"/>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14" name="Shape 78">
            <a:extLst>
              <a:ext uri="{FF2B5EF4-FFF2-40B4-BE49-F238E27FC236}">
                <a16:creationId xmlns:a16="http://schemas.microsoft.com/office/drawing/2014/main" xmlns="" id="{83BBC1DA-3DF5-4021-A625-15B894EDEE82}"/>
              </a:ext>
            </a:extLst>
          </p:cNvPr>
          <p:cNvSpPr txBox="1">
            <a:spLocks noGrp="1"/>
          </p:cNvSpPr>
          <p:nvPr>
            <p:ph type="title"/>
          </p:nvPr>
        </p:nvSpPr>
        <p:spPr>
          <a:xfrm>
            <a:off x="2020529" y="258489"/>
            <a:ext cx="8214852" cy="700155"/>
          </a:xfrm>
          <a:prstGeom prst="rect">
            <a:avLst/>
          </a:prstGeom>
        </p:spPr>
        <p:txBody>
          <a:bodyPr lIns="91425" tIns="91425" rIns="91425" bIns="91425" anchor="b" anchorCtr="0">
            <a:normAutofit/>
          </a:bodyPr>
          <a:lstStyle>
            <a:lvl1pPr lvl="0" algn="ctr" rtl="0">
              <a:spcBef>
                <a:spcPts val="0"/>
              </a:spcBef>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5" name="Shape 79">
            <a:extLst>
              <a:ext uri="{FF2B5EF4-FFF2-40B4-BE49-F238E27FC236}">
                <a16:creationId xmlns:a16="http://schemas.microsoft.com/office/drawing/2014/main" xmlns="" id="{BD9E120A-5080-4613-89DB-07DEA1E4DA33}"/>
              </a:ext>
            </a:extLst>
          </p:cNvPr>
          <p:cNvSpPr txBox="1">
            <a:spLocks noGrp="1"/>
          </p:cNvSpPr>
          <p:nvPr>
            <p:ph type="body" idx="1"/>
          </p:nvPr>
        </p:nvSpPr>
        <p:spPr>
          <a:xfrm>
            <a:off x="1649587" y="2437506"/>
            <a:ext cx="3834581" cy="3292239"/>
          </a:xfrm>
          <a:prstGeom prst="rect">
            <a:avLst/>
          </a:prstGeom>
        </p:spPr>
        <p:txBody>
          <a:bodyPr lIns="91425" tIns="91425" rIns="91425" bIns="91425" anchor="t" anchorCtr="0">
            <a:normAutofit/>
          </a:bodyPr>
          <a:lstStyle>
            <a:lvl1pPr lvl="0" rtl="0">
              <a:spcBef>
                <a:spcPts val="0"/>
              </a:spcBef>
              <a:buSzPct val="100000"/>
              <a:defRPr sz="1600"/>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17" name="Isosceles Triangle 16">
            <a:extLst>
              <a:ext uri="{FF2B5EF4-FFF2-40B4-BE49-F238E27FC236}">
                <a16:creationId xmlns:a16="http://schemas.microsoft.com/office/drawing/2014/main" xmlns="" id="{4D28145C-7274-4E39-8A72-B221A64DEDD8}"/>
              </a:ext>
            </a:extLst>
          </p:cNvPr>
          <p:cNvSpPr/>
          <p:nvPr userDrawn="1"/>
        </p:nvSpPr>
        <p:spPr>
          <a:xfrm rot="16200000">
            <a:off x="10096125" y="4747378"/>
            <a:ext cx="1238867" cy="2982380"/>
          </a:xfrm>
          <a:prstGeom prst="triangle">
            <a:avLst>
              <a:gd name="adj" fmla="val 58762"/>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xmlns="" id="{CE90F8A9-49E6-4515-A7E8-B97C4D5495E7}"/>
              </a:ext>
            </a:extLst>
          </p:cNvPr>
          <p:cNvSpPr/>
          <p:nvPr userDrawn="1"/>
        </p:nvSpPr>
        <p:spPr>
          <a:xfrm rot="10800000" flipV="1">
            <a:off x="6322139" y="6194322"/>
            <a:ext cx="5466737" cy="663678"/>
          </a:xfrm>
          <a:prstGeom prs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xmlns="" id="{F85475B9-5276-4F49-968A-D81A16F17595}"/>
              </a:ext>
            </a:extLst>
          </p:cNvPr>
          <p:cNvSpPr/>
          <p:nvPr userDrawn="1"/>
        </p:nvSpPr>
        <p:spPr>
          <a:xfrm>
            <a:off x="-1" y="5029200"/>
            <a:ext cx="6095968" cy="1828800"/>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9">
            <a:extLst>
              <a:ext uri="{FF2B5EF4-FFF2-40B4-BE49-F238E27FC236}">
                <a16:creationId xmlns:a16="http://schemas.microsoft.com/office/drawing/2014/main" xmlns="" id="{400F73D6-1371-486D-B633-36DDFEB250D6}"/>
              </a:ext>
            </a:extLst>
          </p:cNvPr>
          <p:cNvSpPr txBox="1">
            <a:spLocks noGrp="1"/>
          </p:cNvSpPr>
          <p:nvPr>
            <p:ph type="body" idx="10"/>
          </p:nvPr>
        </p:nvSpPr>
        <p:spPr>
          <a:xfrm>
            <a:off x="7030518" y="2437506"/>
            <a:ext cx="3834581" cy="3292239"/>
          </a:xfrm>
          <a:prstGeom prst="rect">
            <a:avLst/>
          </a:prstGeom>
        </p:spPr>
        <p:txBody>
          <a:bodyPr lIns="91425" tIns="91425" rIns="91425" bIns="91425" anchor="t" anchorCtr="0">
            <a:normAutofit/>
          </a:bodyPr>
          <a:lstStyle>
            <a:lvl1pPr lvl="0" rtl="0">
              <a:spcBef>
                <a:spcPts val="0"/>
              </a:spcBef>
              <a:buSzPct val="100000"/>
              <a:defRPr sz="1600"/>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1" name="Oval 20">
            <a:extLst>
              <a:ext uri="{FF2B5EF4-FFF2-40B4-BE49-F238E27FC236}">
                <a16:creationId xmlns:a16="http://schemas.microsoft.com/office/drawing/2014/main" xmlns="" id="{6C32290E-2441-43EC-A038-B490026533D1}"/>
              </a:ext>
            </a:extLst>
          </p:cNvPr>
          <p:cNvSpPr/>
          <p:nvPr userDrawn="1"/>
        </p:nvSpPr>
        <p:spPr>
          <a:xfrm>
            <a:off x="2862333" y="1257633"/>
            <a:ext cx="1236570" cy="1135626"/>
          </a:xfrm>
          <a:prstGeom prst="ellips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987768-568E-4546-A45C-6577EA43BB01}"/>
              </a:ext>
            </a:extLst>
          </p:cNvPr>
          <p:cNvSpPr/>
          <p:nvPr userDrawn="1"/>
        </p:nvSpPr>
        <p:spPr>
          <a:xfrm>
            <a:off x="8164432" y="1251934"/>
            <a:ext cx="1236570" cy="1135626"/>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xmlns="" id="{6510CEFA-CE37-4812-9D31-373E9E382C94}"/>
              </a:ext>
            </a:extLst>
          </p:cNvPr>
          <p:cNvCxnSpPr>
            <a:cxnSpLocks/>
          </p:cNvCxnSpPr>
          <p:nvPr userDrawn="1"/>
        </p:nvCxnSpPr>
        <p:spPr>
          <a:xfrm>
            <a:off x="6131667" y="1725562"/>
            <a:ext cx="0" cy="49554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2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sp>
        <p:nvSpPr>
          <p:cNvPr id="15" name="Isosceles Triangle 14">
            <a:extLst>
              <a:ext uri="{FF2B5EF4-FFF2-40B4-BE49-F238E27FC236}">
                <a16:creationId xmlns:a16="http://schemas.microsoft.com/office/drawing/2014/main" xmlns="" id="{A62329C8-F821-46BB-9CEF-3A8974F61DBC}"/>
              </a:ext>
            </a:extLst>
          </p:cNvPr>
          <p:cNvSpPr/>
          <p:nvPr userDrawn="1"/>
        </p:nvSpPr>
        <p:spPr>
          <a:xfrm rot="16200000">
            <a:off x="10096125" y="4747378"/>
            <a:ext cx="1238867" cy="2982380"/>
          </a:xfrm>
          <a:prstGeom prst="triangle">
            <a:avLst>
              <a:gd name="adj" fmla="val 58762"/>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E9B538BF-E06B-4B81-ADFF-B01E8DEBCBA3}"/>
              </a:ext>
            </a:extLst>
          </p:cNvPr>
          <p:cNvSpPr/>
          <p:nvPr userDrawn="1"/>
        </p:nvSpPr>
        <p:spPr>
          <a:xfrm rot="10800000" flipV="1">
            <a:off x="6322139" y="6194322"/>
            <a:ext cx="5466737" cy="663678"/>
          </a:xfrm>
          <a:prstGeom prs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xmlns="" id="{9D4944DA-DC12-4ECF-9901-E7908CC94F4D}"/>
              </a:ext>
            </a:extLst>
          </p:cNvPr>
          <p:cNvSpPr/>
          <p:nvPr userDrawn="1"/>
        </p:nvSpPr>
        <p:spPr>
          <a:xfrm>
            <a:off x="-1" y="5029200"/>
            <a:ext cx="6095968" cy="1828800"/>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62">
            <a:extLst>
              <a:ext uri="{FF2B5EF4-FFF2-40B4-BE49-F238E27FC236}">
                <a16:creationId xmlns:a16="http://schemas.microsoft.com/office/drawing/2014/main" xmlns="" id="{AEDF8E50-DE20-455B-8B92-C2FF3DB83638}"/>
              </a:ext>
            </a:extLst>
          </p:cNvPr>
          <p:cNvSpPr txBox="1">
            <a:spLocks noGrp="1"/>
          </p:cNvSpPr>
          <p:nvPr>
            <p:ph type="title"/>
          </p:nvPr>
        </p:nvSpPr>
        <p:spPr>
          <a:xfrm>
            <a:off x="2448232" y="324465"/>
            <a:ext cx="7329949" cy="649287"/>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63">
            <a:extLst>
              <a:ext uri="{FF2B5EF4-FFF2-40B4-BE49-F238E27FC236}">
                <a16:creationId xmlns:a16="http://schemas.microsoft.com/office/drawing/2014/main" xmlns="" id="{1CAC648A-1CA9-461B-A86A-4DBFAB6DD6A9}"/>
              </a:ext>
            </a:extLst>
          </p:cNvPr>
          <p:cNvSpPr txBox="1">
            <a:spLocks noGrp="1"/>
          </p:cNvSpPr>
          <p:nvPr>
            <p:ph type="body" idx="1"/>
          </p:nvPr>
        </p:nvSpPr>
        <p:spPr>
          <a:xfrm>
            <a:off x="1268361" y="2566400"/>
            <a:ext cx="2920182" cy="3391948"/>
          </a:xfrm>
          <a:prstGeom prst="rect">
            <a:avLst/>
          </a:prstGeom>
        </p:spPr>
        <p:txBody>
          <a:bodyPr lIns="91425" tIns="91425" rIns="91425" bIns="91425" anchor="t" anchorCtr="0">
            <a:normAutofit/>
          </a:bodyPr>
          <a:lstStyle>
            <a:lvl1pPr marL="0" lvl="0" indent="0">
              <a:spcBef>
                <a:spcPts val="0"/>
              </a:spcBef>
              <a:buSzPct val="100000"/>
              <a:buNone/>
              <a:defRPr sz="18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20" name="Oval 19">
            <a:extLst>
              <a:ext uri="{FF2B5EF4-FFF2-40B4-BE49-F238E27FC236}">
                <a16:creationId xmlns:a16="http://schemas.microsoft.com/office/drawing/2014/main" xmlns="" id="{BD291B50-D3FA-4C72-AD23-8F0B4E79C665}"/>
              </a:ext>
            </a:extLst>
          </p:cNvPr>
          <p:cNvSpPr/>
          <p:nvPr userDrawn="1"/>
        </p:nvSpPr>
        <p:spPr>
          <a:xfrm>
            <a:off x="2115723" y="1238865"/>
            <a:ext cx="1236570" cy="1135626"/>
          </a:xfrm>
          <a:prstGeom prst="ellips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66404419-DA54-464C-AB3C-842512643AC2}"/>
              </a:ext>
            </a:extLst>
          </p:cNvPr>
          <p:cNvSpPr/>
          <p:nvPr userDrawn="1"/>
        </p:nvSpPr>
        <p:spPr>
          <a:xfrm>
            <a:off x="5477715" y="1238865"/>
            <a:ext cx="1236570" cy="1135626"/>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9CC425C-A95A-4C11-9368-E33E63168D5B}"/>
              </a:ext>
            </a:extLst>
          </p:cNvPr>
          <p:cNvSpPr/>
          <p:nvPr userDrawn="1"/>
        </p:nvSpPr>
        <p:spPr>
          <a:xfrm>
            <a:off x="8839707" y="1238865"/>
            <a:ext cx="1236570" cy="1135626"/>
          </a:xfrm>
          <a:prstGeom prst="ellipse">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63">
            <a:extLst>
              <a:ext uri="{FF2B5EF4-FFF2-40B4-BE49-F238E27FC236}">
                <a16:creationId xmlns:a16="http://schemas.microsoft.com/office/drawing/2014/main" xmlns="" id="{4BB17D39-AA4F-4382-8B6D-C659312FD109}"/>
              </a:ext>
            </a:extLst>
          </p:cNvPr>
          <p:cNvSpPr txBox="1">
            <a:spLocks noGrp="1"/>
          </p:cNvSpPr>
          <p:nvPr>
            <p:ph type="body" idx="10"/>
          </p:nvPr>
        </p:nvSpPr>
        <p:spPr>
          <a:xfrm>
            <a:off x="4635909" y="2566400"/>
            <a:ext cx="2920182" cy="3391948"/>
          </a:xfrm>
          <a:prstGeom prst="rect">
            <a:avLst/>
          </a:prstGeom>
        </p:spPr>
        <p:txBody>
          <a:bodyPr lIns="91425" tIns="91425" rIns="91425" bIns="91425" anchor="t" anchorCtr="0">
            <a:normAutofit/>
          </a:bodyPr>
          <a:lstStyle>
            <a:lvl1pPr marL="0" lvl="0" indent="0">
              <a:spcBef>
                <a:spcPts val="0"/>
              </a:spcBef>
              <a:buSzPct val="100000"/>
              <a:buNone/>
              <a:defRPr sz="18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24" name="Shape 63">
            <a:extLst>
              <a:ext uri="{FF2B5EF4-FFF2-40B4-BE49-F238E27FC236}">
                <a16:creationId xmlns:a16="http://schemas.microsoft.com/office/drawing/2014/main" xmlns="" id="{0CECB702-4888-4CFC-B8E3-0B0A3C5D238E}"/>
              </a:ext>
            </a:extLst>
          </p:cNvPr>
          <p:cNvSpPr txBox="1">
            <a:spLocks noGrp="1"/>
          </p:cNvSpPr>
          <p:nvPr>
            <p:ph type="body" idx="11"/>
          </p:nvPr>
        </p:nvSpPr>
        <p:spPr>
          <a:xfrm>
            <a:off x="8003457" y="2566400"/>
            <a:ext cx="2920182" cy="3391948"/>
          </a:xfrm>
          <a:prstGeom prst="rect">
            <a:avLst/>
          </a:prstGeom>
        </p:spPr>
        <p:txBody>
          <a:bodyPr lIns="91425" tIns="91425" rIns="91425" bIns="91425" anchor="t" anchorCtr="0">
            <a:normAutofit/>
          </a:bodyPr>
          <a:lstStyle>
            <a:lvl1pPr marL="0" lvl="0" indent="0">
              <a:spcBef>
                <a:spcPts val="0"/>
              </a:spcBef>
              <a:buSzPct val="100000"/>
              <a:buNone/>
              <a:defRPr sz="18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cxnSp>
        <p:nvCxnSpPr>
          <p:cNvPr id="3" name="Straight Connector 2">
            <a:extLst>
              <a:ext uri="{FF2B5EF4-FFF2-40B4-BE49-F238E27FC236}">
                <a16:creationId xmlns:a16="http://schemas.microsoft.com/office/drawing/2014/main" xmlns="" id="{06DB246F-2AB2-40D3-8B96-4224262AF054}"/>
              </a:ext>
            </a:extLst>
          </p:cNvPr>
          <p:cNvCxnSpPr>
            <a:cxnSpLocks/>
          </p:cNvCxnSpPr>
          <p:nvPr userDrawn="1"/>
        </p:nvCxnSpPr>
        <p:spPr>
          <a:xfrm>
            <a:off x="4408129" y="1238865"/>
            <a:ext cx="0" cy="49554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4849E48B-2C83-4E91-B188-346280E3EEA4}"/>
              </a:ext>
            </a:extLst>
          </p:cNvPr>
          <p:cNvCxnSpPr>
            <a:cxnSpLocks/>
          </p:cNvCxnSpPr>
          <p:nvPr userDrawn="1"/>
        </p:nvCxnSpPr>
        <p:spPr>
          <a:xfrm>
            <a:off x="7786329" y="1238865"/>
            <a:ext cx="0" cy="49554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26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418735" y="501445"/>
            <a:ext cx="7344697" cy="678785"/>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4" name="Group 3">
            <a:extLst>
              <a:ext uri="{FF2B5EF4-FFF2-40B4-BE49-F238E27FC236}">
                <a16:creationId xmlns:a16="http://schemas.microsoft.com/office/drawing/2014/main" xmlns="" id="{60DA3D6C-F54A-4A6C-A932-D9352274C71A}"/>
              </a:ext>
            </a:extLst>
          </p:cNvPr>
          <p:cNvGrpSpPr/>
          <p:nvPr userDrawn="1"/>
        </p:nvGrpSpPr>
        <p:grpSpPr>
          <a:xfrm>
            <a:off x="-9832" y="0"/>
            <a:ext cx="12201832" cy="6872514"/>
            <a:chOff x="-9832" y="0"/>
            <a:chExt cx="12201832" cy="6872514"/>
          </a:xfrm>
        </p:grpSpPr>
        <p:sp>
          <p:nvSpPr>
            <p:cNvPr id="7" name="Right Triangle 6">
              <a:extLst>
                <a:ext uri="{FF2B5EF4-FFF2-40B4-BE49-F238E27FC236}">
                  <a16:creationId xmlns:a16="http://schemas.microsoft.com/office/drawing/2014/main" xmlns="" id="{9ECC89ED-67A2-40EA-B60C-3403BF02A5DB}"/>
                </a:ext>
              </a:extLst>
            </p:cNvPr>
            <p:cNvSpPr/>
            <p:nvPr userDrawn="1"/>
          </p:nvSpPr>
          <p:spPr>
            <a:xfrm rot="5400000">
              <a:off x="3531654" y="-3541485"/>
              <a:ext cx="2554514" cy="96374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xmlns="" id="{2F1A0625-3E41-472C-94B0-7009B1C6C3DF}"/>
                </a:ext>
              </a:extLst>
            </p:cNvPr>
            <p:cNvSpPr/>
            <p:nvPr userDrawn="1"/>
          </p:nvSpPr>
          <p:spPr>
            <a:xfrm>
              <a:off x="1" y="4804230"/>
              <a:ext cx="2554514" cy="2068284"/>
            </a:xfrm>
            <a:prstGeom prst="r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xmlns="" id="{0247A582-880B-4CB7-832C-DC7351FA857C}"/>
                </a:ext>
              </a:extLst>
            </p:cNvPr>
            <p:cNvSpPr/>
            <p:nvPr userDrawn="1"/>
          </p:nvSpPr>
          <p:spPr>
            <a:xfrm rot="10800000">
              <a:off x="9637486" y="0"/>
              <a:ext cx="2554514" cy="2068284"/>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xmlns="" id="{737EEE93-BBD0-4DBA-A9DA-98C7143351B8}"/>
                </a:ext>
              </a:extLst>
            </p:cNvPr>
            <p:cNvSpPr/>
            <p:nvPr userDrawn="1"/>
          </p:nvSpPr>
          <p:spPr>
            <a:xfrm rot="16200000">
              <a:off x="6096001" y="776514"/>
              <a:ext cx="2554514" cy="96374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398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108"/>
        <p:cNvGrpSpPr/>
        <p:nvPr/>
      </p:nvGrpSpPr>
      <p:grpSpPr>
        <a:xfrm>
          <a:off x="0" y="0"/>
          <a:ext cx="0" cy="0"/>
          <a:chOff x="0" y="0"/>
          <a:chExt cx="0" cy="0"/>
        </a:xfrm>
      </p:grpSpPr>
      <p:grpSp>
        <p:nvGrpSpPr>
          <p:cNvPr id="2" name="Group 1">
            <a:extLst>
              <a:ext uri="{FF2B5EF4-FFF2-40B4-BE49-F238E27FC236}">
                <a16:creationId xmlns:a16="http://schemas.microsoft.com/office/drawing/2014/main" xmlns="" id="{3FD85188-715B-4B60-9522-CA83CF57A789}"/>
              </a:ext>
            </a:extLst>
          </p:cNvPr>
          <p:cNvGrpSpPr/>
          <p:nvPr userDrawn="1"/>
        </p:nvGrpSpPr>
        <p:grpSpPr>
          <a:xfrm>
            <a:off x="-9832" y="0"/>
            <a:ext cx="12201832" cy="6872514"/>
            <a:chOff x="-9832" y="0"/>
            <a:chExt cx="12201832" cy="6872514"/>
          </a:xfrm>
        </p:grpSpPr>
        <p:sp>
          <p:nvSpPr>
            <p:cNvPr id="3" name="Right Triangle 2">
              <a:extLst>
                <a:ext uri="{FF2B5EF4-FFF2-40B4-BE49-F238E27FC236}">
                  <a16:creationId xmlns:a16="http://schemas.microsoft.com/office/drawing/2014/main" xmlns="" id="{2AA653C5-2A8B-49AB-A861-F9B2DF8F8725}"/>
                </a:ext>
              </a:extLst>
            </p:cNvPr>
            <p:cNvSpPr/>
            <p:nvPr userDrawn="1"/>
          </p:nvSpPr>
          <p:spPr>
            <a:xfrm rot="5400000">
              <a:off x="3531654" y="-3541485"/>
              <a:ext cx="2554514" cy="9637485"/>
            </a:xfrm>
            <a:prstGeom prst="rtTriangle">
              <a:avLst/>
            </a:prstGeom>
            <a:solidFill>
              <a:srgbClr val="F7931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xmlns="" id="{9DFE8DDE-872F-4529-A8CE-E2C9A359B83C}"/>
                </a:ext>
              </a:extLst>
            </p:cNvPr>
            <p:cNvSpPr/>
            <p:nvPr userDrawn="1"/>
          </p:nvSpPr>
          <p:spPr>
            <a:xfrm>
              <a:off x="1" y="4804230"/>
              <a:ext cx="2554514" cy="2068284"/>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xmlns="" id="{8405DF43-5EDA-4C9F-8B55-D50A44B9F0DD}"/>
                </a:ext>
              </a:extLst>
            </p:cNvPr>
            <p:cNvSpPr/>
            <p:nvPr userDrawn="1"/>
          </p:nvSpPr>
          <p:spPr>
            <a:xfrm rot="10800000">
              <a:off x="9637486" y="0"/>
              <a:ext cx="2554514" cy="2068284"/>
            </a:xfrm>
            <a:prstGeom prst="r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xmlns="" id="{9162F3E0-FB0F-4446-A644-ED8A5A9ED660}"/>
                </a:ext>
              </a:extLst>
            </p:cNvPr>
            <p:cNvSpPr/>
            <p:nvPr userDrawn="1"/>
          </p:nvSpPr>
          <p:spPr>
            <a:xfrm rot="16200000">
              <a:off x="6096001" y="776514"/>
              <a:ext cx="2554514" cy="9637485"/>
            </a:xfrm>
            <a:prstGeom prst="rtTriangle">
              <a:avLst/>
            </a:prstGeom>
            <a:solidFill>
              <a:srgbClr val="29ABE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Shape 109"/>
          <p:cNvSpPr txBox="1">
            <a:spLocks noGrp="1"/>
          </p:cNvSpPr>
          <p:nvPr>
            <p:ph type="body" idx="1"/>
          </p:nvPr>
        </p:nvSpPr>
        <p:spPr>
          <a:xfrm>
            <a:off x="2459827" y="5889817"/>
            <a:ext cx="8335991" cy="692799"/>
          </a:xfrm>
          <a:prstGeom prst="rect">
            <a:avLst/>
          </a:prstGeom>
        </p:spPr>
        <p:txBody>
          <a:bodyPr lIns="91425" tIns="91425" rIns="91425" bIns="91425" anchor="t" anchorCtr="0"/>
          <a:lstStyle>
            <a:lvl1pPr lvl="0" algn="ctr">
              <a:spcBef>
                <a:spcPts val="480"/>
              </a:spcBef>
              <a:buSzPct val="100000"/>
              <a:buNone/>
              <a:defRPr sz="2400" b="1"/>
            </a:lvl1pPr>
          </a:lstStyle>
          <a:p>
            <a:endParaRPr/>
          </a:p>
        </p:txBody>
      </p:sp>
    </p:spTree>
    <p:extLst>
      <p:ext uri="{BB962C8B-B14F-4D97-AF65-F5344CB8AC3E}">
        <p14:creationId xmlns:p14="http://schemas.microsoft.com/office/powerpoint/2010/main" val="347133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1475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12/21/2022</a:t>
            </a:fld>
            <a:endParaRPr lang="en-US"/>
          </a:p>
        </p:txBody>
      </p:sp>
      <p:sp>
        <p:nvSpPr>
          <p:cNvPr id="5" name="Footer Placeholder 4">
            <a:extLst>
              <a:ext uri="{FF2B5EF4-FFF2-40B4-BE49-F238E27FC236}">
                <a16:creationId xmlns:a16="http://schemas.microsoft.com/office/drawing/2014/main" xmlns=""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
          <p:cNvSpPr txBox="1">
            <a:spLocks noGrp="1"/>
          </p:cNvSpPr>
          <p:nvPr>
            <p:ph type="ctrTitle"/>
          </p:nvPr>
        </p:nvSpPr>
        <p:spPr>
          <a:xfrm>
            <a:off x="5767466" y="1182414"/>
            <a:ext cx="6237515" cy="2522483"/>
          </a:xfrm>
          <a:prstGeom prst="rect">
            <a:avLst/>
          </a:prstGeom>
        </p:spPr>
        <p:txBody>
          <a:bodyPr lIns="91425" tIns="91425" rIns="91425" bIns="91425" anchor="b" anchorCtr="0">
            <a:noAutofit/>
          </a:bodyPr>
          <a:lstStyle/>
          <a:p>
            <a:pPr lvl="0"/>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БЮДЖЕТ </a:t>
            </a: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ДЛЯ </a:t>
            </a: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ГРАЖДАН</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
            </a:r>
            <a:b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br>
            <a:r>
              <a:rPr lang="ru-RU" altLang="ru-RU" sz="2800" i="1" dirty="0" smtClean="0">
                <a:ln w="6350">
                  <a:solidFill>
                    <a:srgbClr val="94B6D2">
                      <a:shade val="43000"/>
                    </a:srgbClr>
                  </a:solidFill>
                </a:ln>
                <a:solidFill>
                  <a:srgbClr val="000000"/>
                </a:solidFill>
                <a:latin typeface="Times New Roman" pitchFamily="18" charset="0"/>
                <a:cs typeface="Times New Roman" pitchFamily="18" charset="0"/>
              </a:rPr>
              <a:t>О </a:t>
            </a: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бюджете городского поселения "</a:t>
            </a:r>
            <a:r>
              <a:rPr lang="ru-RU" altLang="ru-RU" sz="2800" i="1" dirty="0" err="1">
                <a:ln w="6350">
                  <a:solidFill>
                    <a:srgbClr val="94B6D2">
                      <a:shade val="43000"/>
                    </a:srgbClr>
                  </a:solidFill>
                </a:ln>
                <a:solidFill>
                  <a:srgbClr val="000000"/>
                </a:solidFill>
                <a:latin typeface="Times New Roman" pitchFamily="18" charset="0"/>
                <a:cs typeface="Times New Roman" pitchFamily="18" charset="0"/>
              </a:rPr>
              <a:t>Емва</a:t>
            </a:r>
            <a:r>
              <a:rPr lang="ru-RU" altLang="ru-RU" sz="2800" i="1" dirty="0">
                <a:ln w="6350">
                  <a:solidFill>
                    <a:srgbClr val="94B6D2">
                      <a:shade val="43000"/>
                    </a:srgbClr>
                  </a:solidFill>
                </a:ln>
                <a:solidFill>
                  <a:srgbClr val="000000"/>
                </a:solidFill>
                <a:latin typeface="Times New Roman" pitchFamily="18" charset="0"/>
                <a:cs typeface="Times New Roman" pitchFamily="18" charset="0"/>
              </a:rPr>
              <a:t>" на 2022 год и плановый период 2023 и 2024 годов</a:t>
            </a:r>
            <a:endParaRPr lang="en" sz="4400" dirty="0"/>
          </a:p>
        </p:txBody>
      </p:sp>
      <p:sp>
        <p:nvSpPr>
          <p:cNvPr id="3" name="Shape 99">
            <a:extLst>
              <a:ext uri="{FF2B5EF4-FFF2-40B4-BE49-F238E27FC236}">
                <a16:creationId xmlns:a16="http://schemas.microsoft.com/office/drawing/2014/main" xmlns="" id="{DF9831E0-BB46-4B6C-A35F-CBC3FDCE8943}"/>
              </a:ext>
            </a:extLst>
          </p:cNvPr>
          <p:cNvSpPr txBox="1">
            <a:spLocks/>
          </p:cNvSpPr>
          <p:nvPr/>
        </p:nvSpPr>
        <p:spPr>
          <a:xfrm>
            <a:off x="0" y="6023861"/>
            <a:ext cx="12191999" cy="823450"/>
          </a:xfrm>
          <a:prstGeom prst="rect">
            <a:avLst/>
          </a:prstGeom>
        </p:spPr>
        <p:txBody>
          <a:bodyPr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ru-RU" sz="1000" dirty="0">
                <a:latin typeface="Times New Roman" panose="02020603050405020304" pitchFamily="18" charset="0"/>
                <a:cs typeface="Times New Roman" panose="02020603050405020304" pitchFamily="18" charset="0"/>
              </a:rPr>
              <a:t>Финансовое управление администрации </a:t>
            </a:r>
            <a:r>
              <a:rPr lang="ru-RU" sz="1000" dirty="0" smtClean="0">
                <a:latin typeface="Times New Roman" panose="02020603050405020304" pitchFamily="18" charset="0"/>
                <a:cs typeface="Times New Roman" panose="02020603050405020304" pitchFamily="18" charset="0"/>
              </a:rPr>
              <a:t>муниципального </a:t>
            </a:r>
            <a:r>
              <a:rPr lang="ru-RU" sz="1000" dirty="0">
                <a:latin typeface="Times New Roman" panose="02020603050405020304" pitchFamily="18" charset="0"/>
                <a:cs typeface="Times New Roman" panose="02020603050405020304" pitchFamily="18" charset="0"/>
              </a:rPr>
              <a:t>района «</a:t>
            </a:r>
            <a:r>
              <a:rPr lang="ru-RU" sz="1000" dirty="0" err="1">
                <a:latin typeface="Times New Roman" panose="02020603050405020304" pitchFamily="18" charset="0"/>
                <a:cs typeface="Times New Roman" panose="02020603050405020304" pitchFamily="18" charset="0"/>
              </a:rPr>
              <a:t>Княжпогостский</a:t>
            </a:r>
            <a:r>
              <a:rPr lang="ru-RU" sz="1000" dirty="0" smtClean="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p>
            <a:pPr marL="0" indent="0" algn="ctr">
              <a:spcBef>
                <a:spcPts val="0"/>
              </a:spcBef>
              <a:buNone/>
            </a:pPr>
            <a:r>
              <a:rPr lang="ru-RU" sz="1000" dirty="0">
                <a:latin typeface="Times New Roman" panose="02020603050405020304" pitchFamily="18" charset="0"/>
                <a:cs typeface="Times New Roman" panose="02020603050405020304" pitchFamily="18" charset="0"/>
              </a:rPr>
              <a:t>г. </a:t>
            </a:r>
            <a:r>
              <a:rPr lang="ru-RU" sz="1000" dirty="0" err="1">
                <a:latin typeface="Times New Roman" panose="02020603050405020304" pitchFamily="18" charset="0"/>
                <a:cs typeface="Times New Roman" panose="02020603050405020304" pitchFamily="18" charset="0"/>
              </a:rPr>
              <a:t>Емва</a:t>
            </a:r>
            <a:r>
              <a:rPr lang="ru-RU" sz="1000" dirty="0">
                <a:latin typeface="Times New Roman" panose="02020603050405020304" pitchFamily="18" charset="0"/>
                <a:cs typeface="Times New Roman" panose="02020603050405020304" pitchFamily="18" charset="0"/>
              </a:rPr>
              <a:t> </a:t>
            </a:r>
            <a:endParaRPr lang="ru-RU" sz="1000" dirty="0" smtClean="0">
              <a:latin typeface="Times New Roman" panose="02020603050405020304" pitchFamily="18" charset="0"/>
              <a:cs typeface="Times New Roman" panose="02020603050405020304" pitchFamily="18" charset="0"/>
            </a:endParaRPr>
          </a:p>
          <a:p>
            <a:pPr marL="0" indent="0" algn="ctr">
              <a:spcBef>
                <a:spcPts val="0"/>
              </a:spcBef>
              <a:buNone/>
            </a:pPr>
            <a:r>
              <a:rPr lang="ru-RU" sz="1000" dirty="0" smtClean="0">
                <a:latin typeface="Times New Roman" panose="02020603050405020304" pitchFamily="18" charset="0"/>
                <a:cs typeface="Times New Roman" panose="02020603050405020304" pitchFamily="18" charset="0"/>
              </a:rPr>
              <a:t>2022 год</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27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4"/>
          <p:cNvSpPr txBox="1">
            <a:spLocks noGrp="1"/>
          </p:cNvSpPr>
          <p:nvPr>
            <p:ph type="body" idx="1"/>
          </p:nvPr>
        </p:nvSpPr>
        <p:spPr>
          <a:xfrm>
            <a:off x="586974" y="1479270"/>
            <a:ext cx="6256800" cy="1093199"/>
          </a:xfrm>
          <a:prstGeom prst="rect">
            <a:avLst/>
          </a:prstGeom>
        </p:spPr>
        <p:txBody>
          <a:bodyPr lIns="91425" tIns="91425" rIns="91425" bIns="91425" anchor="t" anchorCtr="0">
            <a:noAutofit/>
          </a:bodyPr>
          <a:lstStyle/>
          <a:p>
            <a:pPr algn="just"/>
            <a:r>
              <a:rPr lang="en-US" sz="1400" b="1" dirty="0"/>
              <a:t>	</a:t>
            </a:r>
            <a:r>
              <a:rPr lang="ru-RU" sz="1400" dirty="0">
                <a:latin typeface="Times New Roman" panose="02020603050405020304" pitchFamily="18" charset="0"/>
                <a:cs typeface="Times New Roman" panose="02020603050405020304" pitchFamily="18" charset="0"/>
              </a:rPr>
              <a:t>Город </a:t>
            </a:r>
            <a:r>
              <a:rPr lang="ru-RU" sz="1400" dirty="0" err="1">
                <a:latin typeface="Times New Roman" panose="02020603050405020304" pitchFamily="18" charset="0"/>
                <a:cs typeface="Times New Roman" panose="02020603050405020304" pitchFamily="18" charset="0"/>
              </a:rPr>
              <a:t>Емва</a:t>
            </a:r>
            <a:r>
              <a:rPr lang="ru-RU" sz="1400" dirty="0">
                <a:latin typeface="Times New Roman" panose="02020603050405020304" pitchFamily="18" charset="0"/>
                <a:cs typeface="Times New Roman" panose="02020603050405020304" pitchFamily="18" charset="0"/>
              </a:rPr>
              <a:t> – административный центр </a:t>
            </a:r>
            <a:r>
              <a:rPr lang="ru-RU" sz="1400" dirty="0" err="1">
                <a:latin typeface="Times New Roman" panose="02020603050405020304" pitchFamily="18" charset="0"/>
                <a:cs typeface="Times New Roman" panose="02020603050405020304" pitchFamily="18" charset="0"/>
              </a:rPr>
              <a:t>Княжпогостского</a:t>
            </a:r>
            <a:r>
              <a:rPr lang="ru-RU" sz="1400" dirty="0">
                <a:latin typeface="Times New Roman" panose="02020603050405020304" pitchFamily="18" charset="0"/>
                <a:cs typeface="Times New Roman" panose="02020603050405020304" pitchFamily="18" charset="0"/>
              </a:rPr>
              <a:t> района. Располагается в центральной части поселения на р. </a:t>
            </a:r>
            <a:r>
              <a:rPr lang="ru-RU" sz="1400" dirty="0" err="1">
                <a:latin typeface="Times New Roman" panose="02020603050405020304" pitchFamily="18" charset="0"/>
                <a:cs typeface="Times New Roman" panose="02020603050405020304" pitchFamily="18" charset="0"/>
              </a:rPr>
              <a:t>Вымь</a:t>
            </a:r>
            <a:r>
              <a:rPr lang="ru-RU" sz="1400" dirty="0">
                <a:latin typeface="Times New Roman" panose="02020603050405020304" pitchFamily="18" charset="0"/>
                <a:cs typeface="Times New Roman" panose="02020603050405020304" pitchFamily="18" charset="0"/>
              </a:rPr>
              <a:t>. Возник как посёлок при станции </a:t>
            </a:r>
            <a:r>
              <a:rPr lang="ru-RU" sz="1400" dirty="0" err="1">
                <a:latin typeface="Times New Roman" panose="02020603050405020304" pitchFamily="18" charset="0"/>
                <a:cs typeface="Times New Roman" panose="02020603050405020304" pitchFamily="18" charset="0"/>
              </a:rPr>
              <a:t>Княжпогост</a:t>
            </a:r>
            <a:r>
              <a:rPr lang="ru-RU" sz="1400" dirty="0">
                <a:latin typeface="Times New Roman" panose="02020603050405020304" pitchFamily="18" charset="0"/>
                <a:cs typeface="Times New Roman" panose="02020603050405020304" pitchFamily="18" charset="0"/>
              </a:rPr>
              <a:t>, с 1941 года назывался поселком городского типа Железнодорожный. В 1985 году посёлок преобразован в город и переименован в </a:t>
            </a:r>
            <a:r>
              <a:rPr lang="ru-RU" sz="1400" dirty="0" err="1">
                <a:latin typeface="Times New Roman" panose="02020603050405020304" pitchFamily="18" charset="0"/>
                <a:cs typeface="Times New Roman" panose="02020603050405020304" pitchFamily="18" charset="0"/>
              </a:rPr>
              <a:t>Емва</a:t>
            </a:r>
            <a:r>
              <a:rPr lang="ru-RU" sz="1400" dirty="0">
                <a:latin typeface="Times New Roman" panose="02020603050405020304" pitchFamily="18" charset="0"/>
                <a:cs typeface="Times New Roman" panose="02020603050405020304" pitchFamily="18" charset="0"/>
              </a:rPr>
              <a:t>. Название присвоено по расположению города на реке </a:t>
            </a:r>
            <a:r>
              <a:rPr lang="ru-RU" sz="1400" dirty="0" err="1">
                <a:latin typeface="Times New Roman" panose="02020603050405020304" pitchFamily="18" charset="0"/>
                <a:cs typeface="Times New Roman" panose="02020603050405020304" pitchFamily="18" charset="0"/>
              </a:rPr>
              <a:t>Вымь</a:t>
            </a:r>
            <a:r>
              <a:rPr lang="ru-RU" sz="1400" dirty="0">
                <a:latin typeface="Times New Roman" panose="02020603050405020304" pitchFamily="18" charset="0"/>
                <a:cs typeface="Times New Roman" panose="02020603050405020304" pitchFamily="18" charset="0"/>
              </a:rPr>
              <a:t>, которую местное население называет </a:t>
            </a:r>
            <a:r>
              <a:rPr lang="ru-RU" sz="1400" dirty="0" err="1">
                <a:latin typeface="Times New Roman" panose="02020603050405020304" pitchFamily="18" charset="0"/>
                <a:cs typeface="Times New Roman" panose="02020603050405020304" pitchFamily="18" charset="0"/>
              </a:rPr>
              <a:t>Емва</a:t>
            </a:r>
            <a:r>
              <a:rPr lang="ru-RU"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Город районного значения </a:t>
            </a:r>
            <a:r>
              <a:rPr lang="ru-RU" sz="1400" dirty="0" err="1">
                <a:latin typeface="Times New Roman" panose="02020603050405020304" pitchFamily="18" charset="0"/>
                <a:cs typeface="Times New Roman" panose="02020603050405020304" pitchFamily="18" charset="0"/>
              </a:rPr>
              <a:t>Емва</a:t>
            </a:r>
            <a:r>
              <a:rPr lang="ru-RU" sz="1400" dirty="0">
                <a:latin typeface="Times New Roman" panose="02020603050405020304" pitchFamily="18" charset="0"/>
                <a:cs typeface="Times New Roman" panose="02020603050405020304" pitchFamily="18" charset="0"/>
              </a:rPr>
              <a:t> с подчиненными ему территориями (поселки сельского типа </a:t>
            </a:r>
            <a:r>
              <a:rPr lang="ru-RU" sz="1400" dirty="0" err="1">
                <a:latin typeface="Times New Roman" panose="02020603050405020304" pitchFamily="18" charset="0"/>
                <a:cs typeface="Times New Roman" panose="02020603050405020304" pitchFamily="18" charset="0"/>
              </a:rPr>
              <a:t>Кылтово</a:t>
            </a:r>
            <a:r>
              <a:rPr lang="ru-RU" sz="1400" dirty="0">
                <a:latin typeface="Times New Roman" panose="02020603050405020304" pitchFamily="18" charset="0"/>
                <a:cs typeface="Times New Roman" panose="02020603050405020304" pitchFamily="18" charset="0"/>
              </a:rPr>
              <a:t>, Чуб, село </a:t>
            </a:r>
            <a:r>
              <a:rPr lang="ru-RU" sz="1400" dirty="0" err="1">
                <a:latin typeface="Times New Roman" panose="02020603050405020304" pitchFamily="18" charset="0"/>
                <a:cs typeface="Times New Roman" panose="02020603050405020304" pitchFamily="18" charset="0"/>
              </a:rPr>
              <a:t>Княжпогост</a:t>
            </a:r>
            <a:r>
              <a:rPr lang="ru-RU" sz="1400" dirty="0">
                <a:latin typeface="Times New Roman" panose="02020603050405020304" pitchFamily="18" charset="0"/>
                <a:cs typeface="Times New Roman" panose="02020603050405020304" pitchFamily="18" charset="0"/>
              </a:rPr>
              <a:t>, деревни Злоба, </a:t>
            </a:r>
            <a:r>
              <a:rPr lang="ru-RU" sz="1400" dirty="0" err="1">
                <a:latin typeface="Times New Roman" panose="02020603050405020304" pitchFamily="18" charset="0"/>
                <a:cs typeface="Times New Roman" panose="02020603050405020304" pitchFamily="18" charset="0"/>
              </a:rPr>
              <a:t>Керес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Кыркещ</a:t>
            </a:r>
            <a:r>
              <a:rPr lang="ru-RU" sz="1400" dirty="0">
                <a:latin typeface="Times New Roman" panose="02020603050405020304" pitchFamily="18" charset="0"/>
                <a:cs typeface="Times New Roman" panose="02020603050405020304" pitchFamily="18" charset="0"/>
              </a:rPr>
              <a:t>, Половники, </a:t>
            </a:r>
            <a:r>
              <a:rPr lang="ru-RU" sz="1400" dirty="0" err="1">
                <a:latin typeface="Times New Roman" panose="02020603050405020304" pitchFamily="18" charset="0"/>
                <a:cs typeface="Times New Roman" panose="02020603050405020304" pitchFamily="18" charset="0"/>
              </a:rPr>
              <a:t>Раковица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Удор</a:t>
            </a:r>
            <a:r>
              <a:rPr lang="ru-RU" sz="1400" dirty="0">
                <a:latin typeface="Times New Roman" panose="02020603050405020304" pitchFamily="18" charset="0"/>
                <a:cs typeface="Times New Roman" panose="02020603050405020304" pitchFamily="18" charset="0"/>
              </a:rPr>
              <a:t> и прилегающие к ним земли).</a:t>
            </a:r>
          </a:p>
          <a:p>
            <a:pPr indent="180000"/>
            <a:endParaRPr lang="ru-RU" sz="1400" dirty="0">
              <a:latin typeface="Times New Roman" panose="02020603050405020304" pitchFamily="18" charset="0"/>
              <a:cs typeface="Times New Roman" panose="02020603050405020304" pitchFamily="18" charset="0"/>
            </a:endParaRPr>
          </a:p>
          <a:p>
            <a:pPr indent="180000"/>
            <a:r>
              <a:rPr lang="ru-RU" sz="1400" dirty="0">
                <a:latin typeface="Times New Roman" panose="02020603050405020304" pitchFamily="18" charset="0"/>
                <a:cs typeface="Times New Roman" panose="02020603050405020304" pitchFamily="18" charset="0"/>
              </a:rPr>
              <a:t>В городском поселении </a:t>
            </a:r>
            <a:r>
              <a:rPr lang="ru-RU" sz="1400" dirty="0" smtClean="0">
                <a:latin typeface="Times New Roman" panose="02020603050405020304" pitchFamily="18" charset="0"/>
                <a:cs typeface="Times New Roman" panose="02020603050405020304" pitchFamily="18" charset="0"/>
              </a:rPr>
              <a:t>9 </a:t>
            </a:r>
            <a:r>
              <a:rPr lang="ru-RU" sz="1400" dirty="0">
                <a:latin typeface="Times New Roman" panose="02020603050405020304" pitchFamily="18" charset="0"/>
                <a:cs typeface="Times New Roman" panose="02020603050405020304" pitchFamily="18" charset="0"/>
              </a:rPr>
              <a:t>населенных пунктов. </a:t>
            </a:r>
          </a:p>
          <a:p>
            <a:pPr indent="180000"/>
            <a:r>
              <a:rPr lang="ru-RU" sz="1400" dirty="0">
                <a:latin typeface="Times New Roman" panose="02020603050405020304" pitchFamily="18" charset="0"/>
                <a:cs typeface="Times New Roman" panose="02020603050405020304" pitchFamily="18" charset="0"/>
              </a:rPr>
              <a:t>Численность населения 12 </a:t>
            </a:r>
            <a:r>
              <a:rPr lang="ru-RU" sz="1400" dirty="0" smtClean="0">
                <a:latin typeface="Times New Roman" panose="02020603050405020304" pitchFamily="18" charset="0"/>
                <a:cs typeface="Times New Roman" panose="02020603050405020304" pitchFamily="18" charset="0"/>
              </a:rPr>
              <a:t>396 </a:t>
            </a:r>
            <a:r>
              <a:rPr lang="ru-RU" sz="1400" dirty="0">
                <a:latin typeface="Times New Roman" panose="02020603050405020304" pitchFamily="18" charset="0"/>
                <a:cs typeface="Times New Roman" panose="02020603050405020304" pitchFamily="18" charset="0"/>
              </a:rPr>
              <a:t>человек. </a:t>
            </a:r>
          </a:p>
          <a:p>
            <a:pPr indent="180000"/>
            <a:r>
              <a:rPr lang="ru-RU" sz="1400" dirty="0">
                <a:latin typeface="Times New Roman" panose="02020603050405020304" pitchFamily="18" charset="0"/>
                <a:cs typeface="Times New Roman" panose="02020603050405020304" pitchFamily="18" charset="0"/>
              </a:rPr>
              <a:t>Площадь поселения 61,25 км².</a:t>
            </a:r>
          </a:p>
          <a:p>
            <a:pPr indent="180000"/>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Распоряжением Правительства РФ от 29 июля 2014 года № 1398-р «Об утверждении перечня моногородов» муниципальное образование включено в категорию «</a:t>
            </a:r>
            <a:r>
              <a:rPr lang="ru-RU" sz="1400" dirty="0" err="1">
                <a:latin typeface="Times New Roman" panose="02020603050405020304" pitchFamily="18" charset="0"/>
                <a:cs typeface="Times New Roman" panose="02020603050405020304" pitchFamily="18" charset="0"/>
              </a:rPr>
              <a:t>Монопрофильные</a:t>
            </a:r>
            <a:r>
              <a:rPr lang="ru-RU" sz="1400" dirty="0">
                <a:latin typeface="Times New Roman" panose="02020603050405020304" pitchFamily="18" charset="0"/>
                <a:cs typeface="Times New Roman" panose="02020603050405020304" pitchFamily="18" charset="0"/>
              </a:rPr>
              <a:t> муниципальные образования Российской Федерации (моногорода) с наиболее сложным социально-экономическим положением».</a:t>
            </a:r>
          </a:p>
        </p:txBody>
      </p:sp>
      <p:sp>
        <p:nvSpPr>
          <p:cNvPr id="6" name="Shape 165"/>
          <p:cNvSpPr txBox="1">
            <a:spLocks noGrp="1"/>
          </p:cNvSpPr>
          <p:nvPr>
            <p:ph type="title" idx="4294967295"/>
          </p:nvPr>
        </p:nvSpPr>
        <p:spPr>
          <a:xfrm>
            <a:off x="201613" y="120486"/>
            <a:ext cx="6732587" cy="1184275"/>
          </a:xfrm>
          <a:prstGeom prst="rect">
            <a:avLst/>
          </a:prstGeom>
        </p:spPr>
        <p:txBody>
          <a:bodyPr lIns="91425" tIns="91425" rIns="91425" bIns="91425" anchor="b" anchorCtr="0">
            <a:noAutofit/>
          </a:bodyPr>
          <a:lstStyle/>
          <a:p>
            <a:pPr lvl="0" algn="ctr">
              <a:spcBef>
                <a:spcPts val="0"/>
              </a:spcBef>
            </a:pPr>
            <a:r>
              <a:rPr lang="ru-RU" sz="3600" dirty="0" smtClean="0">
                <a:latin typeface="Times New Roman" panose="02020603050405020304" pitchFamily="18" charset="0"/>
                <a:cs typeface="Times New Roman" panose="02020603050405020304" pitchFamily="18" charset="0"/>
              </a:rPr>
              <a:t>Административно-территориальное образование</a:t>
            </a:r>
            <a:endParaRPr lang="en" sz="3600" dirty="0"/>
          </a:p>
        </p:txBody>
      </p:sp>
      <p:sp>
        <p:nvSpPr>
          <p:cNvPr id="7" name="Shape 166"/>
          <p:cNvSpPr txBox="1">
            <a:spLocks noGrp="1"/>
          </p:cNvSpPr>
          <p:nvPr>
            <p:ph type="body" idx="4294967295"/>
          </p:nvPr>
        </p:nvSpPr>
        <p:spPr>
          <a:xfrm>
            <a:off x="8670925" y="2706688"/>
            <a:ext cx="3521075" cy="3763962"/>
          </a:xfrm>
          <a:prstGeom prst="rect">
            <a:avLst/>
          </a:prstGeom>
        </p:spPr>
        <p:txBody>
          <a:bodyPr lIns="91425" tIns="91425" rIns="91425" bIns="91425" anchor="t" anchorCtr="0">
            <a:noAutofit/>
          </a:bodyPr>
          <a:lstStyle/>
          <a:p>
            <a:pPr lvl="0" algn="just">
              <a:buNone/>
            </a:pPr>
            <a:r>
              <a:rPr lang="en-US" sz="1600" dirty="0">
                <a:solidFill>
                  <a:srgbClr val="F7931E"/>
                </a:solidFill>
              </a:rPr>
              <a:t>	</a:t>
            </a:r>
            <a:r>
              <a:rPr lang="en-US" sz="1600" b="1" dirty="0">
                <a:solidFill>
                  <a:srgbClr val="F7931E"/>
                </a:solidFill>
              </a:rPr>
              <a:t>Erin Cummings</a:t>
            </a:r>
          </a:p>
          <a:p>
            <a:pPr lvl="0" algn="just">
              <a:buNone/>
            </a:pPr>
            <a:r>
              <a:rPr lang="en-US" sz="1600" dirty="0"/>
              <a:t>	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r>
              <a:rPr lang="en-US" sz="1600" i="1" dirty="0"/>
              <a:t/>
            </a:r>
            <a:br>
              <a:rPr lang="en-US" sz="1600" i="1" dirty="0"/>
            </a:br>
            <a:endParaRPr lang="en" sz="1600" i="1" dirty="0"/>
          </a:p>
        </p:txBody>
      </p:sp>
      <p:pic>
        <p:nvPicPr>
          <p:cNvPr id="8"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118" y="0"/>
            <a:ext cx="4638882" cy="5385653"/>
          </a:xfrm>
          <a:prstGeom prst="rect">
            <a:avLst/>
          </a:prstGeom>
        </p:spPr>
      </p:pic>
    </p:spTree>
    <p:extLst>
      <p:ext uri="{BB962C8B-B14F-4D97-AF65-F5344CB8AC3E}">
        <p14:creationId xmlns:p14="http://schemas.microsoft.com/office/powerpoint/2010/main" val="41511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41890" y="182700"/>
            <a:ext cx="11918731" cy="692799"/>
          </a:xfrm>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ОСНОВНЫЕ ПОКАЗАТЕЛИ СОЦИАЛЬНО-ЭКОНОМИЧЕСКОГО </a:t>
            </a:r>
          </a:p>
          <a:p>
            <a:r>
              <a:rPr lang="ru-RU" dirty="0">
                <a:latin typeface="Times New Roman" panose="02020603050405020304" pitchFamily="18" charset="0"/>
                <a:cs typeface="Times New Roman" panose="02020603050405020304" pitchFamily="18" charset="0"/>
              </a:rPr>
              <a:t>РАЗВИТИЯ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a:t>
            </a:r>
          </a:p>
          <a:p>
            <a:endParaRPr lang="ru-RU"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14" y="739337"/>
            <a:ext cx="70961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845" y="2035722"/>
            <a:ext cx="7069138"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74090"/>
            <a:ext cx="5703614" cy="260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480" y="4468594"/>
            <a:ext cx="6117844" cy="218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16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565"/>
            <a:ext cx="12076386" cy="611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70944" y="138838"/>
            <a:ext cx="11942379" cy="678785"/>
          </a:xfrm>
        </p:spPr>
        <p:txBody>
          <a:bodyPr>
            <a:noAutofit/>
          </a:bodyPr>
          <a:lstStyle/>
          <a:p>
            <a:r>
              <a:rPr lang="ru-RU" sz="2400" b="1" dirty="0">
                <a:latin typeface="Times New Roman" panose="02020603050405020304" pitchFamily="18" charset="0"/>
                <a:cs typeface="Times New Roman" panose="02020603050405020304" pitchFamily="18" charset="0"/>
              </a:rPr>
              <a:t>ЗАДАЧИ И ОСНОВНЫЕ НАПРАВЛЕНИЯ БЮДЖЕТНОЙ ПОЛИТИКИ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НА 2023 ГОД И ПЛАНОВЫЙ ПЕРИОД 2024 И 2025 </a:t>
            </a:r>
            <a:r>
              <a:rPr lang="ru-RU" sz="2400" b="1" dirty="0" smtClean="0">
                <a:latin typeface="Times New Roman" panose="02020603050405020304" pitchFamily="18" charset="0"/>
                <a:cs typeface="Times New Roman" panose="02020603050405020304" pitchFamily="18" charset="0"/>
              </a:rPr>
              <a:t>ГОДОВ</a:t>
            </a:r>
            <a:endParaRPr lang="ru-RU" sz="2400" b="1"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845950" y="1221695"/>
            <a:ext cx="1970955" cy="1970955"/>
            <a:chOff x="3821887" y="480104"/>
            <a:chExt cx="1970955" cy="1970955"/>
          </a:xfrm>
        </p:grpSpPr>
        <p:sp>
          <p:nvSpPr>
            <p:cNvPr id="4" name="Скругленный прямоугольник 3"/>
            <p:cNvSpPr/>
            <p:nvPr/>
          </p:nvSpPr>
          <p:spPr>
            <a:xfrm>
              <a:off x="3821887" y="480104"/>
              <a:ext cx="1970955" cy="197095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Скругленный прямоугольник 4"/>
            <p:cNvSpPr/>
            <p:nvPr/>
          </p:nvSpPr>
          <p:spPr>
            <a:xfrm>
              <a:off x="3918101" y="576318"/>
              <a:ext cx="1778527" cy="1778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mn-lt"/>
                  <a:cs typeface="Times New Roman" panose="02020603050405020304" pitchFamily="18" charset="0"/>
                </a:rPr>
                <a:t>СОХРАНЕНИЕ УСЛОВИЙ РОСТА НАЛОГОВЫХ И НЕНАЛОГОВЫХ ДОХОДОВ БЮДЖЕТА </a:t>
              </a:r>
              <a:r>
                <a:rPr lang="ru-RU" sz="1400" dirty="0" smtClean="0">
                  <a:cs typeface="Times New Roman" panose="02020603050405020304" pitchFamily="18" charset="0"/>
                </a:rPr>
                <a:t>ГП</a:t>
              </a:r>
              <a:endParaRPr lang="ru-RU" sz="1400" kern="1200" dirty="0">
                <a:latin typeface="+mn-lt"/>
                <a:cs typeface="Times New Roman" panose="02020603050405020304" pitchFamily="18" charset="0"/>
              </a:endParaRPr>
            </a:p>
          </p:txBody>
        </p:sp>
      </p:grpSp>
      <p:grpSp>
        <p:nvGrpSpPr>
          <p:cNvPr id="6" name="Группа 5"/>
          <p:cNvGrpSpPr/>
          <p:nvPr/>
        </p:nvGrpSpPr>
        <p:grpSpPr>
          <a:xfrm>
            <a:off x="4157716" y="2445010"/>
            <a:ext cx="1970955" cy="1993116"/>
            <a:chOff x="6229240" y="938792"/>
            <a:chExt cx="1970955" cy="1993116"/>
          </a:xfrm>
        </p:grpSpPr>
        <p:sp>
          <p:nvSpPr>
            <p:cNvPr id="7" name="Скругленный прямоугольник 6"/>
            <p:cNvSpPr/>
            <p:nvPr/>
          </p:nvSpPr>
          <p:spPr>
            <a:xfrm>
              <a:off x="6229240" y="960953"/>
              <a:ext cx="1970955" cy="1970955"/>
            </a:xfrm>
            <a:prstGeom prst="roundRect">
              <a:avLst/>
            </a:pr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sp>
        <p:sp>
          <p:nvSpPr>
            <p:cNvPr id="8" name="Скругленный прямоугольник 4"/>
            <p:cNvSpPr/>
            <p:nvPr/>
          </p:nvSpPr>
          <p:spPr>
            <a:xfrm>
              <a:off x="6325453" y="938792"/>
              <a:ext cx="1778527" cy="1778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mn-lt"/>
                  <a:cs typeface="Times New Roman" panose="02020603050405020304" pitchFamily="18" charset="0"/>
                </a:rPr>
                <a:t>СДЕРЖИВАНИЕ РОСТА РАСХОДОВ БЮДЖЕТА ГП, НЕ ОБЕСПЕЧЕННОГО УВЕЛИЧЕНИЕМ ДОХОДОВ И (ИЛИ) ОПТИМИЗАЦИЕЙ РАСХОДОВ</a:t>
              </a:r>
              <a:endParaRPr lang="ru-RU" sz="1400" kern="1200" dirty="0">
                <a:latin typeface="+mn-lt"/>
                <a:cs typeface="Times New Roman" panose="02020603050405020304" pitchFamily="18" charset="0"/>
              </a:endParaRPr>
            </a:p>
          </p:txBody>
        </p:sp>
      </p:grpSp>
      <p:grpSp>
        <p:nvGrpSpPr>
          <p:cNvPr id="9" name="Группа 8"/>
          <p:cNvGrpSpPr/>
          <p:nvPr/>
        </p:nvGrpSpPr>
        <p:grpSpPr>
          <a:xfrm>
            <a:off x="7449778" y="2971799"/>
            <a:ext cx="2148223" cy="1970955"/>
            <a:chOff x="3733253" y="2602671"/>
            <a:chExt cx="2148223" cy="1970955"/>
          </a:xfrm>
        </p:grpSpPr>
        <p:sp>
          <p:nvSpPr>
            <p:cNvPr id="10" name="Скругленный прямоугольник 9"/>
            <p:cNvSpPr/>
            <p:nvPr/>
          </p:nvSpPr>
          <p:spPr>
            <a:xfrm>
              <a:off x="3733253" y="2602671"/>
              <a:ext cx="2148223" cy="1970955"/>
            </a:xfrm>
            <a:prstGeom prst="roundRect">
              <a:avLst/>
            </a:prstGeom>
          </p:spPr>
          <p:style>
            <a:lnRef idx="2">
              <a:schemeClr val="lt1">
                <a:hueOff val="0"/>
                <a:satOff val="0"/>
                <a:lumOff val="0"/>
                <a:alphaOff val="0"/>
              </a:schemeClr>
            </a:lnRef>
            <a:fillRef idx="1">
              <a:schemeClr val="accent5">
                <a:hueOff val="-4902231"/>
                <a:satOff val="-6819"/>
                <a:lumOff val="-2615"/>
                <a:alphaOff val="0"/>
              </a:schemeClr>
            </a:fillRef>
            <a:effectRef idx="0">
              <a:schemeClr val="accent5">
                <a:hueOff val="-4902231"/>
                <a:satOff val="-6819"/>
                <a:lumOff val="-2615"/>
                <a:alphaOff val="0"/>
              </a:schemeClr>
            </a:effectRef>
            <a:fontRef idx="minor">
              <a:schemeClr val="lt1"/>
            </a:fontRef>
          </p:style>
        </p:sp>
        <p:sp>
          <p:nvSpPr>
            <p:cNvPr id="11" name="Скругленный прямоугольник 4"/>
            <p:cNvSpPr/>
            <p:nvPr/>
          </p:nvSpPr>
          <p:spPr>
            <a:xfrm>
              <a:off x="3829467" y="2698885"/>
              <a:ext cx="1955795" cy="1778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mn-lt"/>
                  <a:cs typeface="Times New Roman" panose="02020603050405020304" pitchFamily="18" charset="0"/>
                </a:rPr>
                <a:t>СОВЕРШЕНСТВОВАНИЕ СИСТЕМЫ УПРАВЛЕНИЯ ОБЩЕСТВЕННЫМИ ФИНАНСАМИ РК</a:t>
              </a:r>
              <a:endParaRPr lang="ru-RU" sz="1400" kern="1200" dirty="0">
                <a:latin typeface="+mn-lt"/>
                <a:cs typeface="Times New Roman" panose="02020603050405020304" pitchFamily="18" charset="0"/>
              </a:endParaRPr>
            </a:p>
          </p:txBody>
        </p:sp>
      </p:grpSp>
      <p:sp>
        <p:nvSpPr>
          <p:cNvPr id="12" name="Блок-схема: дисплей 11"/>
          <p:cNvSpPr/>
          <p:nvPr/>
        </p:nvSpPr>
        <p:spPr>
          <a:xfrm>
            <a:off x="2720691" y="2008477"/>
            <a:ext cx="381000" cy="380384"/>
          </a:xfrm>
          <a:prstGeom prst="flowChartDisplay">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
        <p:nvSpPr>
          <p:cNvPr id="13" name="Блок-схема: дисплей 12"/>
          <p:cNvSpPr/>
          <p:nvPr/>
        </p:nvSpPr>
        <p:spPr>
          <a:xfrm>
            <a:off x="6018836" y="3262456"/>
            <a:ext cx="381000" cy="380384"/>
          </a:xfrm>
          <a:prstGeom prst="flowChartDisplay">
            <a:avLst/>
          </a:prstGeom>
          <a:solidFill>
            <a:srgbClr val="43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14" name="Блок-схема: дисплей 13"/>
          <p:cNvSpPr/>
          <p:nvPr/>
        </p:nvSpPr>
        <p:spPr>
          <a:xfrm>
            <a:off x="9501787" y="3839565"/>
            <a:ext cx="509265" cy="380384"/>
          </a:xfrm>
          <a:prstGeom prst="flowChartDisplay">
            <a:avLst/>
          </a:prstGeom>
          <a:solidFill>
            <a:srgbClr val="45B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val="578969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18241" y="159051"/>
            <a:ext cx="11942379" cy="692799"/>
          </a:xfrm>
        </p:spPr>
        <p:txBody>
          <a:bodyPr>
            <a:normAutofit fontScale="92500"/>
          </a:bodyPr>
          <a:lstStyle/>
          <a:p>
            <a:r>
              <a:rPr lang="ru-RU" dirty="0">
                <a:latin typeface="Times New Roman" panose="02020603050405020304" pitchFamily="18" charset="0"/>
                <a:cs typeface="Times New Roman" panose="02020603050405020304" pitchFamily="18" charset="0"/>
              </a:rPr>
              <a:t>ОСНОВНЫЕ ПАРАМЕТРЫ ПРОЕКТА БЮДЖЕТА </a:t>
            </a:r>
            <a:r>
              <a:rPr lang="ru-RU">
                <a:latin typeface="Times New Roman" panose="02020603050405020304" pitchFamily="18" charset="0"/>
                <a:cs typeface="Times New Roman" panose="02020603050405020304" pitchFamily="18" charset="0"/>
              </a:rPr>
              <a:t>В </a:t>
            </a:r>
            <a:r>
              <a:rPr lang="ru-RU" smtClean="0">
                <a:latin typeface="Times New Roman" panose="02020603050405020304" pitchFamily="18" charset="0"/>
                <a:cs typeface="Times New Roman" panose="02020603050405020304" pitchFamily="18" charset="0"/>
              </a:rPr>
              <a:t>2021-2025 </a:t>
            </a:r>
            <a:r>
              <a:rPr lang="ru-RU" dirty="0">
                <a:latin typeface="Times New Roman" panose="02020603050405020304" pitchFamily="18" charset="0"/>
                <a:cs typeface="Times New Roman" panose="02020603050405020304" pitchFamily="18" charset="0"/>
              </a:rPr>
              <a:t>ГОДАХ, </a:t>
            </a:r>
            <a:r>
              <a:rPr lang="ru-RU" dirty="0" smtClean="0">
                <a:latin typeface="Times New Roman" panose="02020603050405020304" pitchFamily="18" charset="0"/>
                <a:cs typeface="Times New Roman" panose="02020603050405020304" pitchFamily="18" charset="0"/>
              </a:rPr>
              <a:t>ТЫС РУБЛЕЙ</a:t>
            </a:r>
            <a:endParaRPr lang="ru-RU" dirty="0">
              <a:latin typeface="Times New Roman" panose="02020603050405020304" pitchFamily="18" charset="0"/>
              <a:cs typeface="Times New Roman" panose="02020603050405020304" pitchFamily="18" charset="0"/>
            </a:endParaRPr>
          </a:p>
          <a:p>
            <a:endParaRPr lang="ru-RU" dirty="0"/>
          </a:p>
        </p:txBody>
      </p:sp>
      <p:graphicFrame>
        <p:nvGraphicFramePr>
          <p:cNvPr id="3" name="Диаграмма 2"/>
          <p:cNvGraphicFramePr/>
          <p:nvPr>
            <p:extLst>
              <p:ext uri="{D42A27DB-BD31-4B8C-83A1-F6EECF244321}">
                <p14:modId xmlns:p14="http://schemas.microsoft.com/office/powerpoint/2010/main" val="1256855109"/>
              </p:ext>
            </p:extLst>
          </p:nvPr>
        </p:nvGraphicFramePr>
        <p:xfrm>
          <a:off x="0" y="719667"/>
          <a:ext cx="12036972" cy="6051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746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76" y="60010"/>
            <a:ext cx="11997557" cy="678785"/>
          </a:xfrm>
        </p:spPr>
        <p:txBody>
          <a:bodyPr>
            <a:normAutofit/>
          </a:bodyPr>
          <a:lstStyle/>
          <a:p>
            <a:r>
              <a:rPr lang="ru-RU" sz="2200" b="1" dirty="0">
                <a:latin typeface="Times New Roman" panose="02020603050405020304" pitchFamily="18" charset="0"/>
                <a:cs typeface="Times New Roman" panose="02020603050405020304" pitchFamily="18" charset="0"/>
              </a:rPr>
              <a:t>МЕЖБЮДЖЕТНЫЕ ТРАНСФЕРТЫ </a:t>
            </a:r>
            <a:r>
              <a:rPr lang="ru-RU" sz="2200" b="1" dirty="0" smtClean="0">
                <a:latin typeface="Times New Roman" panose="02020603050405020304" pitchFamily="18" charset="0"/>
                <a:cs typeface="Times New Roman" panose="02020603050405020304" pitchFamily="18" charset="0"/>
              </a:rPr>
              <a:t>БЮДЖЕТА, ТЫС РУБЛЕЙ</a:t>
            </a:r>
            <a:endParaRPr lang="ru-RU" b="1" dirty="0"/>
          </a:p>
        </p:txBody>
      </p:sp>
      <p:graphicFrame>
        <p:nvGraphicFramePr>
          <p:cNvPr id="3" name="Таблица 2"/>
          <p:cNvGraphicFramePr>
            <a:graphicFrameLocks noGrp="1"/>
          </p:cNvGraphicFramePr>
          <p:nvPr>
            <p:extLst>
              <p:ext uri="{D42A27DB-BD31-4B8C-83A1-F6EECF244321}">
                <p14:modId xmlns:p14="http://schemas.microsoft.com/office/powerpoint/2010/main" val="2080379895"/>
              </p:ext>
            </p:extLst>
          </p:nvPr>
        </p:nvGraphicFramePr>
        <p:xfrm>
          <a:off x="362610" y="882870"/>
          <a:ext cx="11429274" cy="5580992"/>
        </p:xfrm>
        <a:graphic>
          <a:graphicData uri="http://schemas.openxmlformats.org/drawingml/2006/table">
            <a:tbl>
              <a:tblPr firstRow="1" firstCol="1" bandRow="1">
                <a:tableStyleId>{E8B1032C-EA38-4F05-BA0D-38AFFFC7BED3}</a:tableStyleId>
              </a:tblPr>
              <a:tblGrid>
                <a:gridCol w="396830"/>
                <a:gridCol w="6255816"/>
                <a:gridCol w="1142571"/>
                <a:gridCol w="918949"/>
                <a:gridCol w="850910"/>
                <a:gridCol w="932099"/>
                <a:gridCol w="932099"/>
              </a:tblGrid>
              <a:tr h="1484343">
                <a:tc>
                  <a:txBody>
                    <a:bodyPr/>
                    <a:lstStyle/>
                    <a:p>
                      <a:pPr algn="ctr">
                        <a:lnSpc>
                          <a:spcPct val="115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 п/п</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Виды МБТ</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ctr">
                        <a:lnSpc>
                          <a:spcPct val="100000"/>
                        </a:lnSpc>
                        <a:spcAft>
                          <a:spcPts val="0"/>
                        </a:spcAft>
                      </a:pP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2021 г. </a:t>
                      </a:r>
                    </a:p>
                    <a:p>
                      <a:pPr algn="ctr">
                        <a:lnSpc>
                          <a:spcPct val="100000"/>
                        </a:lnSpc>
                        <a:spcAft>
                          <a:spcPts val="0"/>
                        </a:spcAft>
                      </a:pP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факт</a:t>
                      </a:r>
                      <a:endParaRPr lang="ru-RU" sz="1400" b="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4322" marR="34322" marT="0" marB="0" anchor="ctr">
                    <a:noFill/>
                  </a:tcPr>
                </a:tc>
                <a:tc>
                  <a:txBody>
                    <a:bodyPr/>
                    <a:lstStyle/>
                    <a:p>
                      <a:pPr algn="ctr">
                        <a:lnSpc>
                          <a:spcPct val="100000"/>
                        </a:lnSpc>
                        <a:spcAft>
                          <a:spcPts val="0"/>
                        </a:spcAft>
                      </a:pP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2022 г.</a:t>
                      </a:r>
                    </a:p>
                    <a:p>
                      <a:pPr algn="ctr">
                        <a:lnSpc>
                          <a:spcPct val="100000"/>
                        </a:lnSpc>
                        <a:spcAft>
                          <a:spcPts val="0"/>
                        </a:spcAft>
                      </a:pP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оценка</a:t>
                      </a:r>
                      <a:endParaRPr lang="ru-RU" sz="1400" b="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4322" marR="34322" marT="0" marB="0" anchor="ctr">
                    <a:noFill/>
                  </a:tcPr>
                </a:tc>
                <a:tc>
                  <a:txBody>
                    <a:bodyPr/>
                    <a:lstStyle/>
                    <a:p>
                      <a:pPr algn="ct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2023 г. план</a:t>
                      </a:r>
                    </a:p>
                  </a:txBody>
                  <a:tcPr marL="34322" marR="34322" marT="0" marB="0" anchor="ctr">
                    <a:noFill/>
                  </a:tcPr>
                </a:tc>
                <a:tc>
                  <a:txBody>
                    <a:bodyPr/>
                    <a:lstStyle/>
                    <a:p>
                      <a:pPr algn="ct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2024 г. план</a:t>
                      </a:r>
                    </a:p>
                  </a:txBody>
                  <a:tcPr marL="34322" marR="34322" marT="0" marB="0" anchor="ctr">
                    <a:noFill/>
                  </a:tcPr>
                </a:tc>
                <a:tc>
                  <a:txBody>
                    <a:bodyPr/>
                    <a:lstStyle/>
                    <a:p>
                      <a:pPr algn="ct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2025 г.</a:t>
                      </a:r>
                    </a:p>
                    <a:p>
                      <a:pPr algn="ctr"/>
                      <a:r>
                        <a:rPr lang="ru-RU" sz="1400" b="1" kern="1200" baseline="0" dirty="0" smtClean="0">
                          <a:solidFill>
                            <a:schemeClr val="tx1"/>
                          </a:solidFill>
                          <a:effectLst/>
                          <a:latin typeface="Times New Roman" panose="02020603050405020304" pitchFamily="18" charset="0"/>
                          <a:ea typeface="+mn-ea"/>
                          <a:cs typeface="Times New Roman" panose="02020603050405020304" pitchFamily="18" charset="0"/>
                        </a:rPr>
                        <a:t>план</a:t>
                      </a:r>
                    </a:p>
                  </a:txBody>
                  <a:tcPr marL="34322" marR="34322" marT="0" marB="0" anchor="ctr">
                    <a:noFill/>
                  </a:tcPr>
                </a:tc>
              </a:tr>
              <a:tr h="645367">
                <a:tc gridSpan="2">
                  <a:txBody>
                    <a:bodyPr/>
                    <a:lstStyle/>
                    <a:p>
                      <a:pPr lvl="1" algn="ctr">
                        <a:lnSpc>
                          <a:spcPct val="150000"/>
                        </a:lnSpc>
                        <a:spcAft>
                          <a:spcPts val="0"/>
                        </a:spcAft>
                      </a:pPr>
                      <a:r>
                        <a:rPr lang="ru-RU" sz="1400" b="0" kern="1200" baseline="0" dirty="0" smtClean="0">
                          <a:effectLst/>
                          <a:latin typeface="Times New Roman" panose="02020603050405020304" pitchFamily="18" charset="0"/>
                          <a:cs typeface="Times New Roman" panose="02020603050405020304" pitchFamily="18" charset="0"/>
                        </a:rPr>
                        <a:t>МБТ, полученные в бюджет ГП</a:t>
                      </a:r>
                      <a:endParaRPr lang="ru-RU" sz="14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hMerge="1">
                  <a:txBody>
                    <a:bodyPr/>
                    <a:lstStyle/>
                    <a:p>
                      <a:endParaRPr lang="ru-RU"/>
                    </a:p>
                  </a:txBody>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29 051,751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62 862,574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6 626,382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2 845,457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2 669,984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860488">
                <a:tc>
                  <a:txBody>
                    <a:bodyPr/>
                    <a:lstStyle/>
                    <a:p>
                      <a:pPr algn="ctr">
                        <a:lnSpc>
                          <a:spcPct val="115000"/>
                        </a:lnSpc>
                        <a:spcAft>
                          <a:spcPts val="0"/>
                        </a:spcAft>
                      </a:pPr>
                      <a:r>
                        <a:rPr lang="ru-RU" sz="1400" kern="1200" baseline="0" dirty="0">
                          <a:effectLst/>
                          <a:latin typeface="Times New Roman" panose="02020603050405020304" pitchFamily="18" charset="0"/>
                          <a:cs typeface="Times New Roman" panose="02020603050405020304" pitchFamily="18" charset="0"/>
                        </a:rPr>
                        <a:t>1.</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l">
                        <a:lnSpc>
                          <a:spcPct val="100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34322" marR="34322" marT="0"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7 578,700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20 696,90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3 998,485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977,129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594,195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863598">
                <a:tc>
                  <a:txBody>
                    <a:bodyPr/>
                    <a:lstStyle/>
                    <a:p>
                      <a:pPr algn="ctr">
                        <a:lnSpc>
                          <a:spcPct val="115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2.</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l">
                        <a:lnSpc>
                          <a:spcPct val="100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Субсидии бюджетам бюджетной системы РФ </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34322" marR="34322" marT="0"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11 574,064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30 624,394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1 841,690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1 814,250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1 750,416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863598">
                <a:tc>
                  <a:txBody>
                    <a:bodyPr/>
                    <a:lstStyle/>
                    <a:p>
                      <a:pPr algn="ctr">
                        <a:lnSpc>
                          <a:spcPct val="115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3.</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l">
                        <a:lnSpc>
                          <a:spcPct val="100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Субвенции бюджетам субъектов РФ </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34322" marR="34322" marT="0"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21,984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22,151</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26,207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26,207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26,207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863598">
                <a:tc>
                  <a:txBody>
                    <a:bodyPr/>
                    <a:lstStyle/>
                    <a:p>
                      <a:pPr algn="ctr">
                        <a:lnSpc>
                          <a:spcPct val="115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4.</a:t>
                      </a:r>
                      <a:endParaRPr lang="ru-RU" sz="14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algn="l">
                        <a:lnSpc>
                          <a:spcPct val="100000"/>
                        </a:lnSpc>
                        <a:spcAft>
                          <a:spcPts val="0"/>
                        </a:spcAft>
                      </a:pPr>
                      <a:r>
                        <a:rPr lang="ru-RU" sz="1400" kern="1200" baseline="0" dirty="0" smtClean="0">
                          <a:effectLst/>
                          <a:latin typeface="Times New Roman" panose="02020603050405020304" pitchFamily="18" charset="0"/>
                          <a:cs typeface="Times New Roman" panose="02020603050405020304" pitchFamily="18" charset="0"/>
                        </a:rPr>
                        <a:t>Иные МБТ</a:t>
                      </a:r>
                    </a:p>
                  </a:txBody>
                  <a:tcPr marL="34322" marR="34322" marT="0"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9 818,603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11 447,829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760,00</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27,871</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no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299,166</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noFill/>
                  </a:tcPr>
                </a:tc>
              </a:tr>
            </a:tbl>
          </a:graphicData>
        </a:graphic>
      </p:graphicFrame>
    </p:spTree>
    <p:extLst>
      <p:ext uri="{BB962C8B-B14F-4D97-AF65-F5344CB8AC3E}">
        <p14:creationId xmlns:p14="http://schemas.microsoft.com/office/powerpoint/2010/main" val="183495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76" y="83658"/>
            <a:ext cx="11973910" cy="678785"/>
          </a:xfrm>
        </p:spPr>
        <p:txBody>
          <a:bodyPr>
            <a:normAutofit/>
          </a:bodyPr>
          <a:lstStyle/>
          <a:p>
            <a:r>
              <a:rPr lang="ru-RU" sz="2200" dirty="0">
                <a:latin typeface="Times New Roman" panose="02020603050405020304" pitchFamily="18" charset="0"/>
                <a:cs typeface="Times New Roman" panose="02020603050405020304" pitchFamily="18" charset="0"/>
              </a:rPr>
              <a:t>СТРУКТУРА ДОХОДОВ </a:t>
            </a:r>
            <a:r>
              <a:rPr lang="ru-RU" sz="2200" dirty="0" smtClean="0">
                <a:latin typeface="Times New Roman" panose="02020603050405020304" pitchFamily="18" charset="0"/>
                <a:cs typeface="Times New Roman" panose="02020603050405020304" pitchFamily="18" charset="0"/>
              </a:rPr>
              <a:t>БЮДЖЕТА </a:t>
            </a:r>
            <a:r>
              <a:rPr lang="ru-RU" sz="2200" dirty="0">
                <a:latin typeface="Times New Roman" panose="02020603050405020304" pitchFamily="18" charset="0"/>
                <a:cs typeface="Times New Roman" panose="02020603050405020304" pitchFamily="18" charset="0"/>
              </a:rPr>
              <a:t>В </a:t>
            </a:r>
            <a:r>
              <a:rPr lang="ru-RU" sz="2200" dirty="0" smtClean="0">
                <a:latin typeface="Times New Roman" panose="02020603050405020304" pitchFamily="18" charset="0"/>
                <a:cs typeface="Times New Roman" panose="02020603050405020304" pitchFamily="18" charset="0"/>
              </a:rPr>
              <a:t>2021-2025 </a:t>
            </a:r>
            <a:r>
              <a:rPr lang="ru-RU" sz="2200" dirty="0">
                <a:latin typeface="Times New Roman" panose="02020603050405020304" pitchFamily="18" charset="0"/>
                <a:cs typeface="Times New Roman" panose="02020603050405020304" pitchFamily="18" charset="0"/>
              </a:rPr>
              <a:t>ГОДАХ, </a:t>
            </a:r>
            <a:r>
              <a:rPr lang="ru-RU" sz="2200" dirty="0" smtClean="0">
                <a:latin typeface="Times New Roman" panose="02020603050405020304" pitchFamily="18" charset="0"/>
                <a:cs typeface="Times New Roman" panose="02020603050405020304" pitchFamily="18" charset="0"/>
              </a:rPr>
              <a:t>ТЫС РУБЛЕЙ</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789722787"/>
              </p:ext>
            </p:extLst>
          </p:nvPr>
        </p:nvGraphicFramePr>
        <p:xfrm>
          <a:off x="835574" y="1329012"/>
          <a:ext cx="10547984" cy="4094327"/>
        </p:xfrm>
        <a:graphic>
          <a:graphicData uri="http://schemas.openxmlformats.org/drawingml/2006/table">
            <a:tbl>
              <a:tblPr firstRow="1" firstCol="1" bandRow="1">
                <a:tableStyleId>{E8B1032C-EA38-4F05-BA0D-38AFFFC7BED3}</a:tableStyleId>
              </a:tblPr>
              <a:tblGrid>
                <a:gridCol w="5866798"/>
                <a:gridCol w="911381"/>
                <a:gridCol w="911381"/>
                <a:gridCol w="952808"/>
                <a:gridCol w="952808"/>
                <a:gridCol w="952808"/>
              </a:tblGrid>
              <a:tr h="1565404">
                <a:tc>
                  <a:txBody>
                    <a:bodyPr/>
                    <a:lstStyle/>
                    <a:p>
                      <a:pPr algn="ctr">
                        <a:lnSpc>
                          <a:spcPct val="100000"/>
                        </a:lnSpc>
                        <a:spcAft>
                          <a:spcPts val="0"/>
                        </a:spcAft>
                      </a:pPr>
                      <a:r>
                        <a:rPr lang="ru-RU" sz="1400" b="0" dirty="0" smtClean="0">
                          <a:effectLst/>
                          <a:latin typeface="Times New Roman" panose="02020603050405020304" pitchFamily="18" charset="0"/>
                          <a:cs typeface="Times New Roman" panose="02020603050405020304" pitchFamily="18" charset="0"/>
                        </a:rPr>
                        <a:t>НАИМЕНОВАНИЕ</a:t>
                      </a:r>
                      <a:endParaRPr lang="ru-RU" sz="1400" b="0" dirty="0">
                        <a:effectLst/>
                        <a:latin typeface="Times New Roman" panose="02020603050405020304" pitchFamily="18" charset="0"/>
                        <a:ea typeface="Calibri"/>
                        <a:cs typeface="Times New Roman" panose="02020603050405020304" pitchFamily="18" charset="0"/>
                      </a:endParaRPr>
                    </a:p>
                  </a:txBody>
                  <a:tcPr marL="34322" marR="34322" marT="0" marB="0" anchor="ctr"/>
                </a:tc>
                <a:tc>
                  <a:txBody>
                    <a:bodyPr/>
                    <a:lstStyle/>
                    <a:p>
                      <a:pPr algn="ctr">
                        <a:lnSpc>
                          <a:spcPct val="100000"/>
                        </a:lnSpc>
                        <a:spcAft>
                          <a:spcPts val="0"/>
                        </a:spcAft>
                      </a:pPr>
                      <a:r>
                        <a:rPr lang="ru-RU" sz="1400" b="0" dirty="0" smtClean="0">
                          <a:effectLst/>
                          <a:latin typeface="Times New Roman" panose="02020603050405020304" pitchFamily="18" charset="0"/>
                          <a:ea typeface="Calibri"/>
                          <a:cs typeface="Times New Roman" panose="02020603050405020304" pitchFamily="18" charset="0"/>
                        </a:rPr>
                        <a:t>2021 г.</a:t>
                      </a:r>
                    </a:p>
                    <a:p>
                      <a:pPr algn="ctr">
                        <a:lnSpc>
                          <a:spcPct val="100000"/>
                        </a:lnSpc>
                        <a:spcAft>
                          <a:spcPts val="0"/>
                        </a:spcAft>
                      </a:pPr>
                      <a:r>
                        <a:rPr lang="ru-RU" sz="1400" b="0" dirty="0" smtClean="0">
                          <a:effectLst/>
                          <a:latin typeface="Times New Roman" panose="02020603050405020304" pitchFamily="18" charset="0"/>
                          <a:ea typeface="Calibri"/>
                          <a:cs typeface="Times New Roman" panose="02020603050405020304" pitchFamily="18" charset="0"/>
                        </a:rPr>
                        <a:t>факт</a:t>
                      </a:r>
                      <a:endParaRPr lang="ru-RU" sz="1400" b="0" dirty="0">
                        <a:effectLst/>
                        <a:latin typeface="Times New Roman" panose="02020603050405020304" pitchFamily="18" charset="0"/>
                        <a:ea typeface="Calibri"/>
                        <a:cs typeface="Times New Roman" panose="02020603050405020304" pitchFamily="18" charset="0"/>
                      </a:endParaRPr>
                    </a:p>
                  </a:txBody>
                  <a:tcPr marL="34322" marR="34322" marT="0" marB="0" anchor="ctr"/>
                </a:tc>
                <a:tc>
                  <a:txBody>
                    <a:bodyPr/>
                    <a:lstStyle/>
                    <a:p>
                      <a:pPr algn="ctr">
                        <a:lnSpc>
                          <a:spcPct val="100000"/>
                        </a:lnSpc>
                        <a:spcAft>
                          <a:spcPts val="0"/>
                        </a:spcAft>
                      </a:pPr>
                      <a:r>
                        <a:rPr lang="ru-RU" sz="1400" b="0" dirty="0" smtClean="0">
                          <a:effectLst/>
                          <a:latin typeface="Times New Roman" panose="02020603050405020304" pitchFamily="18" charset="0"/>
                          <a:ea typeface="Calibri"/>
                          <a:cs typeface="Times New Roman" panose="02020603050405020304" pitchFamily="18" charset="0"/>
                        </a:rPr>
                        <a:t>2022 г.</a:t>
                      </a:r>
                    </a:p>
                    <a:p>
                      <a:pPr algn="ctr">
                        <a:lnSpc>
                          <a:spcPct val="100000"/>
                        </a:lnSpc>
                        <a:spcAft>
                          <a:spcPts val="0"/>
                        </a:spcAft>
                      </a:pPr>
                      <a:r>
                        <a:rPr lang="ru-RU" sz="1400" b="0" dirty="0" smtClean="0">
                          <a:effectLst/>
                          <a:latin typeface="Times New Roman" panose="02020603050405020304" pitchFamily="18" charset="0"/>
                          <a:ea typeface="Calibri"/>
                          <a:cs typeface="Times New Roman" panose="02020603050405020304" pitchFamily="18" charset="0"/>
                        </a:rPr>
                        <a:t>план</a:t>
                      </a:r>
                      <a:endParaRPr lang="ru-RU" sz="1400" b="0" dirty="0">
                        <a:effectLst/>
                        <a:latin typeface="Times New Roman" panose="02020603050405020304" pitchFamily="18" charset="0"/>
                        <a:ea typeface="Calibri"/>
                        <a:cs typeface="Times New Roman" panose="02020603050405020304" pitchFamily="18" charset="0"/>
                      </a:endParaRPr>
                    </a:p>
                  </a:txBody>
                  <a:tcPr marL="34322" marR="3432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2023 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план</a:t>
                      </a:r>
                    </a:p>
                  </a:txBody>
                  <a:tcPr marL="34322" marR="3432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2024 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план</a:t>
                      </a:r>
                    </a:p>
                  </a:txBody>
                  <a:tcPr marL="34322" marR="3432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2025 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план</a:t>
                      </a:r>
                    </a:p>
                  </a:txBody>
                  <a:tcPr marL="34322" marR="34322" marT="0" marB="0" anchor="ctr"/>
                </a:tc>
              </a:tr>
              <a:tr h="880806">
                <a:tc>
                  <a:txBody>
                    <a:bodyPr/>
                    <a:lstStyle/>
                    <a:p>
                      <a:pPr algn="l">
                        <a:lnSpc>
                          <a:spcPct val="100000"/>
                        </a:lnSpc>
                        <a:spcAft>
                          <a:spcPts val="0"/>
                        </a:spcAft>
                      </a:pPr>
                      <a:r>
                        <a:rPr lang="ru-RU" sz="1400" b="1" dirty="0" smtClean="0">
                          <a:solidFill>
                            <a:schemeClr val="accent6">
                              <a:lumMod val="50000"/>
                            </a:schemeClr>
                          </a:solidFill>
                          <a:effectLst/>
                          <a:latin typeface="Times New Roman" panose="02020603050405020304" pitchFamily="18" charset="0"/>
                          <a:cs typeface="Times New Roman" panose="02020603050405020304" pitchFamily="18" charset="0"/>
                        </a:rPr>
                        <a:t>ДОХОДЫ,</a:t>
                      </a:r>
                      <a:r>
                        <a:rPr lang="ru-RU" sz="1400" b="1" baseline="0" dirty="0" smtClean="0">
                          <a:solidFill>
                            <a:schemeClr val="accent6">
                              <a:lumMod val="50000"/>
                            </a:schemeClr>
                          </a:solidFill>
                          <a:effectLst/>
                          <a:latin typeface="Times New Roman" panose="02020603050405020304" pitchFamily="18" charset="0"/>
                          <a:cs typeface="Times New Roman" panose="02020603050405020304" pitchFamily="18" charset="0"/>
                        </a:rPr>
                        <a:t> всего</a:t>
                      </a:r>
                      <a:endParaRPr lang="ru-RU" sz="1400" b="1" i="1" dirty="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4322" marR="34322" marT="0" marB="0" anchor="ctr"/>
                </a:tc>
                <a:tc>
                  <a:txBody>
                    <a:bodyPr/>
                    <a:lstStyle/>
                    <a:p>
                      <a:pPr algn="ctr" rtl="0" fontAlgn="ct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73 262,899</a:t>
                      </a:r>
                    </a:p>
                  </a:txBody>
                  <a:tcPr marL="9525" marR="9525" marT="9525" marB="0" anchor="ctr"/>
                </a:tc>
                <a:tc>
                  <a:txBody>
                    <a:bodyPr/>
                    <a:lstStyle/>
                    <a:p>
                      <a:pPr algn="ctr" rtl="0" fontAlgn="ct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100 669,432</a:t>
                      </a:r>
                      <a:endParaRPr lang="ru-RU" sz="1400" b="1" i="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44 682,817</a:t>
                      </a:r>
                      <a:endParaRPr lang="ru-RU" sz="1400" b="1" i="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algn="ctr" rtl="0" fontAlgn="ct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42 479,097</a:t>
                      </a:r>
                      <a:endParaRPr lang="ru-RU" sz="1400" b="1" i="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algn="ctr" rtl="0" fontAlgn="ct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42 415,264</a:t>
                      </a:r>
                      <a:endParaRPr lang="ru-RU" sz="1400" b="1" i="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9525" marR="9525" marT="9525" marB="0" anchor="ctr"/>
                </a:tc>
              </a:tr>
              <a:tr h="824344">
                <a:tc>
                  <a:txBody>
                    <a:bodyPr/>
                    <a:lstStyle/>
                    <a:p>
                      <a:pPr algn="l">
                        <a:lnSpc>
                          <a:spcPct val="100000"/>
                        </a:lnSpc>
                        <a:spcAft>
                          <a:spcPts val="0"/>
                        </a:spcAft>
                      </a:pPr>
                      <a:r>
                        <a:rPr lang="ru-RU" sz="1400" b="1" i="0" dirty="0" smtClean="0">
                          <a:effectLst/>
                          <a:latin typeface="Times New Roman" panose="02020603050405020304" pitchFamily="18" charset="0"/>
                          <a:cs typeface="Times New Roman" panose="02020603050405020304" pitchFamily="18" charset="0"/>
                        </a:rPr>
                        <a:t>НАЛОГОВЫЕ И НЕНАЛОГОВЫЕ ДОХОДЫ</a:t>
                      </a:r>
                      <a:endParaRPr lang="ru-RU" sz="1400" b="1" i="0" dirty="0">
                        <a:effectLst/>
                        <a:latin typeface="Times New Roman" panose="02020603050405020304" pitchFamily="18" charset="0"/>
                        <a:ea typeface="Calibri"/>
                        <a:cs typeface="Times New Roman" panose="02020603050405020304" pitchFamily="18" charset="0"/>
                      </a:endParaRPr>
                    </a:p>
                  </a:txBody>
                  <a:tcPr marL="34322" marR="34322" marT="0" marB="0" anchor="ctr">
                    <a:solidFill>
                      <a:srgbClr val="E2EFD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44</a:t>
                      </a:r>
                      <a:r>
                        <a:rPr lang="ru-RU" sz="1400" b="1" i="0" u="none" strike="noStrike" kern="1200" baseline="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 211,148</a:t>
                      </a:r>
                      <a:endPar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rgbClr val="E2EFDA"/>
                    </a:solidFill>
                  </a:tcP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37</a:t>
                      </a:r>
                      <a:r>
                        <a:rPr lang="ru-RU" sz="1400" b="1" i="0" u="none" strike="noStrike" kern="1200" baseline="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 806,858</a:t>
                      </a:r>
                      <a:endPar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6427" marR="6427" marT="6427" marB="0" anchor="ctr">
                    <a:solidFill>
                      <a:schemeClr val="accent6">
                        <a:lumMod val="20000"/>
                        <a:lumOff val="80000"/>
                      </a:schemeClr>
                    </a:solidFill>
                  </a:tcP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38 056,435</a:t>
                      </a:r>
                    </a:p>
                  </a:txBody>
                  <a:tcPr marL="6427" marR="6427" marT="6427" marB="0" anchor="ctr">
                    <a:solidFill>
                      <a:srgbClr val="E2EFDA"/>
                    </a:solidFill>
                  </a:tcP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39 633,64</a:t>
                      </a:r>
                    </a:p>
                  </a:txBody>
                  <a:tcPr marL="6427" marR="6427" marT="6427" marB="0" anchor="ctr">
                    <a:solidFill>
                      <a:srgbClr val="E2EFDA"/>
                    </a:solidFill>
                  </a:tcP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400" b="1" i="0" u="none" strike="noStrike" kern="1200" dirty="0" smtClean="0">
                          <a:solidFill>
                            <a:schemeClr val="accent6">
                              <a:lumMod val="50000"/>
                            </a:schemeClr>
                          </a:solidFill>
                          <a:effectLst/>
                          <a:latin typeface="Times New Roman" panose="02020603050405020304" pitchFamily="18" charset="0"/>
                          <a:ea typeface="+mn-ea"/>
                          <a:cs typeface="Times New Roman" panose="02020603050405020304" pitchFamily="18" charset="0"/>
                        </a:rPr>
                        <a:t>39 745,28</a:t>
                      </a:r>
                    </a:p>
                  </a:txBody>
                  <a:tcPr marL="6427" marR="6427" marT="6427" marB="0" anchor="ctr">
                    <a:solidFill>
                      <a:srgbClr val="E2EFDA"/>
                    </a:solidFill>
                  </a:tcPr>
                </a:tc>
              </a:tr>
              <a:tr h="823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БЕЗВОЗМЕЗДНЫЕ ПОСТУПЛЕНИЯ</a:t>
                      </a:r>
                    </a:p>
                  </a:txBody>
                  <a:tcPr marL="34322" marR="34322" marT="0" marB="0" anchor="ctr">
                    <a:solidFill>
                      <a:srgbClr val="E2EFDA"/>
                    </a:solidFill>
                  </a:tcPr>
                </a:tc>
                <a:tc>
                  <a:txBody>
                    <a:bodyPr/>
                    <a:lstStyle/>
                    <a:p>
                      <a:pPr algn="ctr"/>
                      <a:r>
                        <a:rPr lang="ru-RU" sz="1400" b="1" dirty="0" smtClean="0">
                          <a:solidFill>
                            <a:srgbClr val="385723"/>
                          </a:solidFill>
                          <a:latin typeface="Times New Roman" panose="02020603050405020304" pitchFamily="18" charset="0"/>
                          <a:cs typeface="Times New Roman" panose="02020603050405020304" pitchFamily="18" charset="0"/>
                        </a:rPr>
                        <a:t>29</a:t>
                      </a:r>
                      <a:r>
                        <a:rPr lang="ru-RU" sz="1400" b="1" baseline="0" dirty="0" smtClean="0">
                          <a:solidFill>
                            <a:srgbClr val="385723"/>
                          </a:solidFill>
                          <a:latin typeface="Times New Roman" panose="02020603050405020304" pitchFamily="18" charset="0"/>
                          <a:cs typeface="Times New Roman" panose="02020603050405020304" pitchFamily="18" charset="0"/>
                        </a:rPr>
                        <a:t> 051,751</a:t>
                      </a:r>
                      <a:endParaRPr lang="ru-RU" sz="1400" b="1" dirty="0" smtClean="0">
                        <a:solidFill>
                          <a:srgbClr val="385723"/>
                        </a:solidFill>
                        <a:latin typeface="Times New Roman" panose="02020603050405020304" pitchFamily="18" charset="0"/>
                        <a:cs typeface="Times New Roman" panose="02020603050405020304" pitchFamily="18" charset="0"/>
                      </a:endParaRPr>
                    </a:p>
                  </a:txBody>
                  <a:tcPr marL="9525" marR="9525" marT="9525" marB="0" anchor="ctr">
                    <a:solidFill>
                      <a:srgbClr val="E2EF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baseline="0" dirty="0" smtClean="0">
                          <a:solidFill>
                            <a:srgbClr val="385723"/>
                          </a:solidFill>
                          <a:effectLst/>
                          <a:latin typeface="Times New Roman" panose="02020603050405020304" pitchFamily="18" charset="0"/>
                          <a:ea typeface="Times New Roman" panose="02020603050405020304" pitchFamily="18" charset="0"/>
                          <a:cs typeface="Times New Roman" panose="02020603050405020304" pitchFamily="18" charset="0"/>
                        </a:rPr>
                        <a:t>62 862,574</a:t>
                      </a:r>
                    </a:p>
                  </a:txBody>
                  <a:tcPr marL="9525" marR="9525" marT="9525" marB="0" anchor="ctr">
                    <a:solidFill>
                      <a:srgbClr val="E2EF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dirty="0" smtClean="0">
                          <a:solidFill>
                            <a:srgbClr val="385723"/>
                          </a:solidFill>
                          <a:effectLst/>
                          <a:latin typeface="Times New Roman" panose="02020603050405020304" pitchFamily="18" charset="0"/>
                          <a:ea typeface="Times New Roman" panose="02020603050405020304" pitchFamily="18" charset="0"/>
                          <a:cs typeface="Times New Roman" panose="02020603050405020304" pitchFamily="18" charset="0"/>
                        </a:rPr>
                        <a:t>6 626,382</a:t>
                      </a:r>
                    </a:p>
                  </a:txBody>
                  <a:tcPr marL="9525" marR="9525" marT="9525" marB="0" anchor="ctr">
                    <a:solidFill>
                      <a:srgbClr val="E2EF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dirty="0" smtClean="0">
                          <a:solidFill>
                            <a:srgbClr val="385723"/>
                          </a:solidFill>
                          <a:effectLst/>
                          <a:latin typeface="Times New Roman" panose="02020603050405020304" pitchFamily="18" charset="0"/>
                          <a:ea typeface="Times New Roman" panose="02020603050405020304" pitchFamily="18" charset="0"/>
                          <a:cs typeface="Times New Roman" panose="02020603050405020304" pitchFamily="18" charset="0"/>
                        </a:rPr>
                        <a:t>2 845,457</a:t>
                      </a:r>
                    </a:p>
                  </a:txBody>
                  <a:tcPr marL="9525" marR="9525" marT="9525" marB="0" anchor="ctr">
                    <a:solidFill>
                      <a:srgbClr val="E2EFDA"/>
                    </a:solidFill>
                  </a:tcPr>
                </a:tc>
                <a:tc>
                  <a:txBody>
                    <a:bodyPr/>
                    <a:lstStyle/>
                    <a:p>
                      <a:pPr algn="ctr" fontAlgn="b"/>
                      <a:r>
                        <a:rPr lang="ru-RU" sz="1400" b="1" i="0" u="none" strike="noStrike" dirty="0" smtClean="0">
                          <a:solidFill>
                            <a:schemeClr val="accent6">
                              <a:lumMod val="50000"/>
                            </a:schemeClr>
                          </a:solidFill>
                          <a:effectLst/>
                          <a:latin typeface="Times New Roman" panose="02020603050405020304" pitchFamily="18" charset="0"/>
                          <a:cs typeface="Times New Roman" panose="02020603050405020304" pitchFamily="18" charset="0"/>
                        </a:rPr>
                        <a:t>2</a:t>
                      </a:r>
                      <a:r>
                        <a:rPr lang="ru-RU" sz="1400" b="1" i="0" u="none" strike="noStrike" baseline="0" dirty="0" smtClean="0">
                          <a:solidFill>
                            <a:schemeClr val="accent6">
                              <a:lumMod val="50000"/>
                            </a:schemeClr>
                          </a:solidFill>
                          <a:effectLst/>
                          <a:latin typeface="Times New Roman" panose="02020603050405020304" pitchFamily="18" charset="0"/>
                          <a:cs typeface="Times New Roman" panose="02020603050405020304" pitchFamily="18" charset="0"/>
                        </a:rPr>
                        <a:t> 669,984</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9525" marR="9525" marT="9525" marB="0" anchor="ctr">
                    <a:solidFill>
                      <a:srgbClr val="E2EFDA"/>
                    </a:solidFill>
                  </a:tcPr>
                </a:tc>
              </a:tr>
            </a:tbl>
          </a:graphicData>
        </a:graphic>
      </p:graphicFrame>
    </p:spTree>
    <p:extLst>
      <p:ext uri="{BB962C8B-B14F-4D97-AF65-F5344CB8AC3E}">
        <p14:creationId xmlns:p14="http://schemas.microsoft.com/office/powerpoint/2010/main" val="178256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xmlns="" id="{61E2F202-1E9D-49F3-A645-5CFBBC64868E}"/>
              </a:ext>
            </a:extLst>
          </p:cNvPr>
          <p:cNvSpPr txBox="1">
            <a:spLocks/>
          </p:cNvSpPr>
          <p:nvPr/>
        </p:nvSpPr>
        <p:spPr>
          <a:xfrm>
            <a:off x="134007" y="284813"/>
            <a:ext cx="11966027"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dirty="0">
                <a:latin typeface="Times New Roman" panose="02020603050405020304" pitchFamily="18" charset="0"/>
                <a:cs typeface="Times New Roman" panose="02020603050405020304" pitchFamily="18" charset="0"/>
              </a:rPr>
              <a:t>СТРУКТУРА НАЛОГОВЫХ ДОХОДОВ В 2023-2025 ГОДАХ</a:t>
            </a:r>
          </a:p>
        </p:txBody>
      </p:sp>
      <p:graphicFrame>
        <p:nvGraphicFramePr>
          <p:cNvPr id="6" name="Chart 5">
            <a:extLst>
              <a:ext uri="{FF2B5EF4-FFF2-40B4-BE49-F238E27FC236}">
                <a16:creationId xmlns:a16="http://schemas.microsoft.com/office/drawing/2014/main" xmlns="" id="{C72CE65C-AA8C-48C7-89E5-87C5B77340C7}"/>
              </a:ext>
            </a:extLst>
          </p:cNvPr>
          <p:cNvGraphicFramePr/>
          <p:nvPr>
            <p:extLst>
              <p:ext uri="{D42A27DB-BD31-4B8C-83A1-F6EECF244321}">
                <p14:modId xmlns:p14="http://schemas.microsoft.com/office/powerpoint/2010/main" val="2765713399"/>
              </p:ext>
            </p:extLst>
          </p:nvPr>
        </p:nvGraphicFramePr>
        <p:xfrm>
          <a:off x="433107" y="1051575"/>
          <a:ext cx="2751527" cy="55857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5">
            <a:extLst>
              <a:ext uri="{FF2B5EF4-FFF2-40B4-BE49-F238E27FC236}">
                <a16:creationId xmlns:a16="http://schemas.microsoft.com/office/drawing/2014/main" xmlns="" id="{C72CE65C-AA8C-48C7-89E5-87C5B77340C7}"/>
              </a:ext>
            </a:extLst>
          </p:cNvPr>
          <p:cNvGraphicFramePr/>
          <p:nvPr>
            <p:extLst>
              <p:ext uri="{D42A27DB-BD31-4B8C-83A1-F6EECF244321}">
                <p14:modId xmlns:p14="http://schemas.microsoft.com/office/powerpoint/2010/main" val="214887785"/>
              </p:ext>
            </p:extLst>
          </p:nvPr>
        </p:nvGraphicFramePr>
        <p:xfrm>
          <a:off x="4353465" y="1235506"/>
          <a:ext cx="3016914" cy="5496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5">
            <a:extLst>
              <a:ext uri="{FF2B5EF4-FFF2-40B4-BE49-F238E27FC236}">
                <a16:creationId xmlns:a16="http://schemas.microsoft.com/office/drawing/2014/main" xmlns="" id="{C72CE65C-AA8C-48C7-89E5-87C5B77340C7}"/>
              </a:ext>
            </a:extLst>
          </p:cNvPr>
          <p:cNvGraphicFramePr/>
          <p:nvPr>
            <p:extLst>
              <p:ext uri="{D42A27DB-BD31-4B8C-83A1-F6EECF244321}">
                <p14:modId xmlns:p14="http://schemas.microsoft.com/office/powerpoint/2010/main" val="1182948211"/>
              </p:ext>
            </p:extLst>
          </p:nvPr>
        </p:nvGraphicFramePr>
        <p:xfrm>
          <a:off x="8276897" y="1196092"/>
          <a:ext cx="3570889" cy="5496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55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18243" y="154968"/>
            <a:ext cx="11981792" cy="712136"/>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РАСХОДЫ БЮДЖЕТА </a:t>
            </a:r>
            <a:r>
              <a:rPr lang="ru-RU" sz="2000" dirty="0" smtClean="0">
                <a:latin typeface="Times New Roman" panose="02020603050405020304" pitchFamily="18" charset="0"/>
                <a:cs typeface="Times New Roman" panose="02020603050405020304" pitchFamily="18" charset="0"/>
              </a:rPr>
              <a:t>ГП </a:t>
            </a:r>
            <a:r>
              <a:rPr lang="ru-RU" sz="2000" dirty="0">
                <a:latin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cs typeface="Times New Roman" panose="02020603050405020304" pitchFamily="18" charset="0"/>
              </a:rPr>
              <a:t>2021-2025 </a:t>
            </a:r>
            <a:r>
              <a:rPr lang="ru-RU" sz="2000" dirty="0">
                <a:latin typeface="Times New Roman" panose="02020603050405020304" pitchFamily="18" charset="0"/>
                <a:cs typeface="Times New Roman" panose="02020603050405020304" pitchFamily="18" charset="0"/>
              </a:rPr>
              <a:t>ГОДАХ В РАЗРЕЗЕ РАЗДЕЛОВ, ПОДРАЗДЕЛОВ, </a:t>
            </a:r>
            <a:r>
              <a:rPr lang="ru-RU" sz="2000" dirty="0" smtClean="0">
                <a:latin typeface="Times New Roman" panose="02020603050405020304" pitchFamily="18" charset="0"/>
                <a:cs typeface="Times New Roman" panose="02020603050405020304" pitchFamily="18" charset="0"/>
              </a:rPr>
              <a:t>ТЫС </a:t>
            </a:r>
            <a:r>
              <a:rPr lang="ru-RU" sz="2000" dirty="0">
                <a:latin typeface="Times New Roman" panose="02020603050405020304" pitchFamily="18" charset="0"/>
                <a:cs typeface="Times New Roman" panose="02020603050405020304" pitchFamily="18" charset="0"/>
              </a:rPr>
              <a:t>РУБЛЕЙ</a:t>
            </a:r>
          </a:p>
        </p:txBody>
      </p:sp>
      <p:graphicFrame>
        <p:nvGraphicFramePr>
          <p:cNvPr id="3" name="Таблица 2"/>
          <p:cNvGraphicFramePr>
            <a:graphicFrameLocks noGrp="1"/>
          </p:cNvGraphicFramePr>
          <p:nvPr>
            <p:extLst>
              <p:ext uri="{D42A27DB-BD31-4B8C-83A1-F6EECF244321}">
                <p14:modId xmlns:p14="http://schemas.microsoft.com/office/powerpoint/2010/main" val="3772636410"/>
              </p:ext>
            </p:extLst>
          </p:nvPr>
        </p:nvGraphicFramePr>
        <p:xfrm>
          <a:off x="924910" y="1115410"/>
          <a:ext cx="10256799" cy="4914900"/>
        </p:xfrm>
        <a:graphic>
          <a:graphicData uri="http://schemas.openxmlformats.org/drawingml/2006/table">
            <a:tbl>
              <a:tblPr firstRow="1" firstCol="1" bandRow="1">
                <a:tableStyleId>{16D9F66E-5EB9-4882-86FB-DCBF35E3C3E4}</a:tableStyleId>
              </a:tblPr>
              <a:tblGrid>
                <a:gridCol w="767658"/>
                <a:gridCol w="4424452"/>
                <a:gridCol w="930166"/>
                <a:gridCol w="1075324"/>
                <a:gridCol w="1019733"/>
                <a:gridCol w="1019733"/>
                <a:gridCol w="1019733"/>
              </a:tblGrid>
              <a:tr h="311799">
                <a:tc>
                  <a:txBody>
                    <a:bodyPr/>
                    <a:lstStyle/>
                    <a:p>
                      <a:pPr algn="ct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Раздел, подраздел</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Наименование показателя</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spcAft>
                          <a:spcPts val="0"/>
                        </a:spcAft>
                      </a:pPr>
                      <a:r>
                        <a:rPr lang="ru-RU" sz="1200" b="1" dirty="0" smtClean="0">
                          <a:effectLst/>
                          <a:latin typeface="Times New Roman" panose="02020603050405020304" pitchFamily="18" charset="0"/>
                          <a:ea typeface="Calibri"/>
                          <a:cs typeface="Times New Roman" panose="02020603050405020304" pitchFamily="18" charset="0"/>
                        </a:rPr>
                        <a:t>2021</a:t>
                      </a:r>
                      <a:r>
                        <a:rPr lang="ru-RU" sz="1200" b="1" baseline="0" dirty="0" smtClean="0">
                          <a:effectLst/>
                          <a:latin typeface="Times New Roman" panose="02020603050405020304" pitchFamily="18" charset="0"/>
                          <a:ea typeface="Calibri"/>
                          <a:cs typeface="Times New Roman" panose="02020603050405020304" pitchFamily="18" charset="0"/>
                        </a:rPr>
                        <a:t> г. </a:t>
                      </a:r>
                    </a:p>
                    <a:p>
                      <a:pPr algn="ctr">
                        <a:lnSpc>
                          <a:spcPts val="1400"/>
                        </a:lnSpc>
                        <a:spcAft>
                          <a:spcPts val="0"/>
                        </a:spcAft>
                      </a:pPr>
                      <a:r>
                        <a:rPr lang="ru-RU" sz="1200" b="1" baseline="0" dirty="0" smtClean="0">
                          <a:effectLst/>
                          <a:latin typeface="Times New Roman" panose="02020603050405020304" pitchFamily="18" charset="0"/>
                          <a:ea typeface="Calibri"/>
                          <a:cs typeface="Times New Roman" panose="02020603050405020304" pitchFamily="18" charset="0"/>
                        </a:rPr>
                        <a:t>факт</a:t>
                      </a:r>
                    </a:p>
                  </a:txBody>
                  <a:tcPr marL="34322" marR="34322" marT="0" marB="0" anchor="ctr">
                    <a:noFill/>
                  </a:tcPr>
                </a:tc>
                <a:tc>
                  <a:txBody>
                    <a:bodyPr/>
                    <a:lstStyle/>
                    <a:p>
                      <a:pPr algn="ctr">
                        <a:lnSpc>
                          <a:spcPts val="1400"/>
                        </a:lnSpc>
                        <a:spcAft>
                          <a:spcPts val="0"/>
                        </a:spcAft>
                      </a:pPr>
                      <a:r>
                        <a:rPr lang="ru-RU" sz="1200" b="1" dirty="0" smtClean="0">
                          <a:effectLst/>
                          <a:latin typeface="Times New Roman" panose="02020603050405020304" pitchFamily="18" charset="0"/>
                          <a:ea typeface="Calibri"/>
                          <a:cs typeface="Times New Roman" panose="02020603050405020304" pitchFamily="18" charset="0"/>
                        </a:rPr>
                        <a:t>2022 г.</a:t>
                      </a:r>
                    </a:p>
                    <a:p>
                      <a:pPr algn="ctr">
                        <a:lnSpc>
                          <a:spcPts val="1400"/>
                        </a:lnSpc>
                        <a:spcAft>
                          <a:spcPts val="0"/>
                        </a:spcAft>
                      </a:pPr>
                      <a:r>
                        <a:rPr lang="ru-RU" sz="1200" b="1" dirty="0" smtClean="0">
                          <a:effectLst/>
                          <a:latin typeface="Times New Roman" panose="02020603050405020304" pitchFamily="18" charset="0"/>
                          <a:ea typeface="Calibri"/>
                          <a:cs typeface="Times New Roman" panose="02020603050405020304" pitchFamily="18" charset="0"/>
                        </a:rPr>
                        <a:t>оценка</a:t>
                      </a:r>
                      <a:endParaRPr lang="ru-RU" sz="1200" b="1" dirty="0">
                        <a:effectLst/>
                        <a:latin typeface="Times New Roman" panose="02020603050405020304" pitchFamily="18" charset="0"/>
                        <a:ea typeface="Calibri"/>
                        <a:cs typeface="Times New Roman" panose="02020603050405020304" pitchFamily="18" charset="0"/>
                      </a:endParaRPr>
                    </a:p>
                  </a:txBody>
                  <a:tcPr marL="34322" marR="34322" marT="0" marB="0" anchor="ctr">
                    <a:noFill/>
                  </a:tcPr>
                </a:tc>
                <a:tc>
                  <a:txBody>
                    <a:bodyPr/>
                    <a:lstStyle/>
                    <a:p>
                      <a:pPr algn="ctr">
                        <a:lnSpc>
                          <a:spcPts val="1400"/>
                        </a:lnSpc>
                      </a:pPr>
                      <a:r>
                        <a:rPr lang="ru-RU" sz="1200" b="1" dirty="0" smtClean="0">
                          <a:latin typeface="Times New Roman" panose="02020603050405020304" pitchFamily="18" charset="0"/>
                          <a:cs typeface="Times New Roman" panose="02020603050405020304" pitchFamily="18" charset="0"/>
                        </a:rPr>
                        <a:t>2023 г.</a:t>
                      </a:r>
                    </a:p>
                    <a:p>
                      <a:pPr algn="ctr">
                        <a:lnSpc>
                          <a:spcPts val="1400"/>
                        </a:lnSpc>
                      </a:pPr>
                      <a:r>
                        <a:rPr lang="ru-RU" sz="1200" b="1" dirty="0" smtClean="0">
                          <a:latin typeface="Times New Roman" panose="02020603050405020304" pitchFamily="18" charset="0"/>
                          <a:cs typeface="Times New Roman" panose="02020603050405020304" pitchFamily="18" charset="0"/>
                        </a:rPr>
                        <a:t>план</a:t>
                      </a:r>
                    </a:p>
                  </a:txBody>
                  <a:tcPr marL="34322" marR="34322" marT="0" marB="0" anchor="ctr">
                    <a:noFill/>
                  </a:tcPr>
                </a:tc>
                <a:tc>
                  <a:txBody>
                    <a:bodyPr/>
                    <a:lstStyle/>
                    <a:p>
                      <a:pPr algn="ctr">
                        <a:lnSpc>
                          <a:spcPts val="1400"/>
                        </a:lnSpc>
                      </a:pPr>
                      <a:r>
                        <a:rPr lang="ru-RU" sz="1200" b="1" dirty="0" smtClean="0">
                          <a:latin typeface="Times New Roman" panose="02020603050405020304" pitchFamily="18" charset="0"/>
                          <a:cs typeface="Times New Roman" panose="02020603050405020304" pitchFamily="18" charset="0"/>
                        </a:rPr>
                        <a:t>2024 г. </a:t>
                      </a:r>
                    </a:p>
                    <a:p>
                      <a:pPr algn="ctr">
                        <a:lnSpc>
                          <a:spcPts val="1400"/>
                        </a:lnSpc>
                      </a:pPr>
                      <a:r>
                        <a:rPr lang="ru-RU" sz="1200" b="1" dirty="0" smtClean="0">
                          <a:latin typeface="Times New Roman" panose="02020603050405020304" pitchFamily="18" charset="0"/>
                          <a:cs typeface="Times New Roman" panose="02020603050405020304" pitchFamily="18" charset="0"/>
                        </a:rPr>
                        <a:t>план</a:t>
                      </a:r>
                    </a:p>
                  </a:txBody>
                  <a:tcPr marL="34322" marR="34322" marT="0" marB="0" anchor="ctr">
                    <a:noFill/>
                  </a:tcPr>
                </a:tc>
                <a:tc>
                  <a:txBody>
                    <a:bodyPr/>
                    <a:lstStyle/>
                    <a:p>
                      <a:pPr algn="ctr">
                        <a:lnSpc>
                          <a:spcPts val="1400"/>
                        </a:lnSpc>
                      </a:pPr>
                      <a:r>
                        <a:rPr lang="ru-RU" sz="1200" b="1" dirty="0" smtClean="0">
                          <a:latin typeface="Times New Roman" panose="02020603050405020304" pitchFamily="18" charset="0"/>
                          <a:cs typeface="Times New Roman" panose="02020603050405020304" pitchFamily="18" charset="0"/>
                        </a:rPr>
                        <a:t>2025 г.</a:t>
                      </a:r>
                    </a:p>
                    <a:p>
                      <a:pPr algn="ctr">
                        <a:lnSpc>
                          <a:spcPts val="1400"/>
                        </a:lnSpc>
                      </a:pPr>
                      <a:r>
                        <a:rPr lang="ru-RU" sz="1200" b="1" dirty="0" smtClean="0">
                          <a:latin typeface="Times New Roman" panose="02020603050405020304" pitchFamily="18" charset="0"/>
                          <a:cs typeface="Times New Roman" panose="02020603050405020304" pitchFamily="18" charset="0"/>
                        </a:rPr>
                        <a:t>план</a:t>
                      </a:r>
                    </a:p>
                  </a:txBody>
                  <a:tcPr marL="34322" marR="34322" marT="0" marB="0" anchor="ctr">
                    <a:noFill/>
                  </a:tcPr>
                </a:tc>
              </a:tr>
              <a:tr h="148131">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ОБЩЕГОСУДАРСТВЕННЫЕ ВОПРОСЫ</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15 434,189</a:t>
                      </a:r>
                      <a:endParaRPr lang="ru-RU" sz="1200" dirty="0">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30 512,205</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23 617,868</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32 911,293</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31 676,559</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281197">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0104</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Функционирование Правительства РФ, высших исполнительных ОГВ субъектов РФ, местных администраций</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11 393,728</a:t>
                      </a:r>
                      <a:endParaRPr lang="ru-RU" sz="1200" dirty="0">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674,850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1 834,867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819,867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819,867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281197">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0106</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24,940</a:t>
                      </a:r>
                      <a:endParaRPr lang="ru-RU" sz="1200" dirty="0">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24,934</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4,792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4,792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4,792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0107</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Обеспечение проведения выборов и референдумов</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651,742</a:t>
                      </a:r>
                      <a:endParaRPr lang="ru-RU" sz="1200" dirty="0">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0111</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Резервные фонды</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0113</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Другие общегосударственные вопросы</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3 363,779</a:t>
                      </a:r>
                      <a:endParaRPr lang="ru-RU" sz="1200" dirty="0">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19</a:t>
                      </a:r>
                      <a:r>
                        <a:rPr lang="en-US"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712,421</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21 658,209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30 966,634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29 731,899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0400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l">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НАЦИОНАЛЬНАЯ ЭКОНОМИКА</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22</a:t>
                      </a:r>
                      <a:r>
                        <a:rPr lang="ru-RU" sz="1200" baseline="0" dirty="0" smtClean="0">
                          <a:latin typeface="Times New Roman" panose="02020603050405020304" pitchFamily="18" charset="0"/>
                          <a:cs typeface="Times New Roman" panose="02020603050405020304" pitchFamily="18" charset="0"/>
                        </a:rPr>
                        <a:t> 659,380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41220,523</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18</a:t>
                      </a:r>
                      <a:r>
                        <a:rPr lang="en-US"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 175,670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7 923,140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8 092,212</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0401</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Общеэкономические вопросы</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673,367</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0408</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Транспорт</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14 158,50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14 075,50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14</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075,490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3 628,50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3 500,832</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0409</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Дорожное хозяйство </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ru-RU" sz="1200" dirty="0" smtClean="0">
                          <a:latin typeface="Times New Roman" panose="02020603050405020304" pitchFamily="18" charset="0"/>
                          <a:cs typeface="Times New Roman" panose="02020603050405020304" pitchFamily="18" charset="0"/>
                        </a:rPr>
                        <a:t>8 500,880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26 471,656</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4 100,180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4 294,640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4 591,380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cs typeface="Times New Roman" panose="02020603050405020304" pitchFamily="18" charset="0"/>
                        </a:rPr>
                        <a:t>0500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l">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ЖИЛИЩНО-КОММУНАЛЬНОЕ ХОЗЯЙСТВО</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25 269,142</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28 310,657</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1</a:t>
                      </a:r>
                      <a:r>
                        <a:rPr lang="en-US"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 500,00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148131">
                <a:tc>
                  <a:txBody>
                    <a:bodyPr/>
                    <a:lstStyle/>
                    <a:p>
                      <a:pPr algn="ctr">
                        <a:lnSpc>
                          <a:spcPts val="1400"/>
                        </a:lnSpc>
                        <a:spcAft>
                          <a:spcPts val="0"/>
                        </a:spcAft>
                      </a:pPr>
                      <a:r>
                        <a:rPr lang="en-US" sz="1200" dirty="0" smtClean="0">
                          <a:effectLst/>
                          <a:latin typeface="Times New Roman" panose="02020603050405020304" pitchFamily="18" charset="0"/>
                          <a:cs typeface="Times New Roman" panose="02020603050405020304" pitchFamily="18" charset="0"/>
                        </a:rPr>
                        <a:t>0501</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Жилищное хозяйство</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8 453,236</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494,888</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0502</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Коммунальное хозяйство</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229,945</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1 233,727</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0503</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l">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Благоустройство</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16 585,961</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20 582,042</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500,00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0600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just" fontAlgn="ctr"/>
                      <a:r>
                        <a:rPr lang="ru-RU" sz="1200" b="1" i="0" u="none" strike="noStrike">
                          <a:solidFill>
                            <a:srgbClr val="000000"/>
                          </a:solidFill>
                          <a:effectLst/>
                          <a:latin typeface="Times New Roman"/>
                        </a:rPr>
                        <a:t>ОХРАНА ОКРУЖАЮЩЕЙ СРЕДЫ</a:t>
                      </a:r>
                    </a:p>
                  </a:txBody>
                  <a:tcPr marL="9525" marR="9525" marT="9525" marB="0" anchor="ctr">
                    <a:solidFill>
                      <a:schemeClr val="accent6">
                        <a:lumMod val="20000"/>
                        <a:lumOff val="80000"/>
                      </a:schemeClr>
                    </a:solid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760,00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0602</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just" fontAlgn="ctr"/>
                      <a:r>
                        <a:rPr lang="ru-RU" sz="1200" b="0" i="0" u="none" strike="noStrike" dirty="0">
                          <a:solidFill>
                            <a:srgbClr val="000000"/>
                          </a:solidFill>
                          <a:effectLst/>
                          <a:latin typeface="Times New Roman"/>
                        </a:rPr>
                        <a:t>Сбор, удаление отходов и очистка сточных вод</a:t>
                      </a:r>
                    </a:p>
                  </a:txBody>
                  <a:tcPr marL="9525" marR="9525" marT="9525"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760,00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1000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just" fontAlgn="ctr"/>
                      <a:r>
                        <a:rPr lang="ru-RU" sz="1200" b="1" i="0" u="none" strike="noStrike" dirty="0">
                          <a:solidFill>
                            <a:srgbClr val="000000"/>
                          </a:solidFill>
                          <a:effectLst/>
                          <a:latin typeface="Times New Roman"/>
                        </a:rPr>
                        <a:t>СОЦИАЛЬНАЯ ПОЛИТИКА</a:t>
                      </a:r>
                    </a:p>
                  </a:txBody>
                  <a:tcPr marL="9525" marR="9525" marT="9525" marB="0" anchor="ctr">
                    <a:solidFill>
                      <a:schemeClr val="accent6">
                        <a:lumMod val="20000"/>
                        <a:lumOff val="80000"/>
                      </a:schemeClr>
                    </a:solid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479,265</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634,269</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1001</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just" fontAlgn="ctr"/>
                      <a:r>
                        <a:rPr lang="ru-RU" sz="1200" b="0" i="0" u="none" strike="noStrike" dirty="0">
                          <a:solidFill>
                            <a:srgbClr val="000000"/>
                          </a:solidFill>
                          <a:effectLst/>
                          <a:latin typeface="Times New Roman"/>
                        </a:rPr>
                        <a:t>Пенсионное обеспечение</a:t>
                      </a:r>
                    </a:p>
                  </a:txBody>
                  <a:tcPr marL="9525" marR="9525" marT="9525"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479,265</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634,269</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634,269</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1100</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solidFill>
                      <a:schemeClr val="accent6">
                        <a:lumMod val="20000"/>
                        <a:lumOff val="80000"/>
                      </a:schemeClr>
                    </a:solidFill>
                  </a:tcPr>
                </a:tc>
                <a:tc>
                  <a:txBody>
                    <a:bodyPr/>
                    <a:lstStyle/>
                    <a:p>
                      <a:pPr algn="just" fontAlgn="ctr"/>
                      <a:r>
                        <a:rPr lang="ru-RU" sz="1200" b="1" i="0" u="none" strike="noStrike" dirty="0">
                          <a:solidFill>
                            <a:srgbClr val="000000"/>
                          </a:solidFill>
                          <a:effectLst/>
                          <a:latin typeface="Times New Roman"/>
                        </a:rPr>
                        <a:t>ФИЗИЧЕСКАЯ КУЛЬТУРА И СПОРТ</a:t>
                      </a:r>
                    </a:p>
                  </a:txBody>
                  <a:tcPr marL="9525" marR="9525" marT="9525" marB="0" anchor="ctr">
                    <a:solidFill>
                      <a:schemeClr val="accent6">
                        <a:lumMod val="20000"/>
                        <a:lumOff val="80000"/>
                      </a:schemeClr>
                    </a:solid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9</a:t>
                      </a:r>
                      <a:r>
                        <a:rPr lang="en-US" sz="1200" baseline="0" dirty="0" smtClean="0">
                          <a:latin typeface="Times New Roman" panose="02020603050405020304" pitchFamily="18" charset="0"/>
                          <a:cs typeface="Times New Roman" panose="02020603050405020304" pitchFamily="18" charset="0"/>
                        </a:rPr>
                        <a:t> 415,897</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solidFill>
                      <a:schemeClr val="accent6">
                        <a:lumMod val="20000"/>
                        <a:lumOff val="80000"/>
                      </a:schemeClr>
                    </a:solid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r>
              <a:tr h="148131">
                <a:tc>
                  <a:txBody>
                    <a:bodyPr/>
                    <a:lstStyle/>
                    <a:p>
                      <a:pPr algn="ctr">
                        <a:lnSpc>
                          <a:spcPts val="1400"/>
                        </a:lnSpc>
                        <a:spcAft>
                          <a:spcPts val="0"/>
                        </a:spcAft>
                      </a:pPr>
                      <a:r>
                        <a:rPr lang="en-US" sz="1200" dirty="0" smtClean="0">
                          <a:effectLst/>
                          <a:latin typeface="Times New Roman" panose="02020603050405020304" pitchFamily="18" charset="0"/>
                          <a:ea typeface="Calibri"/>
                          <a:cs typeface="Times New Roman" panose="02020603050405020304" pitchFamily="18" charset="0"/>
                        </a:rPr>
                        <a:t>1102</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ctr">
                    <a:noFill/>
                  </a:tcPr>
                </a:tc>
                <a:tc>
                  <a:txBody>
                    <a:bodyPr/>
                    <a:lstStyle/>
                    <a:p>
                      <a:pPr algn="just" fontAlgn="ctr"/>
                      <a:r>
                        <a:rPr lang="ru-RU" sz="1200" b="0" i="0" u="none" strike="noStrike" dirty="0">
                          <a:solidFill>
                            <a:srgbClr val="000000"/>
                          </a:solidFill>
                          <a:effectLst/>
                          <a:latin typeface="Times New Roman"/>
                        </a:rPr>
                        <a:t>Массовый спорт</a:t>
                      </a:r>
                    </a:p>
                  </a:txBody>
                  <a:tcPr marL="9525" marR="9525" marT="9525" marB="0" anchor="ctr">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9 415,897</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48131">
                <a:tc>
                  <a:txBody>
                    <a:bodyPr/>
                    <a:lstStyle/>
                    <a:p>
                      <a:pPr algn="ctr">
                        <a:lnSpc>
                          <a:spcPts val="14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b">
                    <a:noFill/>
                  </a:tcPr>
                </a:tc>
                <a:tc>
                  <a:txBody>
                    <a:bodyPr/>
                    <a:lstStyle/>
                    <a:p>
                      <a:pPr>
                        <a:lnSpc>
                          <a:spcPts val="14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Условно утверждённые расходы</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b">
                    <a:noFill/>
                  </a:tcPr>
                </a:tc>
                <a:tc>
                  <a:txBody>
                    <a:bodyPr/>
                    <a:lstStyle/>
                    <a:p>
                      <a:pPr algn="ctr">
                        <a:lnSpc>
                          <a:spcPts val="1400"/>
                        </a:lnSpc>
                      </a:pP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1 015,395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2 017,224</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75873">
                <a:tc>
                  <a:txBody>
                    <a:bodyPr/>
                    <a:lstStyle/>
                    <a:p>
                      <a:pPr algn="ctr">
                        <a:lnSpc>
                          <a:spcPts val="1400"/>
                        </a:lnSpc>
                        <a:spcAft>
                          <a:spcPts val="0"/>
                        </a:spcAft>
                      </a:pPr>
                      <a:r>
                        <a:rPr lang="ru-RU" sz="1200" dirty="0">
                          <a:effectLst/>
                          <a:latin typeface="Times New Roman" panose="02020603050405020304" pitchFamily="18" charset="0"/>
                          <a:cs typeface="Times New Roman" panose="02020603050405020304" pitchFamily="18" charset="0"/>
                        </a:rPr>
                        <a:t>Итого</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b">
                    <a:noFill/>
                  </a:tcPr>
                </a:tc>
                <a:tc>
                  <a:txBody>
                    <a:bodyPr/>
                    <a:lstStyle/>
                    <a:p>
                      <a:pPr>
                        <a:lnSpc>
                          <a:spcPts val="1400"/>
                        </a:lnSpc>
                        <a:spcAft>
                          <a:spcPts val="0"/>
                        </a:spcAft>
                      </a:pPr>
                      <a:r>
                        <a:rPr lang="ru-RU" sz="1200" dirty="0" smtClean="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10430" marR="10430" marT="0" marB="0" anchor="b">
                    <a:noFill/>
                  </a:tcPr>
                </a:tc>
                <a:tc>
                  <a:txBody>
                    <a:bodyPr/>
                    <a:lstStyle/>
                    <a:p>
                      <a:pPr algn="ctr">
                        <a:lnSpc>
                          <a:spcPts val="1400"/>
                        </a:lnSpc>
                      </a:pPr>
                      <a:r>
                        <a:rPr lang="en-US" sz="1200" dirty="0" smtClean="0">
                          <a:latin typeface="Times New Roman" panose="02020603050405020304" pitchFamily="18" charset="0"/>
                          <a:cs typeface="Times New Roman" panose="02020603050405020304" pitchFamily="18" charset="0"/>
                        </a:rPr>
                        <a:t>73 257,873</a:t>
                      </a:r>
                      <a:endParaRPr lang="ru-RU" sz="1200" dirty="0">
                        <a:latin typeface="Times New Roman" panose="02020603050405020304" pitchFamily="18" charset="0"/>
                        <a:cs typeface="Times New Roman" panose="02020603050405020304" pitchFamily="18" charset="0"/>
                      </a:endParaRPr>
                    </a:p>
                  </a:txBody>
                  <a:tcPr marL="9525" marR="9525" marT="9525" marB="0" anchor="ctr" anchorCtr="1">
                    <a:noFill/>
                  </a:tcPr>
                </a:tc>
                <a:tc>
                  <a:txBody>
                    <a:bodyPr/>
                    <a:lstStyle/>
                    <a:p>
                      <a:pPr algn="ctr">
                        <a:spcAft>
                          <a:spcPts val="0"/>
                        </a:spcAft>
                      </a:pPr>
                      <a:r>
                        <a:rPr lang="en-US"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100 677,654</a:t>
                      </a:r>
                      <a:endPar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44 687,807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42 484,097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42 420,264</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r>
            </a:tbl>
          </a:graphicData>
        </a:graphic>
      </p:graphicFrame>
    </p:spTree>
    <p:extLst>
      <p:ext uri="{BB962C8B-B14F-4D97-AF65-F5344CB8AC3E}">
        <p14:creationId xmlns:p14="http://schemas.microsoft.com/office/powerpoint/2010/main" val="1540407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945" y="4044274"/>
            <a:ext cx="4644008" cy="2813723"/>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86757"/>
            <a:ext cx="4248472" cy="3186354"/>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97069" y="186135"/>
            <a:ext cx="11879317" cy="678785"/>
          </a:xfrm>
        </p:spPr>
        <p:txBody>
          <a:bodyPr>
            <a:noAutofit/>
          </a:bodyPr>
          <a:lstStyle/>
          <a:p>
            <a:r>
              <a:rPr lang="ru-RU" sz="2800" dirty="0">
                <a:latin typeface="Times New Roman" panose="02020603050405020304" pitchFamily="18" charset="0"/>
                <a:cs typeface="Times New Roman" panose="02020603050405020304" pitchFamily="18" charset="0"/>
              </a:rPr>
              <a:t>Муниципальная программа "Развитие жилищно-коммунального хозяйства и благоустройства городского поселения "</a:t>
            </a:r>
            <a:r>
              <a:rPr lang="ru-RU" sz="2800" dirty="0" err="1">
                <a:latin typeface="Times New Roman" panose="02020603050405020304" pitchFamily="18" charset="0"/>
                <a:cs typeface="Times New Roman" panose="02020603050405020304" pitchFamily="18" charset="0"/>
              </a:rPr>
              <a:t>Емва</a:t>
            </a:r>
            <a:r>
              <a:rPr lang="ru-RU" sz="2800" dirty="0">
                <a:latin typeface="Times New Roman" panose="02020603050405020304" pitchFamily="18" charset="0"/>
                <a:cs typeface="Times New Roman" panose="02020603050405020304" pitchFamily="18" charset="0"/>
              </a:rPr>
              <a:t>"</a:t>
            </a:r>
            <a:endParaRPr lang="ru-RU" sz="2800" dirty="0"/>
          </a:p>
        </p:txBody>
      </p:sp>
      <p:sp>
        <p:nvSpPr>
          <p:cNvPr id="3" name="Прямоугольник 2"/>
          <p:cNvSpPr/>
          <p:nvPr/>
        </p:nvSpPr>
        <p:spPr>
          <a:xfrm>
            <a:off x="3048000" y="1388442"/>
            <a:ext cx="6096000" cy="4081117"/>
          </a:xfrm>
          <a:prstGeom prst="rect">
            <a:avLst/>
          </a:prstGeom>
        </p:spPr>
        <p:txBody>
          <a:bodyPr>
            <a:spAutoFit/>
          </a:bodyPr>
          <a:lstStyle/>
          <a:p>
            <a:pPr algn="ctr">
              <a:lnSpc>
                <a:spcPct val="170000"/>
              </a:lnSpc>
            </a:pPr>
            <a:r>
              <a:rPr lang="ru-RU" b="1" i="1" dirty="0">
                <a:latin typeface="Times New Roman" panose="02020603050405020304" pitchFamily="18" charset="0"/>
                <a:cs typeface="Times New Roman" panose="02020603050405020304" pitchFamily="18" charset="0"/>
              </a:rPr>
              <a:t>Утверждена постановлением администрации городского поселения «</a:t>
            </a:r>
            <a:r>
              <a:rPr lang="ru-RU" b="1" i="1" dirty="0" err="1">
                <a:latin typeface="Times New Roman" panose="02020603050405020304" pitchFamily="18" charset="0"/>
                <a:cs typeface="Times New Roman" panose="02020603050405020304" pitchFamily="18" charset="0"/>
              </a:rPr>
              <a:t>Емва</a:t>
            </a:r>
            <a:r>
              <a:rPr lang="ru-RU" b="1" i="1" dirty="0">
                <a:latin typeface="Times New Roman" panose="02020603050405020304" pitchFamily="18" charset="0"/>
                <a:cs typeface="Times New Roman" panose="02020603050405020304" pitchFamily="18" charset="0"/>
              </a:rPr>
              <a:t>» от 30 декабря 2020 года № 428.</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 рамках реализации программы:</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организация охраны общественного порядка добровольными народными дружинами;</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услуги по содержанию бани;</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содержание уличного освещения;</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содержание мест захоронения, транспортировки умерших;</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мероприятия народных инициатив;</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Содержание муниципального жилищного фонда;</a:t>
            </a: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Техническое обслуживание наружных стальных газопроводов, арматуры и сооружений г. </a:t>
            </a:r>
            <a:r>
              <a:rPr lang="ru-RU" dirty="0" err="1">
                <a:latin typeface="Times New Roman" panose="02020603050405020304" pitchFamily="18" charset="0"/>
                <a:cs typeface="Times New Roman" panose="02020603050405020304" pitchFamily="18" charset="0"/>
              </a:rPr>
              <a:t>Емва</a:t>
            </a:r>
            <a:endParaRPr lang="ru-RU"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150" y="1657121"/>
            <a:ext cx="4835886" cy="3098490"/>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654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248" y="10691"/>
            <a:ext cx="6605752" cy="660575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78829" y="501445"/>
            <a:ext cx="12029088" cy="678785"/>
          </a:xfrm>
        </p:spPr>
        <p:txBody>
          <a:bodyPr>
            <a:normAutofit fontScale="90000"/>
          </a:bodyPr>
          <a:lstStyle/>
          <a:p>
            <a:r>
              <a:rPr lang="ru-RU" dirty="0">
                <a:latin typeface="Times New Roman" panose="02020603050405020304" pitchFamily="18" charset="0"/>
                <a:cs typeface="Times New Roman" panose="02020603050405020304" pitchFamily="18" charset="0"/>
              </a:rPr>
              <a:t>Муниципальная программа "Формирование комфортной городской среды на территории ГП "</a:t>
            </a:r>
            <a:r>
              <a:rPr lang="ru-RU" dirty="0" err="1">
                <a:latin typeface="Times New Roman" panose="02020603050405020304" pitchFamily="18" charset="0"/>
                <a:cs typeface="Times New Roman" panose="02020603050405020304" pitchFamily="18" charset="0"/>
              </a:rPr>
              <a:t>Емва</a:t>
            </a:r>
            <a:r>
              <a:rPr lang="ru-RU" dirty="0">
                <a:latin typeface="Times New Roman" panose="02020603050405020304" pitchFamily="18" charset="0"/>
                <a:cs typeface="Times New Roman" panose="02020603050405020304" pitchFamily="18" charset="0"/>
              </a:rPr>
              <a:t>"</a:t>
            </a:r>
            <a:endParaRPr lang="ru-RU" dirty="0"/>
          </a:p>
        </p:txBody>
      </p:sp>
      <p:sp>
        <p:nvSpPr>
          <p:cNvPr id="3" name="Прямоугольник 2"/>
          <p:cNvSpPr/>
          <p:nvPr/>
        </p:nvSpPr>
        <p:spPr>
          <a:xfrm>
            <a:off x="1213945" y="1443839"/>
            <a:ext cx="10058400" cy="3785652"/>
          </a:xfrm>
          <a:prstGeom prst="rect">
            <a:avLst/>
          </a:prstGeom>
        </p:spPr>
        <p:txBody>
          <a:bodyPr wrap="square">
            <a:spAutoFit/>
          </a:bodyPr>
          <a:lstStyle/>
          <a:p>
            <a:pPr indent="457200"/>
            <a:r>
              <a:rPr lang="ru-RU" sz="2400" dirty="0">
                <a:latin typeface="Times New Roman" panose="02020603050405020304" pitchFamily="18" charset="0"/>
                <a:cs typeface="Times New Roman" panose="02020603050405020304" pitchFamily="18" charset="0"/>
              </a:rPr>
              <a:t>В рамках реализации программы:</a:t>
            </a:r>
          </a:p>
          <a:p>
            <a:pPr algn="just"/>
            <a:r>
              <a:rPr lang="ru-RU" sz="2400" dirty="0">
                <a:latin typeface="Times New Roman" panose="02020603050405020304" pitchFamily="18" charset="0"/>
                <a:cs typeface="Times New Roman" panose="02020603050405020304" pitchFamily="18" charset="0"/>
              </a:rPr>
              <a:t>Реализации народных проектов в сфере благоустройства территории, прошедших отбор в рамках проекта «Народный бюджет»:</a:t>
            </a:r>
          </a:p>
          <a:p>
            <a:pPr marL="285750" indent="-28575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Площадь искусств: обустройство парапета и газонов;</a:t>
            </a:r>
          </a:p>
          <a:p>
            <a:pPr marL="285750" indent="-28575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«Экология сегодня – здоровое поколение завтра»;</a:t>
            </a:r>
          </a:p>
          <a:p>
            <a:pPr marL="285750" indent="-28575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Замена светильников на светодиодные по ул. Дзержинского.  </a:t>
            </a:r>
          </a:p>
          <a:p>
            <a:r>
              <a:rPr lang="ru-RU" sz="2400" dirty="0">
                <a:latin typeface="Times New Roman" panose="02020603050405020304" pitchFamily="18" charset="0"/>
                <a:cs typeface="Times New Roman" panose="02020603050405020304" pitchFamily="18" charset="0"/>
              </a:rPr>
              <a:t>Субсидии на поддержку муниципальных программ формирования современной городской среды:</a:t>
            </a:r>
          </a:p>
          <a:p>
            <a:pPr marL="285750" indent="-28575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Обустройство тротуара через р. </a:t>
            </a:r>
            <a:r>
              <a:rPr lang="ru-RU" sz="2400" dirty="0" err="1">
                <a:latin typeface="Times New Roman" panose="02020603050405020304" pitchFamily="18" charset="0"/>
                <a:cs typeface="Times New Roman" panose="02020603050405020304" pitchFamily="18" charset="0"/>
              </a:rPr>
              <a:t>Кылтовку</a:t>
            </a:r>
            <a:r>
              <a:rPr lang="ru-RU" sz="2400" dirty="0">
                <a:latin typeface="Times New Roman" panose="02020603050405020304" pitchFamily="18" charset="0"/>
                <a:cs typeface="Times New Roman" panose="02020603050405020304" pitchFamily="18" charset="0"/>
              </a:rPr>
              <a:t> до дома по Дзержинского 51;</a:t>
            </a:r>
          </a:p>
          <a:p>
            <a:pPr marL="285750" indent="-28575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Обустройство тротуаров ул. Октябрьская – ул. Совхозная.</a:t>
            </a:r>
          </a:p>
        </p:txBody>
      </p:sp>
      <p:pic>
        <p:nvPicPr>
          <p:cNvPr id="5" name="Рисунок 4"/>
          <p:cNvPicPr>
            <a:picLocks noChangeAspect="1"/>
          </p:cNvPicPr>
          <p:nvPr/>
        </p:nvPicPr>
        <p:blipFill>
          <a:blip r:embed="rId3">
            <a:clrChange>
              <a:clrFrom>
                <a:srgbClr val="FFFFFF"/>
              </a:clrFrom>
              <a:clrTo>
                <a:srgbClr val="FFFFFF">
                  <a:alpha val="0"/>
                </a:srgbClr>
              </a:clrTo>
            </a:clrChange>
          </a:blip>
          <a:stretch>
            <a:fillRect/>
          </a:stretch>
        </p:blipFill>
        <p:spPr>
          <a:xfrm>
            <a:off x="7206629" y="4033905"/>
            <a:ext cx="4926320" cy="2753095"/>
          </a:xfrm>
          <a:prstGeom prst="rect">
            <a:avLst/>
          </a:prstGeom>
          <a:effectLst>
            <a:softEdge rad="317500"/>
          </a:effectLst>
        </p:spPr>
      </p:pic>
    </p:spTree>
    <p:extLst>
      <p:ext uri="{BB962C8B-B14F-4D97-AF65-F5344CB8AC3E}">
        <p14:creationId xmlns:p14="http://schemas.microsoft.com/office/powerpoint/2010/main" val="214908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
          <p:cNvSpPr txBox="1">
            <a:spLocks/>
          </p:cNvSpPr>
          <p:nvPr/>
        </p:nvSpPr>
        <p:spPr>
          <a:xfrm>
            <a:off x="269401" y="375842"/>
            <a:ext cx="10112192" cy="664429"/>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ru-RU" sz="3600" dirty="0" smtClean="0">
                <a:latin typeface="Times New Roman" panose="02020603050405020304" pitchFamily="18" charset="0"/>
                <a:cs typeface="Times New Roman" panose="02020603050405020304" pitchFamily="18" charset="0"/>
              </a:rPr>
              <a:t>Уважаемые жители городского поселения </a:t>
            </a:r>
            <a:r>
              <a:rPr lang="ru-RU" sz="3600" dirty="0" err="1" smtClean="0">
                <a:latin typeface="Times New Roman" panose="02020603050405020304" pitchFamily="18" charset="0"/>
                <a:cs typeface="Times New Roman" panose="02020603050405020304" pitchFamily="18" charset="0"/>
              </a:rPr>
              <a:t>Емва</a:t>
            </a:r>
            <a:r>
              <a:rPr lang="ru-RU" sz="3600" dirty="0" smtClean="0">
                <a:latin typeface="Times New Roman" panose="02020603050405020304" pitchFamily="18" charset="0"/>
                <a:cs typeface="Times New Roman" panose="02020603050405020304" pitchFamily="18" charset="0"/>
              </a:rPr>
              <a:t>!</a:t>
            </a:r>
            <a:endParaRPr lang="en" sz="3600" dirty="0">
              <a:latin typeface="Times New Roman" panose="02020603050405020304" pitchFamily="18" charset="0"/>
              <a:cs typeface="Times New Roman" panose="02020603050405020304" pitchFamily="18" charset="0"/>
            </a:endParaRPr>
          </a:p>
        </p:txBody>
      </p:sp>
      <p:sp>
        <p:nvSpPr>
          <p:cNvPr id="3" name="Shape 83"/>
          <p:cNvSpPr txBox="1">
            <a:spLocks/>
          </p:cNvSpPr>
          <p:nvPr/>
        </p:nvSpPr>
        <p:spPr>
          <a:xfrm>
            <a:off x="1016984" y="2564285"/>
            <a:ext cx="3868500" cy="2883000"/>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1300" dirty="0"/>
          </a:p>
        </p:txBody>
      </p:sp>
      <p:sp>
        <p:nvSpPr>
          <p:cNvPr id="9" name="Right Triangle 8">
            <a:extLst>
              <a:ext uri="{FF2B5EF4-FFF2-40B4-BE49-F238E27FC236}">
                <a16:creationId xmlns:a16="http://schemas.microsoft.com/office/drawing/2014/main" xmlns="" id="{A83723D8-B5B3-43CD-8841-16F1CFAD229C}"/>
              </a:ext>
            </a:extLst>
          </p:cNvPr>
          <p:cNvSpPr/>
          <p:nvPr/>
        </p:nvSpPr>
        <p:spPr>
          <a:xfrm flipH="1">
            <a:off x="2623279" y="239842"/>
            <a:ext cx="9343869" cy="6618157"/>
          </a:xfrm>
          <a:prstGeom prst="rtTriangle">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13E589A8-8A98-4C89-9BAA-B6E285FA06E1}"/>
              </a:ext>
            </a:extLst>
          </p:cNvPr>
          <p:cNvSpPr/>
          <p:nvPr/>
        </p:nvSpPr>
        <p:spPr>
          <a:xfrm flipH="1">
            <a:off x="3028013" y="239841"/>
            <a:ext cx="9051561" cy="6618157"/>
          </a:xfrm>
          <a:prstGeom prst="rtTriangle">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xmlns="" id="{C50EAB15-184E-44F0-B7AC-DB5ED6475CF4}"/>
              </a:ext>
            </a:extLst>
          </p:cNvPr>
          <p:cNvSpPr/>
          <p:nvPr/>
        </p:nvSpPr>
        <p:spPr>
          <a:xfrm flipH="1">
            <a:off x="3526971" y="0"/>
            <a:ext cx="8665028" cy="6858000"/>
          </a:xfrm>
          <a:prstGeom prst="rtTriangl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2B2391F-7604-4447-98C0-262218BC81D3}"/>
              </a:ext>
            </a:extLst>
          </p:cNvPr>
          <p:cNvSpPr/>
          <p:nvPr/>
        </p:nvSpPr>
        <p:spPr>
          <a:xfrm>
            <a:off x="326239" y="1856378"/>
            <a:ext cx="3799466" cy="2462213"/>
          </a:xfrm>
          <a:prstGeom prst="rect">
            <a:avLst/>
          </a:prstGeom>
        </p:spPr>
        <p:txBody>
          <a:bodyPr wrap="square">
            <a:spAutoFit/>
          </a:bodyPr>
          <a:lstStyle/>
          <a:p>
            <a:pPr indent="457200" algn="just"/>
            <a:r>
              <a:rPr lang="ru-RU" sz="1400" dirty="0" smtClean="0">
                <a:latin typeface="Times New Roman" panose="02020603050405020304" pitchFamily="18" charset="0"/>
                <a:cs typeface="Times New Roman" panose="02020603050405020304" pitchFamily="18" charset="0"/>
              </a:rPr>
              <a:t>Финансовое управление АМР «</a:t>
            </a:r>
            <a:r>
              <a:rPr lang="ru-RU" sz="1400" dirty="0" err="1" smtClean="0">
                <a:latin typeface="Times New Roman" panose="02020603050405020304" pitchFamily="18" charset="0"/>
                <a:cs typeface="Times New Roman" panose="02020603050405020304" pitchFamily="18" charset="0"/>
              </a:rPr>
              <a:t>Княжпогостский</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представляет брошюру </a:t>
            </a:r>
            <a:r>
              <a:rPr lang="ru-RU" sz="1400" b="1" dirty="0">
                <a:solidFill>
                  <a:schemeClr val="accent6">
                    <a:lumMod val="75000"/>
                  </a:schemeClr>
                </a:solidFill>
                <a:latin typeface="Times New Roman" panose="02020603050405020304" pitchFamily="18" charset="0"/>
                <a:cs typeface="Times New Roman" panose="02020603050405020304" pitchFamily="18" charset="0"/>
              </a:rPr>
              <a:t>«Бюджет для граждан»</a:t>
            </a:r>
            <a:r>
              <a:rPr lang="ru-RU" sz="1400" dirty="0">
                <a:solidFill>
                  <a:schemeClr val="accent6">
                    <a:lumMod val="75000"/>
                  </a:schemeClr>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«О бюджете городского поселения «</a:t>
            </a:r>
            <a:r>
              <a:rPr lang="ru-RU" sz="1400" dirty="0" err="1" smtClean="0">
                <a:latin typeface="Times New Roman" panose="02020603050405020304" pitchFamily="18" charset="0"/>
                <a:cs typeface="Times New Roman" panose="02020603050405020304" pitchFamily="18" charset="0"/>
              </a:rPr>
              <a:t>Емва</a:t>
            </a:r>
            <a:r>
              <a:rPr lang="ru-RU" sz="1400" dirty="0" smtClean="0">
                <a:latin typeface="Times New Roman" panose="02020603050405020304" pitchFamily="18" charset="0"/>
                <a:cs typeface="Times New Roman" panose="02020603050405020304" pitchFamily="18" charset="0"/>
              </a:rPr>
              <a:t>» на </a:t>
            </a:r>
            <a:r>
              <a:rPr lang="ru-RU" sz="1400" dirty="0">
                <a:latin typeface="Times New Roman" panose="02020603050405020304" pitchFamily="18" charset="0"/>
                <a:cs typeface="Times New Roman" panose="02020603050405020304" pitchFamily="18" charset="0"/>
              </a:rPr>
              <a:t>2023 год и плановый период 2024 и 2025 годов». Главные показатели бюджета на 2023 год и плановый период 2024 и 2025 годов, а также основная информация, отражающая финансовое положение и ожидаемое исполнение </a:t>
            </a:r>
            <a:r>
              <a:rPr lang="ru-RU" sz="1400" dirty="0" smtClean="0">
                <a:latin typeface="Times New Roman" panose="02020603050405020304" pitchFamily="18" charset="0"/>
                <a:cs typeface="Times New Roman" panose="02020603050405020304" pitchFamily="18" charset="0"/>
              </a:rPr>
              <a:t>муниципальных </a:t>
            </a:r>
            <a:r>
              <a:rPr lang="ru-RU" sz="1400" dirty="0">
                <a:latin typeface="Times New Roman" panose="02020603050405020304" pitchFamily="18" charset="0"/>
                <a:cs typeface="Times New Roman" panose="02020603050405020304" pitchFamily="18" charset="0"/>
              </a:rPr>
              <a:t>программ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отчетном году, изложены в доступной форме.</a:t>
            </a:r>
          </a:p>
        </p:txBody>
      </p:sp>
      <p:sp>
        <p:nvSpPr>
          <p:cNvPr id="11" name="Rectangle 10">
            <a:extLst>
              <a:ext uri="{FF2B5EF4-FFF2-40B4-BE49-F238E27FC236}">
                <a16:creationId xmlns:a16="http://schemas.microsoft.com/office/drawing/2014/main" xmlns="" id="{EBF021E4-FD2F-43F7-A57B-8C7F7328F953}"/>
              </a:ext>
            </a:extLst>
          </p:cNvPr>
          <p:cNvSpPr/>
          <p:nvPr/>
        </p:nvSpPr>
        <p:spPr>
          <a:xfrm>
            <a:off x="4377952" y="1370249"/>
            <a:ext cx="3693439" cy="2031325"/>
          </a:xfrm>
          <a:prstGeom prst="rect">
            <a:avLst/>
          </a:prstGeom>
        </p:spPr>
        <p:txBody>
          <a:bodyPr wrap="square">
            <a:spAutoFit/>
          </a:bodyPr>
          <a:lstStyle/>
          <a:p>
            <a:pPr indent="457200" algn="just"/>
            <a:r>
              <a:rPr lang="ru-RU" sz="1400" b="1" dirty="0">
                <a:solidFill>
                  <a:schemeClr val="accent6">
                    <a:lumMod val="75000"/>
                  </a:schemeClr>
                </a:solidFill>
                <a:latin typeface="Times New Roman" panose="02020603050405020304" pitchFamily="18" charset="0"/>
                <a:cs typeface="Times New Roman" panose="02020603050405020304" pitchFamily="18" charset="0"/>
              </a:rPr>
              <a:t>«Бюджет для граждан»</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один из основных проектов, реализуемых в рамках Открытого правительства. Он представляет собой упрощённую версию главного финансового документа региона, представленную в доступном для обычных граждан формате, в целях реализации принципа прозрачности (открытости) бюджетной системы Российской Федерации.</a:t>
            </a:r>
          </a:p>
        </p:txBody>
      </p:sp>
      <p:sp>
        <p:nvSpPr>
          <p:cNvPr id="5" name="Прямоугольник 4"/>
          <p:cNvSpPr/>
          <p:nvPr/>
        </p:nvSpPr>
        <p:spPr>
          <a:xfrm>
            <a:off x="170821" y="4767514"/>
            <a:ext cx="4053463" cy="1169551"/>
          </a:xfrm>
          <a:prstGeom prst="rect">
            <a:avLst/>
          </a:prstGeom>
        </p:spPr>
        <p:txBody>
          <a:bodyPr wrap="square">
            <a:spAutoFit/>
          </a:bodyPr>
          <a:lstStyle/>
          <a:p>
            <a:pPr indent="457200" algn="just"/>
            <a:r>
              <a:rPr lang="ru-RU" sz="1400" dirty="0">
                <a:latin typeface="Times New Roman" panose="02020603050405020304" pitchFamily="18" charset="0"/>
                <a:cs typeface="Times New Roman" panose="02020603050405020304" pitchFamily="18" charset="0"/>
              </a:rPr>
              <a:t>Ожидается, что в 2023 году расходы составят </a:t>
            </a:r>
            <a:r>
              <a:rPr lang="ru-RU" sz="1400" dirty="0" smtClean="0">
                <a:latin typeface="Times New Roman" panose="02020603050405020304" pitchFamily="18" charset="0"/>
                <a:cs typeface="Times New Roman" panose="02020603050405020304" pitchFamily="18" charset="0"/>
              </a:rPr>
              <a:t>44 687,817 </a:t>
            </a:r>
            <a:r>
              <a:rPr lang="ru-RU" sz="1400" dirty="0" err="1" smtClean="0">
                <a:latin typeface="Times New Roman" panose="02020603050405020304" pitchFamily="18" charset="0"/>
                <a:cs typeface="Times New Roman" panose="02020603050405020304" pitchFamily="18" charset="0"/>
              </a:rPr>
              <a:t>тыс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рублей, при этом в </a:t>
            </a:r>
            <a:r>
              <a:rPr lang="ru-RU" sz="1400" dirty="0" smtClean="0">
                <a:latin typeface="Times New Roman" panose="02020603050405020304" pitchFamily="18" charset="0"/>
                <a:cs typeface="Times New Roman" panose="02020603050405020304" pitchFamily="18" charset="0"/>
              </a:rPr>
              <a:t>бюджет городского поселение </a:t>
            </a:r>
            <a:r>
              <a:rPr lang="ru-RU" sz="1400" dirty="0" err="1" smtClean="0">
                <a:latin typeface="Times New Roman" panose="02020603050405020304" pitchFamily="18" charset="0"/>
                <a:cs typeface="Times New Roman" panose="02020603050405020304" pitchFamily="18" charset="0"/>
              </a:rPr>
              <a:t>Емва</a:t>
            </a:r>
            <a:r>
              <a:rPr lang="ru-RU" sz="1400" dirty="0" smtClean="0">
                <a:latin typeface="Times New Roman" panose="02020603050405020304" pitchFamily="18" charset="0"/>
                <a:cs typeface="Times New Roman" panose="02020603050405020304" pitchFamily="18" charset="0"/>
              </a:rPr>
              <a:t> поступит 44 682,817 </a:t>
            </a:r>
            <a:r>
              <a:rPr lang="ru-RU" sz="1400" dirty="0" err="1" smtClean="0">
                <a:latin typeface="Times New Roman" panose="02020603050405020304" pitchFamily="18" charset="0"/>
                <a:cs typeface="Times New Roman" panose="02020603050405020304" pitchFamily="18" charset="0"/>
              </a:rPr>
              <a:t>тыс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рублей, что повлечет за собой дефицит в размере  </a:t>
            </a:r>
            <a:r>
              <a:rPr lang="ru-RU" sz="1400" dirty="0" smtClean="0">
                <a:latin typeface="Times New Roman" panose="02020603050405020304" pitchFamily="18" charset="0"/>
                <a:cs typeface="Times New Roman" panose="02020603050405020304" pitchFamily="18" charset="0"/>
              </a:rPr>
              <a:t>5,0 </a:t>
            </a:r>
            <a:r>
              <a:rPr lang="ru-RU" sz="1400" dirty="0" err="1" smtClean="0">
                <a:latin typeface="Times New Roman" panose="02020603050405020304" pitchFamily="18" charset="0"/>
                <a:cs typeface="Times New Roman" panose="02020603050405020304" pitchFamily="18" charset="0"/>
              </a:rPr>
              <a:t>тыс</a:t>
            </a:r>
            <a:r>
              <a:rPr lang="ru-RU" sz="1400" dirty="0" smtClean="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00" y="4532586"/>
            <a:ext cx="6190405" cy="210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891" y="501445"/>
            <a:ext cx="11981792" cy="678785"/>
          </a:xfrm>
        </p:spPr>
        <p:txBody>
          <a:bodyPr>
            <a:normAutofit fontScale="90000"/>
          </a:bodyPr>
          <a:lstStyle/>
          <a:p>
            <a:r>
              <a:rPr lang="ru-RU" dirty="0">
                <a:latin typeface="Times New Roman" panose="02020603050405020304" pitchFamily="18" charset="0"/>
                <a:cs typeface="Times New Roman" panose="02020603050405020304" pitchFamily="18" charset="0"/>
              </a:rPr>
              <a:t>Муниципальная программа "Развитие транспортной системы на территории городского поселения "</a:t>
            </a:r>
            <a:r>
              <a:rPr lang="ru-RU" dirty="0" err="1">
                <a:latin typeface="Times New Roman" panose="02020603050405020304" pitchFamily="18" charset="0"/>
                <a:cs typeface="Times New Roman" panose="02020603050405020304" pitchFamily="18" charset="0"/>
              </a:rPr>
              <a:t>Емва</a:t>
            </a:r>
            <a:r>
              <a:rPr lang="ru-RU" dirty="0">
                <a:latin typeface="Times New Roman" panose="02020603050405020304" pitchFamily="18" charset="0"/>
                <a:cs typeface="Times New Roman" panose="02020603050405020304" pitchFamily="18" charset="0"/>
              </a:rPr>
              <a:t>"</a:t>
            </a:r>
            <a:endParaRPr lang="ru-RU" dirty="0"/>
          </a:p>
        </p:txBody>
      </p:sp>
      <p:sp>
        <p:nvSpPr>
          <p:cNvPr id="4" name="Прямоугольник 3"/>
          <p:cNvSpPr/>
          <p:nvPr/>
        </p:nvSpPr>
        <p:spPr>
          <a:xfrm>
            <a:off x="2898228" y="1429293"/>
            <a:ext cx="6096000" cy="4638193"/>
          </a:xfrm>
          <a:prstGeom prst="rect">
            <a:avLst/>
          </a:prstGeom>
        </p:spPr>
        <p:txBody>
          <a:bodyPr>
            <a:spAutoFit/>
          </a:bodyPr>
          <a:lstStyle/>
          <a:p>
            <a:pPr lvl="0" algn="ctr">
              <a:lnSpc>
                <a:spcPct val="170000"/>
              </a:lnSpc>
              <a:spcBef>
                <a:spcPct val="20000"/>
              </a:spcBef>
            </a:pPr>
            <a:r>
              <a:rPr lang="ru-RU" sz="1700" b="1" i="1" dirty="0">
                <a:solidFill>
                  <a:prstClr val="black"/>
                </a:solidFill>
                <a:latin typeface="Times New Roman" panose="02020603050405020304" pitchFamily="18" charset="0"/>
                <a:cs typeface="Times New Roman" panose="02020603050405020304" pitchFamily="18" charset="0"/>
              </a:rPr>
              <a:t>Утверждена постановлением администрации городского поселения «</a:t>
            </a:r>
            <a:r>
              <a:rPr lang="ru-RU" sz="1700" b="1" i="1" dirty="0" err="1">
                <a:solidFill>
                  <a:prstClr val="black"/>
                </a:solidFill>
                <a:latin typeface="Times New Roman" panose="02020603050405020304" pitchFamily="18" charset="0"/>
                <a:cs typeface="Times New Roman" panose="02020603050405020304" pitchFamily="18" charset="0"/>
              </a:rPr>
              <a:t>Емва</a:t>
            </a:r>
            <a:r>
              <a:rPr lang="ru-RU" sz="1700" b="1" i="1" dirty="0">
                <a:solidFill>
                  <a:prstClr val="black"/>
                </a:solidFill>
                <a:latin typeface="Times New Roman" panose="02020603050405020304" pitchFamily="18" charset="0"/>
                <a:cs typeface="Times New Roman" panose="02020603050405020304" pitchFamily="18" charset="0"/>
              </a:rPr>
              <a:t>» от 30 декабря 2020 года № 429.</a:t>
            </a:r>
          </a:p>
          <a:p>
            <a:pPr lvl="0" indent="457200">
              <a:spcBef>
                <a:spcPct val="20000"/>
              </a:spcBef>
            </a:pPr>
            <a:r>
              <a:rPr lang="ru-RU" dirty="0" smtClean="0">
                <a:solidFill>
                  <a:prstClr val="black"/>
                </a:solidFill>
                <a:latin typeface="Times New Roman" panose="02020603050405020304" pitchFamily="18" charset="0"/>
                <a:cs typeface="Times New Roman" panose="02020603050405020304" pitchFamily="18" charset="0"/>
              </a:rPr>
              <a:t>В </a:t>
            </a:r>
            <a:r>
              <a:rPr lang="ru-RU" dirty="0">
                <a:solidFill>
                  <a:prstClr val="black"/>
                </a:solidFill>
                <a:latin typeface="Times New Roman" panose="02020603050405020304" pitchFamily="18" charset="0"/>
                <a:cs typeface="Times New Roman" panose="02020603050405020304" pitchFamily="18" charset="0"/>
              </a:rPr>
              <a:t>рамках реализации программы:</a:t>
            </a:r>
          </a:p>
          <a:p>
            <a:pPr marL="342900" lvl="0" indent="-342900" algn="just">
              <a:spcBef>
                <a:spcPct val="20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содержание и ремонт автомобильных дорог, улично-дорожной сети;</a:t>
            </a:r>
          </a:p>
          <a:p>
            <a:pPr marL="342900" lvl="0" indent="-342900" algn="just">
              <a:spcBef>
                <a:spcPct val="20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реализация народного проекта в сфере ДОРОЖНОЙ ДЕЯТЕЛЬНОСТИ, прошедшего отбор в рамках проекта Народный бюджет;</a:t>
            </a:r>
          </a:p>
          <a:p>
            <a:pPr marL="342900" lvl="0" indent="-342900" algn="just">
              <a:spcBef>
                <a:spcPct val="20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организация паромной переправы;</a:t>
            </a:r>
          </a:p>
          <a:p>
            <a:pPr marL="342900" lvl="0" indent="-342900" algn="just">
              <a:spcBef>
                <a:spcPct val="20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организация транспортного обслуживания на городских маршрутах;</a:t>
            </a:r>
          </a:p>
          <a:p>
            <a:pPr marL="342900" lvl="0" indent="-342900" algn="just">
              <a:spcBef>
                <a:spcPct val="20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обслуживание камер видеонаблюдения по предупреждению и пресечению преступлений, профилактики правонарушений.</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3023659" cy="1700808"/>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228" y="1279832"/>
            <a:ext cx="3024187" cy="170021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6" y="3257600"/>
            <a:ext cx="2462510" cy="3283346"/>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7421" y="4669776"/>
            <a:ext cx="2803657" cy="2102743"/>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11285" y="2980045"/>
            <a:ext cx="1569368" cy="209249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39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СПАСИБО ЗА ВНИМАНИЕ!</a:t>
            </a:r>
            <a:endParaRPr lang="ru-RU" dirty="0"/>
          </a:p>
        </p:txBody>
      </p:sp>
      <p:sp>
        <p:nvSpPr>
          <p:cNvPr id="3" name="Текст 2"/>
          <p:cNvSpPr>
            <a:spLocks noGrp="1"/>
          </p:cNvSpPr>
          <p:nvPr>
            <p:ph type="body" idx="1"/>
          </p:nvPr>
        </p:nvSpPr>
        <p:spPr/>
        <p:txBody>
          <a:bodyPr/>
          <a:lstStyle/>
          <a:p>
            <a:pPr indent="457200" algn="ctr"/>
            <a:r>
              <a:rPr lang="ru-RU" sz="2400" b="1" i="1" dirty="0">
                <a:latin typeface="Times New Roman" panose="02020603050405020304" pitchFamily="18" charset="0"/>
                <a:cs typeface="Times New Roman" panose="02020603050405020304" pitchFamily="18" charset="0"/>
              </a:rPr>
              <a:t>КОНТАКТНАЯ ИНФОРМАЦИЯ</a:t>
            </a:r>
          </a:p>
          <a:p>
            <a:pPr indent="457200"/>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Финансовое управление администрации муниципального района «</a:t>
            </a:r>
            <a:r>
              <a:rPr lang="ru-RU" i="1" dirty="0" err="1">
                <a:latin typeface="Times New Roman" panose="02020603050405020304" pitchFamily="18" charset="0"/>
                <a:cs typeface="Times New Roman" panose="02020603050405020304" pitchFamily="18" charset="0"/>
              </a:rPr>
              <a:t>Княжпогостский</a:t>
            </a:r>
            <a:r>
              <a:rPr lang="ru-RU" i="1" dirty="0">
                <a:latin typeface="Times New Roman" panose="02020603050405020304" pitchFamily="18" charset="0"/>
                <a:cs typeface="Times New Roman" panose="02020603050405020304" pitchFamily="18" charset="0"/>
              </a:rPr>
              <a:t>»</a:t>
            </a:r>
          </a:p>
          <a:p>
            <a:r>
              <a:rPr lang="ru-RU" i="1" dirty="0">
                <a:latin typeface="Times New Roman" panose="02020603050405020304" pitchFamily="18" charset="0"/>
                <a:cs typeface="Times New Roman" panose="02020603050405020304" pitchFamily="18" charset="0"/>
              </a:rPr>
              <a:t>г. </a:t>
            </a:r>
            <a:r>
              <a:rPr lang="ru-RU" i="1" dirty="0" err="1">
                <a:latin typeface="Times New Roman" panose="02020603050405020304" pitchFamily="18" charset="0"/>
                <a:cs typeface="Times New Roman" panose="02020603050405020304" pitchFamily="18" charset="0"/>
              </a:rPr>
              <a:t>Емва</a:t>
            </a:r>
            <a:r>
              <a:rPr lang="ru-RU" i="1" dirty="0">
                <a:latin typeface="Times New Roman" panose="02020603050405020304" pitchFamily="18" charset="0"/>
                <a:cs typeface="Times New Roman" panose="02020603050405020304" pitchFamily="18" charset="0"/>
              </a:rPr>
              <a:t>, ул. Дзержинского, 81</a:t>
            </a:r>
          </a:p>
          <a:p>
            <a:r>
              <a:rPr lang="ru-RU" i="1" dirty="0">
                <a:latin typeface="Times New Roman" panose="02020603050405020304" pitchFamily="18" charset="0"/>
                <a:cs typeface="Times New Roman" panose="02020603050405020304" pitchFamily="18" charset="0"/>
              </a:rPr>
              <a:t>Начальник: </a:t>
            </a:r>
            <a:r>
              <a:rPr lang="ru-RU" i="1" dirty="0" err="1">
                <a:latin typeface="Times New Roman" panose="02020603050405020304" pitchFamily="18" charset="0"/>
                <a:cs typeface="Times New Roman" panose="02020603050405020304" pitchFamily="18" charset="0"/>
              </a:rPr>
              <a:t>Хлюпина</a:t>
            </a:r>
            <a:r>
              <a:rPr lang="ru-RU" i="1" dirty="0">
                <a:latin typeface="Times New Roman" panose="02020603050405020304" pitchFamily="18" charset="0"/>
                <a:cs typeface="Times New Roman" panose="02020603050405020304" pitchFamily="18" charset="0"/>
              </a:rPr>
              <a:t> Наталия Анатольевна</a:t>
            </a:r>
          </a:p>
          <a:p>
            <a:r>
              <a:rPr lang="ru-RU" i="1" dirty="0">
                <a:latin typeface="Times New Roman" panose="02020603050405020304" pitchFamily="18" charset="0"/>
                <a:cs typeface="Times New Roman" panose="02020603050405020304" pitchFamily="18" charset="0"/>
              </a:rPr>
              <a:t>Телефон: (82139) 2-36-01</a:t>
            </a:r>
          </a:p>
          <a:p>
            <a:r>
              <a:rPr lang="ru-RU" i="1" dirty="0">
                <a:latin typeface="Times New Roman" panose="02020603050405020304" pitchFamily="18" charset="0"/>
                <a:cs typeface="Times New Roman" panose="02020603050405020304" pitchFamily="18" charset="0"/>
              </a:rPr>
              <a:t>Исполнитель: </a:t>
            </a:r>
            <a:r>
              <a:rPr lang="ru-RU" i="1" dirty="0" err="1">
                <a:latin typeface="Times New Roman" panose="02020603050405020304" pitchFamily="18" charset="0"/>
                <a:cs typeface="Times New Roman" panose="02020603050405020304" pitchFamily="18" charset="0"/>
              </a:rPr>
              <a:t>Столбовская</a:t>
            </a:r>
            <a:r>
              <a:rPr lang="ru-RU" i="1" dirty="0">
                <a:latin typeface="Times New Roman" panose="02020603050405020304" pitchFamily="18" charset="0"/>
                <a:cs typeface="Times New Roman" panose="02020603050405020304" pitchFamily="18" charset="0"/>
              </a:rPr>
              <a:t> Кристина Анатольевна</a:t>
            </a:r>
          </a:p>
          <a:p>
            <a:r>
              <a:rPr lang="ru-RU" i="1" dirty="0">
                <a:latin typeface="Times New Roman" panose="02020603050405020304" pitchFamily="18" charset="0"/>
                <a:cs typeface="Times New Roman" panose="02020603050405020304" pitchFamily="18" charset="0"/>
              </a:rPr>
              <a:t>Телефон: (82139)2-14-78</a:t>
            </a:r>
          </a:p>
          <a:p>
            <a:endParaRPr lang="ru-RU" i="1" dirty="0">
              <a:latin typeface="Times New Roman" panose="02020603050405020304" pitchFamily="18" charset="0"/>
              <a:cs typeface="Times New Roman" panose="02020603050405020304" pitchFamily="18" charset="0"/>
            </a:endParaRPr>
          </a:p>
          <a:p>
            <a:pPr indent="457200"/>
            <a:r>
              <a:rPr lang="ru-RU" i="1" dirty="0">
                <a:latin typeface="Times New Roman" panose="02020603050405020304" pitchFamily="18" charset="0"/>
                <a:cs typeface="Times New Roman" panose="02020603050405020304" pitchFamily="18" charset="0"/>
              </a:rPr>
              <a:t>С информацией о бюджете можно ознакомиться на официальном сайте администрации муниципального района «</a:t>
            </a:r>
            <a:r>
              <a:rPr lang="ru-RU" i="1" dirty="0" err="1">
                <a:latin typeface="Times New Roman" panose="02020603050405020304" pitchFamily="18" charset="0"/>
                <a:cs typeface="Times New Roman" panose="02020603050405020304" pitchFamily="18" charset="0"/>
              </a:rPr>
              <a:t>Княжпогостский</a:t>
            </a: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mrk11.ru</a:t>
            </a:r>
            <a:r>
              <a:rPr lang="ru-RU" i="1" dirty="0">
                <a:latin typeface="Times New Roman" panose="02020603050405020304" pitchFamily="18" charset="0"/>
                <a:cs typeface="Times New Roman" panose="02020603050405020304" pitchFamily="18" charset="0"/>
              </a:rPr>
              <a:t>»</a:t>
            </a:r>
            <a:endParaRPr lang="ru-RU" sz="1400" i="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8518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ctrTitle"/>
          </p:nvPr>
        </p:nvSpPr>
        <p:spPr>
          <a:xfrm>
            <a:off x="3960490" y="341543"/>
            <a:ext cx="3897859" cy="762044"/>
          </a:xfrm>
          <a:prstGeom prst="rect">
            <a:avLst/>
          </a:prstGeom>
        </p:spPr>
        <p:txBody>
          <a:bodyPr lIns="91425" tIns="91425" rIns="91425" bIns="91425" anchor="b" anchorCtr="0">
            <a:noAutofit/>
          </a:bodyPr>
          <a:lstStyle/>
          <a:p>
            <a:r>
              <a:rPr lang="ru-RU" sz="3600" dirty="0">
                <a:latin typeface="Times New Roman" panose="02020603050405020304" pitchFamily="18" charset="0"/>
                <a:cs typeface="Times New Roman" panose="02020603050405020304" pitchFamily="18" charset="0"/>
              </a:rPr>
              <a:t>СОДЕРЖАНИЕ</a:t>
            </a:r>
          </a:p>
        </p:txBody>
      </p:sp>
      <p:sp>
        <p:nvSpPr>
          <p:cNvPr id="5" name="Shape 99"/>
          <p:cNvSpPr txBox="1">
            <a:spLocks noGrp="1"/>
          </p:cNvSpPr>
          <p:nvPr>
            <p:ph type="subTitle" idx="1"/>
          </p:nvPr>
        </p:nvSpPr>
        <p:spPr>
          <a:xfrm>
            <a:off x="283778" y="1048405"/>
            <a:ext cx="11579773" cy="5691353"/>
          </a:xfrm>
          <a:prstGeom prst="rect">
            <a:avLst/>
          </a:prstGeom>
        </p:spPr>
        <p:txBody>
          <a:bodyPr lIns="91425" tIns="91425" rIns="91425" bIns="91425" anchor="ctr" anchorCtr="0">
            <a:noAutofit/>
          </a:bodyPr>
          <a:lstStyle/>
          <a:p>
            <a:pPr marL="0" algn="l" fontAlgn="t"/>
            <a:endParaRPr lang="ru-RU" sz="1000" dirty="0">
              <a:latin typeface="Aria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90805942"/>
              </p:ext>
            </p:extLst>
          </p:nvPr>
        </p:nvGraphicFramePr>
        <p:xfrm>
          <a:off x="323192" y="1072056"/>
          <a:ext cx="11564007" cy="527356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831909"/>
                <a:gridCol w="732098"/>
              </a:tblGrid>
              <a:tr h="6105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effectLst/>
                          <a:latin typeface="Times New Roman" panose="02020603050405020304" pitchFamily="18" charset="0"/>
                          <a:cs typeface="Times New Roman" panose="02020603050405020304" pitchFamily="18" charset="0"/>
                        </a:rPr>
                        <a:t>КРАТКИЙ СЛОВАРЬ ИСПОЛЬЗУЕМЫХ ТЕРМИНОВ И ПОНЯТИЙ</a:t>
                      </a:r>
                      <a:endParaRPr lang="ru-RU" sz="1200" b="1" dirty="0" smtClean="0">
                        <a:solidFill>
                          <a:schemeClr val="tx1"/>
                        </a:solidFill>
                        <a:effectLst/>
                        <a:latin typeface="Times New Roman" panose="02020603050405020304" pitchFamily="18" charset="0"/>
                        <a:ea typeface="Calibri"/>
                        <a:cs typeface="Times New Roman" panose="02020603050405020304" pitchFamily="18" charset="0"/>
                      </a:endParaRPr>
                    </a:p>
                    <a:p>
                      <a:pPr algn="just"/>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effectLst/>
                          <a:latin typeface="Times New Roman" panose="02020603050405020304" pitchFamily="18" charset="0"/>
                          <a:ea typeface="Calibri"/>
                          <a:cs typeface="Times New Roman" panose="02020603050405020304" pitchFamily="18" charset="0"/>
                        </a:rPr>
                        <a:t>ПЕРЕЧЕНЬ СОКРАЩЕНИЙ</a:t>
                      </a:r>
                    </a:p>
                    <a:p>
                      <a:pPr algn="just"/>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effectLst/>
                          <a:latin typeface="Times New Roman" panose="02020603050405020304" pitchFamily="18" charset="0"/>
                          <a:cs typeface="Times New Roman" panose="02020603050405020304" pitchFamily="18" charset="0"/>
                        </a:rPr>
                        <a:t>НОРМАТИВНАЯ ОСНОВА БЮДЖЕТНОГО ПРОЦЕССА</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algn="just"/>
                      <a:r>
                        <a:rPr lang="ru-RU" sz="1200" b="1" dirty="0" smtClean="0">
                          <a:solidFill>
                            <a:schemeClr val="tx1"/>
                          </a:solidFill>
                          <a:effectLst/>
                          <a:latin typeface="Times New Roman" panose="02020603050405020304" pitchFamily="18" charset="0"/>
                          <a:cs typeface="Times New Roman" panose="02020603050405020304" pitchFamily="18" charset="0"/>
                        </a:rPr>
                        <a:t>ОСНОВНЫЕ ЭТАПЫ БЮДЖЕТНОГО ПРОЦЕССА </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algn="just"/>
                      <a:r>
                        <a:rPr lang="ru-RU" sz="1200" b="1" dirty="0" smtClean="0">
                          <a:solidFill>
                            <a:schemeClr val="tx1"/>
                          </a:solidFill>
                          <a:effectLst/>
                          <a:latin typeface="Times New Roman" panose="02020603050405020304" pitchFamily="18" charset="0"/>
                          <a:cs typeface="Times New Roman" panose="02020603050405020304" pitchFamily="18" charset="0"/>
                        </a:rPr>
                        <a:t>АДМИНИСТРАТИВНО-ТЕРРИТОРИАЛЬНОЕ ОБРАЗОВАНИЕ</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algn="just"/>
                      <a:r>
                        <a:rPr lang="ru-RU" sz="1200" b="1" dirty="0" smtClean="0">
                          <a:solidFill>
                            <a:schemeClr val="tx1"/>
                          </a:solidFill>
                          <a:effectLst/>
                          <a:latin typeface="Times New Roman" panose="02020603050405020304" pitchFamily="18" charset="0"/>
                          <a:cs typeface="Times New Roman" panose="02020603050405020304" pitchFamily="18" charset="0"/>
                        </a:rPr>
                        <a:t>ОСНОВНЫЕ ПОКАЗАТЕЛИ СОЦИАЛЬНО-ЭКОНОМИЧЕСКОГО РАЗВИТИЯ</a:t>
                      </a:r>
                      <a:r>
                        <a:rPr lang="ru-RU" sz="1200" b="1" baseline="0" dirty="0" smtClean="0">
                          <a:solidFill>
                            <a:schemeClr val="tx1"/>
                          </a:solidFill>
                          <a:effectLst/>
                          <a:latin typeface="Times New Roman" panose="02020603050405020304" pitchFamily="18" charset="0"/>
                          <a:cs typeface="Times New Roman" panose="02020603050405020304" pitchFamily="18" charset="0"/>
                        </a:rPr>
                        <a:t> </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algn="just"/>
                      <a:r>
                        <a:rPr lang="ru-RU" sz="1200" b="1" dirty="0" smtClean="0">
                          <a:solidFill>
                            <a:schemeClr val="tx1"/>
                          </a:solidFill>
                          <a:effectLst/>
                          <a:latin typeface="Times New Roman" panose="02020603050405020304" pitchFamily="18" charset="0"/>
                          <a:cs typeface="Times New Roman" panose="02020603050405020304" pitchFamily="18" charset="0"/>
                        </a:rPr>
                        <a:t>ЗАДАЧИ И ОСНОВНЫЕ НАПРАВЛЕНИЯ БЮДЖЕТНОЙ ПОЛИТИКИ </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a:p>
                  </a:txBody>
                  <a:tcPr anchor="ctr">
                    <a:noFill/>
                  </a:tcPr>
                </a:tc>
              </a:tr>
              <a:tr h="610539">
                <a:tc>
                  <a:txBody>
                    <a:bodyPr/>
                    <a:lstStyle/>
                    <a:p>
                      <a:pPr algn="just"/>
                      <a:r>
                        <a:rPr lang="ru-RU" sz="1200" b="1" dirty="0" smtClean="0">
                          <a:solidFill>
                            <a:schemeClr val="tx1"/>
                          </a:solidFill>
                          <a:effectLst/>
                          <a:latin typeface="Times New Roman" panose="02020603050405020304" pitchFamily="18" charset="0"/>
                          <a:cs typeface="Times New Roman" panose="02020603050405020304" pitchFamily="18" charset="0"/>
                        </a:rPr>
                        <a:t>ОСНОВНЫЕ ПАРАМЕТРЫ БЮДЖЕТА </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dirty="0"/>
                    </a:p>
                  </a:txBody>
                  <a:tcPr anchor="ctr">
                    <a:noFill/>
                  </a:tcPr>
                </a:tc>
              </a:tr>
              <a:tr h="389253">
                <a:tc>
                  <a:txBody>
                    <a:bodyPr/>
                    <a:lstStyle/>
                    <a:p>
                      <a:pPr algn="just"/>
                      <a:r>
                        <a:rPr lang="ru-RU" sz="1200" b="1" dirty="0" smtClean="0">
                          <a:latin typeface="Times New Roman" panose="02020603050405020304" pitchFamily="18" charset="0"/>
                          <a:cs typeface="Times New Roman" panose="02020603050405020304" pitchFamily="18" charset="0"/>
                        </a:rPr>
                        <a:t>МУНИЦИПАЛЬНЫЕ ПРОГРАММЫ</a:t>
                      </a:r>
                      <a:endParaRPr lang="ru-RU" sz="1200" b="1" dirty="0">
                        <a:latin typeface="Times New Roman" panose="02020603050405020304" pitchFamily="18" charset="0"/>
                        <a:cs typeface="Times New Roman" panose="02020603050405020304" pitchFamily="18" charset="0"/>
                      </a:endParaRPr>
                    </a:p>
                  </a:txBody>
                  <a:tcPr anchor="ctr">
                    <a:noFill/>
                  </a:tcPr>
                </a:tc>
                <a:tc>
                  <a:txBody>
                    <a:bodyPr/>
                    <a:lstStyle/>
                    <a:p>
                      <a:endParaRPr lang="ru-RU" dirty="0"/>
                    </a:p>
                  </a:txBody>
                  <a:tcPr anchor="ctr">
                    <a:noFill/>
                  </a:tcPr>
                </a:tc>
              </a:tr>
            </a:tbl>
          </a:graphicData>
        </a:graphic>
      </p:graphicFrame>
    </p:spTree>
    <p:extLst>
      <p:ext uri="{BB962C8B-B14F-4D97-AF65-F5344CB8AC3E}">
        <p14:creationId xmlns:p14="http://schemas.microsoft.com/office/powerpoint/2010/main" val="215788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6256" y="0"/>
            <a:ext cx="10649606" cy="802829"/>
          </a:xfrm>
        </p:spPr>
        <p:txBody>
          <a:bodyPr>
            <a:normAutofit fontScale="92500"/>
          </a:bodyPr>
          <a:lstStyle/>
          <a:p>
            <a:pPr marL="0" indent="0">
              <a:buNone/>
            </a:pPr>
            <a:r>
              <a:rPr lang="ru-RU" dirty="0">
                <a:latin typeface="Times New Roman" panose="02020603050405020304" pitchFamily="18" charset="0"/>
                <a:cs typeface="Times New Roman" panose="02020603050405020304" pitchFamily="18" charset="0"/>
              </a:rPr>
              <a:t>КРАТКИЙ СЛОВАРЬ ИСПОЛЬЗУЕМЫХ ТЕРМИНОВ И </a:t>
            </a:r>
            <a:r>
              <a:rPr lang="ru-RU" dirty="0" smtClean="0">
                <a:latin typeface="Times New Roman" panose="02020603050405020304" pitchFamily="18" charset="0"/>
                <a:cs typeface="Times New Roman" panose="02020603050405020304" pitchFamily="18" charset="0"/>
              </a:rPr>
              <a:t>ПОНЯТИЙ</a:t>
            </a:r>
            <a:endParaRPr lang="en-US" b="0" dirty="0"/>
          </a:p>
        </p:txBody>
      </p:sp>
      <p:pic>
        <p:nvPicPr>
          <p:cNvPr id="6" name="Picture 5">
            <a:extLst>
              <a:ext uri="{FF2B5EF4-FFF2-40B4-BE49-F238E27FC236}">
                <a16:creationId xmlns:a16="http://schemas.microsoft.com/office/drawing/2014/main" xmlns="" id="{76B230F4-DDBB-4772-9B53-C3034E56CEB1}"/>
              </a:ext>
            </a:extLst>
          </p:cNvPr>
          <p:cNvPicPr>
            <a:picLocks noChangeAspect="1"/>
          </p:cNvPicPr>
          <p:nvPr/>
        </p:nvPicPr>
        <p:blipFill rotWithShape="1">
          <a:blip r:embed="rId2"/>
          <a:srcRect l="33842" t="61331" r="34586" b="22230"/>
          <a:stretch/>
        </p:blipFill>
        <p:spPr>
          <a:xfrm>
            <a:off x="10553075" y="194872"/>
            <a:ext cx="1484027" cy="1049312"/>
          </a:xfrm>
          <a:prstGeom prst="rect">
            <a:avLst/>
          </a:prstGeom>
        </p:spPr>
      </p:pic>
      <p:pic>
        <p:nvPicPr>
          <p:cNvPr id="8" name="Picture 7">
            <a:extLst>
              <a:ext uri="{FF2B5EF4-FFF2-40B4-BE49-F238E27FC236}">
                <a16:creationId xmlns:a16="http://schemas.microsoft.com/office/drawing/2014/main" xmlns="" id="{A26D605E-910F-432C-8BE1-EF4FFB72EE0D}"/>
              </a:ext>
            </a:extLst>
          </p:cNvPr>
          <p:cNvPicPr>
            <a:picLocks noChangeAspect="1"/>
          </p:cNvPicPr>
          <p:nvPr/>
        </p:nvPicPr>
        <p:blipFill rotWithShape="1">
          <a:blip r:embed="rId3"/>
          <a:srcRect l="35436" t="21878" r="35543" b="60509"/>
          <a:stretch/>
        </p:blipFill>
        <p:spPr>
          <a:xfrm>
            <a:off x="0" y="5733738"/>
            <a:ext cx="1364105" cy="1124262"/>
          </a:xfrm>
          <a:prstGeom prst="rect">
            <a:avLst/>
          </a:prstGeom>
        </p:spPr>
      </p:pic>
      <p:sp>
        <p:nvSpPr>
          <p:cNvPr id="3" name="Прямоугольник 2"/>
          <p:cNvSpPr/>
          <p:nvPr/>
        </p:nvSpPr>
        <p:spPr>
          <a:xfrm>
            <a:off x="1300654" y="1143027"/>
            <a:ext cx="9900745" cy="4955203"/>
          </a:xfrm>
          <a:prstGeom prst="rect">
            <a:avLst/>
          </a:prstGeom>
        </p:spPr>
        <p:txBody>
          <a:bodyPr wrap="square">
            <a:spAutoFit/>
          </a:bodyPr>
          <a:lstStyle/>
          <a:p>
            <a:pPr indent="457200" algn="just"/>
            <a:r>
              <a:rPr lang="ru-RU" sz="1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1500" b="1" dirty="0" smtClean="0">
                <a:solidFill>
                  <a:schemeClr val="accent6">
                    <a:lumMod val="75000"/>
                  </a:schemeClr>
                </a:solidFill>
                <a:latin typeface="Times New Roman" panose="02020603050405020304" pitchFamily="18" charset="0"/>
                <a:cs typeface="Times New Roman" panose="02020603050405020304" pitchFamily="18" charset="0"/>
              </a:rPr>
              <a:t>БЮДЖЕТ</a:t>
            </a:r>
            <a:r>
              <a:rPr lang="ru-RU" sz="1500" dirty="0" smtClean="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это план доходов и расходов на определенный период.</a:t>
            </a:r>
          </a:p>
          <a:p>
            <a:pPr algn="just"/>
            <a:r>
              <a:rPr lang="ru-RU" sz="1500" b="1" dirty="0">
                <a:solidFill>
                  <a:schemeClr val="accent6">
                    <a:lumMod val="75000"/>
                  </a:schemeClr>
                </a:solidFill>
                <a:latin typeface="Times New Roman" panose="02020603050405020304" pitchFamily="18" charset="0"/>
                <a:cs typeface="Times New Roman" panose="02020603050405020304" pitchFamily="18" charset="0"/>
              </a:rPr>
              <a:t>	КОНСОЛИДИРОВАННЫЙ БЮДЖЕТ </a:t>
            </a:r>
            <a:r>
              <a:rPr lang="ru-RU" sz="1500" dirty="0">
                <a:latin typeface="Times New Roman" panose="02020603050405020304" pitchFamily="18" charset="0"/>
                <a:cs typeface="Times New Roman" panose="02020603050405020304" pitchFamily="18" charset="0"/>
              </a:rPr>
              <a:t>- свод бюджетов всех уровней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БЮДЖЕТНАЯ СИСТЕМА</a:t>
            </a:r>
            <a:r>
              <a:rPr lang="ru-RU" sz="1500" dirty="0">
                <a:solidFill>
                  <a:schemeClr val="accent6">
                    <a:lumMod val="75000"/>
                  </a:schemeClr>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совокупность всех бюджетов в Российской Федерации: федерального, региональных, местных, государственных внебюджетных фондов. Бюджетная система Республики Коми включает в себя республиканский бюджет Республики Коми и бюджеты муниципальных образований Республики Коми.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ПУБЛИЧНО-ПРАВОВОЕ ОБРАЗОВАНИЕ </a:t>
            </a:r>
          </a:p>
          <a:p>
            <a:pPr algn="just"/>
            <a:r>
              <a:rPr lang="ru-RU" sz="1500" b="1" dirty="0">
                <a:solidFill>
                  <a:srgbClr val="002060"/>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Российская Федерация (федеральное государство) в целом;</a:t>
            </a:r>
          </a:p>
          <a:p>
            <a:pPr algn="just"/>
            <a:r>
              <a:rPr lang="ru-RU" sz="1500" dirty="0">
                <a:latin typeface="Times New Roman" panose="02020603050405020304" pitchFamily="18" charset="0"/>
                <a:cs typeface="Times New Roman" panose="02020603050405020304" pitchFamily="18" charset="0"/>
              </a:rPr>
              <a:t>	– субъекты Российской Федерации;</a:t>
            </a:r>
            <a:endParaRPr lang="ru-RU" sz="1500" b="1" dirty="0">
              <a:solidFill>
                <a:srgbClr val="002060"/>
              </a:solidFill>
              <a:latin typeface="Times New Roman" panose="02020603050405020304" pitchFamily="18" charset="0"/>
              <a:cs typeface="Times New Roman" panose="02020603050405020304" pitchFamily="18" charset="0"/>
            </a:endParaRPr>
          </a:p>
          <a:p>
            <a:pPr algn="just"/>
            <a:r>
              <a:rPr lang="ru-RU" sz="1500" b="1" dirty="0">
                <a:solidFill>
                  <a:srgbClr val="002060"/>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республики, края, области, города федерального подчинения, автономные области, автономные округа; </a:t>
            </a:r>
          </a:p>
          <a:p>
            <a:pPr algn="just"/>
            <a:r>
              <a:rPr lang="ru-RU" sz="1500" dirty="0">
                <a:latin typeface="Times New Roman" panose="02020603050405020304" pitchFamily="18" charset="0"/>
                <a:cs typeface="Times New Roman" panose="02020603050405020304" pitchFamily="18" charset="0"/>
              </a:rPr>
              <a:t>	– муниципальные образования.</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БЮДЖЕТНЫЙ ПРОЦЕСС </a:t>
            </a:r>
            <a:r>
              <a:rPr lang="ru-RU" sz="1500" dirty="0">
                <a:latin typeface="Times New Roman" panose="02020603050405020304" pitchFamily="18" charset="0"/>
                <a:cs typeface="Times New Roman" panose="02020603050405020304" pitchFamily="18" charset="0"/>
              </a:rPr>
              <a:t>–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БЮДЖЕТНЫЕ АССИГНОВАНИЯ </a:t>
            </a:r>
            <a:r>
              <a:rPr lang="ru-RU" sz="1500" dirty="0">
                <a:latin typeface="Times New Roman" panose="02020603050405020304" pitchFamily="18" charset="0"/>
                <a:cs typeface="Times New Roman" panose="02020603050405020304" pitchFamily="18" charset="0"/>
              </a:rPr>
              <a:t>– предельные объемы денежных средств, предусмотренные в соответствующем финансовом году для исполнения бюджетных обязательств.</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БЮДЖЕТНЫЙ КРЕДИТ </a:t>
            </a:r>
            <a:r>
              <a:rPr lang="ru-RU" sz="1500" dirty="0">
                <a:latin typeface="Times New Roman" panose="02020603050405020304" pitchFamily="18" charset="0"/>
                <a:cs typeface="Times New Roman" panose="02020603050405020304" pitchFamily="18" charset="0"/>
              </a:rPr>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p:txBody>
      </p:sp>
    </p:spTree>
    <p:extLst>
      <p:ext uri="{BB962C8B-B14F-4D97-AF65-F5344CB8AC3E}">
        <p14:creationId xmlns:p14="http://schemas.microsoft.com/office/powerpoint/2010/main" val="23285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76B230F4-DDBB-4772-9B53-C3034E56CEB1}"/>
              </a:ext>
            </a:extLst>
          </p:cNvPr>
          <p:cNvPicPr>
            <a:picLocks noChangeAspect="1"/>
          </p:cNvPicPr>
          <p:nvPr/>
        </p:nvPicPr>
        <p:blipFill rotWithShape="1">
          <a:blip r:embed="rId2"/>
          <a:srcRect l="33842" t="61331" r="34586" b="22230"/>
          <a:stretch/>
        </p:blipFill>
        <p:spPr>
          <a:xfrm>
            <a:off x="10553075" y="194872"/>
            <a:ext cx="1484027" cy="1049312"/>
          </a:xfrm>
          <a:prstGeom prst="rect">
            <a:avLst/>
          </a:prstGeom>
        </p:spPr>
      </p:pic>
      <p:sp>
        <p:nvSpPr>
          <p:cNvPr id="2" name="Текст 1"/>
          <p:cNvSpPr>
            <a:spLocks noGrp="1"/>
          </p:cNvSpPr>
          <p:nvPr>
            <p:ph type="body" idx="1"/>
          </p:nvPr>
        </p:nvSpPr>
        <p:spPr>
          <a:xfrm>
            <a:off x="23648" y="0"/>
            <a:ext cx="11051628" cy="743667"/>
          </a:xfrm>
        </p:spPr>
        <p:txBody>
          <a:bodyPr>
            <a:normAutofit/>
          </a:bodyPr>
          <a:lstStyle/>
          <a:p>
            <a:pPr marL="0" indent="0">
              <a:buNone/>
            </a:pPr>
            <a:r>
              <a:rPr lang="ru-RU" sz="2600" dirty="0">
                <a:latin typeface="Times New Roman" panose="02020603050405020304" pitchFamily="18" charset="0"/>
                <a:cs typeface="Times New Roman" panose="02020603050405020304" pitchFamily="18" charset="0"/>
              </a:rPr>
              <a:t>КРАТКИЙ СЛОВАРЬ ИСПОЛЬЗУЕМЫХ ТЕРМИНОВ И </a:t>
            </a:r>
            <a:r>
              <a:rPr lang="ru-RU" sz="2600" dirty="0" smtClean="0">
                <a:latin typeface="Times New Roman" panose="02020603050405020304" pitchFamily="18" charset="0"/>
                <a:cs typeface="Times New Roman" panose="02020603050405020304" pitchFamily="18" charset="0"/>
              </a:rPr>
              <a:t>ПОНЯТИЙ</a:t>
            </a:r>
            <a:endParaRPr lang="ru-RU" sz="2600" dirty="0">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xmlns="" id="{A26D605E-910F-432C-8BE1-EF4FFB72EE0D}"/>
              </a:ext>
            </a:extLst>
          </p:cNvPr>
          <p:cNvPicPr>
            <a:picLocks noChangeAspect="1"/>
          </p:cNvPicPr>
          <p:nvPr/>
        </p:nvPicPr>
        <p:blipFill rotWithShape="1">
          <a:blip r:embed="rId3"/>
          <a:srcRect l="35436" t="21878" r="35543" b="60509"/>
          <a:stretch/>
        </p:blipFill>
        <p:spPr>
          <a:xfrm>
            <a:off x="0" y="5733738"/>
            <a:ext cx="1364105" cy="1124262"/>
          </a:xfrm>
          <a:prstGeom prst="rect">
            <a:avLst/>
          </a:prstGeom>
        </p:spPr>
      </p:pic>
      <p:sp>
        <p:nvSpPr>
          <p:cNvPr id="4" name="Прямоугольник 3"/>
          <p:cNvSpPr/>
          <p:nvPr/>
        </p:nvSpPr>
        <p:spPr>
          <a:xfrm>
            <a:off x="1221828" y="1091836"/>
            <a:ext cx="9884979" cy="5416868"/>
          </a:xfrm>
          <a:prstGeom prst="rect">
            <a:avLst/>
          </a:prstGeom>
        </p:spPr>
        <p:txBody>
          <a:bodyPr wrap="square">
            <a:spAutoFit/>
          </a:bodyPr>
          <a:lstStyle/>
          <a:p>
            <a:pPr algn="just"/>
            <a:r>
              <a:rPr lang="ru-RU" sz="1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1500" b="1" dirty="0" smtClean="0">
                <a:solidFill>
                  <a:schemeClr val="accent6">
                    <a:lumMod val="75000"/>
                  </a:schemeClr>
                </a:solidFill>
                <a:latin typeface="Times New Roman" panose="02020603050405020304" pitchFamily="18" charset="0"/>
                <a:cs typeface="Times New Roman" panose="02020603050405020304" pitchFamily="18" charset="0"/>
              </a:rPr>
              <a:t>ДОХОДЫ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БЮДЖЕТА </a:t>
            </a:r>
            <a:r>
              <a:rPr lang="ru-RU" sz="1500" dirty="0">
                <a:latin typeface="Times New Roman" panose="02020603050405020304" pitchFamily="18" charset="0"/>
                <a:cs typeface="Times New Roman" panose="02020603050405020304" pitchFamily="18" charset="0"/>
              </a:rPr>
              <a:t>– поступающие от населения, организаций, учреждений в бюджет денежные средства в виде: </a:t>
            </a:r>
          </a:p>
          <a:p>
            <a:pPr algn="just"/>
            <a:r>
              <a:rPr lang="ru-RU" sz="1500" dirty="0">
                <a:latin typeface="Times New Roman" panose="02020603050405020304" pitchFamily="18" charset="0"/>
                <a:cs typeface="Times New Roman" panose="02020603050405020304" pitchFamily="18" charset="0"/>
              </a:rPr>
              <a:t>	– налогов; </a:t>
            </a:r>
          </a:p>
          <a:p>
            <a:pPr algn="just"/>
            <a:r>
              <a:rPr lang="ru-RU" sz="1500" dirty="0">
                <a:latin typeface="Times New Roman" panose="02020603050405020304" pitchFamily="18" charset="0"/>
                <a:cs typeface="Times New Roman" panose="02020603050405020304" pitchFamily="18" charset="0"/>
              </a:rPr>
              <a:t>	– неналоговых поступлений (пошлины, доходы от продажи имущества, штрафы и т.п.);</a:t>
            </a:r>
          </a:p>
          <a:p>
            <a:pPr algn="just"/>
            <a:r>
              <a:rPr lang="ru-RU" sz="1500" dirty="0">
                <a:latin typeface="Times New Roman" panose="02020603050405020304" pitchFamily="18" charset="0"/>
                <a:cs typeface="Times New Roman" panose="02020603050405020304" pitchFamily="18" charset="0"/>
              </a:rPr>
              <a:t>	– безвозмездных поступлений (дотации, субсидии, субвенции, иные межбюджетные трансферты из других бюджетов бюджетной системы Российской Федерации); </a:t>
            </a:r>
          </a:p>
          <a:p>
            <a:pPr algn="just"/>
            <a:r>
              <a:rPr lang="ru-RU" sz="1500" dirty="0">
                <a:latin typeface="Times New Roman" panose="02020603050405020304" pitchFamily="18" charset="0"/>
                <a:cs typeface="Times New Roman" panose="02020603050405020304" pitchFamily="18" charset="0"/>
              </a:rPr>
              <a:t>	–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pPr algn="just"/>
            <a:r>
              <a:rPr lang="ru-RU" sz="1500" b="1" dirty="0">
                <a:solidFill>
                  <a:srgbClr val="193F61"/>
                </a:solidFill>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ИСТОЧНИКИ ФИНАНСИРОВАНИЯ ДЕФИЦИТА БЮДЖЕТА </a:t>
            </a:r>
            <a:r>
              <a:rPr lang="ru-RU" sz="1500" dirty="0">
                <a:latin typeface="Times New Roman" panose="02020603050405020304" pitchFamily="18" charset="0"/>
                <a:cs typeface="Times New Roman" panose="02020603050405020304" pitchFamily="18" charset="0"/>
              </a:rPr>
              <a:t>– средства, привлекаемые в бюджет для покрытия дефицита (кредиты банков, кредиты от других уровней бюджетов, ценные бумаги, иные источники).</a:t>
            </a:r>
          </a:p>
          <a:p>
            <a:pPr algn="just"/>
            <a:r>
              <a:rPr lang="ru-RU" sz="1500" b="1" dirty="0">
                <a:solidFill>
                  <a:srgbClr val="193F61"/>
                </a:solidFill>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РАСХОДЫ БЮДЖЕТА </a:t>
            </a:r>
            <a:r>
              <a:rPr lang="ru-RU" sz="1500" dirty="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источниками финансирования дефицита бюджета;</a:t>
            </a:r>
          </a:p>
          <a:p>
            <a:pPr algn="just"/>
            <a:r>
              <a:rPr lang="ru-RU" sz="1500" b="1" dirty="0">
                <a:solidFill>
                  <a:srgbClr val="002060"/>
                </a:solidFill>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РАСХОДНОЕ ОБЯЗАТЕЛЬСТВО</a:t>
            </a:r>
            <a:r>
              <a:rPr lang="ru-RU" sz="1500" dirty="0">
                <a:solidFill>
                  <a:schemeClr val="accent6">
                    <a:lumMod val="75000"/>
                  </a:schemeClr>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обязанность выплатить денежные средства из соответствующего бюджета.</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ДЕФИЦИТ БЮДЖЕТА </a:t>
            </a:r>
            <a:r>
              <a:rPr lang="ru-RU" sz="1500" dirty="0">
                <a:latin typeface="Times New Roman" panose="02020603050405020304" pitchFamily="18" charset="0"/>
                <a:cs typeface="Times New Roman" panose="02020603050405020304" pitchFamily="18" charset="0"/>
              </a:rPr>
              <a:t>– превышение расходов бюджета над его доходами.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ПРОФИЦИТ БЮДЖЕТА </a:t>
            </a:r>
            <a:r>
              <a:rPr lang="ru-RU" sz="1500" dirty="0">
                <a:latin typeface="Times New Roman" panose="02020603050405020304" pitchFamily="18" charset="0"/>
                <a:cs typeface="Times New Roman" panose="02020603050405020304" pitchFamily="18" charset="0"/>
              </a:rPr>
              <a:t>– превышение доходов бюджета над его расходами.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МЕЖБЮДЖЕТНЫЕ ТРАНСФЕРТЫ </a:t>
            </a:r>
            <a:r>
              <a:rPr lang="ru-RU" sz="1500" dirty="0">
                <a:latin typeface="Times New Roman" panose="02020603050405020304" pitchFamily="18" charset="0"/>
                <a:cs typeface="Times New Roman" panose="02020603050405020304" pitchFamily="18" charset="0"/>
              </a:rPr>
              <a:t>– денежные средства, перечисляемые из одного бюджета бюджетной системы Российской Федерации другому бюджету.</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ДОТАЦИИ</a:t>
            </a:r>
            <a:r>
              <a:rPr lang="ru-RU" sz="1500" dirty="0">
                <a:latin typeface="Times New Roman" panose="02020603050405020304" pitchFamily="18" charset="0"/>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без установления направлений их использования.</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СУБВЕНЦИИ</a:t>
            </a:r>
            <a:r>
              <a:rPr lang="ru-RU" sz="1500" dirty="0">
                <a:latin typeface="Times New Roman" panose="02020603050405020304" pitchFamily="18" charset="0"/>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публично-правовым образованием полномочий.</a:t>
            </a:r>
          </a:p>
        </p:txBody>
      </p:sp>
    </p:spTree>
    <p:extLst>
      <p:ext uri="{BB962C8B-B14F-4D97-AF65-F5344CB8AC3E}">
        <p14:creationId xmlns:p14="http://schemas.microsoft.com/office/powerpoint/2010/main" val="205340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76B230F4-DDBB-4772-9B53-C3034E56CEB1}"/>
              </a:ext>
            </a:extLst>
          </p:cNvPr>
          <p:cNvPicPr>
            <a:picLocks noChangeAspect="1"/>
          </p:cNvPicPr>
          <p:nvPr/>
        </p:nvPicPr>
        <p:blipFill rotWithShape="1">
          <a:blip r:embed="rId2"/>
          <a:srcRect l="33842" t="61331" r="34586" b="22230"/>
          <a:stretch/>
        </p:blipFill>
        <p:spPr>
          <a:xfrm>
            <a:off x="10553075" y="194872"/>
            <a:ext cx="1484027" cy="1049312"/>
          </a:xfrm>
          <a:prstGeom prst="rect">
            <a:avLst/>
          </a:prstGeom>
        </p:spPr>
      </p:pic>
      <p:sp>
        <p:nvSpPr>
          <p:cNvPr id="2" name="Текст 1"/>
          <p:cNvSpPr>
            <a:spLocks noGrp="1"/>
          </p:cNvSpPr>
          <p:nvPr>
            <p:ph type="body" idx="1"/>
          </p:nvPr>
        </p:nvSpPr>
        <p:spPr>
          <a:xfrm>
            <a:off x="23648" y="0"/>
            <a:ext cx="11051628" cy="743667"/>
          </a:xfrm>
        </p:spPr>
        <p:txBody>
          <a:bodyPr>
            <a:normAutofit/>
          </a:bodyPr>
          <a:lstStyle/>
          <a:p>
            <a:pPr marL="0" indent="0">
              <a:buNone/>
            </a:pPr>
            <a:r>
              <a:rPr lang="ru-RU" sz="2600" dirty="0">
                <a:latin typeface="Times New Roman" panose="02020603050405020304" pitchFamily="18" charset="0"/>
                <a:cs typeface="Times New Roman" panose="02020603050405020304" pitchFamily="18" charset="0"/>
              </a:rPr>
              <a:t>КРАТКИЙ СЛОВАРЬ ИСПОЛЬЗУЕМЫХ ТЕРМИНОВ И </a:t>
            </a:r>
            <a:r>
              <a:rPr lang="ru-RU" sz="2600" dirty="0" smtClean="0">
                <a:latin typeface="Times New Roman" panose="02020603050405020304" pitchFamily="18" charset="0"/>
                <a:cs typeface="Times New Roman" panose="02020603050405020304" pitchFamily="18" charset="0"/>
              </a:rPr>
              <a:t>ПОНЯТИЙ</a:t>
            </a:r>
            <a:endParaRPr lang="ru-RU" sz="2600" dirty="0">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xmlns="" id="{A26D605E-910F-432C-8BE1-EF4FFB72EE0D}"/>
              </a:ext>
            </a:extLst>
          </p:cNvPr>
          <p:cNvPicPr>
            <a:picLocks noChangeAspect="1"/>
          </p:cNvPicPr>
          <p:nvPr/>
        </p:nvPicPr>
        <p:blipFill rotWithShape="1">
          <a:blip r:embed="rId3"/>
          <a:srcRect l="35436" t="21878" r="35543" b="60509"/>
          <a:stretch/>
        </p:blipFill>
        <p:spPr>
          <a:xfrm>
            <a:off x="0" y="5733738"/>
            <a:ext cx="1364105" cy="1124262"/>
          </a:xfrm>
          <a:prstGeom prst="rect">
            <a:avLst/>
          </a:prstGeom>
        </p:spPr>
      </p:pic>
      <p:sp>
        <p:nvSpPr>
          <p:cNvPr id="4" name="Прямоугольник 3"/>
          <p:cNvSpPr/>
          <p:nvPr/>
        </p:nvSpPr>
        <p:spPr>
          <a:xfrm>
            <a:off x="1221828" y="1091836"/>
            <a:ext cx="9703675" cy="4708981"/>
          </a:xfrm>
          <a:prstGeom prst="rect">
            <a:avLst/>
          </a:prstGeom>
        </p:spPr>
        <p:txBody>
          <a:bodyPr wrap="square">
            <a:spAutoFit/>
          </a:bodyPr>
          <a:lstStyle/>
          <a:p>
            <a:pPr algn="just"/>
            <a:r>
              <a:rPr lang="ru-RU" sz="1500" b="1" dirty="0" smtClean="0">
                <a:solidFill>
                  <a:schemeClr val="accent6">
                    <a:lumMod val="75000"/>
                  </a:schemeClr>
                </a:solidFill>
                <a:latin typeface="Times New Roman" panose="02020603050405020304" pitchFamily="18" charset="0"/>
                <a:cs typeface="Times New Roman" panose="02020603050405020304" pitchFamily="18" charset="0"/>
              </a:rPr>
              <a:t>                   СУБСИДИИ</a:t>
            </a:r>
            <a:r>
              <a:rPr lang="ru-RU" sz="1500" dirty="0" smtClean="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средства, предоставляемые одним бюджетом бюджетной системы Российской Федерации другому бюджету на безвозмездной и безвозвратной основе на условиях долевого </a:t>
            </a:r>
            <a:r>
              <a:rPr lang="ru-RU" sz="1500" dirty="0" err="1">
                <a:latin typeface="Times New Roman" panose="02020603050405020304" pitchFamily="18" charset="0"/>
                <a:cs typeface="Times New Roman" panose="02020603050405020304" pitchFamily="18" charset="0"/>
              </a:rPr>
              <a:t>софинансирования</a:t>
            </a:r>
            <a:r>
              <a:rPr lang="ru-RU" sz="1500" dirty="0">
                <a:latin typeface="Times New Roman" panose="02020603050405020304" pitchFamily="18" charset="0"/>
                <a:cs typeface="Times New Roman" panose="02020603050405020304" pitchFamily="18" charset="0"/>
              </a:rPr>
              <a:t> расходов других бюджетов.</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ГОСУДАРСТВЕННАЯ ПРОГРАММА </a:t>
            </a:r>
            <a:r>
              <a:rPr lang="ru-RU" sz="1500" dirty="0">
                <a:latin typeface="Times New Roman" panose="02020603050405020304" pitchFamily="18" charset="0"/>
                <a:cs typeface="Times New Roman" panose="0202060305040502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endParaRPr lang="ru-RU" sz="1500" b="1" dirty="0">
              <a:solidFill>
                <a:srgbClr val="193F61"/>
              </a:solidFill>
              <a:latin typeface="Times New Roman" panose="02020603050405020304" pitchFamily="18" charset="0"/>
              <a:cs typeface="Times New Roman" panose="02020603050405020304" pitchFamily="18" charset="0"/>
            </a:endParaRPr>
          </a:p>
          <a:p>
            <a:pPr algn="just"/>
            <a:r>
              <a:rPr lang="ru-RU" sz="1500" b="1" dirty="0">
                <a:solidFill>
                  <a:srgbClr val="193F61"/>
                </a:solidFill>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ГОСУДАРСТВЕННОЕ ЗАДАНИЕ </a:t>
            </a:r>
            <a:r>
              <a:rPr lang="ru-RU" sz="1500" dirty="0">
                <a:latin typeface="Times New Roman" panose="02020603050405020304" pitchFamily="18" charset="0"/>
                <a:cs typeface="Times New Roman" panose="02020603050405020304" pitchFamily="18" charset="0"/>
              </a:rPr>
              <a:t>–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ГОСУДАРСТВЕННЫЕ (МУНИЦИПАЛЬНЫЕ) УСЛУГИ (РАБОТЫ) </a:t>
            </a:r>
            <a:r>
              <a:rPr lang="ru-RU" sz="1500" dirty="0">
                <a:latin typeface="Times New Roman" panose="02020603050405020304" pitchFamily="18"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ГОСУДАРСТВЕННЫЙ ДОЛГ </a:t>
            </a:r>
            <a:r>
              <a:rPr lang="ru-RU" sz="1500" dirty="0">
                <a:latin typeface="Times New Roman" panose="02020603050405020304" pitchFamily="18" charset="0"/>
                <a:cs typeface="Times New Roman" panose="02020603050405020304" pitchFamily="18" charset="0"/>
              </a:rPr>
              <a:t>– 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ГЛАВНЫЙ РАСПОРЯДИТЕЛЬ БЮДЖЕТНЫХ СРЕДСТВ </a:t>
            </a:r>
            <a:r>
              <a:rPr lang="ru-RU" sz="1500" dirty="0">
                <a:latin typeface="Times New Roman" panose="02020603050405020304" pitchFamily="18" charset="0"/>
                <a:cs typeface="Times New Roman" panose="02020603050405020304" pitchFamily="18" charset="0"/>
              </a:rPr>
              <a:t>– орган государственной власти (местное),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algn="just"/>
            <a:r>
              <a:rPr lang="ru-RU" sz="1500" dirty="0">
                <a:latin typeface="Times New Roman" panose="02020603050405020304" pitchFamily="18" charset="0"/>
                <a:cs typeface="Times New Roman" panose="02020603050405020304" pitchFamily="18" charset="0"/>
              </a:rPr>
              <a:t>	</a:t>
            </a:r>
            <a:r>
              <a:rPr lang="ru-RU" sz="1500" b="1" dirty="0">
                <a:solidFill>
                  <a:schemeClr val="accent6">
                    <a:lumMod val="75000"/>
                  </a:schemeClr>
                </a:solidFill>
                <a:latin typeface="Times New Roman" panose="02020603050405020304" pitchFamily="18" charset="0"/>
                <a:cs typeface="Times New Roman" panose="02020603050405020304" pitchFamily="18" charset="0"/>
              </a:rPr>
              <a:t>ГЛАВНЫЙ АДМИНИСТРАТОР ИСТОЧНИКОВ ФИНАНСИРОВАНИЯ ДЕФИЦИТА БЮДЖЕТА </a:t>
            </a:r>
            <a:r>
              <a:rPr lang="ru-RU" sz="1500" dirty="0">
                <a:latin typeface="Times New Roman" panose="02020603050405020304" pitchFamily="18" charset="0"/>
                <a:cs typeface="Times New Roman" panose="02020603050405020304" pitchFamily="18" charset="0"/>
              </a:rPr>
              <a:t>– орган государственной власти (МСУ), орган управления государственным внебюджетным фондом, иная организация, имеющий(</a:t>
            </a:r>
            <a:r>
              <a:rPr lang="ru-RU" sz="1500" dirty="0" err="1">
                <a:latin typeface="Times New Roman" panose="02020603050405020304" pitchFamily="18" charset="0"/>
                <a:cs typeface="Times New Roman" panose="02020603050405020304" pitchFamily="18" charset="0"/>
              </a:rPr>
              <a:t>ая</a:t>
            </a:r>
            <a:r>
              <a:rPr lang="ru-RU" sz="1500" dirty="0">
                <a:latin typeface="Times New Roman" panose="02020603050405020304" pitchFamily="18" charset="0"/>
                <a:cs typeface="Times New Roman" panose="02020603050405020304" pitchFamily="18" charset="0"/>
              </a:rPr>
              <a:t>) в своем ведении администраторов источников финансирования дефицита бюджета. </a:t>
            </a:r>
          </a:p>
        </p:txBody>
      </p:sp>
    </p:spTree>
    <p:extLst>
      <p:ext uri="{BB962C8B-B14F-4D97-AF65-F5344CB8AC3E}">
        <p14:creationId xmlns:p14="http://schemas.microsoft.com/office/powerpoint/2010/main" val="262063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9"/>
          <p:cNvSpPr txBox="1">
            <a:spLocks/>
          </p:cNvSpPr>
          <p:nvPr/>
        </p:nvSpPr>
        <p:spPr>
          <a:xfrm>
            <a:off x="166508" y="71761"/>
            <a:ext cx="9474105" cy="700749"/>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ru-RU" sz="3200" b="1" i="1" dirty="0" smtClean="0">
                <a:latin typeface="Times New Roman" panose="02020603050405020304" pitchFamily="18" charset="0"/>
                <a:cs typeface="Times New Roman" panose="02020603050405020304" pitchFamily="18" charset="0"/>
              </a:rPr>
              <a:t>ПЕРЕЧЕНЬ СОКРАЩЕНИЙ</a:t>
            </a:r>
            <a:endParaRPr lang="ru-RU" sz="3200" b="1" i="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5A0FB69-9CDD-49B7-B751-687383FFE475}"/>
              </a:ext>
            </a:extLst>
          </p:cNvPr>
          <p:cNvSpPr/>
          <p:nvPr/>
        </p:nvSpPr>
        <p:spPr>
          <a:xfrm>
            <a:off x="844425" y="672370"/>
            <a:ext cx="9221857" cy="215444"/>
          </a:xfrm>
          <a:prstGeom prst="rect">
            <a:avLst/>
          </a:prstGeom>
        </p:spPr>
        <p:txBody>
          <a:bodyPr wrap="square">
            <a:spAutoFit/>
          </a:bodyPr>
          <a:lstStyle/>
          <a:p>
            <a:endParaRPr lang="ru-RU" sz="800" b="0" i="0" u="none" strike="noStrike" dirty="0">
              <a:effectLst/>
              <a:latin typeface="Aria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49987784"/>
              </p:ext>
            </p:extLst>
          </p:nvPr>
        </p:nvGraphicFramePr>
        <p:xfrm>
          <a:off x="370491" y="826347"/>
          <a:ext cx="11130453" cy="5582335"/>
        </p:xfrm>
        <a:graphic>
          <a:graphicData uri="http://schemas.openxmlformats.org/drawingml/2006/table">
            <a:tbl>
              <a:tblPr firstRow="1" bandRow="1">
                <a:tableStyleId>{C083E6E3-FA7D-4D7B-A595-EF9225AFEA82}</a:tableStyleId>
              </a:tblPr>
              <a:tblGrid>
                <a:gridCol w="3710151"/>
                <a:gridCol w="917027"/>
                <a:gridCol w="6503275"/>
              </a:tblGrid>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Бюджет ГП</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b="0" dirty="0" smtClean="0">
                          <a:latin typeface="Times New Roman" panose="02020603050405020304" pitchFamily="18" charset="0"/>
                          <a:cs typeface="Times New Roman" panose="02020603050405020304" pitchFamily="18" charset="0"/>
                        </a:rPr>
                        <a:t>Бюджет городского поселения «</a:t>
                      </a:r>
                      <a:r>
                        <a:rPr lang="ru-RU" sz="2000" b="0" dirty="0" err="1" smtClean="0">
                          <a:latin typeface="Times New Roman" panose="02020603050405020304" pitchFamily="18" charset="0"/>
                          <a:cs typeface="Times New Roman" panose="02020603050405020304" pitchFamily="18" charset="0"/>
                        </a:rPr>
                        <a:t>Емва</a:t>
                      </a:r>
                      <a:r>
                        <a:rPr lang="ru-RU" sz="2000" b="0" dirty="0" smtClean="0">
                          <a:latin typeface="Times New Roman" panose="02020603050405020304" pitchFamily="18" charset="0"/>
                          <a:cs typeface="Times New Roman" panose="02020603050405020304" pitchFamily="18" charset="0"/>
                        </a:rPr>
                        <a:t>»</a:t>
                      </a:r>
                      <a:endParaRPr lang="ru-RU" sz="2000" b="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err="1" smtClean="0">
                          <a:latin typeface="Times New Roman" panose="02020603050405020304" pitchFamily="18" charset="0"/>
                          <a:cs typeface="Times New Roman" panose="02020603050405020304" pitchFamily="18" charset="0"/>
                        </a:rPr>
                        <a:t>Мунпрограмма</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Муниципальная </a:t>
                      </a:r>
                      <a:r>
                        <a:rPr lang="ru-RU" sz="2000" dirty="0" err="1" smtClean="0">
                          <a:latin typeface="Times New Roman" panose="02020603050405020304" pitchFamily="18" charset="0"/>
                          <a:cs typeface="Times New Roman" panose="02020603050405020304" pitchFamily="18" charset="0"/>
                        </a:rPr>
                        <a:t>прграмма</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КСП</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Контрольно-счетная палата</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МБТ</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Межбюджетные</a:t>
                      </a:r>
                      <a:r>
                        <a:rPr lang="ru-RU" sz="2000" baseline="0" dirty="0" smtClean="0">
                          <a:latin typeface="Times New Roman" panose="02020603050405020304" pitchFamily="18" charset="0"/>
                          <a:cs typeface="Times New Roman" panose="02020603050405020304" pitchFamily="18" charset="0"/>
                        </a:rPr>
                        <a:t> трансферты</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МО</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Муниципальное образование</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МР</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Муниципальный район</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МСУ</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Местное самоуправление</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РК</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Республика</a:t>
                      </a:r>
                      <a:r>
                        <a:rPr lang="ru-RU" sz="2000" baseline="0" dirty="0" smtClean="0">
                          <a:latin typeface="Times New Roman" panose="02020603050405020304" pitchFamily="18" charset="0"/>
                          <a:cs typeface="Times New Roman" panose="02020603050405020304" pitchFamily="18" charset="0"/>
                        </a:rPr>
                        <a:t> Коми</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РФ</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Российская Федерация</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ФБ РФ</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Федеральный бюджет Российской </a:t>
                      </a:r>
                      <a:r>
                        <a:rPr lang="ru-RU" sz="2000" dirty="0" err="1" smtClean="0">
                          <a:latin typeface="Times New Roman" panose="02020603050405020304" pitchFamily="18" charset="0"/>
                          <a:cs typeface="Times New Roman" panose="02020603050405020304" pitchFamily="18" charset="0"/>
                        </a:rPr>
                        <a:t>Федирации</a:t>
                      </a:r>
                      <a:endParaRPr lang="ru-RU" sz="2000" dirty="0">
                        <a:latin typeface="Times New Roman" panose="02020603050405020304" pitchFamily="18" charset="0"/>
                        <a:cs typeface="Times New Roman" panose="02020603050405020304" pitchFamily="18" charset="0"/>
                      </a:endParaRPr>
                    </a:p>
                  </a:txBody>
                  <a:tcPr/>
                </a:tc>
              </a:tr>
              <a:tr h="507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anose="02020603050405020304" pitchFamily="18" charset="0"/>
                          <a:cs typeface="Times New Roman" panose="02020603050405020304" pitchFamily="18" charset="0"/>
                        </a:rPr>
                        <a:t>ЧС</a:t>
                      </a:r>
                      <a:endParaRPr lang="ru-RU" sz="2000" b="1" dirty="0" smtClean="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200" dirty="0" smtClean="0"/>
                        <a:t>-</a:t>
                      </a:r>
                      <a:endParaRPr lang="ru-RU" sz="1200" dirty="0"/>
                    </a:p>
                  </a:txBody>
                  <a:tcPr/>
                </a:tc>
                <a:tc>
                  <a:txBody>
                    <a:bodyPr/>
                    <a:lstStyle/>
                    <a:p>
                      <a:r>
                        <a:rPr lang="ru-RU" sz="2000" dirty="0" smtClean="0">
                          <a:latin typeface="Times New Roman" panose="02020603050405020304" pitchFamily="18" charset="0"/>
                          <a:cs typeface="Times New Roman" panose="02020603050405020304" pitchFamily="18" charset="0"/>
                        </a:rPr>
                        <a:t>Чрезвычайная ситуация</a:t>
                      </a:r>
                      <a:endParaRPr lang="ru-RU" sz="2000" dirty="0">
                        <a:latin typeface="Times New Roman" panose="02020603050405020304" pitchFamily="18" charset="0"/>
                        <a:cs typeface="Times New Roman" panose="02020603050405020304" pitchFamily="18" charset="0"/>
                      </a:endParaRPr>
                    </a:p>
                  </a:txBody>
                  <a:tcPr/>
                </a:tc>
              </a:tr>
            </a:tbl>
          </a:graphicData>
        </a:graphic>
      </p:graphicFrame>
      <p:grpSp>
        <p:nvGrpSpPr>
          <p:cNvPr id="6" name="Shape 433">
            <a:extLst>
              <a:ext uri="{FF2B5EF4-FFF2-40B4-BE49-F238E27FC236}">
                <a16:creationId xmlns:a16="http://schemas.microsoft.com/office/drawing/2014/main" xmlns="" id="{E5943FCA-A498-4376-AF66-22F83BA2E5A8}"/>
              </a:ext>
            </a:extLst>
          </p:cNvPr>
          <p:cNvGrpSpPr/>
          <p:nvPr/>
        </p:nvGrpSpPr>
        <p:grpSpPr>
          <a:xfrm>
            <a:off x="10380569" y="119895"/>
            <a:ext cx="1601208" cy="1601208"/>
            <a:chOff x="1922075" y="1629000"/>
            <a:chExt cx="437200" cy="437200"/>
          </a:xfrm>
        </p:grpSpPr>
        <p:sp>
          <p:nvSpPr>
            <p:cNvPr id="7" name="Shape 434">
              <a:extLst>
                <a:ext uri="{FF2B5EF4-FFF2-40B4-BE49-F238E27FC236}">
                  <a16:creationId xmlns:a16="http://schemas.microsoft.com/office/drawing/2014/main" xmlns="" id="{34934260-3E94-4BDF-93A2-EB7FE824CCFB}"/>
                </a:ext>
              </a:extLst>
            </p:cNvPr>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35">
              <a:extLst>
                <a:ext uri="{FF2B5EF4-FFF2-40B4-BE49-F238E27FC236}">
                  <a16:creationId xmlns:a16="http://schemas.microsoft.com/office/drawing/2014/main" xmlns="" id="{C9CDA5AE-89B8-46F4-932C-7550415E4BA3}"/>
                </a:ext>
              </a:extLst>
            </p:cNvPr>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434343"/>
            </a:solid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spTree>
    <p:extLst>
      <p:ext uri="{BB962C8B-B14F-4D97-AF65-F5344CB8AC3E}">
        <p14:creationId xmlns:p14="http://schemas.microsoft.com/office/powerpoint/2010/main" val="5950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60" y="82779"/>
            <a:ext cx="12025240" cy="666083"/>
          </a:xfrm>
        </p:spPr>
        <p:txBody>
          <a:bodyPr>
            <a:normAutofit/>
          </a:bodyPr>
          <a:lstStyle/>
          <a:p>
            <a:r>
              <a:rPr lang="ru-RU" sz="2200" b="1" dirty="0">
                <a:latin typeface="Times New Roman" panose="02020603050405020304" pitchFamily="18" charset="0"/>
                <a:cs typeface="Times New Roman" panose="02020603050405020304" pitchFamily="18" charset="0"/>
              </a:rPr>
              <a:t>НОРМАТИВНАЯ ОСНОВА БЮДЖЕТНОГО </a:t>
            </a:r>
            <a:r>
              <a:rPr lang="ru-RU" sz="2200" b="1" dirty="0" smtClean="0">
                <a:latin typeface="Times New Roman" panose="02020603050405020304" pitchFamily="18" charset="0"/>
                <a:cs typeface="Times New Roman" panose="02020603050405020304" pitchFamily="18" charset="0"/>
              </a:rPr>
              <a:t>ПРОЦЕССА</a:t>
            </a:r>
            <a:endParaRPr lang="ru-RU" dirty="0"/>
          </a:p>
        </p:txBody>
      </p:sp>
      <p:sp>
        <p:nvSpPr>
          <p:cNvPr id="3" name="Текст 2"/>
          <p:cNvSpPr>
            <a:spLocks noGrp="1"/>
          </p:cNvSpPr>
          <p:nvPr>
            <p:ph type="body" idx="1"/>
          </p:nvPr>
        </p:nvSpPr>
        <p:spPr>
          <a:xfrm>
            <a:off x="411127" y="1008992"/>
            <a:ext cx="7161662" cy="4926725"/>
          </a:xfrm>
        </p:spPr>
        <p:txBody>
          <a:bodyPr>
            <a:normAutofit/>
          </a:bodyPr>
          <a:lstStyle/>
          <a:p>
            <a:pPr marL="285750" indent="-285750" algn="just">
              <a:buClr>
                <a:schemeClr val="accent6">
                  <a:lumMod val="75000"/>
                </a:schemeClr>
              </a:buClr>
              <a:buFont typeface="Calibri" panose="020F0502020204030204" pitchFamily="34" charset="0"/>
              <a:buChar char="⁞"/>
            </a:pPr>
            <a:r>
              <a:rPr lang="ru-RU" sz="2000" dirty="0">
                <a:latin typeface="Times New Roman" panose="02020603050405020304" pitchFamily="18" charset="0"/>
                <a:cs typeface="Times New Roman" panose="02020603050405020304" pitchFamily="18" charset="0"/>
              </a:rPr>
              <a:t>Бюджетный кодекс РФ от 31.07.1998 № 145-ФЗ;</a:t>
            </a:r>
          </a:p>
          <a:p>
            <a:pPr algn="just">
              <a:buClr>
                <a:schemeClr val="accent6">
                  <a:lumMod val="75000"/>
                </a:schemeClr>
              </a:buClr>
            </a:pPr>
            <a:endParaRPr lang="ru-RU" sz="20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Calibri" panose="020F0502020204030204" pitchFamily="34" charset="0"/>
              <a:buChar char="⁞"/>
            </a:pPr>
            <a:r>
              <a:rPr lang="ru-RU" sz="2000" dirty="0" smtClean="0">
                <a:latin typeface="Times New Roman" panose="02020603050405020304" pitchFamily="18" charset="0"/>
                <a:cs typeface="Times New Roman" panose="02020603050405020304" pitchFamily="18" charset="0"/>
              </a:rPr>
              <a:t>Решение Совета ГП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 от 27.03.2015 № </a:t>
            </a:r>
            <a:r>
              <a:rPr lang="en-US" sz="2000" dirty="0" smtClean="0">
                <a:latin typeface="Times New Roman" panose="02020603050405020304" pitchFamily="18" charset="0"/>
                <a:cs typeface="Times New Roman" panose="02020603050405020304" pitchFamily="18" charset="0"/>
              </a:rPr>
              <a:t>I-</a:t>
            </a:r>
            <a:r>
              <a:rPr lang="ru-RU" sz="2000" dirty="0" smtClean="0">
                <a:latin typeface="Times New Roman" panose="02020603050405020304" pitchFamily="18" charset="0"/>
                <a:cs typeface="Times New Roman" panose="02020603050405020304" pitchFamily="18" charset="0"/>
              </a:rPr>
              <a:t>31/171 «Об утверждении Положения о бюджетном процессе в муниципальном образовании городского поселения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a:t>
            </a:r>
          </a:p>
          <a:p>
            <a:pPr algn="just">
              <a:buClr>
                <a:schemeClr val="accent6">
                  <a:lumMod val="75000"/>
                </a:schemeClr>
              </a:buClr>
            </a:pPr>
            <a:endParaRPr lang="ru-RU" sz="20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Calibri" panose="020F0502020204030204" pitchFamily="34" charset="0"/>
              <a:buChar char="⁞"/>
            </a:pPr>
            <a:r>
              <a:rPr lang="ru-RU" sz="2000" dirty="0">
                <a:latin typeface="Times New Roman" panose="02020603050405020304" pitchFamily="18" charset="0"/>
                <a:cs typeface="Times New Roman" panose="02020603050405020304" pitchFamily="18" charset="0"/>
              </a:rPr>
              <a:t>Постановление </a:t>
            </a:r>
            <a:r>
              <a:rPr lang="ru-RU" sz="2000" dirty="0" smtClean="0">
                <a:latin typeface="Times New Roman" panose="02020603050405020304" pitchFamily="18" charset="0"/>
                <a:cs typeface="Times New Roman" panose="02020603050405020304" pitchFamily="18" charset="0"/>
              </a:rPr>
              <a:t>администрации городского поселения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 от 01.11.2022        № 440 </a:t>
            </a:r>
            <a:r>
              <a:rPr lang="ru-RU" sz="2000" dirty="0">
                <a:latin typeface="Times New Roman" panose="02020603050405020304" pitchFamily="18" charset="0"/>
                <a:cs typeface="Times New Roman" panose="02020603050405020304" pitchFamily="18" charset="0"/>
              </a:rPr>
              <a:t>«Об основных направлениях бюджетной и налоговой политики </a:t>
            </a:r>
            <a:r>
              <a:rPr lang="ru-RU" sz="2000" dirty="0" smtClean="0">
                <a:latin typeface="Times New Roman" panose="02020603050405020304" pitchFamily="18" charset="0"/>
                <a:cs typeface="Times New Roman" panose="02020603050405020304" pitchFamily="18" charset="0"/>
              </a:rPr>
              <a:t>городского поселения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 на </a:t>
            </a:r>
            <a:r>
              <a:rPr lang="ru-RU" sz="2000" dirty="0">
                <a:latin typeface="Times New Roman" panose="02020603050405020304" pitchFamily="18" charset="0"/>
                <a:cs typeface="Times New Roman" panose="02020603050405020304" pitchFamily="18" charset="0"/>
              </a:rPr>
              <a:t>2023 год и на плановый период 2024 и 2025 годов»;</a:t>
            </a:r>
          </a:p>
          <a:p>
            <a:pPr marL="285750" indent="-285750" algn="just">
              <a:buClr>
                <a:schemeClr val="accent6">
                  <a:lumMod val="75000"/>
                </a:schemeClr>
              </a:buClr>
              <a:buFont typeface="Calibri" panose="020F050202020403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Calibri" panose="020F0502020204030204" pitchFamily="34" charset="0"/>
              <a:buChar char="⁞"/>
            </a:pPr>
            <a:r>
              <a:rPr lang="ru-RU" sz="2000" dirty="0">
                <a:latin typeface="Times New Roman" panose="02020603050405020304" pitchFamily="18" charset="0"/>
                <a:cs typeface="Times New Roman" panose="02020603050405020304" pitchFamily="18" charset="0"/>
              </a:rPr>
              <a:t>Постановление </a:t>
            </a:r>
            <a:r>
              <a:rPr lang="ru-RU" sz="2000" dirty="0" smtClean="0">
                <a:latin typeface="Times New Roman" panose="02020603050405020304" pitchFamily="18" charset="0"/>
                <a:cs typeface="Times New Roman" panose="02020603050405020304" pitchFamily="18" charset="0"/>
              </a:rPr>
              <a:t>администрации городского поселения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от </a:t>
            </a:r>
            <a:r>
              <a:rPr lang="ru-RU" sz="2000" dirty="0" smtClean="0">
                <a:latin typeface="Times New Roman" panose="02020603050405020304" pitchFamily="18" charset="0"/>
                <a:cs typeface="Times New Roman" panose="02020603050405020304" pitchFamily="18" charset="0"/>
              </a:rPr>
              <a:t>01.11.2022 </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441 «Об одобрении социально-экономического развития муниципального образования городского поселения «</a:t>
            </a:r>
            <a:r>
              <a:rPr lang="ru-RU" sz="2000" dirty="0" err="1" smtClean="0">
                <a:latin typeface="Times New Roman" panose="02020603050405020304" pitchFamily="18" charset="0"/>
                <a:cs typeface="Times New Roman" panose="02020603050405020304" pitchFamily="18" charset="0"/>
              </a:rPr>
              <a:t>Емва</a:t>
            </a:r>
            <a:r>
              <a:rPr lang="ru-RU" sz="2000" dirty="0" smtClean="0">
                <a:latin typeface="Times New Roman" panose="02020603050405020304" pitchFamily="18" charset="0"/>
                <a:cs typeface="Times New Roman" panose="02020603050405020304" pitchFamily="18" charset="0"/>
              </a:rPr>
              <a:t>» на 2023 год и плановый период 2024-2025 годов»;</a:t>
            </a:r>
            <a:endParaRPr lang="ru-RU" sz="20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Calibri" panose="020F0502020204030204" pitchFamily="34" charset="0"/>
              <a:buChar char="⁞"/>
            </a:pPr>
            <a:endParaRPr lang="ru-RU" dirty="0">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266645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rotWithShape="1">
          <a:blip r:embed="rId2">
            <a:clrChange>
              <a:clrFrom>
                <a:srgbClr val="FFFFFF"/>
              </a:clrFrom>
              <a:clrTo>
                <a:srgbClr val="FFFFFF">
                  <a:alpha val="0"/>
                </a:srgbClr>
              </a:clrTo>
            </a:clrChange>
          </a:blip>
          <a:srcRect b="30755"/>
          <a:stretch/>
        </p:blipFill>
        <p:spPr>
          <a:xfrm>
            <a:off x="7182411" y="4266382"/>
            <a:ext cx="4887436" cy="2564934"/>
          </a:xfrm>
          <a:prstGeom prst="rect">
            <a:avLst/>
          </a:prstGeom>
        </p:spPr>
      </p:pic>
      <p:sp>
        <p:nvSpPr>
          <p:cNvPr id="2" name="Заголовок 1"/>
          <p:cNvSpPr>
            <a:spLocks noGrp="1"/>
          </p:cNvSpPr>
          <p:nvPr>
            <p:ph type="title"/>
          </p:nvPr>
        </p:nvSpPr>
        <p:spPr>
          <a:xfrm>
            <a:off x="355946" y="98545"/>
            <a:ext cx="11681025" cy="847999"/>
          </a:xfrm>
        </p:spPr>
        <p:txBody>
          <a:bodyPr>
            <a:normAutofit/>
          </a:bodyPr>
          <a:lstStyle/>
          <a:p>
            <a:r>
              <a:rPr lang="ru-RU" dirty="0" smtClean="0">
                <a:latin typeface="Times New Roman" panose="02020603050405020304" pitchFamily="18" charset="0"/>
                <a:cs typeface="Times New Roman" panose="02020603050405020304" pitchFamily="18" charset="0"/>
              </a:rPr>
              <a:t>Основные этапы бюджетного процесса</a:t>
            </a:r>
            <a:endParaRPr lang="ru-RU" dirty="0">
              <a:latin typeface="Times New Roman" panose="02020603050405020304" pitchFamily="18" charset="0"/>
              <a:cs typeface="Times New Roman" panose="02020603050405020304" pitchFamily="18" charset="0"/>
            </a:endParaRPr>
          </a:p>
        </p:txBody>
      </p:sp>
      <p:graphicFrame>
        <p:nvGraphicFramePr>
          <p:cNvPr id="1027" name="Схема 1026"/>
          <p:cNvGraphicFramePr/>
          <p:nvPr>
            <p:extLst>
              <p:ext uri="{D42A27DB-BD31-4B8C-83A1-F6EECF244321}">
                <p14:modId xmlns:p14="http://schemas.microsoft.com/office/powerpoint/2010/main" val="3471334796"/>
              </p:ext>
            </p:extLst>
          </p:nvPr>
        </p:nvGraphicFramePr>
        <p:xfrm>
          <a:off x="-1253359" y="985344"/>
          <a:ext cx="10625959" cy="604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106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2">
      <a:majorFont>
        <a:latin typeface="TeXGyreAdventor"/>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1408</Words>
  <Application>Microsoft Office PowerPoint</Application>
  <PresentationFormat>Произвольный</PresentationFormat>
  <Paragraphs>410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         БЮДЖЕТ ДЛЯ ГРАЖДАН  О бюджете городского поселения "Емва" на 2022 год и плановый период 2023 и 2024 годов</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НОРМАТИВНАЯ ОСНОВА БЮДЖЕТНОГО ПРОЦЕССА</vt:lpstr>
      <vt:lpstr>Основные этапы бюджетного процесса</vt:lpstr>
      <vt:lpstr>Административно-территориальное образование</vt:lpstr>
      <vt:lpstr>Презентация PowerPoint</vt:lpstr>
      <vt:lpstr>ЗАДАЧИ И ОСНОВНЫЕ НАПРАВЛЕНИЯ БЮДЖЕТНОЙ ПОЛИТИКИ  НА 2023 ГОД И ПЛАНОВЫЙ ПЕРИОД 2024 И 2025 ГОДОВ</vt:lpstr>
      <vt:lpstr>Презентация PowerPoint</vt:lpstr>
      <vt:lpstr>МЕЖБЮДЖЕТНЫЕ ТРАНСФЕРТЫ БЮДЖЕТА, ТЫС РУБЛЕЙ</vt:lpstr>
      <vt:lpstr>СТРУКТУРА ДОХОДОВ БЮДЖЕТА В 2021-2025 ГОДАХ, ТЫС РУБЛЕЙ</vt:lpstr>
      <vt:lpstr>Презентация PowerPoint</vt:lpstr>
      <vt:lpstr>Презентация PowerPoint</vt:lpstr>
      <vt:lpstr>Муниципальная программа "Развитие жилищно-коммунального хозяйства и благоустройства городского поселения "Емва"</vt:lpstr>
      <vt:lpstr>Муниципальная программа "Формирование комфортной городской среды на территории ГП "Емва"</vt:lpstr>
      <vt:lpstr>Муниципальная программа "Развитие транспортной системы на территории городского поселения "Емва"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Suhair Shakeel</dc:creator>
  <cp:lastModifiedBy>Кристина Столбовская</cp:lastModifiedBy>
  <cp:revision>74</cp:revision>
  <dcterms:created xsi:type="dcterms:W3CDTF">2017-08-02T20:41:11Z</dcterms:created>
  <dcterms:modified xsi:type="dcterms:W3CDTF">2022-12-21T13:22:29Z</dcterms:modified>
</cp:coreProperties>
</file>