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59" r:id="rId3"/>
    <p:sldId id="293" r:id="rId4"/>
    <p:sldId id="281" r:id="rId5"/>
    <p:sldId id="282" r:id="rId6"/>
    <p:sldId id="280" r:id="rId7"/>
    <p:sldId id="284" r:id="rId8"/>
    <p:sldId id="283" r:id="rId9"/>
    <p:sldId id="286" r:id="rId10"/>
    <p:sldId id="287" r:id="rId11"/>
    <p:sldId id="288" r:id="rId12"/>
    <p:sldId id="294" r:id="rId13"/>
    <p:sldId id="295" r:id="rId14"/>
    <p:sldId id="296" r:id="rId15"/>
    <p:sldId id="298" r:id="rId16"/>
    <p:sldId id="290" r:id="rId17"/>
    <p:sldId id="297" r:id="rId18"/>
    <p:sldId id="291" r:id="rId19"/>
    <p:sldId id="292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99"/>
    <a:srgbClr val="FF3399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133" y="3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explosion val="24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6731.799</c:v>
                </c:pt>
                <c:pt idx="1">
                  <c:v>20028.188999999998</c:v>
                </c:pt>
                <c:pt idx="2">
                  <c:v>25.946000000000002</c:v>
                </c:pt>
                <c:pt idx="3">
                  <c:v>7123.3710000000001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Столбец5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Столбец6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Столбец7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30169.413</c:v>
                </c:pt>
                <c:pt idx="1">
                  <c:v>2791.384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61532.754999999997</c:v>
                </c:pt>
                <c:pt idx="1">
                  <c:v>9330.1290000000008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30740-5DB4-4311-B3D0-44A6FAFE7C79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3A602-1E22-409C-89C8-0C3173B4B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A602-1E22-409C-89C8-0C3173B4B3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0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0" r="20825"/>
          <a:stretch/>
        </p:blipFill>
        <p:spPr>
          <a:xfrm>
            <a:off x="2" y="1"/>
            <a:ext cx="1909011" cy="685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796716" y="1"/>
            <a:ext cx="7347282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404664"/>
            <a:ext cx="6912768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</a:p>
          <a:p>
            <a:pPr marL="0" indent="0" algn="ctr">
              <a:buNone/>
            </a:pP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Совета городского поселения «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.06.2019г.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II-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/14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«Об исполнении бюджета городского поселения «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2018 год»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5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программных и не программных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общем объёме расходов бюджета 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86298277"/>
              </p:ext>
            </p:extLst>
          </p:nvPr>
        </p:nvGraphicFramePr>
        <p:xfrm>
          <a:off x="1979712" y="2636912"/>
          <a:ext cx="43924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244542"/>
              </p:ext>
            </p:extLst>
          </p:nvPr>
        </p:nvGraphicFramePr>
        <p:xfrm>
          <a:off x="6588224" y="2636912"/>
          <a:ext cx="2448272" cy="392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360040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2018 году на исполнение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программ запланировано 62 073,532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исполнено – 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61 532,755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buNone/>
                      </a:pPr>
                      <a:endParaRPr lang="en-US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непрограммным направлениям расходов запланировано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9 507,608 </a:t>
                      </a:r>
                      <a:r>
                        <a:rPr lang="ru-RU" sz="1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исполнено </a:t>
                      </a:r>
                      <a:r>
                        <a:rPr lang="en-US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ru-RU" sz="14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9 330,129 </a:t>
                      </a:r>
                      <a:r>
                        <a:rPr lang="ru-RU" sz="1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7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2018 год в разрезе муниципальных программ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642679"/>
              </p:ext>
            </p:extLst>
          </p:nvPr>
        </p:nvGraphicFramePr>
        <p:xfrm>
          <a:off x="1979712" y="2276872"/>
          <a:ext cx="6912768" cy="442839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08312"/>
                <a:gridCol w="1368152"/>
                <a:gridCol w="1368152"/>
                <a:gridCol w="1368152"/>
              </a:tblGrid>
              <a:tr h="878498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жилищно-коммунального хозяйства и благоустройства городского поселения "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Емва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28 135,748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27 598,178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169,352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27 169,352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современной городской среды на территории муниципального образования "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Емва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6 768,432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6 752,225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программные расходы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62 073,531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61 532,755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4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жилищно-коммунального хозяйства и благоустройства городского поселения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33028"/>
            <a:ext cx="2459112" cy="180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2459111" cy="209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городского поселения «</a:t>
            </a:r>
            <a:r>
              <a:rPr lang="ru-RU" sz="1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16 декабря 2013 года № 236.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роведены работы по сносу аварийных домов;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роведены ремонт муниципального жилья;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вырубка тополей;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содержанию бани;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роведены работы по содержанию и ремонту видеоисточников;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работы по содержанию мест захоронения;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роведены работы по сбору и вывозу ТБО несанкционированных свалок;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роизведен работы по содержанию автомобильных дорог общего пользования местного значения за счет средств Дорожного Фонда;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одержание паромной переправы;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ыделены средства на поддержку малого и среднего предпринимательства.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59424"/>
            <a:ext cx="2459112" cy="170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4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жилищно-коммунального хозяйства и благоустройства городского поселения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городского поселения «</a:t>
            </a:r>
            <a:r>
              <a:rPr lang="ru-RU" sz="1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26 марта 2014 года № 78.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программы была достигнута основная цель программы –совершенствование системы физической культуры и спорта, создание благоприятных условий для развития массовой физической культуры и спорта. Достигнут целевой показатель средней заработной платы работников учреждений.</a:t>
            </a:r>
          </a:p>
          <a:p>
            <a:pPr marL="0" indent="45720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основного мероприятия программы проведено более 100   мероприятий различного направления и уровня.</a:t>
            </a:r>
          </a:p>
          <a:p>
            <a:pPr marL="0" indent="45720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же, рамках реализации программы приобретены тренажёры для спортивного комплекса.</a:t>
            </a:r>
          </a:p>
          <a:p>
            <a:pPr marL="0" indent="45720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41" y="1551050"/>
            <a:ext cx="2173369" cy="148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2729"/>
            <a:ext cx="1340123" cy="89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37" y="5373216"/>
            <a:ext cx="2768696" cy="142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85" y="3484011"/>
            <a:ext cx="1581827" cy="108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23" y="4185084"/>
            <a:ext cx="1703118" cy="112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1" y="4581127"/>
            <a:ext cx="1742997" cy="11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52" y="2636912"/>
            <a:ext cx="1384348" cy="103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23" y="2855495"/>
            <a:ext cx="1703118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6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жилищно-коммунального хозяйства и благоустройства городского поселения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городского поселения «</a:t>
            </a:r>
            <a:r>
              <a:rPr lang="ru-RU" sz="1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13 ноября 2017 года № 425.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роведены работы по благоустройству дворовых территорий (асфальтирование, ремонт уличного освещения, установка скамеек, установка урн) по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ул.Лененградская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д.8,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ул.Джержинского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д.68;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работы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благоустройству общественных территорий (установка тротуарной плитки, установка скамеек, установка урн, установка пандуса, высажены зеленые насаждения) Аллея лесоводов, Аллея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им.Сенюкова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вдоль ул. Коммунистической, от ул. Мечникова до ул. Первомайская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29" y="1676072"/>
            <a:ext cx="2864091" cy="139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92" y="5229200"/>
            <a:ext cx="266516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212651"/>
            <a:ext cx="1431411" cy="190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БЮДЖЕТ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 июля 2016 года 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терртории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Коми начата реализация проекта «Народный бюджет».</a:t>
            </a:r>
          </a:p>
          <a:p>
            <a:pPr marL="0" indent="45720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создан для выявления и реализации социально-значимых проектов направленных на привлечение граждан и организаций к решению вопросов местного значения.</a:t>
            </a:r>
          </a:p>
          <a:p>
            <a:pPr marL="0" indent="45720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«Народный бюджет» призван повысить эффективность бюджетных расходов за счет вовлечения населения в процесс принятия решений усиления общественного контроля за действиями органов местного самоуправления.</a:t>
            </a:r>
          </a:p>
          <a:p>
            <a:pPr marL="0" indent="45720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в рамках проекта «Народный бюджет» был установлен памятник ликвидаторам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аварии на Чернобыльской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АЭС. </a:t>
            </a:r>
          </a:p>
          <a:p>
            <a:pPr marL="0" indent="45720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 размер финансирование проекта: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граждан района «Княжпогостского» в сумме 24 000,00 тысяч рублей;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местного бюджета в сумме 33 300,00 тысяч рублей;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Республиканского бюджета в сумме 300 000,00 тысяч рублей.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25704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95869"/>
            <a:ext cx="278430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7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расходов бюджета 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644718"/>
              </p:ext>
            </p:extLst>
          </p:nvPr>
        </p:nvGraphicFramePr>
        <p:xfrm>
          <a:off x="1907704" y="2276872"/>
          <a:ext cx="6984776" cy="422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/>
                <a:gridCol w="1152129"/>
                <a:gridCol w="1296144"/>
                <a:gridCol w="1152128"/>
              </a:tblGrid>
              <a:tr h="527314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направления</a:t>
                      </a:r>
                      <a:r>
                        <a:rPr lang="ru-RU" baseline="0" dirty="0" smtClean="0"/>
                        <a:t> расходов (средства местного бюджета)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</a:p>
                    <a:p>
                      <a:pPr algn="ctr"/>
                      <a:r>
                        <a:rPr lang="ru-RU" dirty="0" smtClean="0"/>
                        <a:t>исполнения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Расходы в целях обеспечения выполнения функций органов местного самоуправления (руководитель администрации)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r>
                        <a:rPr lang="ru-RU" sz="1000" baseline="0" dirty="0" smtClean="0"/>
                        <a:t> 096,43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1 096,42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99</a:t>
                      </a:r>
                      <a:endParaRPr lang="ru-RU" sz="1000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Осуществление полномочий по формированию, исполнению и контролю за исполнением бюджета поселений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26,034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26,034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  <a:tr h="117447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Руководство и управление в сфере установленных функций органов государственной власти Республики Коми, государственных органов Республики Коми, образованных Главой Республики Коми или Правительством Республики Коми (центральный аппарат)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7 420,09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7 346,82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99</a:t>
                      </a:r>
                      <a:endParaRPr lang="ru-RU" sz="1000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Резервный фонд по предупреждению и ликвидации чрезвычайных ситуаций и последствий стихийных бедствий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Пенсии за выслугу лет лицам, замещающим должности муниципальной службы</a:t>
                      </a:r>
                      <a:r>
                        <a:rPr lang="ru-RU" sz="1000" baseline="0" dirty="0" smtClean="0"/>
                        <a:t> в Республике Коми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418,47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414,45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99</a:t>
                      </a:r>
                      <a:endParaRPr lang="ru-RU" sz="1000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Расходы, связанные с исполнением судебных актов по обеспечению взыскания на средства местного бюджета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422,218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422,218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 100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5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284855"/>
              </p:ext>
            </p:extLst>
          </p:nvPr>
        </p:nvGraphicFramePr>
        <p:xfrm>
          <a:off x="1907704" y="2276872"/>
          <a:ext cx="6984775" cy="4373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/>
                <a:gridCol w="432048"/>
                <a:gridCol w="504056"/>
                <a:gridCol w="1267341"/>
                <a:gridCol w="1396955"/>
              </a:tblGrid>
              <a:tr h="52731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Уточнённый</a:t>
                      </a:r>
                      <a:r>
                        <a:rPr lang="ru-RU" baseline="0" dirty="0" smtClean="0"/>
                        <a:t>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10 560,130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10 386,856</a:t>
                      </a:r>
                      <a:endParaRPr lang="ru-RU" dirty="0"/>
                    </a:p>
                  </a:txBody>
                  <a:tcPr/>
                </a:tc>
              </a:tr>
              <a:tr h="1174472"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8 542,980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8 469,709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26,034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26,034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Резервные фонды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Другие 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1 891,116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1 891,113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8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040041"/>
              </p:ext>
            </p:extLst>
          </p:nvPr>
        </p:nvGraphicFramePr>
        <p:xfrm>
          <a:off x="1907704" y="2276872"/>
          <a:ext cx="6984775" cy="4132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/>
                <a:gridCol w="432048"/>
                <a:gridCol w="504056"/>
                <a:gridCol w="1267341"/>
                <a:gridCol w="1396955"/>
              </a:tblGrid>
              <a:tr h="52731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Уточнённый</a:t>
                      </a:r>
                      <a:r>
                        <a:rPr lang="ru-RU" baseline="0" dirty="0" smtClean="0"/>
                        <a:t>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13 833,068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r>
                        <a:rPr lang="ru-RU" baseline="0" dirty="0" smtClean="0"/>
                        <a:t> 685,219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Транспорт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1 110,500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1 110,312</a:t>
                      </a:r>
                      <a:endParaRPr lang="ru-RU" dirty="0"/>
                    </a:p>
                  </a:txBody>
                  <a:tcPr/>
                </a:tc>
              </a:tr>
              <a:tr h="4663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Дорожное хозяйство (дорожные фонды)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12 017,410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11 869,748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Другие вопросы в области национальной экономики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705,158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705,158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19 600,123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19 207,007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5 389,230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5 307,184</a:t>
                      </a:r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1 454,788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1 307,208</a:t>
                      </a:r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Благоустройство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12 756,104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12 592,615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3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526859"/>
              </p:ext>
            </p:extLst>
          </p:nvPr>
        </p:nvGraphicFramePr>
        <p:xfrm>
          <a:off x="1907704" y="2276872"/>
          <a:ext cx="6984775" cy="2311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/>
                <a:gridCol w="432048"/>
                <a:gridCol w="504056"/>
                <a:gridCol w="1267341"/>
                <a:gridCol w="1396955"/>
              </a:tblGrid>
              <a:tr h="52731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Уточнённый</a:t>
                      </a:r>
                      <a:r>
                        <a:rPr lang="ru-RU" baseline="0" dirty="0" smtClean="0"/>
                        <a:t>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418,467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414,450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Пенсионное обеспечение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418,467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414,450</a:t>
                      </a:r>
                      <a:endParaRPr lang="ru-RU" dirty="0"/>
                    </a:p>
                  </a:txBody>
                  <a:tcPr/>
                </a:tc>
              </a:tr>
              <a:tr h="4663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 И СПОРТ)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27 169,352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27 169,352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27 169,352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27 169,352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0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</a:p>
          <a:p>
            <a:pPr marL="0" indent="45720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такого механизма как бюджет города невозможно без знаний стадий бюджетного процесса.</a:t>
            </a:r>
          </a:p>
        </p:txBody>
      </p:sp>
      <p:sp>
        <p:nvSpPr>
          <p:cNvPr id="5" name="AutoShape 2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11" y="2211485"/>
            <a:ext cx="113387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6284"/>
            <a:ext cx="1133872" cy="79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50" y="4015441"/>
            <a:ext cx="113387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41168"/>
            <a:ext cx="1133872" cy="93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11" y="5949280"/>
            <a:ext cx="11238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>
            <a:off x="3380749" y="2475679"/>
            <a:ext cx="5625752" cy="4077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проекта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139953" y="3412115"/>
            <a:ext cx="4866548" cy="4074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и утверждение бюджета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380749" y="4298284"/>
            <a:ext cx="5625752" cy="3548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Исполнение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067944" y="5229200"/>
            <a:ext cx="4866548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Составление, внешняя проверка, рассмотрение и утверждение бюджетной отчетности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80748" y="6147302"/>
            <a:ext cx="5553743" cy="3960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Муниципальный финансовый контроль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2896"/>
            <a:ext cx="938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4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928448" cy="968152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5238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i="1" dirty="0" smtClean="0"/>
          </a:p>
          <a:p>
            <a:pPr algn="ctr"/>
            <a:endParaRPr lang="ru-RU" sz="6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77769" y="105842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907704" y="581262"/>
            <a:ext cx="5976664" cy="608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marL="0" indent="45720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Дзержинского,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Хлюпина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 2-36-01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Столбовская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(82139)2-14-78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информацией о бюджете можно ознакомиться на официальном сайте администрации муниципального района «Княжпогостский» «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mrk11.ru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граждан»-это упрощённая версия бюджетного документа, которая использует неформальный язык и доступные форматы, чтобы облегчить гражданам понимание бюджета, объяснить им планы и действия органов местного самоуправления поселения.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будут рассмотрены основные параметры бюджета, результаты его исполнения и, на наш взгляд самые значимые события, произошедшие в 2018 году.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уверены, что «Бюджет для граждан» будет Вам интересен.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938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6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581262"/>
            <a:ext cx="6840760" cy="5872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ИСПОЛНЕНИЕ БЮДЖЕТА?</a:t>
            </a:r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бюджета-это процесс мобилизации доходов местного бюджета и осуществление экономически обоснованных, рациональных расходов за счет средств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доходов-это мероприятия, направленные на дополнительное привлечение доходов в бюджет.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исполнения бюджета заложены следующие принципы: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единства счёта (кассы), предусматривающий зачисление всех поступающих доходов на единый счёт бюджета и осуществление всех расходов с единого счёта бюджета;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обеспечения расходов в пределах фактического наличия средств на едином счёте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исполнения бюджета осуществляется посредствам составления и утверждения отчёта об исполнении бюджета.</a:t>
            </a: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66967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3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ГРАЖДАНЕ ПРИНИМАЮТ УЧАСТИЕ В БЮДЖЕТНОМ ПРОЦЕССЕ?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работающий гражданин города является налогоплательщиком и тем самым формирует доходную часть бюджета. В то же время все без исключения граждане являются получателями расходов бюджета посредствам потребления общественных услуг.</a:t>
            </a: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УСЛУГИ:</a:t>
            </a: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86" y="4178273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78274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78273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78272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69" y="4178271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178273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789042"/>
              </p:ext>
            </p:extLst>
          </p:nvPr>
        </p:nvGraphicFramePr>
        <p:xfrm>
          <a:off x="1802386" y="5589240"/>
          <a:ext cx="701796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661"/>
                <a:gridCol w="1095897"/>
                <a:gridCol w="1224136"/>
                <a:gridCol w="1188950"/>
                <a:gridCol w="1169661"/>
                <a:gridCol w="1169661"/>
              </a:tblGrid>
              <a:tr h="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ЖКХ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5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ГОРОДСКОГО ПОСЕЛЕНИЯ «ЕМВА» за 2016-2018 годы.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45720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последний год наблюдается снижение налоговых и неналоговых доходов. Основным источником налоговых и неналоговых доходов является налог на доходы физических лиц (76,5% в общей сумме налоговых и неналоговых доходов). </a:t>
            </a:r>
          </a:p>
          <a:p>
            <a:pPr marL="0" indent="0">
              <a:buNone/>
            </a:pPr>
            <a:endParaRPr lang="ru-RU" sz="28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526938"/>
              </p:ext>
            </p:extLst>
          </p:nvPr>
        </p:nvGraphicFramePr>
        <p:xfrm>
          <a:off x="2051720" y="2838318"/>
          <a:ext cx="6768753" cy="2419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598"/>
                <a:gridCol w="1399333"/>
                <a:gridCol w="1480665"/>
                <a:gridCol w="1410157"/>
              </a:tblGrid>
              <a:tr h="3833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всего, из них: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66 613,881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74 846,918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67 832,163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3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34 033,053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40 937,613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32 960,797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32 580,828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33 909,305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34 871,366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всего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64 929,471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74 323,410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70 862,884</a:t>
                      </a: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Дефицит (-), профицит (+)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1 684,410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523,509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-3 030,721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7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Совета городского поселения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26.12.2017г. №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16/81 «О бюджете городского поселения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 2018 год на плановый период 2019 и 2020 годов»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302183"/>
              </p:ext>
            </p:extLst>
          </p:nvPr>
        </p:nvGraphicFramePr>
        <p:xfrm>
          <a:off x="2051720" y="2348880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(первоначальный план)</a:t>
                      </a:r>
                      <a:endParaRPr lang="ru-RU" sz="1000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48 114,309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671791"/>
              </p:ext>
            </p:extLst>
          </p:nvPr>
        </p:nvGraphicFramePr>
        <p:xfrm>
          <a:off x="2123728" y="4982329"/>
          <a:ext cx="117579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</a:tblGrid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Безвозмездные</a:t>
                      </a:r>
                      <a:r>
                        <a:rPr lang="ru-RU" sz="1000" baseline="0" dirty="0" smtClean="0"/>
                        <a:t> поступления</a:t>
                      </a:r>
                      <a:endParaRPr lang="ru-RU" sz="1000" dirty="0"/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17 862,309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247274"/>
              </p:ext>
            </p:extLst>
          </p:nvPr>
        </p:nvGraphicFramePr>
        <p:xfrm>
          <a:off x="2123728" y="4094310"/>
          <a:ext cx="115212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Неналоговые</a:t>
                      </a:r>
                      <a:r>
                        <a:rPr lang="ru-RU" sz="1000" baseline="0" dirty="0" smtClean="0"/>
                        <a:t> доходы</a:t>
                      </a:r>
                      <a:endParaRPr lang="ru-RU" sz="1000" dirty="0"/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6 380,000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400936"/>
              </p:ext>
            </p:extLst>
          </p:nvPr>
        </p:nvGraphicFramePr>
        <p:xfrm>
          <a:off x="2123728" y="3230214"/>
          <a:ext cx="115212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Налоговые доходы</a:t>
                      </a:r>
                      <a:endParaRPr lang="ru-RU" sz="1000" dirty="0"/>
                    </a:p>
                  </a:txBody>
                  <a:tcPr/>
                </a:tc>
              </a:tr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23 872,000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4499992" y="2348880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20 064,283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682326" y="3356992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6 591,120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682326" y="4221088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-3786,100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682326" y="5067945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17 259,263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499992" y="5955608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20 562,135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611741"/>
              </p:ext>
            </p:extLst>
          </p:nvPr>
        </p:nvGraphicFramePr>
        <p:xfrm>
          <a:off x="6804248" y="2348880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Доходы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(первоначальный план)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68 178,592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665656"/>
              </p:ext>
            </p:extLst>
          </p:nvPr>
        </p:nvGraphicFramePr>
        <p:xfrm>
          <a:off x="6948264" y="5964849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Расходы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(первоначальные план)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</a:t>
                      </a:r>
                      <a:r>
                        <a:rPr lang="ru-RU" sz="1200" baseline="0" dirty="0" smtClean="0"/>
                        <a:t> 581,140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521223"/>
              </p:ext>
            </p:extLst>
          </p:nvPr>
        </p:nvGraphicFramePr>
        <p:xfrm>
          <a:off x="2051720" y="5956378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Расходы </a:t>
                      </a:r>
                    </a:p>
                    <a:p>
                      <a:pPr algn="ctr"/>
                      <a:r>
                        <a:rPr lang="ru-RU" sz="1000" dirty="0" smtClean="0"/>
                        <a:t>(первоначальные план)</a:t>
                      </a:r>
                      <a:endParaRPr lang="ru-RU" sz="1000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51 019,005 </a:t>
                      </a:r>
                      <a:r>
                        <a:rPr lang="ru-RU" sz="1200" dirty="0" err="1" smtClean="0"/>
                        <a:t>тыс.руб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616526"/>
              </p:ext>
            </p:extLst>
          </p:nvPr>
        </p:nvGraphicFramePr>
        <p:xfrm>
          <a:off x="7524328" y="5013176"/>
          <a:ext cx="115212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629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35 121,572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248646"/>
              </p:ext>
            </p:extLst>
          </p:nvPr>
        </p:nvGraphicFramePr>
        <p:xfrm>
          <a:off x="7524328" y="4083808"/>
          <a:ext cx="115212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629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Неналоговые доходы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2 593,900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476326"/>
              </p:ext>
            </p:extLst>
          </p:nvPr>
        </p:nvGraphicFramePr>
        <p:xfrm>
          <a:off x="7524328" y="3237714"/>
          <a:ext cx="115212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2694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Налоговые доходы</a:t>
                      </a:r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</a:t>
                      </a:r>
                      <a:r>
                        <a:rPr lang="ru-RU" sz="1000" baseline="0" dirty="0" smtClean="0"/>
                        <a:t> 463,120 </a:t>
                      </a:r>
                      <a:r>
                        <a:rPr lang="ru-RU" sz="1000" baseline="0" dirty="0" err="1" smtClean="0"/>
                        <a:t>тыс.руб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5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836712"/>
            <a:ext cx="684076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городского поселения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2018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22900335"/>
              </p:ext>
            </p:extLst>
          </p:nvPr>
        </p:nvGraphicFramePr>
        <p:xfrm>
          <a:off x="5364088" y="2348880"/>
          <a:ext cx="36960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42497311"/>
              </p:ext>
            </p:extLst>
          </p:nvPr>
        </p:nvGraphicFramePr>
        <p:xfrm>
          <a:off x="1979712" y="2420888"/>
          <a:ext cx="31683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0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908720"/>
            <a:ext cx="68407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2014 года бюджет городского поселения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Емва»формируется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программном формате. Расходы осуществляются по основным мероприятиям 4-х муниципальных программ по непрограммным направлениям расходов.</a:t>
            </a:r>
          </a:p>
          <a:p>
            <a:pPr marL="0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осуществлялось финансовым управлением администрации муниципального района «Княжпогостский» на основании сводной бюджетной росписи, кассового плана исполнения бюджета и заявок на финансирование расходов, предоставляемых главным распорядителем средств городского поселения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по расходам бюджет исполнен в сумме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70 862,884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составило 99% к уточненному годовому плану.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6768752" cy="298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0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-network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social-network</Template>
  <TotalTime>1901</TotalTime>
  <Words>1765</Words>
  <Application>Microsoft Office PowerPoint</Application>
  <PresentationFormat>Экран (4:3)</PresentationFormat>
  <Paragraphs>369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social-network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Hlupina</dc:creator>
  <cp:lastModifiedBy>Podryadchikova</cp:lastModifiedBy>
  <cp:revision>153</cp:revision>
  <dcterms:created xsi:type="dcterms:W3CDTF">2016-03-09T09:58:10Z</dcterms:created>
  <dcterms:modified xsi:type="dcterms:W3CDTF">2019-06-25T09:18:34Z</dcterms:modified>
</cp:coreProperties>
</file>