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83" r:id="rId9"/>
    <p:sldId id="286" r:id="rId10"/>
    <p:sldId id="287" r:id="rId11"/>
    <p:sldId id="288" r:id="rId12"/>
    <p:sldId id="294" r:id="rId13"/>
    <p:sldId id="295" r:id="rId14"/>
    <p:sldId id="296" r:id="rId15"/>
    <p:sldId id="297" r:id="rId16"/>
    <p:sldId id="291" r:id="rId17"/>
    <p:sldId id="29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9" autoAdjust="0"/>
  </p:normalViewPr>
  <p:slideViewPr>
    <p:cSldViewPr>
      <p:cViewPr>
        <p:scale>
          <a:sx n="91" d="100"/>
          <a:sy n="91" d="100"/>
        </p:scale>
        <p:origin x="-221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explosion val="24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35071.599999999999</c:v>
                </c:pt>
                <c:pt idx="1">
                  <c:v>51075.131000000001</c:v>
                </c:pt>
                <c:pt idx="2">
                  <c:v>19.501999999999999</c:v>
                </c:pt>
                <c:pt idx="3">
                  <c:v>27335.312000000002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30953.85</c:v>
                </c:pt>
                <c:pt idx="1">
                  <c:v>3126.415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90,6</a:t>
                    </a:r>
                    <a:r>
                      <a:rPr lang="ru-RU" baseline="0" smtClean="0"/>
                      <a:t> 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9,4</a:t>
                    </a:r>
                    <a:r>
                      <a:rPr lang="ru-RU" baseline="0" smtClean="0"/>
                      <a:t> 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70646.104000000007</c:v>
                </c:pt>
                <c:pt idx="1">
                  <c:v>13788.04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04664"/>
            <a:ext cx="6912768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городского поселения «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.2021г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II-50/241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городского поселения «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2020 год»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79088233"/>
              </p:ext>
            </p:extLst>
          </p:nvPr>
        </p:nvGraphicFramePr>
        <p:xfrm>
          <a:off x="1979712" y="2636912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13610"/>
              </p:ext>
            </p:extLst>
          </p:nvPr>
        </p:nvGraphicFramePr>
        <p:xfrm>
          <a:off x="6588224" y="2636912"/>
          <a:ext cx="2448272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36004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2020 году на исполнение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 134 661,983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– 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574,605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endParaRPr 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14 008,236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исполнено </a:t>
                      </a:r>
                      <a:r>
                        <a:rPr lang="en-US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885,001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2020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87877"/>
              </p:ext>
            </p:extLst>
          </p:nvPr>
        </p:nvGraphicFramePr>
        <p:xfrm>
          <a:off x="1979712" y="2276872"/>
          <a:ext cx="6912768" cy="43924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08312"/>
                <a:gridCol w="1368152"/>
                <a:gridCol w="1368152"/>
                <a:gridCol w="1368152"/>
              </a:tblGrid>
              <a:tr h="878498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 и благоустройства городского поселения "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70 780,855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693,477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2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32 367,539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32 367,539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образования городского поселения «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2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на территории муниципального образования "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28 513,589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28 513,589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134 661,983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574,605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3028"/>
            <a:ext cx="2459112" cy="180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2459111" cy="20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16 декабря 2013 года № 236.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сносу аварийных домов;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ремонт муниципального жилья;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тополей;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содержанию бани;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содержанию и ремонту видеоисточников;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работы по содержанию мест захоронения;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сбору и вывозу ТБО несанкционированных свалок;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роизведен работы по содержанию автомобильных дорог общего пользования местного значения за счет средств Дорожного Фонда;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паромной переправы;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ыделены средства на поддержку малого и среднего предпринимательства.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59424"/>
            <a:ext cx="2459112" cy="17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26 марта 2014 года № 78.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была достигнута основная цель программы –совершенствование системы физической культуры и спорта, создание благоприятных условий для развития массовой физической культуры и спорта. Достигнут целевой показатель средней заработной платы работников учреждений.</a:t>
            </a: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основного мероприятия программы проведено более 100   мероприятий различного направления и уровня.</a:t>
            </a: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рамках реализации программы приобретены тренажёры для спортивного комплекса.</a:t>
            </a:r>
          </a:p>
          <a:p>
            <a:pPr marL="0" indent="45720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1" y="1551050"/>
            <a:ext cx="2173369" cy="148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2729"/>
            <a:ext cx="1340123" cy="8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7" y="5373216"/>
            <a:ext cx="2768696" cy="14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85" y="3484011"/>
            <a:ext cx="1581827" cy="10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3" y="4185084"/>
            <a:ext cx="1703118" cy="112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1" y="4581127"/>
            <a:ext cx="1742997" cy="11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52" y="2636912"/>
            <a:ext cx="1384348" cy="103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23" y="2855495"/>
            <a:ext cx="1703118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13 ноября 2017 года № 425.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работы по благоустройству дворовых территорий;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работы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общественных территорий (установка тротуарной плитки, установка скамеек, установка урн, установка пандуса, высажены зеленые насаждения)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86" y="1628800"/>
            <a:ext cx="2987824" cy="199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69977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55" y="4812906"/>
            <a:ext cx="2781711" cy="185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01530"/>
              </p:ext>
            </p:extLst>
          </p:nvPr>
        </p:nvGraphicFramePr>
        <p:xfrm>
          <a:off x="1907704" y="2132856"/>
          <a:ext cx="6984775" cy="455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148 </a:t>
                      </a:r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70,219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 </a:t>
                      </a:r>
                      <a:r>
                        <a:rPr lang="en-US" dirty="0" smtClean="0"/>
                        <a:t>459,606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r>
                        <a:rPr lang="ru-RU" baseline="0" dirty="0" smtClean="0"/>
                        <a:t> 342,706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</a:t>
                      </a:r>
                      <a:r>
                        <a:rPr lang="en-US" dirty="0" smtClean="0"/>
                        <a:t>322,571</a:t>
                      </a:r>
                      <a:endParaRPr lang="ru-RU" dirty="0"/>
                    </a:p>
                  </a:txBody>
                  <a:tcPr/>
                </a:tc>
              </a:tr>
              <a:tr h="11744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11 055,489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</a:t>
                      </a:r>
                      <a:r>
                        <a:rPr lang="en-US" dirty="0" smtClean="0"/>
                        <a:t>035,665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25,114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25,114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проведения выборов и референдумов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519,653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519,653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5 742,450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</a:t>
                      </a:r>
                      <a:r>
                        <a:rPr lang="en-US" dirty="0" smtClean="0"/>
                        <a:t>742,139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08981"/>
              </p:ext>
            </p:extLst>
          </p:nvPr>
        </p:nvGraphicFramePr>
        <p:xfrm>
          <a:off x="1907704" y="2276872"/>
          <a:ext cx="6984775" cy="413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48 610,526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 </a:t>
                      </a:r>
                      <a:r>
                        <a:rPr lang="en-US" dirty="0" smtClean="0"/>
                        <a:t>541,599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12 360,00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</a:t>
                      </a:r>
                      <a:r>
                        <a:rPr lang="en-US" dirty="0" smtClean="0"/>
                        <a:t>281,670</a:t>
                      </a:r>
                      <a:endParaRPr lang="ru-RU" dirty="0"/>
                    </a:p>
                  </a:txBody>
                  <a:tcPr/>
                </a:tc>
              </a:tr>
              <a:tr h="4663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Дорожное хозяйство (дорожные фонды)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32 635,348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259,929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вопросы в области национальной экономики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3 615,178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3 000,00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48 485,468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 </a:t>
                      </a:r>
                      <a:r>
                        <a:rPr lang="en-US" dirty="0" smtClean="0"/>
                        <a:t>463,918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6 728,868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6 728,</a:t>
                      </a:r>
                      <a:r>
                        <a:rPr lang="en-US" dirty="0" smtClean="0"/>
                        <a:t>737</a:t>
                      </a:r>
                      <a:endParaRPr lang="ru-RU" dirty="0" smtClean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2 392,60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2 3</a:t>
                      </a:r>
                      <a:r>
                        <a:rPr lang="en-US" dirty="0" smtClean="0"/>
                        <a:t>89,469</a:t>
                      </a:r>
                      <a:endParaRPr lang="ru-RU" dirty="0" smtClean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39 364,00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</a:t>
                      </a:r>
                      <a:r>
                        <a:rPr lang="en-US" dirty="0" smtClean="0"/>
                        <a:t>345,712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21291"/>
              </p:ext>
            </p:extLst>
          </p:nvPr>
        </p:nvGraphicFramePr>
        <p:xfrm>
          <a:off x="1907704" y="2276872"/>
          <a:ext cx="6984775" cy="450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1 050,00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1 050,00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Сбор, удаление отходов и очистка сточных вод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1 050,00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1 050,00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275,50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275,50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275,50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275,50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438,480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438,480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Пенсионное обеспечение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438,480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438,480</a:t>
                      </a:r>
                      <a:endParaRPr lang="ru-RU" dirty="0"/>
                    </a:p>
                  </a:txBody>
                  <a:tcPr/>
                </a:tc>
              </a:tr>
              <a:tr h="4663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32 367,539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32 367,539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31 210,050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31 210,050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Массовый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157,489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1 157489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907704" y="581262"/>
            <a:ext cx="5976664" cy="608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2211485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6284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50" y="4015441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5949280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380749" y="2475679"/>
            <a:ext cx="5625752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139953" y="3412115"/>
            <a:ext cx="4866548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380749" y="4298284"/>
            <a:ext cx="5625752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067944" y="5229200"/>
            <a:ext cx="486654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80748" y="6147302"/>
            <a:ext cx="5553743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896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2020 году.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38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81262"/>
            <a:ext cx="6840760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66967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86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8274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8272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69" y="4178271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7827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9042"/>
              </p:ext>
            </p:extLst>
          </p:nvPr>
        </p:nvGraphicFramePr>
        <p:xfrm>
          <a:off x="1802386" y="5589240"/>
          <a:ext cx="701796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661"/>
                <a:gridCol w="1095897"/>
                <a:gridCol w="1224136"/>
                <a:gridCol w="1188950"/>
                <a:gridCol w="1169661"/>
                <a:gridCol w="116966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ГОРОДСКОГО ПОСЕЛЕНИЯ «ЕМВА» за 2018-2020 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297511"/>
              </p:ext>
            </p:extLst>
          </p:nvPr>
        </p:nvGraphicFramePr>
        <p:xfrm>
          <a:off x="2051720" y="2838318"/>
          <a:ext cx="6768753" cy="241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598"/>
                <a:gridCol w="1399333"/>
                <a:gridCol w="1480665"/>
                <a:gridCol w="1410157"/>
              </a:tblGrid>
              <a:tr h="383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67 832,163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84 976,187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147 581,810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3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32 960,797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34 233,133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34 080,265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50 743,054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113 501,545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70 862,884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84 434,144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147 459,60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-3 030,721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542,043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городского поселения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20.12.2019 г №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II-35/171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поселения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2020 год на плановый период 2021 и 2022 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08567"/>
              </p:ext>
            </p:extLst>
          </p:nvPr>
        </p:nvGraphicFramePr>
        <p:xfrm>
          <a:off x="2051720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117 799,097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71180"/>
              </p:ext>
            </p:extLst>
          </p:nvPr>
        </p:nvGraphicFramePr>
        <p:xfrm>
          <a:off x="2123728" y="4437112"/>
          <a:ext cx="117579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85 149,126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38464"/>
              </p:ext>
            </p:extLst>
          </p:nvPr>
        </p:nvGraphicFramePr>
        <p:xfrm>
          <a:off x="2123728" y="3230214"/>
          <a:ext cx="115212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и неналоговые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32 649,971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499992" y="2348880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29 782,713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82326" y="335699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1 430,294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682326" y="4583313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28 352,416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5955608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29 604,969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8160"/>
              </p:ext>
            </p:extLst>
          </p:nvPr>
        </p:nvGraphicFramePr>
        <p:xfrm>
          <a:off x="6804248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(конечный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147 581,810</a:t>
                      </a:r>
                      <a:r>
                        <a:rPr lang="ru-RU" sz="1200" baseline="0" dirty="0" smtClean="0"/>
                        <a:t>тыс.руб.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49813"/>
              </p:ext>
            </p:extLst>
          </p:nvPr>
        </p:nvGraphicFramePr>
        <p:xfrm>
          <a:off x="6948264" y="5733256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(конечный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147 </a:t>
                      </a:r>
                      <a:r>
                        <a:rPr lang="en-US" sz="1200" baseline="0" dirty="0" smtClean="0"/>
                        <a:t>6</a:t>
                      </a:r>
                      <a:r>
                        <a:rPr lang="ru-RU" sz="1200" baseline="0" dirty="0" smtClean="0"/>
                        <a:t>70,219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44797"/>
              </p:ext>
            </p:extLst>
          </p:nvPr>
        </p:nvGraphicFramePr>
        <p:xfrm>
          <a:off x="1979712" y="5681048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117 965,25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7260"/>
              </p:ext>
            </p:extLst>
          </p:nvPr>
        </p:nvGraphicFramePr>
        <p:xfrm>
          <a:off x="7602336" y="4492666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113 501,545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49028"/>
              </p:ext>
            </p:extLst>
          </p:nvPr>
        </p:nvGraphicFramePr>
        <p:xfrm>
          <a:off x="7524328" y="3237714"/>
          <a:ext cx="115212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</a:t>
                      </a:r>
                      <a:r>
                        <a:rPr lang="ru-RU" sz="1000" dirty="0" smtClean="0"/>
                        <a:t>и неналоговые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34 080,265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836712"/>
            <a:ext cx="684076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поселения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2020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27635379"/>
              </p:ext>
            </p:extLst>
          </p:nvPr>
        </p:nvGraphicFramePr>
        <p:xfrm>
          <a:off x="4860032" y="2348880"/>
          <a:ext cx="42001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65337460"/>
              </p:ext>
            </p:extLst>
          </p:nvPr>
        </p:nvGraphicFramePr>
        <p:xfrm>
          <a:off x="1979712" y="2420888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08720"/>
            <a:ext cx="68407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бюджет городского поселения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Емва»формируется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программном формате. Расходы осуществляются по основным мероприятиям 4-х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городского поселения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по расходам бюджет исполнен в сумме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составило 99% к уточненному годовому плану.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6768752" cy="29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48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0" y="47948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-network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social-network</Template>
  <TotalTime>2198</TotalTime>
  <Words>1496</Words>
  <Application>Microsoft Office PowerPoint</Application>
  <PresentationFormat>Экран (4:3)</PresentationFormat>
  <Paragraphs>360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social-network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Кристина Столбовская</cp:lastModifiedBy>
  <cp:revision>174</cp:revision>
  <dcterms:created xsi:type="dcterms:W3CDTF">2016-03-09T09:58:10Z</dcterms:created>
  <dcterms:modified xsi:type="dcterms:W3CDTF">2021-07-07T07:04:12Z</dcterms:modified>
</cp:coreProperties>
</file>