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56" r:id="rId2"/>
    <p:sldId id="259" r:id="rId3"/>
    <p:sldId id="293" r:id="rId4"/>
    <p:sldId id="281" r:id="rId5"/>
    <p:sldId id="282" r:id="rId6"/>
    <p:sldId id="280" r:id="rId7"/>
    <p:sldId id="284" r:id="rId8"/>
    <p:sldId id="283" r:id="rId9"/>
    <p:sldId id="286" r:id="rId10"/>
    <p:sldId id="287" r:id="rId11"/>
    <p:sldId id="288" r:id="rId12"/>
    <p:sldId id="294" r:id="rId13"/>
    <p:sldId id="295" r:id="rId14"/>
    <p:sldId id="296" r:id="rId15"/>
    <p:sldId id="297" r:id="rId16"/>
    <p:sldId id="291" r:id="rId17"/>
    <p:sldId id="29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6699"/>
    <a:srgbClr val="FF3399"/>
    <a:srgbClr val="FF505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39" autoAdjust="0"/>
  </p:normalViewPr>
  <p:slideViewPr>
    <p:cSldViewPr>
      <p:cViewPr>
        <p:scale>
          <a:sx n="91" d="100"/>
          <a:sy n="91" d="100"/>
        </p:scale>
        <p:origin x="-1133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explosion val="24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15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Пожертвавания физических лиц</c:v>
                </c:pt>
                <c:pt idx="4">
                  <c:v>Межбюджетные трансферты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28140.673999999999</c:v>
                </c:pt>
                <c:pt idx="1">
                  <c:v>14837.39</c:v>
                </c:pt>
                <c:pt idx="2">
                  <c:v>18.510999999999999</c:v>
                </c:pt>
                <c:pt idx="3">
                  <c:v>78.400000000000006</c:v>
                </c:pt>
                <c:pt idx="4">
                  <c:v>7682.174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Пожертвавания физических лиц</c:v>
                </c:pt>
                <c:pt idx="4">
                  <c:v>Межбюджетные трансферты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Пожертвавания физических лиц</c:v>
                </c:pt>
                <c:pt idx="4">
                  <c:v>Межбюджетные трансферты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Пожертвавания физических лиц</c:v>
                </c:pt>
                <c:pt idx="4">
                  <c:v>Межбюджетные трансферты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Пожертвавания физических лиц</c:v>
                </c:pt>
                <c:pt idx="4">
                  <c:v>Межбюджетные трансферты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Столбец5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Пожертвавания физических лиц</c:v>
                </c:pt>
                <c:pt idx="4">
                  <c:v>Межбюджетные трансферты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Столбец6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Пожертвавания физических лиц</c:v>
                </c:pt>
                <c:pt idx="4">
                  <c:v>Межбюджетные трансферты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Столбец7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Пожертвавания физических лиц</c:v>
                </c:pt>
                <c:pt idx="4">
                  <c:v>Межбюджетные трансферты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r>
                      <a:rPr lang="ru-RU" smtClean="0"/>
                      <a:t>0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10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30169.413</c:v>
                </c:pt>
                <c:pt idx="1">
                  <c:v>2791.384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70646.104000000007</c:v>
                </c:pt>
                <c:pt idx="1">
                  <c:v>13788.04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30740-5DB4-4311-B3D0-44A6FAFE7C79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3A602-1E22-409C-89C8-0C3173B4B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3A602-1E22-409C-89C8-0C3173B4B3D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70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0" r="20825"/>
          <a:stretch/>
        </p:blipFill>
        <p:spPr>
          <a:xfrm>
            <a:off x="2" y="1"/>
            <a:ext cx="1909011" cy="6858001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796716" y="1"/>
            <a:ext cx="7347282" cy="6858000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404664"/>
            <a:ext cx="6912768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</a:t>
            </a:r>
          </a:p>
          <a:p>
            <a:pPr marL="0" indent="0" algn="ctr">
              <a:buNone/>
            </a:pP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решению Совета городского поселения «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от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28.08.2020г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II-40/196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исполнении бюджета городского поселения «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за 2019 год»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5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программных и не программных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в общем объёме расходов бюджета городского поселения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90584258"/>
              </p:ext>
            </p:extLst>
          </p:nvPr>
        </p:nvGraphicFramePr>
        <p:xfrm>
          <a:off x="1979712" y="2636912"/>
          <a:ext cx="439248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118484"/>
              </p:ext>
            </p:extLst>
          </p:nvPr>
        </p:nvGraphicFramePr>
        <p:xfrm>
          <a:off x="6588224" y="2636912"/>
          <a:ext cx="2448272" cy="392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36004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2019 году на исполнение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программ запланировано 71 169,774 </a:t>
                      </a:r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исполнено – </a:t>
                      </a:r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70 646,104 </a:t>
                      </a:r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l">
                        <a:buNone/>
                      </a:pPr>
                      <a:endParaRPr lang="en-US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непрограммным направлениям расходов запланировано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14 074,939 </a:t>
                      </a:r>
                      <a:r>
                        <a:rPr lang="ru-RU" sz="1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исполнено </a:t>
                      </a:r>
                      <a:r>
                        <a:rPr lang="en-US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ru-RU" sz="14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13 788,040 </a:t>
                      </a:r>
                      <a:r>
                        <a:rPr lang="ru-RU" sz="1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75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за 2019 год в разрезе муниципальных программ</a:t>
            </a:r>
          </a:p>
          <a:p>
            <a:pPr marL="0" indent="0" algn="ct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994018"/>
              </p:ext>
            </p:extLst>
          </p:nvPr>
        </p:nvGraphicFramePr>
        <p:xfrm>
          <a:off x="1979712" y="2276872"/>
          <a:ext cx="6912768" cy="442839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08312"/>
                <a:gridCol w="1368152"/>
                <a:gridCol w="1368152"/>
                <a:gridCol w="1368152"/>
              </a:tblGrid>
              <a:tr h="878498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7849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жилищно-коммунального хозяйства и благоустройства городского поселения "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Емва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33 651,835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33 128,165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7849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31 070,450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31 070,450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7849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современной городской среды на территории муниципального образования "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Емва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6 447,489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6 447,489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7849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программные расходы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169,774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70 646,104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4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жилищно-коммунального хозяйства и благоустройства городского поселения 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33028"/>
            <a:ext cx="2459112" cy="180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2"/>
            <a:ext cx="2459111" cy="209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4572000" y="1700808"/>
            <a:ext cx="4392488" cy="4968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городского поселения «</a:t>
            </a:r>
            <a:r>
              <a:rPr lang="ru-RU" sz="17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от 16 декабря 2013 года № 236.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программы: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роведены работы по сносу аварийных домов;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роведены ремонт муниципального жилья;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вырубка тополей;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содержанию бани;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роведены работы по содержанию и ремонту видеоисточников;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работы по содержанию мест захоронения;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роведены работы по сбору и вывозу ТБО несанкционированных свалок;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роизведен работы по содержанию автомобильных дорог общего пользования местного значения за счет средств Дорожного Фонда;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одержание паромной переправы;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ыделены средства на поддержку малого и среднего предпринимательства.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959424"/>
            <a:ext cx="2459112" cy="170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4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жилищно-коммунального хозяйства и благоустройства городского поселения 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4572000" y="1700808"/>
            <a:ext cx="4392488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городского поселения «</a:t>
            </a:r>
            <a:r>
              <a:rPr lang="ru-RU" sz="17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от 26 марта 2014 года № 78.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реализации программы была достигнута основная цель программы –совершенствование системы физической культуры и спорта, создание благоприятных условий для развития массовой физической культуры и спорта. Достигнут целевой показатель средней заработной платы работников учреждений.</a:t>
            </a:r>
          </a:p>
          <a:p>
            <a:pPr marL="0" indent="45720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основного мероприятия программы проведено более 100   мероприятий различного направления и уровня.</a:t>
            </a:r>
          </a:p>
          <a:p>
            <a:pPr marL="0" indent="45720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же, рамках реализации программы приобретены тренажёры для спортивного комплекса.</a:t>
            </a:r>
          </a:p>
          <a:p>
            <a:pPr marL="0" indent="45720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41" y="1551050"/>
            <a:ext cx="2173369" cy="148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2729"/>
            <a:ext cx="1340123" cy="89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37" y="5373216"/>
            <a:ext cx="2768696" cy="142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885" y="3484011"/>
            <a:ext cx="1581827" cy="108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23" y="4185084"/>
            <a:ext cx="1703118" cy="112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01" y="4581127"/>
            <a:ext cx="1742997" cy="11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652" y="2636912"/>
            <a:ext cx="1384348" cy="103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23" y="2855495"/>
            <a:ext cx="1703118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6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жилищно-коммунального хозяйства и благоустройства городского поселения 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4572000" y="1700808"/>
            <a:ext cx="4392488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городского поселения «</a:t>
            </a:r>
            <a:r>
              <a:rPr lang="ru-RU" sz="17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от 13 ноября 2017 года № 425.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программы: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роведены работы по благоустройству дворовых территорий;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работы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благоустройству общественных территорий (установка тротуарной плитки, установка скамеек, установка урн, установка пандуса, высажены зеленые насаждения)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586" y="1628800"/>
            <a:ext cx="2987824" cy="199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269977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555" y="4812906"/>
            <a:ext cx="2781711" cy="185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городского поселения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2019 год по разделам классификации расходов бюджета Российской Федерации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245200"/>
              </p:ext>
            </p:extLst>
          </p:nvPr>
        </p:nvGraphicFramePr>
        <p:xfrm>
          <a:off x="1907704" y="2276872"/>
          <a:ext cx="6984775" cy="4373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5"/>
                <a:gridCol w="432048"/>
                <a:gridCol w="504056"/>
                <a:gridCol w="1267341"/>
                <a:gridCol w="1396955"/>
              </a:tblGrid>
              <a:tr h="527314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Уточнённый</a:t>
                      </a:r>
                      <a:r>
                        <a:rPr lang="ru-RU" baseline="0" dirty="0" smtClean="0"/>
                        <a:t> 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исполнено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85 244,713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84 434,144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ОБЩЕГОСУДАРСТВЕННЫЕ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13 713,720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13 449,615</a:t>
                      </a:r>
                      <a:endParaRPr lang="ru-RU" dirty="0"/>
                    </a:p>
                  </a:txBody>
                  <a:tcPr/>
                </a:tc>
              </a:tr>
              <a:tr h="1174472">
                <a:tc>
                  <a:txBody>
                    <a:bodyPr/>
                    <a:lstStyle/>
                    <a:p>
                      <a:r>
                        <a:rPr lang="ru-RU" dirty="0" smtClean="0"/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9 580,443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9 545,570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26,355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26,355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Резервные фонды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100,000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0,000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Другие общегосударственные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4 006,921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3 877,690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8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городского поселения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2019 год по разделам классификации расходов бюджета Российской Федерации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670156"/>
              </p:ext>
            </p:extLst>
          </p:nvPr>
        </p:nvGraphicFramePr>
        <p:xfrm>
          <a:off x="1907704" y="2276872"/>
          <a:ext cx="6984775" cy="4132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5"/>
                <a:gridCol w="432048"/>
                <a:gridCol w="504056"/>
                <a:gridCol w="1267341"/>
                <a:gridCol w="1396955"/>
              </a:tblGrid>
              <a:tr h="527314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Уточнённый</a:t>
                      </a:r>
                      <a:r>
                        <a:rPr lang="ru-RU" baseline="0" dirty="0" smtClean="0"/>
                        <a:t> 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исполнено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ЭКОНОМИКА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21 770,867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21 544,526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Транспорт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3 913,495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3 913,495</a:t>
                      </a:r>
                      <a:endParaRPr lang="ru-RU" dirty="0"/>
                    </a:p>
                  </a:txBody>
                  <a:tcPr/>
                </a:tc>
              </a:tr>
              <a:tr h="466340">
                <a:tc>
                  <a:txBody>
                    <a:bodyPr/>
                    <a:lstStyle/>
                    <a:p>
                      <a:r>
                        <a:rPr lang="ru-RU" dirty="0" smtClean="0"/>
                        <a:t>Дорожное хозяйство (дорожные фонды)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11 206,781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10 980,440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Другие вопросы в области национальной экономики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r>
                        <a:rPr lang="ru-RU" baseline="0" dirty="0" smtClean="0"/>
                        <a:t> 590,137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5 590,136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ЖИЛИЩНО-КОММУНАЛЬНОЕ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17 967,595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17 647,471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4 595,672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4 538,224</a:t>
                      </a:r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Коммунальное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935,316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676,819</a:t>
                      </a:r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Благоустройство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12 436,607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12 432,427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3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городского поселения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2019 год по разделам классификации расходов бюджета Российской Федерации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98546"/>
              </p:ext>
            </p:extLst>
          </p:nvPr>
        </p:nvGraphicFramePr>
        <p:xfrm>
          <a:off x="1907704" y="2276872"/>
          <a:ext cx="6984775" cy="2311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5"/>
                <a:gridCol w="432048"/>
                <a:gridCol w="504056"/>
                <a:gridCol w="1267341"/>
                <a:gridCol w="1396955"/>
              </a:tblGrid>
              <a:tr h="527314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Уточнённый</a:t>
                      </a:r>
                      <a:r>
                        <a:rPr lang="ru-RU" baseline="0" dirty="0" smtClean="0"/>
                        <a:t> 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исполнено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ПОЛИТИКА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422,661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422,660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Пенсионное обеспечение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422,661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422,660</a:t>
                      </a:r>
                      <a:endParaRPr lang="ru-RU" dirty="0"/>
                    </a:p>
                  </a:txBody>
                  <a:tcPr/>
                </a:tc>
              </a:tr>
              <a:tr h="4663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ФИЗИЧЕСКАЯ КУЛЬТУРА И СПОРТ)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31 070,450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31 070,450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Физическая культура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31 070,450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31 070,450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0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28600"/>
            <a:ext cx="6928448" cy="968152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690336"/>
            <a:ext cx="5238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i="1" dirty="0" smtClean="0"/>
          </a:p>
          <a:p>
            <a:pPr algn="ctr"/>
            <a:endParaRPr lang="ru-RU" sz="6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77769" y="105842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907704" y="581262"/>
            <a:ext cx="5976664" cy="608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  <a:p>
            <a:pPr marL="0" indent="45720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Дзержинского,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Хлюпина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Наталия Анатольевна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(82139) 2-36-01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Столбовская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Кристина Анатольевна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(82139)2-14-78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информацией о бюджете можно ознакомиться на официальном сайте администрации муниципального района «Княжпогостский» «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mrk11.ru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7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бюджетного процесса</a:t>
            </a:r>
          </a:p>
          <a:p>
            <a:pPr marL="0" indent="45720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такого механизма как бюджет города невозможно без знаний стадий бюджетного процесса.</a:t>
            </a:r>
          </a:p>
        </p:txBody>
      </p:sp>
      <p:sp>
        <p:nvSpPr>
          <p:cNvPr id="5" name="AutoShape 2" descr="https://globalsmtseasia.com/wp-content/uploads/2017/02/Budget-provides-impetus-to-mnfg-export-infra-Nirma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globalsmtseasia.com/wp-content/uploads/2017/02/Budget-provides-impetus-to-mnfg-export-infra-Nirmal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11" y="2211485"/>
            <a:ext cx="113387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6284"/>
            <a:ext cx="1133872" cy="79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50" y="4015441"/>
            <a:ext cx="113387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41168"/>
            <a:ext cx="1133872" cy="93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11" y="5949280"/>
            <a:ext cx="112384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Блок-схема: процесс 6"/>
          <p:cNvSpPr/>
          <p:nvPr/>
        </p:nvSpPr>
        <p:spPr>
          <a:xfrm>
            <a:off x="3380749" y="2475679"/>
            <a:ext cx="5625752" cy="4077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Составление проекта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4139953" y="3412115"/>
            <a:ext cx="4866548" cy="4074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Рассмотрение и утверждение бюджета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380749" y="4298284"/>
            <a:ext cx="5625752" cy="3548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Исполнение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4067944" y="5229200"/>
            <a:ext cx="4866548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Составление, внешняя проверка, рассмотрение и утверждение бюджетной отчетности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380748" y="6147302"/>
            <a:ext cx="5553743" cy="3960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Муниципальный финансовый контроль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2896"/>
            <a:ext cx="938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4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граждан»-это упрощённая версия бюджетного документа, которая использует неформальный язык и доступные форматы, чтобы облегчить гражданам понимание бюджета, объяснить им планы и действия органов местного самоуправления поселения.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 будут рассмотрены основные параметры бюджета, результаты его исполнения и, на наш взгляд самые значимые события, произошедшие в 2019 году.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уверены, что «Бюджет для граждан» будет Вам интересен.</a:t>
            </a: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24"/>
            <a:ext cx="938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6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581262"/>
            <a:ext cx="6840760" cy="5872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ИСПОЛНЕНИЕ БЮДЖЕТА?</a:t>
            </a:r>
          </a:p>
          <a:p>
            <a:pPr marL="0" indent="0" algn="ctr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бюджета-это процесс мобилизации доходов местного бюджета и осуществление экономически обоснованных, рациональных расходов за счет средств бюджета.</a:t>
            </a:r>
          </a:p>
          <a:p>
            <a:pPr marL="342900" lvl="1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Мобилизация доходов-это мероприятия, направленные на дополнительное привлечение доходов в бюджет.</a:t>
            </a:r>
          </a:p>
          <a:p>
            <a:pPr marL="342900" lvl="1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исполнения бюджета заложены следующие принципы:</a:t>
            </a:r>
          </a:p>
          <a:p>
            <a:pPr marL="685800" lvl="1" indent="-342900" algn="just">
              <a:buFont typeface="+mj-lt"/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единства счёта (кассы), предусматривающий зачисление всех поступающих доходов на единый счёт бюджета и осуществление всех расходов с единого счёта бюджета;</a:t>
            </a:r>
          </a:p>
          <a:p>
            <a:pPr marL="685800" lvl="1" indent="-342900" algn="just">
              <a:buFont typeface="+mj-lt"/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обеспечения расходов в пределах фактического наличия средств на едином счёте бюджета.</a:t>
            </a:r>
          </a:p>
          <a:p>
            <a:pPr marL="342900" lvl="1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исполнения бюджета осуществляется посредствам составления и утверждения отчёта об исполнении бюджета.</a:t>
            </a:r>
          </a:p>
          <a:p>
            <a:pPr marL="685800" lvl="1" indent="-342900" algn="just">
              <a:buFont typeface="+mj-lt"/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93096"/>
            <a:ext cx="669674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3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ГРАЖДАНЕ ПРИНИМАЮТ УЧАСТИЕ В БЮДЖЕТНОМ ПРОЦЕССЕ?</a:t>
            </a:r>
          </a:p>
          <a:p>
            <a:pPr marL="0" indent="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работающий гражданин города является налогоплательщиком и тем самым формирует доходную часть бюджета. В то же время все без исключения граждане являются получателями расходов бюджета посредствам потребления общественных услуг.</a:t>
            </a:r>
          </a:p>
          <a:p>
            <a:pPr marL="0" indent="45720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УСЛУГИ:</a:t>
            </a:r>
          </a:p>
          <a:p>
            <a:pPr marL="0" indent="45720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342900" algn="just">
              <a:buFont typeface="+mj-lt"/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386" y="4178273"/>
            <a:ext cx="1080000" cy="13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78274"/>
            <a:ext cx="1080000" cy="13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78273"/>
            <a:ext cx="1080000" cy="13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78272"/>
            <a:ext cx="1080000" cy="13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69" y="4178271"/>
            <a:ext cx="1080000" cy="13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178273"/>
            <a:ext cx="1080000" cy="13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789042"/>
              </p:ext>
            </p:extLst>
          </p:nvPr>
        </p:nvGraphicFramePr>
        <p:xfrm>
          <a:off x="1802386" y="5589240"/>
          <a:ext cx="7017966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661"/>
                <a:gridCol w="1095897"/>
                <a:gridCol w="1224136"/>
                <a:gridCol w="1188950"/>
                <a:gridCol w="1169661"/>
                <a:gridCol w="1169661"/>
              </a:tblGrid>
              <a:tr h="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ЖКХ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52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ИСПОЛНЕНИЯ БЮДЖЕТА ГОРОДСКОГО ПОСЕЛЕНИЯ «ЕМВА» за 2017-2019 годы.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45720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618695"/>
              </p:ext>
            </p:extLst>
          </p:nvPr>
        </p:nvGraphicFramePr>
        <p:xfrm>
          <a:off x="2051720" y="2838318"/>
          <a:ext cx="6768753" cy="2419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8598"/>
                <a:gridCol w="1399333"/>
                <a:gridCol w="1480665"/>
                <a:gridCol w="1410157"/>
              </a:tblGrid>
              <a:tr h="3833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33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всего, из них: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74 846,918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67 832,163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84 976,187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830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40 937,613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32 960,797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34 233,133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33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33 909,305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34 871,366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50 743,054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33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Расходы, всего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74 323,410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70 862,884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84 434,144</a:t>
                      </a:r>
                    </a:p>
                  </a:txBody>
                  <a:tcPr/>
                </a:tc>
              </a:tr>
              <a:tr h="3833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Дефицит (-), профицит (+)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523,509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-3 030,721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542,043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7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Совета городского поселения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от 20.12.2018 г. №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35/170 «О бюджете городского поселения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на 2019 год на плановый период 2020 и 2021 годов»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538467"/>
              </p:ext>
            </p:extLst>
          </p:nvPr>
        </p:nvGraphicFramePr>
        <p:xfrm>
          <a:off x="2051720" y="2348880"/>
          <a:ext cx="2016224" cy="75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Доходы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(первоначальный план)</a:t>
                      </a:r>
                      <a:endParaRPr lang="ru-RU" sz="1000" dirty="0"/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50 691,820 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73608"/>
              </p:ext>
            </p:extLst>
          </p:nvPr>
        </p:nvGraphicFramePr>
        <p:xfrm>
          <a:off x="2123728" y="4982329"/>
          <a:ext cx="1175792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</a:tblGrid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Безвозмездные</a:t>
                      </a:r>
                      <a:r>
                        <a:rPr lang="ru-RU" sz="1000" baseline="0" dirty="0" smtClean="0"/>
                        <a:t> поступления</a:t>
                      </a:r>
                      <a:endParaRPr lang="ru-RU" sz="1000" dirty="0"/>
                    </a:p>
                  </a:txBody>
                  <a:tcPr/>
                </a:tc>
              </a:tr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17 671,820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790904"/>
              </p:ext>
            </p:extLst>
          </p:nvPr>
        </p:nvGraphicFramePr>
        <p:xfrm>
          <a:off x="2123728" y="4094310"/>
          <a:ext cx="1152128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Неналоговые</a:t>
                      </a:r>
                      <a:r>
                        <a:rPr lang="ru-RU" sz="1000" baseline="0" dirty="0" smtClean="0"/>
                        <a:t> доходы</a:t>
                      </a:r>
                      <a:endParaRPr lang="ru-RU" sz="1000" dirty="0"/>
                    </a:p>
                  </a:txBody>
                  <a:tcPr/>
                </a:tc>
              </a:tr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1875,000 </a:t>
                      </a:r>
                    </a:p>
                    <a:p>
                      <a:pPr algn="ctr"/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024951"/>
              </p:ext>
            </p:extLst>
          </p:nvPr>
        </p:nvGraphicFramePr>
        <p:xfrm>
          <a:off x="2123728" y="3230214"/>
          <a:ext cx="1152128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2549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Налоговые доходы</a:t>
                      </a:r>
                      <a:endParaRPr lang="ru-RU" sz="1000" dirty="0"/>
                    </a:p>
                  </a:txBody>
                  <a:tcPr/>
                </a:tc>
              </a:tr>
              <a:tr h="2549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31 145,000 </a:t>
                      </a:r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4499992" y="2348880"/>
            <a:ext cx="20162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32 690,949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682326" y="3356992"/>
            <a:ext cx="34099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-1 596,310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3682326" y="4221088"/>
            <a:ext cx="34099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1 189,170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3682326" y="5067945"/>
            <a:ext cx="34099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33098,093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499992" y="5955608"/>
            <a:ext cx="20162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33 593,879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506566"/>
              </p:ext>
            </p:extLst>
          </p:nvPr>
        </p:nvGraphicFramePr>
        <p:xfrm>
          <a:off x="6804248" y="2348880"/>
          <a:ext cx="2016224" cy="75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Доходы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(конечный план)</a:t>
                      </a:r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83 382,769 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152594"/>
              </p:ext>
            </p:extLst>
          </p:nvPr>
        </p:nvGraphicFramePr>
        <p:xfrm>
          <a:off x="6948264" y="5964849"/>
          <a:ext cx="2016224" cy="75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Расходы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(конечный план)</a:t>
                      </a:r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85 244,713 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39746"/>
              </p:ext>
            </p:extLst>
          </p:nvPr>
        </p:nvGraphicFramePr>
        <p:xfrm>
          <a:off x="2051720" y="5956378"/>
          <a:ext cx="2016224" cy="75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Расходы </a:t>
                      </a:r>
                    </a:p>
                    <a:p>
                      <a:pPr algn="ctr"/>
                      <a:r>
                        <a:rPr lang="ru-RU" sz="1000" dirty="0" smtClean="0"/>
                        <a:t>(первоначальный план)</a:t>
                      </a:r>
                      <a:endParaRPr lang="ru-RU" sz="1000" dirty="0"/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</a:t>
                      </a:r>
                      <a:r>
                        <a:rPr lang="ru-RU" sz="1200" baseline="0" dirty="0" smtClean="0"/>
                        <a:t> 650,834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тыс.руб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124853"/>
              </p:ext>
            </p:extLst>
          </p:nvPr>
        </p:nvGraphicFramePr>
        <p:xfrm>
          <a:off x="7524328" y="5013176"/>
          <a:ext cx="1152128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36295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Безвозмездные поступления</a:t>
                      </a:r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50</a:t>
                      </a:r>
                      <a:r>
                        <a:rPr lang="ru-RU" sz="1000" baseline="0" dirty="0" smtClean="0"/>
                        <a:t> 769,912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149048"/>
              </p:ext>
            </p:extLst>
          </p:nvPr>
        </p:nvGraphicFramePr>
        <p:xfrm>
          <a:off x="7524328" y="4083808"/>
          <a:ext cx="1152128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36295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Неналоговые доходы</a:t>
                      </a:r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</a:t>
                      </a:r>
                      <a:r>
                        <a:rPr lang="ru-RU" sz="1000" baseline="0" dirty="0" smtClean="0"/>
                        <a:t> 064,170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294607"/>
              </p:ext>
            </p:extLst>
          </p:nvPr>
        </p:nvGraphicFramePr>
        <p:xfrm>
          <a:off x="7524328" y="3237714"/>
          <a:ext cx="1152128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32694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Налоговые доходы</a:t>
                      </a:r>
                    </a:p>
                  </a:txBody>
                  <a:tcPr/>
                </a:tc>
              </a:tr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/>
                        <a:t>29 548,690 </a:t>
                      </a:r>
                      <a:r>
                        <a:rPr lang="ru-RU" sz="1000" baseline="0" dirty="0" err="1" smtClean="0"/>
                        <a:t>тыс.руб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53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836712"/>
            <a:ext cx="6840760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городского поселения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за 2019 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35140476"/>
              </p:ext>
            </p:extLst>
          </p:nvPr>
        </p:nvGraphicFramePr>
        <p:xfrm>
          <a:off x="4860032" y="2348880"/>
          <a:ext cx="420012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46710654"/>
              </p:ext>
            </p:extLst>
          </p:nvPr>
        </p:nvGraphicFramePr>
        <p:xfrm>
          <a:off x="1979712" y="2420888"/>
          <a:ext cx="316835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0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908720"/>
            <a:ext cx="684076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поселения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2014 года бюджет городского поселения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Емва»формируется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программном формате. Расходы осуществляются по основным мероприятиям 4-х муниципальных программ по непрограммным направлениям расходов.</a:t>
            </a:r>
          </a:p>
          <a:p>
            <a:pPr marL="0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осуществлялось финансовым управлением администрации муниципального района «Княжпогостский» на основании сводной бюджетной росписи, кассового плана исполнения бюджета и заявок на финансирование расходов, предоставляемых главным распорядителем средств городского поселения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2019 год по расходам бюджет исполнен в сумме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84 976,187тыс.руб., что составило 99% к уточненному годовому плану.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89040"/>
            <a:ext cx="6768752" cy="298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0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cial-network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social-network</Template>
  <TotalTime>2112</TotalTime>
  <Words>1419</Words>
  <Application>Microsoft Office PowerPoint</Application>
  <PresentationFormat>Экран (4:3)</PresentationFormat>
  <Paragraphs>330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social-network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Hlupina</dc:creator>
  <cp:lastModifiedBy>Podryadchikova</cp:lastModifiedBy>
  <cp:revision>166</cp:revision>
  <dcterms:created xsi:type="dcterms:W3CDTF">2016-03-09T09:58:10Z</dcterms:created>
  <dcterms:modified xsi:type="dcterms:W3CDTF">2020-10-13T11:14:07Z</dcterms:modified>
</cp:coreProperties>
</file>