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9" r:id="rId3"/>
    <p:sldId id="293" r:id="rId4"/>
    <p:sldId id="281" r:id="rId5"/>
    <p:sldId id="282" r:id="rId6"/>
    <p:sldId id="280" r:id="rId7"/>
    <p:sldId id="284" r:id="rId8"/>
    <p:sldId id="283" r:id="rId9"/>
    <p:sldId id="286" r:id="rId10"/>
    <p:sldId id="287" r:id="rId11"/>
    <p:sldId id="288" r:id="rId12"/>
    <p:sldId id="294" r:id="rId13"/>
    <p:sldId id="296" r:id="rId14"/>
    <p:sldId id="298" r:id="rId15"/>
    <p:sldId id="297" r:id="rId16"/>
    <p:sldId id="291" r:id="rId17"/>
    <p:sldId id="29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3399"/>
    <a:srgbClr val="FF50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9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3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7578.7</c:v>
                </c:pt>
                <c:pt idx="1">
                  <c:v>11574.064</c:v>
                </c:pt>
                <c:pt idx="2">
                  <c:v>21.984000000000002</c:v>
                </c:pt>
                <c:pt idx="3">
                  <c:v>9818.6029999999992</c:v>
                </c:pt>
                <c:pt idx="4">
                  <c:v>58.4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Столбец7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Межбюджетные трансферты</c:v>
                </c:pt>
                <c:pt idx="4">
                  <c:v>Безвозмездные поступления от граждан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5"/>
          <c:dLbls>
            <c:numFmt formatCode="General" sourceLinked="0"/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33264.413</c:v>
                </c:pt>
                <c:pt idx="1">
                  <c:v>10946.735000000001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90,6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9,4</a:t>
                    </a:r>
                    <a:r>
                      <a:rPr lang="ru-RU" baseline="0" smtClean="0"/>
                      <a:t> </a:t>
                    </a:r>
                    <a:r>
                      <a:rPr lang="ru-RU" smtClean="0"/>
                      <a:t>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46800.921000000002</c:v>
                </c:pt>
                <c:pt idx="1">
                  <c:v>26456.952000000001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0740-5DB4-4311-B3D0-44A6FAFE7C79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3A602-1E22-409C-89C8-0C3173B4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3A602-1E22-409C-89C8-0C3173B4B3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04664"/>
            <a:ext cx="69127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marL="0" indent="0" algn="ctr">
              <a:buNone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Совета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.06.2022г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III-8/46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бюджета городского поселения «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2021 год»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 программных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общем объёме расходов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51522650"/>
              </p:ext>
            </p:extLst>
          </p:nvPr>
        </p:nvGraphicFramePr>
        <p:xfrm>
          <a:off x="1979712" y="2636912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51185"/>
              </p:ext>
            </p:extLst>
          </p:nvPr>
        </p:nvGraphicFramePr>
        <p:xfrm>
          <a:off x="6372200" y="2276872"/>
          <a:ext cx="266429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</a:tblGrid>
              <a:tr h="446449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 на исполнение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программ запланировано 47 080,788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                        исполнено–46 800,921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endParaRPr 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непрограммным направлениям расходов запланировано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26 600,683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en-US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26 456,952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2021 год в разрезе муниципальных программ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94412"/>
              </p:ext>
            </p:extLst>
          </p:nvPr>
        </p:nvGraphicFramePr>
        <p:xfrm>
          <a:off x="1979712" y="2276872"/>
          <a:ext cx="6912768" cy="38619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/>
                <a:gridCol w="1368152"/>
                <a:gridCol w="1368152"/>
                <a:gridCol w="1368152"/>
              </a:tblGrid>
              <a:tr h="87849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и благоустройства городского поселения "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15 253,572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15 046,500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на территории городского поселения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23 102,755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23 029,960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2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муниципального образования "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8 724,461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8 724,461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программные расходы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47 080,788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46 800,921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жилищно-коммунального хозяйства и благоустройства городского поселения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0" y="170080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30 декабря 2020 года № 428.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добровольными народными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бани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захоронения, транспортировки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умерших;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жилищного фонда;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наружных стальных газопроводов, арматуры и сооружений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г.Емва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29763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99" y="3284984"/>
            <a:ext cx="2427011" cy="15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97" y="4840039"/>
            <a:ext cx="3163703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комфортной городской среды на территории ГП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123728" y="1700808"/>
            <a:ext cx="684076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13 ноября 2017 года № 425.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проекта в сфере благоустройства территории, прошедших отбор в рамках проекта "Народный бюджет";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общественных территорий (установка тротуарной плитки, установка скамеек, установка урн, установка пандуса, высажены зеленые насаждения)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транспортной системы на территории городского поселения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076056" y="1700808"/>
            <a:ext cx="388843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городского поселения «</a:t>
            </a:r>
            <a:r>
              <a:rPr lang="ru-RU" sz="1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30 декабря 2017 года № 429.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автомобильных дорог, улично-дорожной сети;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проекта в сфере ДОРОЖНОЙ ДЕЯТЕЛЬНОСТИ, прошедшего отбор в рамках проекта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паромной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переправы;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обслуживания на городских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маршрутах;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 видеонаблюдения по предупреждению и пресечению преступлений, профилактики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302365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302365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8" y="4553744"/>
            <a:ext cx="267847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30312"/>
              </p:ext>
            </p:extLst>
          </p:nvPr>
        </p:nvGraphicFramePr>
        <p:xfrm>
          <a:off x="1907704" y="2132856"/>
          <a:ext cx="6984775" cy="466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73 681,471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73 257,893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15 577,920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15 434,189</a:t>
                      </a:r>
                      <a:endParaRPr lang="ru-RU" dirty="0"/>
                    </a:p>
                  </a:txBody>
                  <a:tcPr/>
                </a:tc>
              </a:tr>
              <a:tr h="11744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11 437,382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11 393,728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24,940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24,940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651,742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651,742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0,000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3 363,856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3 362,779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27587"/>
              </p:ext>
            </p:extLst>
          </p:nvPr>
        </p:nvGraphicFramePr>
        <p:xfrm>
          <a:off x="1907704" y="2276872"/>
          <a:ext cx="6984775" cy="479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22 732,174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22 659,379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14 158,500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14 158,500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Дорожное хозяйство (дорожные фонды)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8 573,674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8 500,879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25 476,214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25 269,142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8 660,053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8 453,236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229,945</a:t>
                      </a:r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Благоустройство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316 586,161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16 585,961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разделам классификации расходов бюджета Российской Федерации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77279"/>
              </p:ext>
            </p:extLst>
          </p:nvPr>
        </p:nvGraphicFramePr>
        <p:xfrm>
          <a:off x="1907704" y="2276872"/>
          <a:ext cx="6984775" cy="2597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432048"/>
                <a:gridCol w="504056"/>
                <a:gridCol w="1267341"/>
                <a:gridCol w="1396955"/>
              </a:tblGrid>
              <a:tr h="5273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Уточнённый</a:t>
                      </a:r>
                      <a:r>
                        <a:rPr lang="ru-RU" baseline="0" dirty="0" smtClean="0"/>
                        <a:t>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479,265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479,265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479,265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479,265</a:t>
                      </a:r>
                      <a:endParaRPr lang="ru-RU" dirty="0"/>
                    </a:p>
                  </a:txBody>
                  <a:tcPr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9 415,897,30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9 415,897</a:t>
                      </a:r>
                      <a:endParaRPr lang="ru-RU" dirty="0"/>
                    </a:p>
                  </a:txBody>
                  <a:tcPr/>
                </a:tc>
              </a:tr>
              <a:tr h="439277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Массовый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9 415,897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9 415,897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28448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i="1" dirty="0" smtClean="0"/>
          </a:p>
          <a:p>
            <a:pPr algn="ctr"/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769" y="105842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07704" y="581262"/>
            <a:ext cx="5976664" cy="608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marL="0" indent="45720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«Княжпогостский»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Дзержинского,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Хлюпина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 2-36-01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Столбовская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Анатольевна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(82139)2-14-78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бюджете можно ознакомиться на официальном сайте администрации муниципального района «Княжпогостский» 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mrk11.ru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</a:p>
          <a:p>
            <a:pPr marL="0" indent="45720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такого механизма как бюджет города невозможно без знаний стадий бюджетного процесса.</a:t>
            </a:r>
          </a:p>
        </p:txBody>
      </p:sp>
      <p:sp>
        <p:nvSpPr>
          <p:cNvPr id="5" name="AutoShape 2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lobalsmtseasia.com/wp-content/uploads/2017/02/Budget-provides-impetus-to-mnfg-export-infra-Nirmal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2211485"/>
            <a:ext cx="11338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6284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50" y="401544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1" y="5949280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380749" y="2475679"/>
            <a:ext cx="5625752" cy="407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139953" y="3412115"/>
            <a:ext cx="4866548" cy="4074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и утверждение бюджета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380749" y="4298284"/>
            <a:ext cx="5625752" cy="3548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Исполнение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944" y="5229200"/>
            <a:ext cx="4866548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Составление, внешняя проверка, рассмотрение и утверждение бюджетной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80748" y="6147302"/>
            <a:ext cx="5553743" cy="3960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Муниципальный финансовый контроль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граждан»-это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органов местного самоуправления поселения.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будут рассмотрены основные параметры бюджета, результаты его исполнения и, на наш взгляд самые значимые события, произошедшие в 2021 году.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«Бюджет для граждан» будет Вам интересен.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81262"/>
            <a:ext cx="6840760" cy="587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ИСПОЛНЕНИЕ БЮДЖЕТА?</a:t>
            </a: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бюджета-это процесс мобилизации доходов местного бюджета и осуществление экономически обоснованных, рациональных расходов за счет средств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доходов-это мероприятия, направленные на дополнительное привлечение доходов в бюджет.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исполнения бюджета заложены следующие принципы: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единства счёта (кассы), предусматривающий зачисление всех поступающих доходов на единый счёт бюджета и осуществление всех расходов с единого счёта бюджета;</a:t>
            </a:r>
          </a:p>
          <a:p>
            <a:pPr marL="685800" lvl="1" indent="-342900" algn="just">
              <a:buFont typeface="+mj-lt"/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обеспечения расходов в пределах фактического наличия средств на едином счёте бюджета.</a:t>
            </a:r>
          </a:p>
          <a:p>
            <a:pPr marL="342900" lvl="1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бюджета осуществляется посредствам составления и утверждения отчёта об исполнении бюджета.</a:t>
            </a: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66967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745202"/>
            <a:ext cx="6840760" cy="570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ГРАЖДАНЕ ПРИНИМАЮТ УЧАСТИЕ В БЮДЖЕТНОМ ПРОЦЕССЕ?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работающий гражданин города является налогоплательщиком и тем самым формирует доходную часть бюджета. В то же время все без исключения граждане являются получателями расходов бюджета посредствам потребления общественных услуг.</a:t>
            </a: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УСЛУГИ:</a:t>
            </a: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 algn="just">
              <a:buFont typeface="+mj-lt"/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6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78274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8273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8272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9" y="4178271"/>
            <a:ext cx="1080000" cy="13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178273"/>
            <a:ext cx="1080000" cy="13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9042"/>
              </p:ext>
            </p:extLst>
          </p:nvPr>
        </p:nvGraphicFramePr>
        <p:xfrm>
          <a:off x="1802386" y="5589240"/>
          <a:ext cx="701796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661"/>
                <a:gridCol w="1095897"/>
                <a:gridCol w="1224136"/>
                <a:gridCol w="1188950"/>
                <a:gridCol w="1169661"/>
                <a:gridCol w="116966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ГОРОДСКОГО ПОСЕЛЕНИЯ «ЕМВА» за 2019-202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45720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76239"/>
              </p:ext>
            </p:extLst>
          </p:nvPr>
        </p:nvGraphicFramePr>
        <p:xfrm>
          <a:off x="2051720" y="2838318"/>
          <a:ext cx="6768753" cy="332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598"/>
                <a:gridCol w="1399333"/>
                <a:gridCol w="1480665"/>
                <a:gridCol w="1410157"/>
              </a:tblGrid>
              <a:tr h="383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из них: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84 976,187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147 581,810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262,899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3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34 233,133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34 080,265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44 211,148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50 743,054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113 501,545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29 051,751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84 434,144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147 459,60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73 257,873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33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(-), профицит (+)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2350"/>
            <a:ext cx="6840760" cy="5830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Совета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28.12.2020г. №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II-44/218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поселения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на плановый период 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4784"/>
              </p:ext>
            </p:extLst>
          </p:nvPr>
        </p:nvGraphicFramePr>
        <p:xfrm>
          <a:off x="2051720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49 732,653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40744"/>
              </p:ext>
            </p:extLst>
          </p:nvPr>
        </p:nvGraphicFramePr>
        <p:xfrm>
          <a:off x="2123728" y="4437112"/>
          <a:ext cx="117579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Безвозмездные</a:t>
                      </a:r>
                      <a:r>
                        <a:rPr lang="ru-RU" sz="1000" baseline="0" dirty="0" smtClean="0"/>
                        <a:t> поступления</a:t>
                      </a:r>
                      <a:endParaRPr lang="ru-RU" sz="1000" dirty="0"/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15 775,883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85516"/>
              </p:ext>
            </p:extLst>
          </p:nvPr>
        </p:nvGraphicFramePr>
        <p:xfrm>
          <a:off x="2123728" y="32302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Налоговые и неналоговые доходы</a:t>
                      </a:r>
                      <a:endParaRPr lang="ru-RU" sz="1000" dirty="0"/>
                    </a:p>
                  </a:txBody>
                  <a:tcPr/>
                </a:tc>
              </a:tr>
              <a:tr h="2549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33 956,770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499992" y="2348880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23 065,519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82326" y="3356992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9 582,834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682326" y="4583313"/>
            <a:ext cx="3409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13 482,685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5955608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22 553,421 </a:t>
            </a:r>
            <a:r>
              <a:rPr lang="ru-RU" sz="1200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06380"/>
              </p:ext>
            </p:extLst>
          </p:nvPr>
        </p:nvGraphicFramePr>
        <p:xfrm>
          <a:off x="6804248" y="2348880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72 798,172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70136"/>
              </p:ext>
            </p:extLst>
          </p:nvPr>
        </p:nvGraphicFramePr>
        <p:xfrm>
          <a:off x="6948264" y="5733256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Расходы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(конечный план)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73 681,471 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29554"/>
              </p:ext>
            </p:extLst>
          </p:nvPr>
        </p:nvGraphicFramePr>
        <p:xfrm>
          <a:off x="1979712" y="5681048"/>
          <a:ext cx="2016224" cy="75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000" dirty="0" smtClean="0"/>
                        <a:t>(первоначальный план)</a:t>
                      </a:r>
                      <a:endParaRPr lang="ru-RU" sz="10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51 128,050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57605"/>
              </p:ext>
            </p:extLst>
          </p:nvPr>
        </p:nvGraphicFramePr>
        <p:xfrm>
          <a:off x="7602336" y="4492666"/>
          <a:ext cx="11521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629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29 258,568 </a:t>
                      </a:r>
                      <a:r>
                        <a:rPr lang="ru-RU" sz="1000" dirty="0" err="1" smtClean="0"/>
                        <a:t>тыс.руб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19039"/>
              </p:ext>
            </p:extLst>
          </p:nvPr>
        </p:nvGraphicFramePr>
        <p:xfrm>
          <a:off x="7524328" y="3237714"/>
          <a:ext cx="115212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269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Налоговые </a:t>
                      </a:r>
                      <a:r>
                        <a:rPr lang="ru-RU" sz="1000" dirty="0" smtClean="0"/>
                        <a:t>и неналоговые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</a:t>
                      </a:r>
                    </a:p>
                  </a:txBody>
                  <a:tcPr/>
                </a:tc>
              </a:tr>
              <a:tr h="326948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43 539,604 </a:t>
                      </a:r>
                      <a:r>
                        <a:rPr lang="ru-RU" sz="1000" baseline="0" dirty="0" err="1" smtClean="0"/>
                        <a:t>тыс.руб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836712"/>
            <a:ext cx="68407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2021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73178966"/>
              </p:ext>
            </p:extLst>
          </p:nvPr>
        </p:nvGraphicFramePr>
        <p:xfrm>
          <a:off x="4860032" y="2348880"/>
          <a:ext cx="42001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39487615"/>
              </p:ext>
            </p:extLst>
          </p:nvPr>
        </p:nvGraphicFramePr>
        <p:xfrm>
          <a:off x="1979712" y="2420888"/>
          <a:ext cx="31683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68407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бюджет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формируется в программном формате. Расходы осуществляются по основным мероприятиям 4-х муниципальных программ по непрограммным направлениям расходов.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осуществлялось финансовым управлением администрации муниципального района «Княжпогостский» на основании сводной бюджетной росписи, кассового плана исполнения бюджета и заявок на финансирование расходов, предоставляемых главным распорядителем средств городского поселения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по расходам бюджет исполнен в сумме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73 257,873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составило 99% к уточненному годовому плану.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98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98871"/>
            <a:ext cx="684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муниципального района «Княжпогостский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1" y="5040957"/>
            <a:ext cx="936104" cy="114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936000" cy="10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11238" cy="106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3068</TotalTime>
  <Words>1375</Words>
  <Application>Microsoft Office PowerPoint</Application>
  <PresentationFormat>Экран (4:3)</PresentationFormat>
  <Paragraphs>319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Кристина Столбовская</cp:lastModifiedBy>
  <cp:revision>198</cp:revision>
  <dcterms:created xsi:type="dcterms:W3CDTF">2016-03-09T09:58:10Z</dcterms:created>
  <dcterms:modified xsi:type="dcterms:W3CDTF">2022-09-08T06:49:40Z</dcterms:modified>
</cp:coreProperties>
</file>